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341" r:id="rId2"/>
    <p:sldId id="432" r:id="rId3"/>
    <p:sldId id="256" r:id="rId4"/>
    <p:sldId id="404" r:id="rId5"/>
    <p:sldId id="421" r:id="rId6"/>
    <p:sldId id="422" r:id="rId7"/>
    <p:sldId id="426" r:id="rId8"/>
    <p:sldId id="427" r:id="rId9"/>
    <p:sldId id="258" r:id="rId10"/>
    <p:sldId id="257" r:id="rId11"/>
    <p:sldId id="289" r:id="rId12"/>
    <p:sldId id="285" r:id="rId13"/>
    <p:sldId id="293" r:id="rId14"/>
    <p:sldId id="298" r:id="rId15"/>
    <p:sldId id="299" r:id="rId16"/>
    <p:sldId id="300" r:id="rId17"/>
    <p:sldId id="309" r:id="rId18"/>
    <p:sldId id="351" r:id="rId19"/>
    <p:sldId id="342" r:id="rId20"/>
    <p:sldId id="343" r:id="rId21"/>
    <p:sldId id="344" r:id="rId22"/>
    <p:sldId id="345" r:id="rId23"/>
    <p:sldId id="346" r:id="rId24"/>
    <p:sldId id="347" r:id="rId25"/>
    <p:sldId id="348" r:id="rId26"/>
    <p:sldId id="356" r:id="rId27"/>
    <p:sldId id="349" r:id="rId28"/>
    <p:sldId id="350" r:id="rId29"/>
    <p:sldId id="316" r:id="rId30"/>
    <p:sldId id="545" r:id="rId31"/>
    <p:sldId id="357" r:id="rId32"/>
    <p:sldId id="360" r:id="rId33"/>
    <p:sldId id="361" r:id="rId34"/>
    <p:sldId id="303" r:id="rId35"/>
    <p:sldId id="546" r:id="rId36"/>
    <p:sldId id="405" r:id="rId37"/>
    <p:sldId id="362" r:id="rId38"/>
    <p:sldId id="352" r:id="rId39"/>
    <p:sldId id="353" r:id="rId40"/>
    <p:sldId id="354" r:id="rId41"/>
    <p:sldId id="430" r:id="rId42"/>
    <p:sldId id="431" r:id="rId43"/>
    <p:sldId id="428" r:id="rId44"/>
    <p:sldId id="477" r:id="rId45"/>
    <p:sldId id="407" r:id="rId46"/>
    <p:sldId id="406" r:id="rId47"/>
    <p:sldId id="408" r:id="rId48"/>
    <p:sldId id="434" r:id="rId49"/>
    <p:sldId id="413" r:id="rId50"/>
    <p:sldId id="435" r:id="rId51"/>
    <p:sldId id="376" r:id="rId52"/>
    <p:sldId id="433" r:id="rId53"/>
    <p:sldId id="410" r:id="rId54"/>
    <p:sldId id="411" r:id="rId55"/>
    <p:sldId id="412" r:id="rId56"/>
    <p:sldId id="439" r:id="rId57"/>
    <p:sldId id="445" r:id="rId58"/>
    <p:sldId id="447" r:id="rId59"/>
    <p:sldId id="446" r:id="rId60"/>
    <p:sldId id="498" r:id="rId61"/>
    <p:sldId id="478" r:id="rId62"/>
    <p:sldId id="436" r:id="rId63"/>
    <p:sldId id="473" r:id="rId64"/>
    <p:sldId id="474" r:id="rId65"/>
    <p:sldId id="440" r:id="rId66"/>
    <p:sldId id="456" r:id="rId67"/>
    <p:sldId id="470" r:id="rId68"/>
    <p:sldId id="469" r:id="rId69"/>
    <p:sldId id="471" r:id="rId70"/>
    <p:sldId id="467" r:id="rId71"/>
    <p:sldId id="465" r:id="rId72"/>
    <p:sldId id="437" r:id="rId73"/>
    <p:sldId id="455" r:id="rId74"/>
    <p:sldId id="499" r:id="rId75"/>
    <p:sldId id="459" r:id="rId76"/>
    <p:sldId id="500" r:id="rId77"/>
    <p:sldId id="501" r:id="rId78"/>
    <p:sldId id="502" r:id="rId79"/>
    <p:sldId id="503" r:id="rId80"/>
    <p:sldId id="504" r:id="rId81"/>
    <p:sldId id="505" r:id="rId82"/>
    <p:sldId id="506" r:id="rId83"/>
    <p:sldId id="507" r:id="rId84"/>
    <p:sldId id="508" r:id="rId85"/>
    <p:sldId id="509" r:id="rId86"/>
    <p:sldId id="510" r:id="rId87"/>
    <p:sldId id="511" r:id="rId88"/>
    <p:sldId id="512" r:id="rId89"/>
    <p:sldId id="513" r:id="rId90"/>
    <p:sldId id="514" r:id="rId91"/>
    <p:sldId id="515" r:id="rId92"/>
    <p:sldId id="516" r:id="rId93"/>
    <p:sldId id="517" r:id="rId94"/>
    <p:sldId id="518" r:id="rId95"/>
    <p:sldId id="519" r:id="rId96"/>
    <p:sldId id="520" r:id="rId97"/>
    <p:sldId id="521" r:id="rId98"/>
    <p:sldId id="522" r:id="rId99"/>
    <p:sldId id="523" r:id="rId100"/>
    <p:sldId id="524" r:id="rId101"/>
    <p:sldId id="525" r:id="rId102"/>
    <p:sldId id="526" r:id="rId103"/>
    <p:sldId id="527" r:id="rId104"/>
    <p:sldId id="528" r:id="rId105"/>
    <p:sldId id="529" r:id="rId106"/>
    <p:sldId id="530" r:id="rId107"/>
    <p:sldId id="531" r:id="rId108"/>
    <p:sldId id="532" r:id="rId109"/>
    <p:sldId id="533" r:id="rId110"/>
    <p:sldId id="544" r:id="rId11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E0EDFE"/>
    <a:srgbClr val="00B050"/>
    <a:srgbClr val="FF6600"/>
    <a:srgbClr val="C00000"/>
    <a:srgbClr val="CC0000"/>
    <a:srgbClr val="CC3399"/>
    <a:srgbClr val="C3D69B"/>
    <a:srgbClr val="B0DD7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9241" autoAdjust="0"/>
  </p:normalViewPr>
  <p:slideViewPr>
    <p:cSldViewPr>
      <p:cViewPr varScale="1">
        <p:scale>
          <a:sx n="149" d="100"/>
          <a:sy n="149" d="100"/>
        </p:scale>
        <p:origin x="4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DD126-6468-4199-BEED-72335C9053D4}" type="datetimeFigureOut">
              <a:rPr lang="fr-FR" smtClean="0"/>
              <a:pPr/>
              <a:t>22/03/2022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236655-961C-4417-8B7F-8A0CF8D218BE}" type="slidenum">
              <a:rPr lang="fr-FR" smtClean="0"/>
              <a:pPr/>
              <a:t>‹N°›</a:t>
            </a:fld>
            <a:endParaRPr lang="fr-FR"/>
          </a:p>
        </p:txBody>
      </p:sp>
    </p:spTree>
    <p:extLst>
      <p:ext uri="{BB962C8B-B14F-4D97-AF65-F5344CB8AC3E}">
        <p14:creationId xmlns:p14="http://schemas.microsoft.com/office/powerpoint/2010/main" val="1265637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a:t>1 2011</a:t>
            </a: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30</a:t>
            </a:fld>
            <a:endParaRPr lang="fr-FR"/>
          </a:p>
        </p:txBody>
      </p:sp>
    </p:spTree>
    <p:extLst>
      <p:ext uri="{BB962C8B-B14F-4D97-AF65-F5344CB8AC3E}">
        <p14:creationId xmlns:p14="http://schemas.microsoft.com/office/powerpoint/2010/main" val="276780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a:t>Fin 2011</a:t>
            </a: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51</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C235AA-8ACA-4FB7-BA08-3209B68587C9}" type="slidenum">
              <a:rPr lang="fr-FR"/>
              <a:pPr/>
              <a:t>52</a:t>
            </a:fld>
            <a:endParaRPr lang="fr-F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0DA28-1235-4D9B-A244-4D198E099700}" type="slidenum">
              <a:rPr lang="fr-FR"/>
              <a:pPr/>
              <a:t>57</a:t>
            </a:fld>
            <a:endParaRPr lang="fr-F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r>
              <a:rPr lang="fr-FR"/>
              <a:t>And that this operon that encodes a pathway responsible for either Asn or Asn-tRNAAsn synthesis is under the dependence of a big riboswitch called T-Box. These T-Boxes control the transcription of genes encoding either enzymes involved tRNA aminoacylating or aa biosynthesis by sensing the intracellular level of the corresponding aa. Under Asn starvation tRNAAsn is uncharged and the acceptor arm of tRNA interacts with the 3’ end of this leader region that adopts the T-Box structure which is a transcription antiterminator  conformation and the operon is transcribed.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0DA28-1235-4D9B-A244-4D198E099700}" type="slidenum">
              <a:rPr lang="fr-FR"/>
              <a:pPr/>
              <a:t>58</a:t>
            </a:fld>
            <a:endParaRPr lang="fr-F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r>
              <a:rPr lang="fr-FR"/>
              <a:t>And that this operon that encodes a pathway responsible for either Asn or Asn-tRNAAsn synthesis is under the dependence of a big riboswitch called T-Box. These T-Boxes control the transcription of genes encoding either enzymes involved tRNA aminoacylating or aa biosynthesis by sensing the intracellular level of the corresponding aa. Under Asn starvation tRNAAsn is uncharged and the acceptor arm of tRNA interacts with the 3’ end of this leader region that adopts the T-Box structure which is a transcription antiterminator  conformation and the operon is transcribed.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929E9-9475-442A-BC3F-24F0DF534A70}" type="slidenum">
              <a:rPr lang="fr-FR"/>
              <a:pPr/>
              <a:t>59</a:t>
            </a:fld>
            <a:endParaRPr lang="fr-F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fr-FR"/>
              <a:t>Fin cours 2</a:t>
            </a:r>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929E9-9475-442A-BC3F-24F0DF534A70}" type="slidenum">
              <a:rPr lang="fr-FR"/>
              <a:pPr/>
              <a:t>60</a:t>
            </a:fld>
            <a:endParaRPr lang="fr-F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fr-FR"/>
              <a:t>Fin 2018</a:t>
            </a:r>
            <a:endParaRPr lang="fr-FR" dirty="0"/>
          </a:p>
          <a:p>
            <a:endParaRPr lang="fr-FR" dirty="0"/>
          </a:p>
          <a:p>
            <a:endParaRPr lang="fr-FR" dirty="0"/>
          </a:p>
          <a:p>
            <a:r>
              <a:rPr lang="fr-FR" dirty="0" err="1"/>
              <a:t>When</a:t>
            </a:r>
            <a:r>
              <a:rPr lang="fr-FR" dirty="0"/>
              <a:t> </a:t>
            </a:r>
            <a:r>
              <a:rPr lang="fr-FR" dirty="0" err="1"/>
              <a:t>there</a:t>
            </a:r>
            <a:r>
              <a:rPr lang="fr-FR" dirty="0"/>
              <a:t> </a:t>
            </a:r>
            <a:r>
              <a:rPr lang="fr-FR" dirty="0" err="1"/>
              <a:t>is</a:t>
            </a:r>
            <a:r>
              <a:rPr lang="fr-FR" dirty="0"/>
              <a:t> </a:t>
            </a:r>
            <a:r>
              <a:rPr lang="fr-FR" dirty="0" err="1"/>
              <a:t>enough</a:t>
            </a:r>
            <a:r>
              <a:rPr lang="fr-FR" dirty="0"/>
              <a:t> </a:t>
            </a:r>
            <a:r>
              <a:rPr lang="fr-FR" dirty="0" err="1"/>
              <a:t>Asn</a:t>
            </a:r>
            <a:r>
              <a:rPr lang="fr-FR" dirty="0"/>
              <a:t> in the </a:t>
            </a:r>
            <a:r>
              <a:rPr lang="fr-FR" dirty="0" err="1"/>
              <a:t>cell</a:t>
            </a:r>
            <a:r>
              <a:rPr lang="fr-FR" dirty="0"/>
              <a:t> the </a:t>
            </a:r>
            <a:r>
              <a:rPr lang="fr-FR" dirty="0" err="1"/>
              <a:t>tRNA</a:t>
            </a:r>
            <a:r>
              <a:rPr lang="fr-FR" dirty="0"/>
              <a:t> </a:t>
            </a:r>
            <a:r>
              <a:rPr lang="fr-FR" dirty="0" err="1"/>
              <a:t>is</a:t>
            </a:r>
            <a:r>
              <a:rPr lang="fr-FR" dirty="0"/>
              <a:t> </a:t>
            </a:r>
            <a:r>
              <a:rPr lang="fr-FR" dirty="0" err="1"/>
              <a:t>charged</a:t>
            </a:r>
            <a:r>
              <a:rPr lang="fr-FR" dirty="0"/>
              <a:t> and </a:t>
            </a:r>
            <a:r>
              <a:rPr lang="fr-FR" dirty="0" err="1"/>
              <a:t>its</a:t>
            </a:r>
            <a:r>
              <a:rPr lang="fr-FR" dirty="0"/>
              <a:t> 3’ end </a:t>
            </a:r>
            <a:r>
              <a:rPr lang="fr-FR" dirty="0" err="1"/>
              <a:t>cannot</a:t>
            </a:r>
            <a:r>
              <a:rPr lang="fr-FR" dirty="0"/>
              <a:t> </a:t>
            </a:r>
            <a:r>
              <a:rPr lang="fr-FR" dirty="0" err="1"/>
              <a:t>interact</a:t>
            </a:r>
            <a:r>
              <a:rPr lang="fr-FR" dirty="0"/>
              <a:t> </a:t>
            </a:r>
            <a:r>
              <a:rPr lang="fr-FR" dirty="0" err="1"/>
              <a:t>with</a:t>
            </a:r>
            <a:r>
              <a:rPr lang="fr-FR" dirty="0"/>
              <a:t> the 3’ end of the leader </a:t>
            </a:r>
            <a:r>
              <a:rPr lang="fr-FR" dirty="0" err="1"/>
              <a:t>sequence</a:t>
            </a:r>
            <a:r>
              <a:rPr lang="fr-FR" dirty="0"/>
              <a:t> </a:t>
            </a:r>
            <a:r>
              <a:rPr lang="fr-FR" dirty="0" err="1"/>
              <a:t>that</a:t>
            </a:r>
            <a:r>
              <a:rPr lang="fr-FR" dirty="0"/>
              <a:t> </a:t>
            </a:r>
            <a:r>
              <a:rPr lang="fr-FR" dirty="0" err="1"/>
              <a:t>adopts</a:t>
            </a:r>
            <a:r>
              <a:rPr lang="fr-FR" dirty="0"/>
              <a:t> a transcription </a:t>
            </a:r>
            <a:r>
              <a:rPr lang="fr-FR" dirty="0" err="1"/>
              <a:t>terminator</a:t>
            </a:r>
            <a:r>
              <a:rPr lang="fr-FR" dirty="0"/>
              <a:t> conformation and the </a:t>
            </a:r>
            <a:r>
              <a:rPr lang="fr-FR" dirty="0" err="1"/>
              <a:t>operon</a:t>
            </a:r>
            <a:r>
              <a:rPr lang="fr-FR" dirty="0"/>
              <a:t> </a:t>
            </a:r>
            <a:r>
              <a:rPr lang="fr-FR" dirty="0" err="1"/>
              <a:t>is</a:t>
            </a:r>
            <a:r>
              <a:rPr lang="fr-FR" dirty="0"/>
              <a:t> not </a:t>
            </a:r>
            <a:r>
              <a:rPr lang="fr-FR" dirty="0" err="1"/>
              <a:t>transcribed</a:t>
            </a:r>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Fin 2016</a:t>
            </a: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65</a:t>
            </a:fld>
            <a:endParaRPr lang="fr-FR"/>
          </a:p>
        </p:txBody>
      </p:sp>
    </p:spTree>
    <p:extLst>
      <p:ext uri="{BB962C8B-B14F-4D97-AF65-F5344CB8AC3E}">
        <p14:creationId xmlns:p14="http://schemas.microsoft.com/office/powerpoint/2010/main" val="290884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Fin 2017</a:t>
            </a:r>
            <a:endParaRPr lang="fr-FR" dirty="0"/>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68</a:t>
            </a:fld>
            <a:endParaRPr lang="fr-FR"/>
          </a:p>
        </p:txBody>
      </p:sp>
    </p:spTree>
    <p:extLst>
      <p:ext uri="{BB962C8B-B14F-4D97-AF65-F5344CB8AC3E}">
        <p14:creationId xmlns:p14="http://schemas.microsoft.com/office/powerpoint/2010/main" val="1509388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a:t>Fin 2 2011</a:t>
            </a: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70</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Fin 2014</a:t>
            </a: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72</a:t>
            </a:fld>
            <a:endParaRPr lang="fr-FR"/>
          </a:p>
        </p:txBody>
      </p:sp>
    </p:spTree>
    <p:extLst>
      <p:ext uri="{BB962C8B-B14F-4D97-AF65-F5344CB8AC3E}">
        <p14:creationId xmlns:p14="http://schemas.microsoft.com/office/powerpoint/2010/main" val="94073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a:t>1 2011</a:t>
            </a: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31</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Fin 2019</a:t>
            </a:r>
          </a:p>
        </p:txBody>
      </p:sp>
      <p:sp>
        <p:nvSpPr>
          <p:cNvPr id="4" name="Espace réservé du numéro de diapositive 3"/>
          <p:cNvSpPr>
            <a:spLocks noGrp="1"/>
          </p:cNvSpPr>
          <p:nvPr>
            <p:ph type="sldNum" sz="quarter" idx="5"/>
          </p:nvPr>
        </p:nvSpPr>
        <p:spPr/>
        <p:txBody>
          <a:bodyPr/>
          <a:lstStyle/>
          <a:p>
            <a:fld id="{02236655-961C-4417-8B7F-8A0CF8D218BE}" type="slidenum">
              <a:rPr lang="fr-FR" smtClean="0"/>
              <a:pPr/>
              <a:t>73</a:t>
            </a:fld>
            <a:endParaRPr lang="fr-FR"/>
          </a:p>
        </p:txBody>
      </p:sp>
    </p:spTree>
    <p:extLst>
      <p:ext uri="{BB962C8B-B14F-4D97-AF65-F5344CB8AC3E}">
        <p14:creationId xmlns:p14="http://schemas.microsoft.com/office/powerpoint/2010/main" val="2514046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EA841EC-97E2-4767-8085-C6ECAFB3D048}" type="slidenum">
              <a:rPr lang="fr-FR" smtClean="0"/>
              <a:pPr/>
              <a:t>74</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75</a:t>
            </a:fld>
            <a:endParaRPr lang="fr-FR"/>
          </a:p>
        </p:txBody>
      </p:sp>
    </p:spTree>
    <p:extLst>
      <p:ext uri="{BB962C8B-B14F-4D97-AF65-F5344CB8AC3E}">
        <p14:creationId xmlns:p14="http://schemas.microsoft.com/office/powerpoint/2010/main" val="237325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01632-1FD4-4727-A2F2-A6933C0699D4}" type="slidenum">
              <a:rPr lang="fr-FR"/>
              <a:pPr/>
              <a:t>76</a:t>
            </a:fld>
            <a:endParaRPr lang="fr-FR"/>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1FF29F-85FA-4BD8-AB3D-09CF1AD159C4}" type="slidenum">
              <a:rPr lang="fr-FR"/>
              <a:pPr/>
              <a:t>77</a:t>
            </a:fld>
            <a:endParaRPr lang="fr-FR"/>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EE0E2E-308F-4E6F-A744-B175F12BBABB}" type="slidenum">
              <a:rPr lang="fr-FR"/>
              <a:pPr/>
              <a:t>78</a:t>
            </a:fld>
            <a:endParaRPr lang="fr-F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A280A-E91C-400C-A064-E18539119500}" type="slidenum">
              <a:rPr lang="fr-FR"/>
              <a:pPr/>
              <a:t>79</a:t>
            </a:fld>
            <a:endParaRPr lang="fr-F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8E8E-F230-41A5-A07F-87053BB5F645}" type="slidenum">
              <a:rPr lang="fr-FR"/>
              <a:pPr/>
              <a:t>80</a:t>
            </a:fld>
            <a:endParaRPr lang="fr-FR"/>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8E8E-F230-41A5-A07F-87053BB5F645}" type="slidenum">
              <a:rPr lang="fr-FR"/>
              <a:pPr/>
              <a:t>81</a:t>
            </a:fld>
            <a:endParaRPr lang="fr-FR"/>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8E8E-F230-41A5-A07F-87053BB5F645}" type="slidenum">
              <a:rPr lang="fr-FR"/>
              <a:pPr/>
              <a:t>82</a:t>
            </a:fld>
            <a:endParaRPr lang="fr-FR"/>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Fin 2021</a:t>
            </a:r>
          </a:p>
        </p:txBody>
      </p:sp>
      <p:sp>
        <p:nvSpPr>
          <p:cNvPr id="4" name="Espace réservé du numéro de diapositive 3"/>
          <p:cNvSpPr>
            <a:spLocks noGrp="1"/>
          </p:cNvSpPr>
          <p:nvPr>
            <p:ph type="sldNum" sz="quarter" idx="5"/>
          </p:nvPr>
        </p:nvSpPr>
        <p:spPr/>
        <p:txBody>
          <a:bodyPr/>
          <a:lstStyle/>
          <a:p>
            <a:fld id="{02236655-961C-4417-8B7F-8A0CF8D218BE}" type="slidenum">
              <a:rPr lang="fr-FR" smtClean="0"/>
              <a:pPr/>
              <a:t>33</a:t>
            </a:fld>
            <a:endParaRPr lang="fr-FR"/>
          </a:p>
        </p:txBody>
      </p:sp>
    </p:spTree>
    <p:extLst>
      <p:ext uri="{BB962C8B-B14F-4D97-AF65-F5344CB8AC3E}">
        <p14:creationId xmlns:p14="http://schemas.microsoft.com/office/powerpoint/2010/main" val="3368329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19D78-1F1E-4E70-B3D8-582AC01BF745}" type="slidenum">
              <a:rPr lang="fr-FR"/>
              <a:pPr/>
              <a:t>83</a:t>
            </a:fld>
            <a:endParaRPr lang="fr-F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19D78-1F1E-4E70-B3D8-582AC01BF745}" type="slidenum">
              <a:rPr lang="fr-FR"/>
              <a:pPr/>
              <a:t>85</a:t>
            </a:fld>
            <a:endParaRPr lang="fr-F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19D78-1F1E-4E70-B3D8-582AC01BF745}" type="slidenum">
              <a:rPr lang="fr-FR"/>
              <a:pPr/>
              <a:t>86</a:t>
            </a:fld>
            <a:endParaRPr lang="fr-F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7CBEF-9CAD-4BFF-98E4-0677A27D4C50}" type="slidenum">
              <a:rPr lang="fr-FR"/>
              <a:pPr/>
              <a:t>87</a:t>
            </a:fld>
            <a:endParaRPr lang="fr-F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7CBEF-9CAD-4BFF-98E4-0677A27D4C50}" type="slidenum">
              <a:rPr lang="fr-FR"/>
              <a:pPr/>
              <a:t>88</a:t>
            </a:fld>
            <a:endParaRPr lang="fr-F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D71841-5E15-481D-833A-61A0CD09CBFC}" type="slidenum">
              <a:rPr lang="fr-FR"/>
              <a:pPr/>
              <a:t>89</a:t>
            </a:fld>
            <a:endParaRPr lang="fr-FR"/>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98C847-9205-47D6-9F6C-404C4561BE27}" type="slidenum">
              <a:rPr lang="fr-FR"/>
              <a:pPr/>
              <a:t>90</a:t>
            </a:fld>
            <a:endParaRPr lang="fr-FR"/>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98C847-9205-47D6-9F6C-404C4561BE27}" type="slidenum">
              <a:rPr lang="fr-FR"/>
              <a:pPr/>
              <a:t>91</a:t>
            </a:fld>
            <a:endParaRPr lang="fr-FR"/>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EF6C9-C4B0-4508-9C7C-BAB58839282F}" type="slidenum">
              <a:rPr lang="fr-FR"/>
              <a:pPr/>
              <a:t>92</a:t>
            </a:fld>
            <a:endParaRPr lang="fr-F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r>
              <a:rPr lang="fr-FR"/>
              <a:t>Fin 2018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2CFBA-824F-483F-ACDC-7218E2DBD2C9}" type="slidenum">
              <a:rPr lang="fr-FR"/>
              <a:pPr/>
              <a:t>93</a:t>
            </a:fld>
            <a:endParaRPr lang="fr-F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r>
              <a:rPr lang="fr-FR"/>
              <a:t>Fin 2016 fin 2017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Fin 2014 &amp; 2017</a:t>
            </a:r>
          </a:p>
          <a:p>
            <a:endParaRPr lang="fr-F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34</a:t>
            </a:fld>
            <a:endParaRPr lang="fr-FR"/>
          </a:p>
        </p:txBody>
      </p:sp>
    </p:spTree>
    <p:extLst>
      <p:ext uri="{BB962C8B-B14F-4D97-AF65-F5344CB8AC3E}">
        <p14:creationId xmlns:p14="http://schemas.microsoft.com/office/powerpoint/2010/main" val="911269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64168-EF04-4ED5-964C-FE3AAA471ED4}" type="slidenum">
              <a:rPr lang="fr-FR"/>
              <a:pPr/>
              <a:t>94</a:t>
            </a:fld>
            <a:endParaRPr lang="fr-F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64168-EF04-4ED5-964C-FE3AAA471ED4}" type="slidenum">
              <a:rPr lang="fr-FR"/>
              <a:pPr/>
              <a:t>97</a:t>
            </a:fld>
            <a:endParaRPr lang="fr-F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114D3-AFC2-43FF-A7A8-326A0E960827}" type="slidenum">
              <a:rPr lang="fr-FR"/>
              <a:pPr/>
              <a:t>99</a:t>
            </a:fld>
            <a:endParaRPr lang="fr-FR"/>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29D85-D223-4E82-BEBE-4514CB5EAFC8}" type="slidenum">
              <a:rPr lang="fr-FR"/>
              <a:pPr/>
              <a:t>100</a:t>
            </a:fld>
            <a:endParaRPr lang="fr-F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D75AC-9EA2-4331-8328-E6BAE059FB6A}" type="slidenum">
              <a:rPr lang="fr-FR"/>
              <a:pPr/>
              <a:t>101</a:t>
            </a:fld>
            <a:endParaRPr lang="fr-F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p:txBody>
          <a:bodyPr/>
          <a:lstStyle/>
          <a:p>
            <a:r>
              <a:rPr lang="fr-FR"/>
              <a:t>Fin cours</a:t>
            </a:r>
          </a:p>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Fin 2014 &amp; 2017</a:t>
            </a:r>
          </a:p>
          <a:p>
            <a:endParaRPr lang="fr-F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35</a:t>
            </a:fld>
            <a:endParaRPr lang="fr-FR"/>
          </a:p>
        </p:txBody>
      </p:sp>
    </p:spTree>
    <p:extLst>
      <p:ext uri="{BB962C8B-B14F-4D97-AF65-F5344CB8AC3E}">
        <p14:creationId xmlns:p14="http://schemas.microsoft.com/office/powerpoint/2010/main" val="2803393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39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Fin Cours 1</a:t>
            </a: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40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Fin 2015</a:t>
            </a:r>
          </a:p>
        </p:txBody>
      </p:sp>
      <p:sp>
        <p:nvSpPr>
          <p:cNvPr id="4" name="Espace réservé du numéro de diapositive 3"/>
          <p:cNvSpPr>
            <a:spLocks noGrp="1"/>
          </p:cNvSpPr>
          <p:nvPr>
            <p:ph type="sldNum" sz="quarter" idx="10"/>
          </p:nvPr>
        </p:nvSpPr>
        <p:spPr/>
        <p:txBody>
          <a:bodyPr/>
          <a:lstStyle/>
          <a:p>
            <a:fld id="{02236655-961C-4417-8B7F-8A0CF8D218BE}" type="slidenum">
              <a:rPr lang="fr-FR" smtClean="0"/>
              <a:pPr/>
              <a:t>43</a:t>
            </a:fld>
            <a:endParaRPr lang="fr-FR"/>
          </a:p>
        </p:txBody>
      </p:sp>
    </p:spTree>
    <p:extLst>
      <p:ext uri="{BB962C8B-B14F-4D97-AF65-F5344CB8AC3E}">
        <p14:creationId xmlns:p14="http://schemas.microsoft.com/office/powerpoint/2010/main" val="344198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Fin 2019</a:t>
            </a:r>
          </a:p>
        </p:txBody>
      </p:sp>
      <p:sp>
        <p:nvSpPr>
          <p:cNvPr id="4" name="Espace réservé du numéro de diapositive 3"/>
          <p:cNvSpPr>
            <a:spLocks noGrp="1"/>
          </p:cNvSpPr>
          <p:nvPr>
            <p:ph type="sldNum" sz="quarter" idx="5"/>
          </p:nvPr>
        </p:nvSpPr>
        <p:spPr/>
        <p:txBody>
          <a:bodyPr/>
          <a:lstStyle/>
          <a:p>
            <a:fld id="{02236655-961C-4417-8B7F-8A0CF8D218BE}" type="slidenum">
              <a:rPr lang="fr-FR" smtClean="0"/>
              <a:pPr/>
              <a:t>47</a:t>
            </a:fld>
            <a:endParaRPr lang="fr-FR"/>
          </a:p>
        </p:txBody>
      </p:sp>
    </p:spTree>
    <p:extLst>
      <p:ext uri="{BB962C8B-B14F-4D97-AF65-F5344CB8AC3E}">
        <p14:creationId xmlns:p14="http://schemas.microsoft.com/office/powerpoint/2010/main" val="1621390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4697881B-90D3-4538-BE25-FE6ABA32550C}" type="datetime1">
              <a:rPr lang="fr-FR" smtClean="0"/>
              <a:pPr/>
              <a:t>22/03/2022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241A80D-5FE7-4D89-AD9C-37A621A85193}" type="datetime1">
              <a:rPr lang="fr-FR" smtClean="0"/>
              <a:pPr/>
              <a:t>22/03/2022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BBA4D64-ACF8-493A-B933-19275243E14D}" type="datetime1">
              <a:rPr lang="fr-FR" smtClean="0"/>
              <a:pPr/>
              <a:t>22/03/2022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DB04EB6-D4F9-4F38-9163-EE3B8319F47F}" type="datetime1">
              <a:rPr lang="fr-FR" smtClean="0"/>
              <a:pPr/>
              <a:t>22/03/2022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68CA2C4-9159-4392-BF5C-A200C8D4566F}" type="datetime1">
              <a:rPr lang="fr-FR" smtClean="0"/>
              <a:pPr/>
              <a:t>22/03/2022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B57349E-45C5-46E6-951D-26E0797E8985}" type="datetime1">
              <a:rPr lang="fr-FR" smtClean="0"/>
              <a:pPr/>
              <a:t>22/03/2022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0B1AAA3-A29B-4D01-BB04-7CE69F5F837A}" type="datetime1">
              <a:rPr lang="fr-FR" smtClean="0"/>
              <a:pPr/>
              <a:t>22/03/2022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5D6F922B-5235-4F05-A668-C8C9C4927C9C}" type="datetime1">
              <a:rPr lang="fr-FR" smtClean="0"/>
              <a:pPr/>
              <a:t>22/03/2022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188F731-8DCA-470C-AAC5-92B57FC213FB}" type="datetime1">
              <a:rPr lang="fr-FR" smtClean="0"/>
              <a:pPr/>
              <a:t>22/03/2022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CADD504-A513-4EB9-818F-1E95F7C1CA99}" type="datetime1">
              <a:rPr lang="fr-FR" smtClean="0"/>
              <a:pPr/>
              <a:t>22/03/2022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7871A88-9DFE-444E-B4A1-A881A88EE738}" type="datetime1">
              <a:rPr lang="fr-FR" smtClean="0"/>
              <a:pPr/>
              <a:t>22/03/2022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EC7EE-1377-48DA-AF40-0B64C9AED34E}" type="datetime1">
              <a:rPr lang="fr-FR" smtClean="0"/>
              <a:pPr/>
              <a:t>22/03/2022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D7642-BDE5-4A24-BAC5-C7F7F2D9BEDB}"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mmbr.asm.org/cgi/content/full/69/1/101"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mmbr.asm.org/cgi/content/full/69/1/101"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2.wmf"/></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3.wmf"/><Relationship Id="rId1" Type="http://schemas.openxmlformats.org/officeDocument/2006/relationships/slideLayout" Target="../slideLayouts/slideLayout7.xml"/><Relationship Id="rId4" Type="http://schemas.openxmlformats.org/officeDocument/2006/relationships/image" Target="../media/image72.wmf"/></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hyperlink" Target="file:///E:/Theses%20files/tRNA%20regulation%20of%20gene%20expression.pd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pnas.org/content/104/43/16840.full"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86.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42814" y="2132950"/>
            <a:ext cx="7227941" cy="1569660"/>
          </a:xfrm>
          <a:prstGeom prst="rect">
            <a:avLst/>
          </a:prstGeom>
          <a:noFill/>
        </p:spPr>
        <p:txBody>
          <a:bodyPr wrap="none" rtlCol="0">
            <a:spAutoFit/>
          </a:bodyPr>
          <a:lstStyle/>
          <a:p>
            <a:pPr algn="ctr"/>
            <a:r>
              <a:rPr lang="fr-FR" sz="4800" dirty="0">
                <a:solidFill>
                  <a:schemeClr val="accent1">
                    <a:lumMod val="50000"/>
                  </a:schemeClr>
                </a:solidFill>
                <a:cs typeface="Arial" pitchFamily="34" charset="0"/>
              </a:rPr>
              <a:t>Régulation de la traduction </a:t>
            </a:r>
          </a:p>
          <a:p>
            <a:pPr algn="ctr"/>
            <a:r>
              <a:rPr lang="fr-FR" sz="4800" dirty="0">
                <a:solidFill>
                  <a:schemeClr val="accent1">
                    <a:lumMod val="50000"/>
                  </a:schemeClr>
                </a:solidFill>
                <a:cs typeface="Arial" pitchFamily="34" charset="0"/>
              </a:rPr>
              <a:t>chez les procaryotes</a:t>
            </a:r>
          </a:p>
        </p:txBody>
      </p:sp>
      <p:sp>
        <p:nvSpPr>
          <p:cNvPr id="5" name="Espace réservé du numéro de diapositive 4"/>
          <p:cNvSpPr>
            <a:spLocks noGrp="1"/>
          </p:cNvSpPr>
          <p:nvPr>
            <p:ph type="sldNum" sz="quarter" idx="12"/>
          </p:nvPr>
        </p:nvSpPr>
        <p:spPr/>
        <p:txBody>
          <a:bodyPr/>
          <a:lstStyle/>
          <a:p>
            <a:fld id="{922D7642-BDE5-4A24-BAC5-C7F7F2D9BEDB}" type="slidenum">
              <a:rPr lang="fr-FR" smtClean="0"/>
              <a:pPr/>
              <a:t>1</a:t>
            </a:fld>
            <a:endParaRPr lang="fr-FR"/>
          </a:p>
        </p:txBody>
      </p:sp>
      <p:sp>
        <p:nvSpPr>
          <p:cNvPr id="6" name="Text Box 13"/>
          <p:cNvSpPr txBox="1">
            <a:spLocks noChangeArrowheads="1"/>
          </p:cNvSpPr>
          <p:nvPr/>
        </p:nvSpPr>
        <p:spPr bwMode="auto">
          <a:xfrm>
            <a:off x="684213" y="3860800"/>
            <a:ext cx="5520166" cy="1569660"/>
          </a:xfrm>
          <a:prstGeom prst="rect">
            <a:avLst/>
          </a:prstGeom>
          <a:noFill/>
          <a:ln w="9525">
            <a:noFill/>
            <a:miter lim="800000"/>
            <a:headEnd/>
            <a:tailEnd/>
          </a:ln>
        </p:spPr>
        <p:txBody>
          <a:bodyPr wrap="none">
            <a:spAutoFit/>
          </a:bodyPr>
          <a:lstStyle/>
          <a:p>
            <a:r>
              <a:rPr lang="fr-FR" sz="2400" dirty="0">
                <a:solidFill>
                  <a:schemeClr val="tx2">
                    <a:lumMod val="75000"/>
                  </a:schemeClr>
                </a:solidFill>
              </a:rPr>
              <a:t>Hubert Becker</a:t>
            </a:r>
          </a:p>
          <a:p>
            <a:r>
              <a:rPr lang="fr-FR" sz="2400" dirty="0">
                <a:solidFill>
                  <a:schemeClr val="tx2">
                    <a:lumMod val="75000"/>
                  </a:schemeClr>
                </a:solidFill>
              </a:rPr>
              <a:t>IPCB, UMR7156 4</a:t>
            </a:r>
            <a:r>
              <a:rPr lang="fr-FR" sz="2400" baseline="30000" dirty="0">
                <a:solidFill>
                  <a:schemeClr val="tx2">
                    <a:lumMod val="75000"/>
                  </a:schemeClr>
                </a:solidFill>
              </a:rPr>
              <a:t>ème</a:t>
            </a:r>
            <a:r>
              <a:rPr lang="fr-FR" sz="2400" dirty="0">
                <a:solidFill>
                  <a:schemeClr val="tx2">
                    <a:lumMod val="75000"/>
                  </a:schemeClr>
                </a:solidFill>
              </a:rPr>
              <a:t> étage</a:t>
            </a:r>
          </a:p>
          <a:p>
            <a:endParaRPr lang="fr-FR" sz="2400" dirty="0">
              <a:solidFill>
                <a:schemeClr val="tx2">
                  <a:lumMod val="75000"/>
                </a:schemeClr>
              </a:solidFill>
            </a:endParaRPr>
          </a:p>
          <a:p>
            <a:r>
              <a:rPr lang="fr-FR" sz="2400" dirty="0">
                <a:solidFill>
                  <a:schemeClr val="tx2">
                    <a:lumMod val="75000"/>
                  </a:schemeClr>
                </a:solidFill>
              </a:rPr>
              <a:t>http://gmgm.unistra.fr/index.php?id=3634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roportion NC dans génomes.png"/>
          <p:cNvPicPr>
            <a:picLocks noChangeAspect="1"/>
          </p:cNvPicPr>
          <p:nvPr/>
        </p:nvPicPr>
        <p:blipFill>
          <a:blip r:embed="rId2" cstate="print"/>
          <a:stretch>
            <a:fillRect/>
          </a:stretch>
        </p:blipFill>
        <p:spPr>
          <a:xfrm>
            <a:off x="428596" y="928670"/>
            <a:ext cx="6286544" cy="5514511"/>
          </a:xfrm>
          <a:prstGeom prst="rect">
            <a:avLst/>
          </a:prstGeom>
        </p:spPr>
      </p:pic>
      <p:sp>
        <p:nvSpPr>
          <p:cNvPr id="3" name="ZoneTexte 2"/>
          <p:cNvSpPr txBox="1"/>
          <p:nvPr/>
        </p:nvSpPr>
        <p:spPr>
          <a:xfrm>
            <a:off x="285720" y="71414"/>
            <a:ext cx="7559505"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La proportion DNA non codant dans les génomes</a:t>
            </a:r>
            <a:endParaRPr lang="fr-FR" sz="2800" dirty="0">
              <a:solidFill>
                <a:schemeClr val="accent1">
                  <a:lumMod val="50000"/>
                </a:schemeClr>
              </a:solidFill>
              <a:cs typeface="Arial" pitchFamily="34" charset="0"/>
            </a:endParaRPr>
          </a:p>
        </p:txBody>
      </p:sp>
      <p:sp>
        <p:nvSpPr>
          <p:cNvPr id="4" name="ZoneTexte 3"/>
          <p:cNvSpPr txBox="1"/>
          <p:nvPr/>
        </p:nvSpPr>
        <p:spPr>
          <a:xfrm>
            <a:off x="4643438" y="1000108"/>
            <a:ext cx="4143404" cy="3416320"/>
          </a:xfrm>
          <a:prstGeom prst="rect">
            <a:avLst/>
          </a:prstGeom>
          <a:noFill/>
        </p:spPr>
        <p:txBody>
          <a:bodyPr wrap="square" rtlCol="0">
            <a:spAutoFit/>
          </a:bodyPr>
          <a:lstStyle/>
          <a:p>
            <a:pPr algn="just"/>
            <a:r>
              <a:rPr lang="fr-FR" dirty="0">
                <a:latin typeface="Arial" pitchFamily="34" charset="0"/>
                <a:cs typeface="Arial" pitchFamily="34" charset="0"/>
                <a:sym typeface="Wingdings"/>
              </a:rPr>
              <a:t> Plus le génome est grand et complexe plus la quantité de DNA non codant est grande. </a:t>
            </a:r>
            <a:r>
              <a:rPr lang="fr-FR" dirty="0">
                <a:latin typeface="Arial" pitchFamily="34" charset="0"/>
                <a:cs typeface="Arial" pitchFamily="34" charset="0"/>
              </a:rPr>
              <a:t>L'importance quantitative et fonctionnelle des ARN non codants a été très longtemps sous estimée. On en connait aujourd'hui une grande diversité, et il semblerait qu'une grande partie du génome soit transcrite en ARN, alors que seulement 1.2% de l'information de l'ADN est traduite en protéines.</a:t>
            </a:r>
          </a:p>
          <a:p>
            <a:pPr algn="just"/>
            <a:endParaRPr lang="fr-FR" dirty="0">
              <a:latin typeface="Arial" pitchFamily="34" charset="0"/>
              <a:cs typeface="Arial" pitchFamily="34" charset="0"/>
            </a:endParaRP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10</a:t>
            </a:fld>
            <a:endParaRPr lang="fr-F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505" name="Text Box 9"/>
          <p:cNvSpPr txBox="1">
            <a:spLocks noChangeArrowheads="1"/>
          </p:cNvSpPr>
          <p:nvPr/>
        </p:nvSpPr>
        <p:spPr bwMode="auto">
          <a:xfrm>
            <a:off x="1258888" y="928670"/>
            <a:ext cx="7199312" cy="707886"/>
          </a:xfrm>
          <a:prstGeom prst="rect">
            <a:avLst/>
          </a:prstGeom>
          <a:noFill/>
          <a:ln w="9525">
            <a:noFill/>
            <a:miter lim="800000"/>
            <a:headEnd/>
            <a:tailEnd/>
          </a:ln>
          <a:effectLst/>
        </p:spPr>
        <p:txBody>
          <a:bodyPr>
            <a:spAutoFit/>
          </a:bodyPr>
          <a:lstStyle/>
          <a:p>
            <a:r>
              <a:rPr lang="fr-FR" sz="2000" dirty="0">
                <a:sym typeface="Wingdings"/>
              </a:rPr>
              <a:t> </a:t>
            </a:r>
            <a:r>
              <a:rPr lang="fr-FR" sz="2000" dirty="0"/>
              <a:t>La région 5’ UTR de l’</a:t>
            </a:r>
            <a:r>
              <a:rPr lang="fr-FR" sz="2000" dirty="0" err="1"/>
              <a:t>ARNm</a:t>
            </a:r>
            <a:r>
              <a:rPr lang="fr-FR" sz="2000" dirty="0"/>
              <a:t> de cet opéron peut adopter 2 structures alternatives </a:t>
            </a:r>
            <a:endParaRPr lang="fr-FR" sz="2000" baseline="30000" dirty="0">
              <a:solidFill>
                <a:srgbClr val="CC0000"/>
              </a:solidFill>
              <a:cs typeface="Arial" pitchFamily="34" charset="0"/>
              <a:sym typeface="Wingdings" pitchFamily="2" charset="2"/>
            </a:endParaRPr>
          </a:p>
        </p:txBody>
      </p:sp>
      <p:pic>
        <p:nvPicPr>
          <p:cNvPr id="490510" name="Picture 14" descr="S15 pseudonoeud copie"/>
          <p:cNvPicPr>
            <a:picLocks noChangeAspect="1" noChangeArrowheads="1"/>
          </p:cNvPicPr>
          <p:nvPr/>
        </p:nvPicPr>
        <p:blipFill>
          <a:blip r:embed="rId3" cstate="print"/>
          <a:srcRect r="59528"/>
          <a:stretch>
            <a:fillRect/>
          </a:stretch>
        </p:blipFill>
        <p:spPr bwMode="auto">
          <a:xfrm>
            <a:off x="1476375" y="3727450"/>
            <a:ext cx="2447925" cy="3130550"/>
          </a:xfrm>
          <a:prstGeom prst="rect">
            <a:avLst/>
          </a:prstGeom>
          <a:noFill/>
        </p:spPr>
      </p:pic>
      <p:sp>
        <p:nvSpPr>
          <p:cNvPr id="490511" name="Text Box 15"/>
          <p:cNvSpPr txBox="1">
            <a:spLocks noChangeArrowheads="1"/>
          </p:cNvSpPr>
          <p:nvPr/>
        </p:nvSpPr>
        <p:spPr bwMode="auto">
          <a:xfrm>
            <a:off x="3049588" y="5286375"/>
            <a:ext cx="395287" cy="274638"/>
          </a:xfrm>
          <a:prstGeom prst="rect">
            <a:avLst/>
          </a:prstGeom>
          <a:noFill/>
          <a:ln w="9525">
            <a:noFill/>
            <a:miter lim="800000"/>
            <a:headEnd/>
            <a:tailEnd/>
          </a:ln>
          <a:effectLst/>
        </p:spPr>
        <p:txBody>
          <a:bodyPr wrap="none">
            <a:spAutoFit/>
          </a:bodyPr>
          <a:lstStyle/>
          <a:p>
            <a:r>
              <a:rPr lang="fr-FR" sz="1200" b="1">
                <a:solidFill>
                  <a:srgbClr val="CC0000"/>
                </a:solidFill>
              </a:rPr>
              <a:t>SD</a:t>
            </a:r>
          </a:p>
        </p:txBody>
      </p:sp>
      <p:sp>
        <p:nvSpPr>
          <p:cNvPr id="490513" name="Text Box 17"/>
          <p:cNvSpPr txBox="1">
            <a:spLocks noChangeArrowheads="1"/>
          </p:cNvSpPr>
          <p:nvPr/>
        </p:nvSpPr>
        <p:spPr bwMode="auto">
          <a:xfrm>
            <a:off x="1258888" y="1814444"/>
            <a:ext cx="7199312" cy="400110"/>
          </a:xfrm>
          <a:prstGeom prst="rect">
            <a:avLst/>
          </a:prstGeom>
          <a:noFill/>
          <a:ln w="9525">
            <a:noFill/>
            <a:miter lim="800000"/>
            <a:headEnd/>
            <a:tailEnd/>
          </a:ln>
          <a:effectLst/>
        </p:spPr>
        <p:txBody>
          <a:bodyPr>
            <a:spAutoFit/>
          </a:bodyPr>
          <a:lstStyle/>
          <a:p>
            <a:r>
              <a:rPr lang="fr-FR" sz="2000" dirty="0">
                <a:sym typeface="Wingdings"/>
              </a:rPr>
              <a:t> </a:t>
            </a:r>
            <a:r>
              <a:rPr lang="fr-FR" sz="2000" dirty="0"/>
              <a:t>Une tige-boucle dans laquelle la SD est piégée</a:t>
            </a:r>
            <a:endParaRPr lang="fr-FR" sz="2000" baseline="30000" dirty="0">
              <a:solidFill>
                <a:srgbClr val="CC0000"/>
              </a:solidFill>
              <a:cs typeface="Arial" pitchFamily="34" charset="0"/>
              <a:sym typeface="Wingdings" pitchFamily="2" charset="2"/>
            </a:endParaRPr>
          </a:p>
        </p:txBody>
      </p:sp>
      <p:sp>
        <p:nvSpPr>
          <p:cNvPr id="14" name="ZoneTexte 13"/>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Tree>
    <p:extLst>
      <p:ext uri="{BB962C8B-B14F-4D97-AF65-F5344CB8AC3E}">
        <p14:creationId xmlns:p14="http://schemas.microsoft.com/office/powerpoint/2010/main" val="28077141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54" name="Picture 10" descr="S15 pseudonoeud copie"/>
          <p:cNvPicPr>
            <a:picLocks noChangeAspect="1" noChangeArrowheads="1"/>
          </p:cNvPicPr>
          <p:nvPr/>
        </p:nvPicPr>
        <p:blipFill>
          <a:blip r:embed="rId3" cstate="print"/>
          <a:srcRect/>
          <a:stretch>
            <a:fillRect/>
          </a:stretch>
        </p:blipFill>
        <p:spPr bwMode="auto">
          <a:xfrm>
            <a:off x="1476375" y="3727450"/>
            <a:ext cx="6048375" cy="3130550"/>
          </a:xfrm>
          <a:prstGeom prst="rect">
            <a:avLst/>
          </a:prstGeom>
          <a:noFill/>
        </p:spPr>
      </p:pic>
      <p:sp>
        <p:nvSpPr>
          <p:cNvPr id="492555" name="Text Box 11"/>
          <p:cNvSpPr txBox="1">
            <a:spLocks noChangeArrowheads="1"/>
          </p:cNvSpPr>
          <p:nvPr/>
        </p:nvSpPr>
        <p:spPr bwMode="auto">
          <a:xfrm>
            <a:off x="3049588" y="5286375"/>
            <a:ext cx="395287" cy="274638"/>
          </a:xfrm>
          <a:prstGeom prst="rect">
            <a:avLst/>
          </a:prstGeom>
          <a:noFill/>
          <a:ln w="9525">
            <a:noFill/>
            <a:miter lim="800000"/>
            <a:headEnd/>
            <a:tailEnd/>
          </a:ln>
          <a:effectLst/>
        </p:spPr>
        <p:txBody>
          <a:bodyPr wrap="none">
            <a:spAutoFit/>
          </a:bodyPr>
          <a:lstStyle/>
          <a:p>
            <a:r>
              <a:rPr lang="fr-FR" sz="1200" b="1">
                <a:solidFill>
                  <a:srgbClr val="CC0000"/>
                </a:solidFill>
              </a:rPr>
              <a:t>SD</a:t>
            </a:r>
          </a:p>
        </p:txBody>
      </p:sp>
      <p:sp>
        <p:nvSpPr>
          <p:cNvPr id="492559" name="Text Box 15"/>
          <p:cNvSpPr txBox="1">
            <a:spLocks noChangeArrowheads="1"/>
          </p:cNvSpPr>
          <p:nvPr/>
        </p:nvSpPr>
        <p:spPr bwMode="auto">
          <a:xfrm>
            <a:off x="1258888" y="2500306"/>
            <a:ext cx="7199312" cy="400110"/>
          </a:xfrm>
          <a:prstGeom prst="rect">
            <a:avLst/>
          </a:prstGeom>
          <a:noFill/>
          <a:ln w="9525">
            <a:noFill/>
            <a:miter lim="800000"/>
            <a:headEnd/>
            <a:tailEnd/>
          </a:ln>
          <a:effectLst/>
        </p:spPr>
        <p:txBody>
          <a:bodyPr>
            <a:spAutoFit/>
          </a:bodyPr>
          <a:lstStyle/>
          <a:p>
            <a:r>
              <a:rPr lang="fr-FR" sz="2000" dirty="0">
                <a:sym typeface="Wingdings"/>
              </a:rPr>
              <a:t> </a:t>
            </a:r>
            <a:r>
              <a:rPr lang="fr-FR" sz="2000" dirty="0"/>
              <a:t>Une structure en </a:t>
            </a:r>
            <a:r>
              <a:rPr lang="fr-FR" sz="2000" dirty="0" err="1"/>
              <a:t>pseudonoeud</a:t>
            </a:r>
            <a:r>
              <a:rPr lang="fr-FR" sz="2000" dirty="0"/>
              <a:t> dans laquelle la SD est accessible </a:t>
            </a:r>
            <a:endParaRPr lang="fr-FR" sz="2000" baseline="30000" dirty="0">
              <a:solidFill>
                <a:srgbClr val="CC0000"/>
              </a:solidFill>
              <a:cs typeface="Arial" pitchFamily="34" charset="0"/>
              <a:sym typeface="Wingdings" pitchFamily="2" charset="2"/>
            </a:endParaRPr>
          </a:p>
        </p:txBody>
      </p:sp>
      <p:sp>
        <p:nvSpPr>
          <p:cNvPr id="492560" name="Text Box 16"/>
          <p:cNvSpPr txBox="1">
            <a:spLocks noChangeArrowheads="1"/>
          </p:cNvSpPr>
          <p:nvPr/>
        </p:nvSpPr>
        <p:spPr bwMode="auto">
          <a:xfrm>
            <a:off x="7200900" y="5459413"/>
            <a:ext cx="395288" cy="274637"/>
          </a:xfrm>
          <a:prstGeom prst="rect">
            <a:avLst/>
          </a:prstGeom>
          <a:noFill/>
          <a:ln w="9525">
            <a:noFill/>
            <a:miter lim="800000"/>
            <a:headEnd/>
            <a:tailEnd/>
          </a:ln>
          <a:effectLst/>
        </p:spPr>
        <p:txBody>
          <a:bodyPr wrap="none">
            <a:spAutoFit/>
          </a:bodyPr>
          <a:lstStyle/>
          <a:p>
            <a:r>
              <a:rPr lang="fr-FR" sz="1200" b="1">
                <a:solidFill>
                  <a:srgbClr val="CC0000"/>
                </a:solidFill>
              </a:rPr>
              <a:t>SD</a:t>
            </a:r>
          </a:p>
        </p:txBody>
      </p:sp>
      <p:sp>
        <p:nvSpPr>
          <p:cNvPr id="492563" name="Rectangle 19"/>
          <p:cNvSpPr>
            <a:spLocks noChangeArrowheads="1"/>
          </p:cNvSpPr>
          <p:nvPr/>
        </p:nvSpPr>
        <p:spPr bwMode="auto">
          <a:xfrm>
            <a:off x="6484938" y="5321300"/>
            <a:ext cx="174625" cy="122238"/>
          </a:xfrm>
          <a:prstGeom prst="rect">
            <a:avLst/>
          </a:prstGeom>
          <a:solidFill>
            <a:schemeClr val="bg1"/>
          </a:solidFill>
          <a:ln w="9525">
            <a:solidFill>
              <a:schemeClr val="bg1"/>
            </a:solidFill>
            <a:miter lim="800000"/>
            <a:headEnd/>
            <a:tailEnd/>
          </a:ln>
          <a:effectLst/>
        </p:spPr>
        <p:txBody>
          <a:bodyPr wrap="none" anchor="ctr"/>
          <a:lstStyle/>
          <a:p>
            <a:endParaRPr lang="fr-FR"/>
          </a:p>
        </p:txBody>
      </p:sp>
      <p:sp>
        <p:nvSpPr>
          <p:cNvPr id="492562" name="Text Box 18"/>
          <p:cNvSpPr txBox="1">
            <a:spLocks noChangeArrowheads="1"/>
          </p:cNvSpPr>
          <p:nvPr/>
        </p:nvSpPr>
        <p:spPr bwMode="auto">
          <a:xfrm>
            <a:off x="6486525" y="5295900"/>
            <a:ext cx="257175" cy="214313"/>
          </a:xfrm>
          <a:prstGeom prst="rect">
            <a:avLst/>
          </a:prstGeom>
          <a:noFill/>
          <a:ln w="9525">
            <a:noFill/>
            <a:miter lim="800000"/>
            <a:headEnd/>
            <a:tailEnd/>
          </a:ln>
          <a:effectLst/>
        </p:spPr>
        <p:txBody>
          <a:bodyPr wrap="none">
            <a:spAutoFit/>
          </a:bodyPr>
          <a:lstStyle/>
          <a:p>
            <a:r>
              <a:rPr lang="fr-FR" sz="800" b="1">
                <a:solidFill>
                  <a:srgbClr val="CC0000"/>
                </a:solidFill>
              </a:rPr>
              <a:t>A</a:t>
            </a:r>
          </a:p>
        </p:txBody>
      </p:sp>
      <p:sp>
        <p:nvSpPr>
          <p:cNvPr id="492564" name="Text Box 20"/>
          <p:cNvSpPr txBox="1">
            <a:spLocks noChangeArrowheads="1"/>
          </p:cNvSpPr>
          <p:nvPr/>
        </p:nvSpPr>
        <p:spPr bwMode="auto">
          <a:xfrm>
            <a:off x="6405563" y="5295900"/>
            <a:ext cx="257175" cy="214313"/>
          </a:xfrm>
          <a:prstGeom prst="rect">
            <a:avLst/>
          </a:prstGeom>
          <a:noFill/>
          <a:ln w="9525">
            <a:noFill/>
            <a:miter lim="800000"/>
            <a:headEnd/>
            <a:tailEnd/>
          </a:ln>
          <a:effectLst/>
        </p:spPr>
        <p:txBody>
          <a:bodyPr wrap="none">
            <a:spAutoFit/>
          </a:bodyPr>
          <a:lstStyle/>
          <a:p>
            <a:r>
              <a:rPr lang="fr-FR" sz="800" b="1">
                <a:solidFill>
                  <a:srgbClr val="CC0000"/>
                </a:solidFill>
              </a:rPr>
              <a:t>U</a:t>
            </a:r>
          </a:p>
        </p:txBody>
      </p:sp>
      <p:sp>
        <p:nvSpPr>
          <p:cNvPr id="492565" name="Text Box 21"/>
          <p:cNvSpPr txBox="1">
            <a:spLocks noChangeArrowheads="1"/>
          </p:cNvSpPr>
          <p:nvPr/>
        </p:nvSpPr>
        <p:spPr bwMode="auto">
          <a:xfrm>
            <a:off x="6080125" y="5243513"/>
            <a:ext cx="263525" cy="214312"/>
          </a:xfrm>
          <a:prstGeom prst="rect">
            <a:avLst/>
          </a:prstGeom>
          <a:noFill/>
          <a:ln w="9525">
            <a:noFill/>
            <a:miter lim="800000"/>
            <a:headEnd/>
            <a:tailEnd/>
          </a:ln>
          <a:effectLst/>
        </p:spPr>
        <p:txBody>
          <a:bodyPr wrap="none">
            <a:spAutoFit/>
          </a:bodyPr>
          <a:lstStyle/>
          <a:p>
            <a:r>
              <a:rPr lang="fr-FR" sz="800" b="1">
                <a:solidFill>
                  <a:srgbClr val="CC0000"/>
                </a:solidFill>
              </a:rPr>
              <a:t>G</a:t>
            </a:r>
          </a:p>
        </p:txBody>
      </p:sp>
      <p:sp>
        <p:nvSpPr>
          <p:cNvPr id="21" name="ZoneTexte 20"/>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22" name="Text Box 9"/>
          <p:cNvSpPr txBox="1">
            <a:spLocks noChangeArrowheads="1"/>
          </p:cNvSpPr>
          <p:nvPr/>
        </p:nvSpPr>
        <p:spPr bwMode="auto">
          <a:xfrm>
            <a:off x="1258888" y="928670"/>
            <a:ext cx="7199312" cy="707886"/>
          </a:xfrm>
          <a:prstGeom prst="rect">
            <a:avLst/>
          </a:prstGeom>
          <a:noFill/>
          <a:ln w="9525">
            <a:noFill/>
            <a:miter lim="800000"/>
            <a:headEnd/>
            <a:tailEnd/>
          </a:ln>
          <a:effectLst/>
        </p:spPr>
        <p:txBody>
          <a:bodyPr>
            <a:spAutoFit/>
          </a:bodyPr>
          <a:lstStyle/>
          <a:p>
            <a:r>
              <a:rPr lang="fr-FR" sz="2000" dirty="0">
                <a:sym typeface="Wingdings"/>
              </a:rPr>
              <a:t> </a:t>
            </a:r>
            <a:r>
              <a:rPr lang="fr-FR" sz="2000" dirty="0"/>
              <a:t>La région 5’ UTR de l’</a:t>
            </a:r>
            <a:r>
              <a:rPr lang="fr-FR" sz="2000" dirty="0" err="1"/>
              <a:t>ARNm</a:t>
            </a:r>
            <a:r>
              <a:rPr lang="fr-FR" sz="2000" dirty="0"/>
              <a:t> de cet opéron peut adopter 2 structures alternatives </a:t>
            </a:r>
            <a:endParaRPr lang="fr-FR" sz="2000" baseline="30000" dirty="0">
              <a:solidFill>
                <a:srgbClr val="CC0000"/>
              </a:solidFill>
              <a:cs typeface="Arial" pitchFamily="34" charset="0"/>
              <a:sym typeface="Wingdings" pitchFamily="2" charset="2"/>
            </a:endParaRPr>
          </a:p>
        </p:txBody>
      </p:sp>
      <p:sp>
        <p:nvSpPr>
          <p:cNvPr id="23" name="Text Box 17"/>
          <p:cNvSpPr txBox="1">
            <a:spLocks noChangeArrowheads="1"/>
          </p:cNvSpPr>
          <p:nvPr/>
        </p:nvSpPr>
        <p:spPr bwMode="auto">
          <a:xfrm>
            <a:off x="1258888" y="1814444"/>
            <a:ext cx="7199312" cy="400110"/>
          </a:xfrm>
          <a:prstGeom prst="rect">
            <a:avLst/>
          </a:prstGeom>
          <a:noFill/>
          <a:ln w="9525">
            <a:noFill/>
            <a:miter lim="800000"/>
            <a:headEnd/>
            <a:tailEnd/>
          </a:ln>
          <a:effectLst/>
        </p:spPr>
        <p:txBody>
          <a:bodyPr>
            <a:spAutoFit/>
          </a:bodyPr>
          <a:lstStyle/>
          <a:p>
            <a:r>
              <a:rPr lang="fr-FR" sz="2000" dirty="0">
                <a:sym typeface="Wingdings"/>
              </a:rPr>
              <a:t> </a:t>
            </a:r>
            <a:r>
              <a:rPr lang="fr-FR" sz="2000" dirty="0"/>
              <a:t>Une tige-boucle dans laquelle la SD est piégée</a:t>
            </a:r>
            <a:endParaRPr lang="fr-FR" sz="2000" baseline="30000" dirty="0">
              <a:solidFill>
                <a:srgbClr val="CC0000"/>
              </a:solidFill>
              <a:cs typeface="Arial" pitchFamily="34" charset="0"/>
              <a:sym typeface="Wingdings" pitchFamily="2" charset="2"/>
            </a:endParaRPr>
          </a:p>
        </p:txBody>
      </p:sp>
    </p:spTree>
    <p:extLst>
      <p:ext uri="{BB962C8B-B14F-4D97-AF65-F5344CB8AC3E}">
        <p14:creationId xmlns:p14="http://schemas.microsoft.com/office/powerpoint/2010/main" val="4364769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0" y="6675437"/>
            <a:ext cx="7848600" cy="182563"/>
          </a:xfrm>
          <a:prstGeom prst="rect">
            <a:avLst/>
          </a:prstGeom>
          <a:noFill/>
          <a:ln w="9525">
            <a:noFill/>
            <a:miter lim="800000"/>
            <a:headEnd/>
            <a:tailEnd/>
          </a:ln>
        </p:spPr>
        <p:txBody>
          <a:bodyPr lIns="0" tIns="0" rIns="0" bIns="0">
            <a:spAutoFit/>
          </a:bodyPr>
          <a:lstStyle/>
          <a:p>
            <a:pPr defTabSz="828675">
              <a:tabLst>
                <a:tab pos="657225" algn="l"/>
                <a:tab pos="1312863" algn="l"/>
                <a:tab pos="1970088" algn="l"/>
                <a:tab pos="2627313" algn="l"/>
                <a:tab pos="3282950" algn="l"/>
                <a:tab pos="3940175" algn="l"/>
                <a:tab pos="4595813" algn="l"/>
                <a:tab pos="5253038" algn="l"/>
                <a:tab pos="5910263" algn="l"/>
              </a:tabLst>
            </a:pPr>
            <a:r>
              <a:rPr lang="en-GB" altLang="zh-CN" sz="1200" baseline="0" dirty="0">
                <a:ea typeface="宋体" pitchFamily="2" charset="-122"/>
              </a:rPr>
              <a:t>A </a:t>
            </a:r>
            <a:r>
              <a:rPr lang="en-GB" altLang="zh-CN" sz="1200" baseline="0" dirty="0" err="1">
                <a:ea typeface="宋体" pitchFamily="2" charset="-122"/>
              </a:rPr>
              <a:t>Simonetti</a:t>
            </a:r>
            <a:r>
              <a:rPr lang="en-GB" altLang="zh-CN" sz="1200" i="1" baseline="0" dirty="0">
                <a:ea typeface="宋体" pitchFamily="2" charset="-122"/>
              </a:rPr>
              <a:t> </a:t>
            </a:r>
            <a:r>
              <a:rPr lang="en-GB" sz="1200" i="1" baseline="0" dirty="0"/>
              <a:t>et al.</a:t>
            </a:r>
            <a:r>
              <a:rPr lang="en-GB" sz="1200" baseline="0" dirty="0"/>
              <a:t> </a:t>
            </a:r>
            <a:r>
              <a:rPr lang="en-GB" sz="1200" i="1" baseline="0" dirty="0"/>
              <a:t>Nature</a:t>
            </a:r>
            <a:r>
              <a:rPr lang="en-GB" sz="1200" baseline="0" dirty="0"/>
              <a:t> </a:t>
            </a:r>
            <a:r>
              <a:rPr lang="en-GB" sz="1200" b="1" baseline="0" dirty="0"/>
              <a:t>000</a:t>
            </a:r>
            <a:r>
              <a:rPr lang="en-GB" sz="1200" baseline="0" dirty="0"/>
              <a:t>, 1-5 (2008) doi:10.1038/nature07192</a:t>
            </a:r>
          </a:p>
        </p:txBody>
      </p:sp>
      <p:pic>
        <p:nvPicPr>
          <p:cNvPr id="7227" name="Picture 59" descr="nature07192-f1"/>
          <p:cNvPicPr>
            <a:picLocks noChangeAspect="1" noChangeArrowheads="1"/>
          </p:cNvPicPr>
          <p:nvPr/>
        </p:nvPicPr>
        <p:blipFill>
          <a:blip r:embed="rId2" cstate="print"/>
          <a:srcRect/>
          <a:stretch>
            <a:fillRect/>
          </a:stretch>
        </p:blipFill>
        <p:spPr bwMode="auto">
          <a:xfrm>
            <a:off x="381000" y="2833701"/>
            <a:ext cx="5311775" cy="2595563"/>
          </a:xfrm>
          <a:prstGeom prst="rect">
            <a:avLst/>
          </a:prstGeom>
          <a:noFill/>
        </p:spPr>
      </p:pic>
      <p:sp>
        <p:nvSpPr>
          <p:cNvPr id="8" name="Rectangle 7"/>
          <p:cNvSpPr/>
          <p:nvPr/>
        </p:nvSpPr>
        <p:spPr>
          <a:xfrm>
            <a:off x="5715000" y="2957903"/>
            <a:ext cx="3276600" cy="954107"/>
          </a:xfrm>
          <a:prstGeom prst="rect">
            <a:avLst/>
          </a:prstGeom>
        </p:spPr>
        <p:txBody>
          <a:bodyPr wrap="square">
            <a:spAutoFit/>
          </a:bodyPr>
          <a:lstStyle/>
          <a:p>
            <a:pPr algn="just"/>
            <a:r>
              <a:rPr lang="en-US" sz="1400" dirty="0"/>
              <a:t>Several states of the bacterial 30SIC from a single sample visualized by </a:t>
            </a:r>
            <a:r>
              <a:rPr lang="en-US" sz="1400" dirty="0" err="1"/>
              <a:t>cryo</a:t>
            </a:r>
            <a:r>
              <a:rPr lang="en-US" sz="1400" dirty="0"/>
              <a:t>-EM and advanced particle separation on the basis of three-dimensional statistical analysis. </a:t>
            </a:r>
            <a:endParaRPr lang="fr-FR" sz="1400" dirty="0"/>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102</a:t>
            </a:fld>
            <a:endParaRPr lang="fr-FR" dirty="0"/>
          </a:p>
        </p:txBody>
      </p:sp>
      <p:sp>
        <p:nvSpPr>
          <p:cNvPr id="10" name="ZoneTexte 9"/>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11" name="Text Box 15"/>
          <p:cNvSpPr txBox="1">
            <a:spLocks noChangeArrowheads="1"/>
          </p:cNvSpPr>
          <p:nvPr/>
        </p:nvSpPr>
        <p:spPr bwMode="auto">
          <a:xfrm>
            <a:off x="428596" y="1214422"/>
            <a:ext cx="7199312" cy="400110"/>
          </a:xfrm>
          <a:prstGeom prst="rect">
            <a:avLst/>
          </a:prstGeom>
          <a:noFill/>
          <a:ln w="9525">
            <a:noFill/>
            <a:miter lim="800000"/>
            <a:headEnd/>
            <a:tailEnd/>
          </a:ln>
          <a:effectLst/>
        </p:spPr>
        <p:txBody>
          <a:bodyPr>
            <a:spAutoFit/>
          </a:bodyPr>
          <a:lstStyle/>
          <a:p>
            <a:r>
              <a:rPr lang="fr-FR" sz="2000" dirty="0">
                <a:sym typeface="Wingdings"/>
              </a:rPr>
              <a:t> </a:t>
            </a:r>
            <a:r>
              <a:rPr lang="fr-FR" sz="2000" dirty="0"/>
              <a:t>Les études structurales ont été effectuées par </a:t>
            </a:r>
            <a:r>
              <a:rPr lang="fr-FR" sz="2000" dirty="0" err="1"/>
              <a:t>CryoEM</a:t>
            </a:r>
            <a:endParaRPr lang="fr-FR" sz="2000" baseline="30000" dirty="0">
              <a:solidFill>
                <a:srgbClr val="CC0000"/>
              </a:solidFill>
              <a:cs typeface="Arial" pitchFamily="34" charset="0"/>
              <a:sym typeface="Wingdings" pitchFamily="2" charset="2"/>
            </a:endParaRPr>
          </a:p>
        </p:txBody>
      </p:sp>
      <p:sp>
        <p:nvSpPr>
          <p:cNvPr id="12" name="Text Box 15"/>
          <p:cNvSpPr txBox="1">
            <a:spLocks noChangeArrowheads="1"/>
          </p:cNvSpPr>
          <p:nvPr/>
        </p:nvSpPr>
        <p:spPr bwMode="auto">
          <a:xfrm>
            <a:off x="428596" y="2243072"/>
            <a:ext cx="7199312" cy="400110"/>
          </a:xfrm>
          <a:prstGeom prst="rect">
            <a:avLst/>
          </a:prstGeom>
          <a:noFill/>
          <a:ln w="9525">
            <a:noFill/>
            <a:miter lim="800000"/>
            <a:headEnd/>
            <a:tailEnd/>
          </a:ln>
          <a:effectLst/>
        </p:spPr>
        <p:txBody>
          <a:bodyPr>
            <a:spAutoFit/>
          </a:bodyPr>
          <a:lstStyle/>
          <a:p>
            <a:r>
              <a:rPr lang="fr-FR" sz="2000" dirty="0">
                <a:sym typeface="Wingdings"/>
              </a:rPr>
              <a:t> Le </a:t>
            </a:r>
            <a:r>
              <a:rPr lang="fr-FR" sz="2000" dirty="0"/>
              <a:t>Complexe d’initiation 30S</a:t>
            </a:r>
            <a:endParaRPr lang="fr-FR" sz="2000" baseline="30000" dirty="0">
              <a:solidFill>
                <a:srgbClr val="CC0000"/>
              </a:solidFill>
              <a:cs typeface="Arial" pitchFamily="34" charset="0"/>
              <a:sym typeface="Wingdings" pitchFamily="2" charset="2"/>
            </a:endParaRPr>
          </a:p>
        </p:txBody>
      </p:sp>
    </p:spTree>
    <p:extLst>
      <p:ext uri="{BB962C8B-B14F-4D97-AF65-F5344CB8AC3E}">
        <p14:creationId xmlns:p14="http://schemas.microsoft.com/office/powerpoint/2010/main" val="19557067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22D7642-BDE5-4A24-BAC5-C7F7F2D9BEDB}" type="slidenum">
              <a:rPr lang="fr-FR" smtClean="0"/>
              <a:pPr/>
              <a:t>103</a:t>
            </a:fld>
            <a:endParaRPr lang="fr-FR"/>
          </a:p>
        </p:txBody>
      </p:sp>
      <p:pic>
        <p:nvPicPr>
          <p:cNvPr id="212994" name="Picture 2"/>
          <p:cNvPicPr>
            <a:picLocks noChangeAspect="1" noChangeArrowheads="1"/>
          </p:cNvPicPr>
          <p:nvPr/>
        </p:nvPicPr>
        <p:blipFill>
          <a:blip r:embed="rId2" cstate="print"/>
          <a:srcRect/>
          <a:stretch>
            <a:fillRect/>
          </a:stretch>
        </p:blipFill>
        <p:spPr bwMode="auto">
          <a:xfrm>
            <a:off x="857224" y="1285860"/>
            <a:ext cx="7076385" cy="5286412"/>
          </a:xfrm>
          <a:prstGeom prst="rect">
            <a:avLst/>
          </a:prstGeom>
          <a:noFill/>
          <a:ln w="9525">
            <a:noFill/>
            <a:miter lim="800000"/>
            <a:headEnd/>
            <a:tailEnd/>
          </a:ln>
          <a:effectLst/>
        </p:spPr>
      </p:pic>
      <p:sp>
        <p:nvSpPr>
          <p:cNvPr id="4" name="ZoneTexte 3"/>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5" name="Text Box 15"/>
          <p:cNvSpPr txBox="1">
            <a:spLocks noChangeArrowheads="1"/>
          </p:cNvSpPr>
          <p:nvPr/>
        </p:nvSpPr>
        <p:spPr bwMode="auto">
          <a:xfrm>
            <a:off x="428596" y="785794"/>
            <a:ext cx="7199312" cy="400110"/>
          </a:xfrm>
          <a:prstGeom prst="rect">
            <a:avLst/>
          </a:prstGeom>
          <a:noFill/>
          <a:ln w="9525">
            <a:noFill/>
            <a:miter lim="800000"/>
            <a:headEnd/>
            <a:tailEnd/>
          </a:ln>
          <a:effectLst/>
        </p:spPr>
        <p:txBody>
          <a:bodyPr>
            <a:spAutoFit/>
          </a:bodyPr>
          <a:lstStyle/>
          <a:p>
            <a:r>
              <a:rPr lang="fr-FR" sz="2000" dirty="0">
                <a:sym typeface="Wingdings"/>
              </a:rPr>
              <a:t> </a:t>
            </a:r>
            <a:r>
              <a:rPr lang="fr-FR" sz="2000" dirty="0"/>
              <a:t>L’</a:t>
            </a:r>
            <a:r>
              <a:rPr lang="fr-FR" sz="2000" dirty="0" err="1"/>
              <a:t>accomodation</a:t>
            </a:r>
            <a:r>
              <a:rPr lang="fr-FR" sz="2000" dirty="0"/>
              <a:t> de l’</a:t>
            </a:r>
            <a:r>
              <a:rPr lang="fr-FR" sz="2000" dirty="0" err="1"/>
              <a:t>ARNm</a:t>
            </a:r>
            <a:r>
              <a:rPr lang="fr-FR" sz="2000" dirty="0"/>
              <a:t> sur la su 30S étudié par </a:t>
            </a:r>
            <a:r>
              <a:rPr lang="fr-FR" sz="2000" dirty="0" err="1"/>
              <a:t>CryoEM</a:t>
            </a:r>
            <a:endParaRPr lang="fr-FR" sz="2000" baseline="30000" dirty="0">
              <a:solidFill>
                <a:srgbClr val="CC0000"/>
              </a:solidFill>
              <a:cs typeface="Arial" pitchFamily="34" charset="0"/>
              <a:sym typeface="Wingdings" pitchFamily="2" charset="2"/>
            </a:endParaRPr>
          </a:p>
        </p:txBody>
      </p:sp>
    </p:spTree>
    <p:extLst>
      <p:ext uri="{BB962C8B-B14F-4D97-AF65-F5344CB8AC3E}">
        <p14:creationId xmlns:p14="http://schemas.microsoft.com/office/powerpoint/2010/main" val="235041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22D7642-BDE5-4A24-BAC5-C7F7F2D9BEDB}" type="slidenum">
              <a:rPr lang="fr-FR" smtClean="0"/>
              <a:pPr/>
              <a:t>104</a:t>
            </a:fld>
            <a:endParaRPr lang="fr-FR"/>
          </a:p>
        </p:txBody>
      </p:sp>
      <p:pic>
        <p:nvPicPr>
          <p:cNvPr id="214018" name="Picture 2"/>
          <p:cNvPicPr>
            <a:picLocks noChangeAspect="1" noChangeArrowheads="1"/>
          </p:cNvPicPr>
          <p:nvPr/>
        </p:nvPicPr>
        <p:blipFill>
          <a:blip r:embed="rId2" cstate="print"/>
          <a:srcRect/>
          <a:stretch>
            <a:fillRect/>
          </a:stretch>
        </p:blipFill>
        <p:spPr bwMode="auto">
          <a:xfrm>
            <a:off x="1071538" y="1143009"/>
            <a:ext cx="6966011" cy="5643577"/>
          </a:xfrm>
          <a:prstGeom prst="rect">
            <a:avLst/>
          </a:prstGeom>
          <a:noFill/>
          <a:ln w="9525">
            <a:noFill/>
            <a:miter lim="800000"/>
            <a:headEnd/>
            <a:tailEnd/>
          </a:ln>
          <a:effectLst/>
        </p:spPr>
      </p:pic>
      <p:sp>
        <p:nvSpPr>
          <p:cNvPr id="4" name="ZoneTexte 3"/>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5" name="Text Box 15"/>
          <p:cNvSpPr txBox="1">
            <a:spLocks noChangeArrowheads="1"/>
          </p:cNvSpPr>
          <p:nvPr/>
        </p:nvSpPr>
        <p:spPr bwMode="auto">
          <a:xfrm>
            <a:off x="428596" y="785794"/>
            <a:ext cx="7199312" cy="400110"/>
          </a:xfrm>
          <a:prstGeom prst="rect">
            <a:avLst/>
          </a:prstGeom>
          <a:noFill/>
          <a:ln w="9525">
            <a:noFill/>
            <a:miter lim="800000"/>
            <a:headEnd/>
            <a:tailEnd/>
          </a:ln>
          <a:effectLst/>
        </p:spPr>
        <p:txBody>
          <a:bodyPr>
            <a:spAutoFit/>
          </a:bodyPr>
          <a:lstStyle/>
          <a:p>
            <a:r>
              <a:rPr lang="fr-FR" sz="2000" dirty="0">
                <a:sym typeface="Wingdings"/>
              </a:rPr>
              <a:t> </a:t>
            </a:r>
            <a:r>
              <a:rPr lang="fr-FR" sz="2000" dirty="0"/>
              <a:t>L’</a:t>
            </a:r>
            <a:r>
              <a:rPr lang="fr-FR" sz="2000" dirty="0" err="1"/>
              <a:t>accomodation</a:t>
            </a:r>
            <a:r>
              <a:rPr lang="fr-FR" sz="2000" dirty="0"/>
              <a:t> de l’</a:t>
            </a:r>
            <a:r>
              <a:rPr lang="fr-FR" sz="2000" dirty="0" err="1"/>
              <a:t>ARNm</a:t>
            </a:r>
            <a:r>
              <a:rPr lang="fr-FR" sz="2000" dirty="0"/>
              <a:t> sur la su 30S étudié par </a:t>
            </a:r>
            <a:r>
              <a:rPr lang="fr-FR" sz="2000" dirty="0" err="1"/>
              <a:t>CryoEM</a:t>
            </a:r>
            <a:endParaRPr lang="fr-FR" sz="2000" baseline="30000" dirty="0">
              <a:solidFill>
                <a:srgbClr val="CC0000"/>
              </a:solidFill>
              <a:cs typeface="Arial" pitchFamily="34" charset="0"/>
              <a:sym typeface="Wingdings" pitchFamily="2" charset="2"/>
            </a:endParaRPr>
          </a:p>
        </p:txBody>
      </p:sp>
    </p:spTree>
    <p:extLst>
      <p:ext uri="{BB962C8B-B14F-4D97-AF65-F5344CB8AC3E}">
        <p14:creationId xmlns:p14="http://schemas.microsoft.com/office/powerpoint/2010/main" val="37158467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p:cNvPicPr>
            <a:picLocks noChangeAspect="1" noChangeArrowheads="1"/>
          </p:cNvPicPr>
          <p:nvPr/>
        </p:nvPicPr>
        <p:blipFill>
          <a:blip r:embed="rId2" cstate="print"/>
          <a:srcRect l="33360" t="15506" r="21820" b="54817"/>
          <a:stretch>
            <a:fillRect/>
          </a:stretch>
        </p:blipFill>
        <p:spPr bwMode="auto">
          <a:xfrm>
            <a:off x="1643042" y="1071546"/>
            <a:ext cx="3384550" cy="3168650"/>
          </a:xfrm>
          <a:prstGeom prst="rect">
            <a:avLst/>
          </a:prstGeom>
          <a:noFill/>
        </p:spPr>
      </p:pic>
      <p:sp>
        <p:nvSpPr>
          <p:cNvPr id="2" name="Espace réservé du numéro de diapositive 1"/>
          <p:cNvSpPr>
            <a:spLocks noGrp="1"/>
          </p:cNvSpPr>
          <p:nvPr>
            <p:ph type="sldNum" sz="quarter" idx="12"/>
          </p:nvPr>
        </p:nvSpPr>
        <p:spPr/>
        <p:txBody>
          <a:bodyPr/>
          <a:lstStyle/>
          <a:p>
            <a:fld id="{922D7642-BDE5-4A24-BAC5-C7F7F2D9BEDB}" type="slidenum">
              <a:rPr lang="fr-FR" smtClean="0"/>
              <a:pPr/>
              <a:t>105</a:t>
            </a:fld>
            <a:endParaRPr lang="fr-FR"/>
          </a:p>
        </p:txBody>
      </p:sp>
      <p:pic>
        <p:nvPicPr>
          <p:cNvPr id="3" name="Image 2" descr="0.jpg"/>
          <p:cNvPicPr>
            <a:picLocks noChangeAspect="1"/>
          </p:cNvPicPr>
          <p:nvPr/>
        </p:nvPicPr>
        <p:blipFill>
          <a:blip r:embed="rId3" cstate="print"/>
          <a:stretch>
            <a:fillRect/>
          </a:stretch>
        </p:blipFill>
        <p:spPr>
          <a:xfrm>
            <a:off x="5998982" y="1142960"/>
            <a:ext cx="3073612" cy="5715040"/>
          </a:xfrm>
          <a:prstGeom prst="rect">
            <a:avLst/>
          </a:prstGeom>
        </p:spPr>
      </p:pic>
      <p:sp>
        <p:nvSpPr>
          <p:cNvPr id="4" name="ZoneTexte 3"/>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5" name="Text Box 15"/>
          <p:cNvSpPr txBox="1">
            <a:spLocks noChangeArrowheads="1"/>
          </p:cNvSpPr>
          <p:nvPr/>
        </p:nvSpPr>
        <p:spPr bwMode="auto">
          <a:xfrm>
            <a:off x="428596" y="571480"/>
            <a:ext cx="7199312" cy="707886"/>
          </a:xfrm>
          <a:prstGeom prst="rect">
            <a:avLst/>
          </a:prstGeom>
          <a:noFill/>
          <a:ln w="9525">
            <a:noFill/>
            <a:miter lim="800000"/>
            <a:headEnd/>
            <a:tailEnd/>
          </a:ln>
          <a:effectLst/>
        </p:spPr>
        <p:txBody>
          <a:bodyPr>
            <a:spAutoFit/>
          </a:bodyPr>
          <a:lstStyle/>
          <a:p>
            <a:r>
              <a:rPr lang="fr-FR" sz="2000" dirty="0">
                <a:sym typeface="Wingdings"/>
              </a:rPr>
              <a:t> </a:t>
            </a:r>
            <a:r>
              <a:rPr lang="fr-FR" sz="2000" dirty="0"/>
              <a:t>L’</a:t>
            </a:r>
            <a:r>
              <a:rPr lang="fr-FR" sz="2000" dirty="0" err="1"/>
              <a:t>accomodation</a:t>
            </a:r>
            <a:r>
              <a:rPr lang="fr-FR" sz="2000" dirty="0"/>
              <a:t> de l’</a:t>
            </a:r>
            <a:r>
              <a:rPr lang="fr-FR" sz="2000" dirty="0" err="1"/>
              <a:t>ARNm</a:t>
            </a:r>
            <a:r>
              <a:rPr lang="fr-FR" sz="2000" dirty="0"/>
              <a:t> de l’opéron </a:t>
            </a:r>
            <a:r>
              <a:rPr lang="fr-FR" sz="2000" dirty="0" err="1"/>
              <a:t>rpsO</a:t>
            </a:r>
            <a:r>
              <a:rPr lang="fr-FR" sz="2000" dirty="0"/>
              <a:t> sur la su 30S en présence ou absence de S15</a:t>
            </a:r>
            <a:endParaRPr lang="fr-FR" sz="2000" baseline="30000" dirty="0">
              <a:solidFill>
                <a:srgbClr val="CC0000"/>
              </a:solidFill>
              <a:cs typeface="Arial" pitchFamily="34" charset="0"/>
              <a:sym typeface="Wingdings" pitchFamily="2" charset="2"/>
            </a:endParaRPr>
          </a:p>
        </p:txBody>
      </p:sp>
      <p:sp>
        <p:nvSpPr>
          <p:cNvPr id="7" name="Text Box 13"/>
          <p:cNvSpPr txBox="1">
            <a:spLocks noChangeArrowheads="1"/>
          </p:cNvSpPr>
          <p:nvPr/>
        </p:nvSpPr>
        <p:spPr bwMode="auto">
          <a:xfrm>
            <a:off x="428596" y="4143380"/>
            <a:ext cx="5143536" cy="2616101"/>
          </a:xfrm>
          <a:prstGeom prst="rect">
            <a:avLst/>
          </a:prstGeom>
          <a:noFill/>
          <a:ln w="9525">
            <a:noFill/>
            <a:miter lim="800000"/>
            <a:headEnd/>
            <a:tailEnd/>
          </a:ln>
          <a:effectLst/>
        </p:spPr>
        <p:txBody>
          <a:bodyPr wrap="square">
            <a:spAutoFit/>
          </a:bodyPr>
          <a:lstStyle/>
          <a:p>
            <a:r>
              <a:rPr lang="fr-FR" dirty="0"/>
              <a:t>Les 2 structures ont peu près la même stabilité </a:t>
            </a:r>
            <a:endParaRPr lang="fr-FR" baseline="30000" dirty="0">
              <a:solidFill>
                <a:srgbClr val="CC0000"/>
              </a:solidFill>
              <a:cs typeface="Arial" pitchFamily="34" charset="0"/>
              <a:sym typeface="Wingdings" pitchFamily="2" charset="2"/>
            </a:endParaRPr>
          </a:p>
          <a:p>
            <a:r>
              <a:rPr lang="fr-FR" dirty="0"/>
              <a:t>mais seule la structure en </a:t>
            </a:r>
            <a:r>
              <a:rPr lang="fr-FR" dirty="0" err="1"/>
              <a:t>pseudonoeud</a:t>
            </a:r>
            <a:r>
              <a:rPr lang="fr-FR" dirty="0"/>
              <a:t> peut être traduite puisque la SD est libre et l’AUG accessible donc la su 30S couplée aux facteurs d’initiation se fixe sur cet </a:t>
            </a:r>
            <a:r>
              <a:rPr lang="fr-FR" dirty="0" err="1"/>
              <a:t>ARNm</a:t>
            </a:r>
            <a:r>
              <a:rPr lang="fr-FR" dirty="0"/>
              <a:t> après fixation du </a:t>
            </a:r>
            <a:r>
              <a:rPr lang="fr-FR" dirty="0" err="1"/>
              <a:t>fMet</a:t>
            </a:r>
            <a:r>
              <a:rPr lang="fr-FR" dirty="0"/>
              <a:t>-</a:t>
            </a:r>
            <a:r>
              <a:rPr lang="fr-FR" dirty="0" err="1"/>
              <a:t>tRNAiMet</a:t>
            </a:r>
            <a:r>
              <a:rPr lang="fr-FR" dirty="0"/>
              <a:t> il y aura hydrolyse du GTP porté par IF2 ce qui permet les remaniement structuraux qui permettent l’ouverture de l’</a:t>
            </a:r>
            <a:r>
              <a:rPr lang="fr-FR" dirty="0" err="1"/>
              <a:t>ARNm</a:t>
            </a:r>
            <a:r>
              <a:rPr lang="fr-FR" dirty="0"/>
              <a:t> , l’interaction codon-@codon et la poursuite de la traduction </a:t>
            </a:r>
            <a:endParaRPr lang="fr-FR" baseline="30000" dirty="0">
              <a:solidFill>
                <a:srgbClr val="CC0000"/>
              </a:solidFill>
              <a:cs typeface="Arial" pitchFamily="34" charset="0"/>
              <a:sym typeface="Wingdings" pitchFamily="2" charset="2"/>
            </a:endParaRPr>
          </a:p>
        </p:txBody>
      </p:sp>
    </p:spTree>
    <p:extLst>
      <p:ext uri="{BB962C8B-B14F-4D97-AF65-F5344CB8AC3E}">
        <p14:creationId xmlns:p14="http://schemas.microsoft.com/office/powerpoint/2010/main" val="11204958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p:cNvPicPr>
            <a:picLocks noChangeAspect="1" noChangeArrowheads="1"/>
          </p:cNvPicPr>
          <p:nvPr/>
        </p:nvPicPr>
        <p:blipFill>
          <a:blip r:embed="rId2" cstate="print"/>
          <a:srcRect l="33360" t="15506" r="21820" b="54817"/>
          <a:stretch>
            <a:fillRect/>
          </a:stretch>
        </p:blipFill>
        <p:spPr bwMode="auto">
          <a:xfrm>
            <a:off x="1643042" y="1071546"/>
            <a:ext cx="3384550" cy="3168650"/>
          </a:xfrm>
          <a:prstGeom prst="rect">
            <a:avLst/>
          </a:prstGeom>
          <a:noFill/>
        </p:spPr>
      </p:pic>
      <p:sp>
        <p:nvSpPr>
          <p:cNvPr id="2" name="Espace réservé du numéro de diapositive 1"/>
          <p:cNvSpPr>
            <a:spLocks noGrp="1"/>
          </p:cNvSpPr>
          <p:nvPr>
            <p:ph type="sldNum" sz="quarter" idx="12"/>
          </p:nvPr>
        </p:nvSpPr>
        <p:spPr/>
        <p:txBody>
          <a:bodyPr/>
          <a:lstStyle/>
          <a:p>
            <a:fld id="{922D7642-BDE5-4A24-BAC5-C7F7F2D9BEDB}" type="slidenum">
              <a:rPr lang="fr-FR" smtClean="0"/>
              <a:pPr/>
              <a:t>106</a:t>
            </a:fld>
            <a:endParaRPr lang="fr-FR"/>
          </a:p>
        </p:txBody>
      </p:sp>
      <p:pic>
        <p:nvPicPr>
          <p:cNvPr id="3" name="Image 2" descr="0.jpg"/>
          <p:cNvPicPr>
            <a:picLocks noChangeAspect="1"/>
          </p:cNvPicPr>
          <p:nvPr/>
        </p:nvPicPr>
        <p:blipFill>
          <a:blip r:embed="rId3" cstate="print"/>
          <a:stretch>
            <a:fillRect/>
          </a:stretch>
        </p:blipFill>
        <p:spPr>
          <a:xfrm>
            <a:off x="5998982" y="1142960"/>
            <a:ext cx="3073612" cy="5715040"/>
          </a:xfrm>
          <a:prstGeom prst="rect">
            <a:avLst/>
          </a:prstGeom>
        </p:spPr>
      </p:pic>
      <p:sp>
        <p:nvSpPr>
          <p:cNvPr id="4" name="ZoneTexte 3"/>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5" name="Text Box 15"/>
          <p:cNvSpPr txBox="1">
            <a:spLocks noChangeArrowheads="1"/>
          </p:cNvSpPr>
          <p:nvPr/>
        </p:nvSpPr>
        <p:spPr bwMode="auto">
          <a:xfrm>
            <a:off x="428596" y="571480"/>
            <a:ext cx="7199312" cy="707886"/>
          </a:xfrm>
          <a:prstGeom prst="rect">
            <a:avLst/>
          </a:prstGeom>
          <a:noFill/>
          <a:ln w="9525">
            <a:noFill/>
            <a:miter lim="800000"/>
            <a:headEnd/>
            <a:tailEnd/>
          </a:ln>
          <a:effectLst/>
        </p:spPr>
        <p:txBody>
          <a:bodyPr>
            <a:spAutoFit/>
          </a:bodyPr>
          <a:lstStyle/>
          <a:p>
            <a:r>
              <a:rPr lang="fr-FR" sz="2000" dirty="0">
                <a:sym typeface="Wingdings"/>
              </a:rPr>
              <a:t> </a:t>
            </a:r>
            <a:r>
              <a:rPr lang="fr-FR" sz="2000" dirty="0"/>
              <a:t>L’</a:t>
            </a:r>
            <a:r>
              <a:rPr lang="fr-FR" sz="2000" dirty="0" err="1"/>
              <a:t>accomodation</a:t>
            </a:r>
            <a:r>
              <a:rPr lang="fr-FR" sz="2000" dirty="0"/>
              <a:t> de l’</a:t>
            </a:r>
            <a:r>
              <a:rPr lang="fr-FR" sz="2000" dirty="0" err="1"/>
              <a:t>ARNm</a:t>
            </a:r>
            <a:r>
              <a:rPr lang="fr-FR" sz="2000" dirty="0"/>
              <a:t> de l’opéron </a:t>
            </a:r>
            <a:r>
              <a:rPr lang="fr-FR" sz="2000" dirty="0" err="1"/>
              <a:t>rpsO</a:t>
            </a:r>
            <a:r>
              <a:rPr lang="fr-FR" sz="2000" dirty="0"/>
              <a:t> sur la su 30S en présence ou absence de S15</a:t>
            </a:r>
            <a:endParaRPr lang="fr-FR" sz="2000" baseline="30000" dirty="0">
              <a:solidFill>
                <a:srgbClr val="CC0000"/>
              </a:solidFill>
              <a:cs typeface="Arial" pitchFamily="34" charset="0"/>
              <a:sym typeface="Wingdings" pitchFamily="2" charset="2"/>
            </a:endParaRPr>
          </a:p>
        </p:txBody>
      </p:sp>
      <p:sp>
        <p:nvSpPr>
          <p:cNvPr id="8" name="Text Box 11"/>
          <p:cNvSpPr txBox="1">
            <a:spLocks noChangeArrowheads="1"/>
          </p:cNvSpPr>
          <p:nvPr/>
        </p:nvSpPr>
        <p:spPr bwMode="auto">
          <a:xfrm>
            <a:off x="285720" y="4344423"/>
            <a:ext cx="5500726" cy="584775"/>
          </a:xfrm>
          <a:prstGeom prst="rect">
            <a:avLst/>
          </a:prstGeom>
          <a:noFill/>
          <a:ln w="9525">
            <a:noFill/>
            <a:miter lim="800000"/>
            <a:headEnd/>
            <a:tailEnd/>
          </a:ln>
          <a:effectLst/>
        </p:spPr>
        <p:txBody>
          <a:bodyPr wrap="square">
            <a:spAutoFit/>
          </a:bodyPr>
          <a:lstStyle/>
          <a:p>
            <a:r>
              <a:rPr lang="fr-FR" sz="1600" dirty="0">
                <a:sym typeface="Wingdings"/>
              </a:rPr>
              <a:t> </a:t>
            </a:r>
            <a:r>
              <a:rPr lang="fr-FR" sz="1600" dirty="0"/>
              <a:t>Si la synthèse d’</a:t>
            </a:r>
            <a:r>
              <a:rPr lang="fr-FR" sz="1600" dirty="0" err="1"/>
              <a:t>ARNr</a:t>
            </a:r>
            <a:r>
              <a:rPr lang="fr-FR" sz="1600" dirty="0"/>
              <a:t> diminue il y aura de la </a:t>
            </a:r>
            <a:r>
              <a:rPr lang="fr-FR" sz="1600" dirty="0" err="1"/>
              <a:t>Prot</a:t>
            </a:r>
            <a:r>
              <a:rPr lang="fr-FR" sz="1600" dirty="0"/>
              <a:t> S15 libre qui ne sert à rien il faut donc arrêter la synthèse de cette </a:t>
            </a:r>
            <a:r>
              <a:rPr lang="fr-FR" sz="1600" dirty="0" err="1"/>
              <a:t>prot</a:t>
            </a:r>
            <a:r>
              <a:rPr lang="fr-FR" sz="1600" dirty="0"/>
              <a:t> </a:t>
            </a:r>
            <a:endParaRPr lang="fr-FR" sz="1600" baseline="30000" dirty="0">
              <a:solidFill>
                <a:srgbClr val="CC0000"/>
              </a:solidFill>
              <a:cs typeface="Arial" pitchFamily="34" charset="0"/>
              <a:sym typeface="Wingdings" pitchFamily="2" charset="2"/>
            </a:endParaRPr>
          </a:p>
        </p:txBody>
      </p:sp>
      <p:sp>
        <p:nvSpPr>
          <p:cNvPr id="9" name="Text Box 14"/>
          <p:cNvSpPr txBox="1">
            <a:spLocks noChangeArrowheads="1"/>
          </p:cNvSpPr>
          <p:nvPr/>
        </p:nvSpPr>
        <p:spPr bwMode="auto">
          <a:xfrm>
            <a:off x="285720" y="5072074"/>
            <a:ext cx="5500726" cy="1569660"/>
          </a:xfrm>
          <a:prstGeom prst="rect">
            <a:avLst/>
          </a:prstGeom>
          <a:noFill/>
          <a:ln w="9525">
            <a:noFill/>
            <a:miter lim="800000"/>
            <a:headEnd/>
            <a:tailEnd/>
          </a:ln>
          <a:effectLst/>
        </p:spPr>
        <p:txBody>
          <a:bodyPr wrap="square">
            <a:spAutoFit/>
          </a:bodyPr>
          <a:lstStyle/>
          <a:p>
            <a:r>
              <a:rPr lang="fr-FR" sz="1600" dirty="0">
                <a:sym typeface="Wingdings"/>
              </a:rPr>
              <a:t> </a:t>
            </a:r>
            <a:r>
              <a:rPr lang="fr-FR" sz="1600" dirty="0"/>
              <a:t>S15 libre reconnaît la structure en </a:t>
            </a:r>
            <a:r>
              <a:rPr lang="fr-FR" sz="1600" dirty="0" err="1"/>
              <a:t>pseudonoeud</a:t>
            </a:r>
            <a:r>
              <a:rPr lang="fr-FR" sz="1600" dirty="0"/>
              <a:t> de la région 5’UTR de son propre </a:t>
            </a:r>
            <a:r>
              <a:rPr lang="fr-FR" sz="1600" dirty="0" err="1"/>
              <a:t>mRNA</a:t>
            </a:r>
            <a:r>
              <a:rPr lang="fr-FR" sz="1600" dirty="0"/>
              <a:t> se fixe dessus et stabilise cette structure ce qui fait que le </a:t>
            </a:r>
            <a:r>
              <a:rPr lang="fr-FR" sz="1600" dirty="0" err="1"/>
              <a:t>ribo</a:t>
            </a:r>
            <a:r>
              <a:rPr lang="fr-FR" sz="1600" dirty="0"/>
              <a:t> peut toujours se fixer sur l’</a:t>
            </a:r>
            <a:r>
              <a:rPr lang="fr-FR" sz="1600" dirty="0" err="1"/>
              <a:t>ARNm</a:t>
            </a:r>
            <a:r>
              <a:rPr lang="fr-FR" sz="1600" dirty="0"/>
              <a:t> de S15, IF2 apporte le </a:t>
            </a:r>
            <a:r>
              <a:rPr lang="fr-FR" sz="1600" dirty="0" err="1"/>
              <a:t>fMet</a:t>
            </a:r>
            <a:r>
              <a:rPr lang="fr-FR" sz="1600" dirty="0"/>
              <a:t>-</a:t>
            </a:r>
            <a:r>
              <a:rPr lang="fr-FR" sz="1600" dirty="0" err="1"/>
              <a:t>tRNAiMet</a:t>
            </a:r>
            <a:r>
              <a:rPr lang="fr-FR" sz="1600" dirty="0"/>
              <a:t>  mais IF3 ne peut pas défaire la structure en </a:t>
            </a:r>
            <a:r>
              <a:rPr lang="fr-FR" sz="1600" dirty="0" err="1"/>
              <a:t>pseudonoeud</a:t>
            </a:r>
            <a:r>
              <a:rPr lang="fr-FR" sz="1600" dirty="0"/>
              <a:t> car S15 est toujours présente </a:t>
            </a:r>
            <a:r>
              <a:rPr lang="fr-FR" sz="1600" dirty="0">
                <a:sym typeface="Wingdings" pitchFamily="2" charset="2"/>
              </a:rPr>
              <a:t> pas interaction codon-@codon  arrêt traduction</a:t>
            </a:r>
          </a:p>
        </p:txBody>
      </p:sp>
    </p:spTree>
    <p:extLst>
      <p:ext uri="{BB962C8B-B14F-4D97-AF65-F5344CB8AC3E}">
        <p14:creationId xmlns:p14="http://schemas.microsoft.com/office/powerpoint/2010/main" val="33152397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p:cNvPicPr>
            <a:picLocks noChangeAspect="1" noChangeArrowheads="1"/>
          </p:cNvPicPr>
          <p:nvPr/>
        </p:nvPicPr>
        <p:blipFill>
          <a:blip r:embed="rId2" cstate="print"/>
          <a:srcRect l="33360" t="15506" r="21820" b="54817"/>
          <a:stretch>
            <a:fillRect/>
          </a:stretch>
        </p:blipFill>
        <p:spPr bwMode="auto">
          <a:xfrm>
            <a:off x="1643042" y="1071546"/>
            <a:ext cx="3384550" cy="3168650"/>
          </a:xfrm>
          <a:prstGeom prst="rect">
            <a:avLst/>
          </a:prstGeom>
          <a:noFill/>
        </p:spPr>
      </p:pic>
      <p:sp>
        <p:nvSpPr>
          <p:cNvPr id="2" name="Espace réservé du numéro de diapositive 1"/>
          <p:cNvSpPr>
            <a:spLocks noGrp="1"/>
          </p:cNvSpPr>
          <p:nvPr>
            <p:ph type="sldNum" sz="quarter" idx="12"/>
          </p:nvPr>
        </p:nvSpPr>
        <p:spPr/>
        <p:txBody>
          <a:bodyPr/>
          <a:lstStyle/>
          <a:p>
            <a:fld id="{922D7642-BDE5-4A24-BAC5-C7F7F2D9BEDB}" type="slidenum">
              <a:rPr lang="fr-FR" smtClean="0"/>
              <a:pPr/>
              <a:t>107</a:t>
            </a:fld>
            <a:endParaRPr lang="fr-FR"/>
          </a:p>
        </p:txBody>
      </p:sp>
      <p:pic>
        <p:nvPicPr>
          <p:cNvPr id="3" name="Image 2" descr="0.jpg"/>
          <p:cNvPicPr>
            <a:picLocks noChangeAspect="1"/>
          </p:cNvPicPr>
          <p:nvPr/>
        </p:nvPicPr>
        <p:blipFill>
          <a:blip r:embed="rId3" cstate="print"/>
          <a:stretch>
            <a:fillRect/>
          </a:stretch>
        </p:blipFill>
        <p:spPr>
          <a:xfrm>
            <a:off x="5998982" y="1142960"/>
            <a:ext cx="3073612" cy="5715040"/>
          </a:xfrm>
          <a:prstGeom prst="rect">
            <a:avLst/>
          </a:prstGeom>
        </p:spPr>
      </p:pic>
      <p:sp>
        <p:nvSpPr>
          <p:cNvPr id="4" name="ZoneTexte 3"/>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5" name="Text Box 15"/>
          <p:cNvSpPr txBox="1">
            <a:spLocks noChangeArrowheads="1"/>
          </p:cNvSpPr>
          <p:nvPr/>
        </p:nvSpPr>
        <p:spPr bwMode="auto">
          <a:xfrm>
            <a:off x="428596" y="571480"/>
            <a:ext cx="7199312" cy="707886"/>
          </a:xfrm>
          <a:prstGeom prst="rect">
            <a:avLst/>
          </a:prstGeom>
          <a:noFill/>
          <a:ln w="9525">
            <a:noFill/>
            <a:miter lim="800000"/>
            <a:headEnd/>
            <a:tailEnd/>
          </a:ln>
          <a:effectLst/>
        </p:spPr>
        <p:txBody>
          <a:bodyPr>
            <a:spAutoFit/>
          </a:bodyPr>
          <a:lstStyle/>
          <a:p>
            <a:r>
              <a:rPr lang="fr-FR" sz="2000" dirty="0">
                <a:sym typeface="Wingdings"/>
              </a:rPr>
              <a:t> </a:t>
            </a:r>
            <a:r>
              <a:rPr lang="fr-FR" sz="2000" dirty="0"/>
              <a:t>L’</a:t>
            </a:r>
            <a:r>
              <a:rPr lang="fr-FR" sz="2000" dirty="0" err="1"/>
              <a:t>accomodation</a:t>
            </a:r>
            <a:r>
              <a:rPr lang="fr-FR" sz="2000" dirty="0"/>
              <a:t> de l’</a:t>
            </a:r>
            <a:r>
              <a:rPr lang="fr-FR" sz="2000" dirty="0" err="1"/>
              <a:t>ARNm</a:t>
            </a:r>
            <a:r>
              <a:rPr lang="fr-FR" sz="2000" dirty="0"/>
              <a:t> de l’opéron </a:t>
            </a:r>
            <a:r>
              <a:rPr lang="fr-FR" sz="2000" dirty="0" err="1"/>
              <a:t>rpsO</a:t>
            </a:r>
            <a:r>
              <a:rPr lang="fr-FR" sz="2000" dirty="0"/>
              <a:t> sur la su 30S en présence ou absence de S15</a:t>
            </a:r>
            <a:endParaRPr lang="fr-FR" sz="2000" baseline="30000" dirty="0">
              <a:solidFill>
                <a:srgbClr val="CC0000"/>
              </a:solidFill>
              <a:cs typeface="Arial" pitchFamily="34" charset="0"/>
              <a:sym typeface="Wingdings" pitchFamily="2" charset="2"/>
            </a:endParaRPr>
          </a:p>
        </p:txBody>
      </p:sp>
      <p:sp>
        <p:nvSpPr>
          <p:cNvPr id="10" name="Text Box 16"/>
          <p:cNvSpPr txBox="1">
            <a:spLocks noChangeArrowheads="1"/>
          </p:cNvSpPr>
          <p:nvPr/>
        </p:nvSpPr>
        <p:spPr bwMode="auto">
          <a:xfrm>
            <a:off x="285720" y="4286256"/>
            <a:ext cx="5500726" cy="830997"/>
          </a:xfrm>
          <a:prstGeom prst="rect">
            <a:avLst/>
          </a:prstGeom>
          <a:noFill/>
          <a:ln w="9525">
            <a:noFill/>
            <a:miter lim="800000"/>
            <a:headEnd/>
            <a:tailEnd/>
          </a:ln>
          <a:effectLst/>
        </p:spPr>
        <p:txBody>
          <a:bodyPr wrap="square">
            <a:spAutoFit/>
          </a:bodyPr>
          <a:lstStyle/>
          <a:p>
            <a:r>
              <a:rPr lang="fr-FR" sz="1600" dirty="0">
                <a:solidFill>
                  <a:srgbClr val="CC0000"/>
                </a:solidFill>
                <a:sym typeface="Wingdings"/>
              </a:rPr>
              <a:t> </a:t>
            </a:r>
            <a:r>
              <a:rPr lang="fr-FR" sz="1600" dirty="0">
                <a:solidFill>
                  <a:srgbClr val="CC0000"/>
                </a:solidFill>
              </a:rPr>
              <a:t>La </a:t>
            </a:r>
            <a:r>
              <a:rPr lang="fr-FR" sz="1600" dirty="0" err="1">
                <a:solidFill>
                  <a:srgbClr val="CC0000"/>
                </a:solidFill>
              </a:rPr>
              <a:t>prot</a:t>
            </a:r>
            <a:r>
              <a:rPr lang="fr-FR" sz="1600" dirty="0">
                <a:solidFill>
                  <a:srgbClr val="CC0000"/>
                </a:solidFill>
              </a:rPr>
              <a:t> S15 ne rentre pas en compétition avec le </a:t>
            </a:r>
            <a:r>
              <a:rPr lang="fr-FR" sz="1600" dirty="0" err="1">
                <a:solidFill>
                  <a:srgbClr val="CC0000"/>
                </a:solidFill>
              </a:rPr>
              <a:t>ribo</a:t>
            </a:r>
            <a:r>
              <a:rPr lang="fr-FR" sz="1600" dirty="0">
                <a:solidFill>
                  <a:srgbClr val="CC0000"/>
                </a:solidFill>
              </a:rPr>
              <a:t> mais empêche simplement l’étape finale de l’initiation de la traduction</a:t>
            </a:r>
            <a:endParaRPr lang="fr-FR" sz="1600" baseline="30000" dirty="0">
              <a:solidFill>
                <a:srgbClr val="CC0000"/>
              </a:solidFill>
              <a:cs typeface="Arial" pitchFamily="34" charset="0"/>
              <a:sym typeface="Wingdings" pitchFamily="2" charset="2"/>
            </a:endParaRPr>
          </a:p>
        </p:txBody>
      </p:sp>
      <p:sp>
        <p:nvSpPr>
          <p:cNvPr id="11" name="Text Box 9"/>
          <p:cNvSpPr txBox="1">
            <a:spLocks noChangeArrowheads="1"/>
          </p:cNvSpPr>
          <p:nvPr/>
        </p:nvSpPr>
        <p:spPr bwMode="auto">
          <a:xfrm>
            <a:off x="285720" y="5137864"/>
            <a:ext cx="5357850" cy="1077218"/>
          </a:xfrm>
          <a:prstGeom prst="rect">
            <a:avLst/>
          </a:prstGeom>
          <a:noFill/>
          <a:ln w="9525">
            <a:noFill/>
            <a:miter lim="800000"/>
            <a:headEnd/>
            <a:tailEnd/>
          </a:ln>
          <a:effectLst/>
        </p:spPr>
        <p:txBody>
          <a:bodyPr wrap="square">
            <a:spAutoFit/>
          </a:bodyPr>
          <a:lstStyle/>
          <a:p>
            <a:r>
              <a:rPr lang="fr-FR" sz="1600" dirty="0">
                <a:sym typeface="Wingdings"/>
              </a:rPr>
              <a:t> </a:t>
            </a:r>
            <a:r>
              <a:rPr lang="fr-FR" sz="1600" dirty="0"/>
              <a:t>Dès qu’il ya de nouveau de l’</a:t>
            </a:r>
            <a:r>
              <a:rPr lang="fr-FR" sz="1600" dirty="0" err="1"/>
              <a:t>ARNr</a:t>
            </a:r>
            <a:r>
              <a:rPr lang="fr-FR" sz="1600" dirty="0"/>
              <a:t> libre dans la cellule, S15 se détache de son </a:t>
            </a:r>
            <a:r>
              <a:rPr lang="fr-FR" sz="1600" dirty="0" err="1"/>
              <a:t>mRNA</a:t>
            </a:r>
            <a:r>
              <a:rPr lang="fr-FR" sz="1600" dirty="0"/>
              <a:t> et se fixe dessus ce qui fait que la su 30S peut effectuer l’étape finale de l’initiation puisque IF3 peut maintenant ouvrir la structure en </a:t>
            </a:r>
            <a:r>
              <a:rPr lang="fr-FR" sz="1600" dirty="0" err="1"/>
              <a:t>pseudonoeud</a:t>
            </a:r>
            <a:r>
              <a:rPr lang="fr-FR" sz="1600" dirty="0"/>
              <a:t> </a:t>
            </a:r>
            <a:endParaRPr lang="fr-FR" sz="1600" baseline="30000" dirty="0">
              <a:solidFill>
                <a:srgbClr val="CC0000"/>
              </a:solidFill>
              <a:cs typeface="Arial" pitchFamily="34" charset="0"/>
              <a:sym typeface="Wingdings" pitchFamily="2" charset="2"/>
            </a:endParaRPr>
          </a:p>
        </p:txBody>
      </p:sp>
    </p:spTree>
    <p:extLst>
      <p:ext uri="{BB962C8B-B14F-4D97-AF65-F5344CB8AC3E}">
        <p14:creationId xmlns:p14="http://schemas.microsoft.com/office/powerpoint/2010/main" val="10973496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p:cNvPicPr>
            <a:picLocks noChangeAspect="1" noChangeArrowheads="1"/>
          </p:cNvPicPr>
          <p:nvPr/>
        </p:nvPicPr>
        <p:blipFill>
          <a:blip r:embed="rId2" cstate="print"/>
          <a:srcRect l="33360" t="15506" r="21820" b="54817"/>
          <a:stretch>
            <a:fillRect/>
          </a:stretch>
        </p:blipFill>
        <p:spPr bwMode="auto">
          <a:xfrm>
            <a:off x="1643042" y="1071546"/>
            <a:ext cx="3384550" cy="3168650"/>
          </a:xfrm>
          <a:prstGeom prst="rect">
            <a:avLst/>
          </a:prstGeom>
          <a:noFill/>
        </p:spPr>
      </p:pic>
      <p:sp>
        <p:nvSpPr>
          <p:cNvPr id="2" name="Espace réservé du numéro de diapositive 1"/>
          <p:cNvSpPr>
            <a:spLocks noGrp="1"/>
          </p:cNvSpPr>
          <p:nvPr>
            <p:ph type="sldNum" sz="quarter" idx="12"/>
          </p:nvPr>
        </p:nvSpPr>
        <p:spPr/>
        <p:txBody>
          <a:bodyPr/>
          <a:lstStyle/>
          <a:p>
            <a:fld id="{922D7642-BDE5-4A24-BAC5-C7F7F2D9BEDB}" type="slidenum">
              <a:rPr lang="fr-FR" smtClean="0"/>
              <a:pPr/>
              <a:t>108</a:t>
            </a:fld>
            <a:endParaRPr lang="fr-FR"/>
          </a:p>
        </p:txBody>
      </p:sp>
      <p:pic>
        <p:nvPicPr>
          <p:cNvPr id="3" name="Image 2" descr="0.jpg"/>
          <p:cNvPicPr>
            <a:picLocks noChangeAspect="1"/>
          </p:cNvPicPr>
          <p:nvPr/>
        </p:nvPicPr>
        <p:blipFill>
          <a:blip r:embed="rId3" cstate="print"/>
          <a:stretch>
            <a:fillRect/>
          </a:stretch>
        </p:blipFill>
        <p:spPr>
          <a:xfrm>
            <a:off x="5998982" y="1142960"/>
            <a:ext cx="3073612" cy="5715040"/>
          </a:xfrm>
          <a:prstGeom prst="rect">
            <a:avLst/>
          </a:prstGeom>
        </p:spPr>
      </p:pic>
      <p:sp>
        <p:nvSpPr>
          <p:cNvPr id="4" name="ZoneTexte 3"/>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5" name="Text Box 15"/>
          <p:cNvSpPr txBox="1">
            <a:spLocks noChangeArrowheads="1"/>
          </p:cNvSpPr>
          <p:nvPr/>
        </p:nvSpPr>
        <p:spPr bwMode="auto">
          <a:xfrm>
            <a:off x="428596" y="571480"/>
            <a:ext cx="7199312" cy="707886"/>
          </a:xfrm>
          <a:prstGeom prst="rect">
            <a:avLst/>
          </a:prstGeom>
          <a:noFill/>
          <a:ln w="9525">
            <a:noFill/>
            <a:miter lim="800000"/>
            <a:headEnd/>
            <a:tailEnd/>
          </a:ln>
          <a:effectLst/>
        </p:spPr>
        <p:txBody>
          <a:bodyPr>
            <a:spAutoFit/>
          </a:bodyPr>
          <a:lstStyle/>
          <a:p>
            <a:r>
              <a:rPr lang="fr-FR" sz="2000" dirty="0">
                <a:sym typeface="Wingdings"/>
              </a:rPr>
              <a:t> </a:t>
            </a:r>
            <a:r>
              <a:rPr lang="fr-FR" sz="2000" dirty="0"/>
              <a:t>L’</a:t>
            </a:r>
            <a:r>
              <a:rPr lang="fr-FR" sz="2000" dirty="0" err="1"/>
              <a:t>accomodation</a:t>
            </a:r>
            <a:r>
              <a:rPr lang="fr-FR" sz="2000" dirty="0"/>
              <a:t> de l’</a:t>
            </a:r>
            <a:r>
              <a:rPr lang="fr-FR" sz="2000" dirty="0" err="1"/>
              <a:t>ARNm</a:t>
            </a:r>
            <a:r>
              <a:rPr lang="fr-FR" sz="2000" dirty="0"/>
              <a:t> de l’opéron </a:t>
            </a:r>
            <a:r>
              <a:rPr lang="fr-FR" sz="2000" dirty="0" err="1"/>
              <a:t>rpsO</a:t>
            </a:r>
            <a:r>
              <a:rPr lang="fr-FR" sz="2000" dirty="0"/>
              <a:t> sur la su 30S en présence ou absence de S15</a:t>
            </a:r>
            <a:endParaRPr lang="fr-FR" sz="2000" baseline="30000" dirty="0">
              <a:solidFill>
                <a:srgbClr val="CC0000"/>
              </a:solidFill>
              <a:cs typeface="Arial" pitchFamily="34" charset="0"/>
              <a:sym typeface="Wingdings" pitchFamily="2" charset="2"/>
            </a:endParaRPr>
          </a:p>
        </p:txBody>
      </p:sp>
      <p:sp>
        <p:nvSpPr>
          <p:cNvPr id="9" name="Text Box 14"/>
          <p:cNvSpPr txBox="1">
            <a:spLocks noChangeArrowheads="1"/>
          </p:cNvSpPr>
          <p:nvPr/>
        </p:nvSpPr>
        <p:spPr bwMode="auto">
          <a:xfrm>
            <a:off x="214282" y="4145356"/>
            <a:ext cx="5429288" cy="1569660"/>
          </a:xfrm>
          <a:prstGeom prst="rect">
            <a:avLst/>
          </a:prstGeom>
          <a:noFill/>
          <a:ln w="9525">
            <a:noFill/>
            <a:miter lim="800000"/>
            <a:headEnd/>
            <a:tailEnd/>
          </a:ln>
          <a:effectLst/>
        </p:spPr>
        <p:txBody>
          <a:bodyPr wrap="square">
            <a:spAutoFit/>
          </a:bodyPr>
          <a:lstStyle/>
          <a:p>
            <a:r>
              <a:rPr lang="fr-FR" sz="1600" dirty="0">
                <a:sym typeface="Wingdings"/>
              </a:rPr>
              <a:t> </a:t>
            </a:r>
            <a:r>
              <a:rPr lang="fr-FR" sz="1600" dirty="0"/>
              <a:t>L’avantage de ce système par rapport à une régulation de la synthèse du </a:t>
            </a:r>
            <a:r>
              <a:rPr lang="fr-FR" sz="1600" dirty="0" err="1"/>
              <a:t>mRNA</a:t>
            </a:r>
            <a:r>
              <a:rPr lang="fr-FR" sz="1600" dirty="0"/>
              <a:t> de S15 est que la relance de la transcription nécessite </a:t>
            </a:r>
            <a:r>
              <a:rPr lang="fr-FR" sz="1600" dirty="0" err="1"/>
              <a:t>bcp</a:t>
            </a:r>
            <a:r>
              <a:rPr lang="fr-FR" sz="1600" dirty="0"/>
              <a:t> d’énergie et de protéines alors que cette régulation traductionnelle ne fait que figer la traduction qui peut repartir dès que les composants du ribosomes sont de nouveau libres et disponibles</a:t>
            </a:r>
            <a:endParaRPr lang="fr-FR" sz="1600" dirty="0">
              <a:sym typeface="Wingdings" pitchFamily="2" charset="2"/>
            </a:endParaRPr>
          </a:p>
        </p:txBody>
      </p:sp>
      <p:sp>
        <p:nvSpPr>
          <p:cNvPr id="11" name="Text Box 16"/>
          <p:cNvSpPr txBox="1">
            <a:spLocks noChangeArrowheads="1"/>
          </p:cNvSpPr>
          <p:nvPr/>
        </p:nvSpPr>
        <p:spPr bwMode="auto">
          <a:xfrm>
            <a:off x="214281" y="5857892"/>
            <a:ext cx="5715041" cy="830997"/>
          </a:xfrm>
          <a:prstGeom prst="rect">
            <a:avLst/>
          </a:prstGeom>
          <a:noFill/>
          <a:ln w="9525">
            <a:noFill/>
            <a:miter lim="800000"/>
            <a:headEnd/>
            <a:tailEnd/>
          </a:ln>
          <a:effectLst/>
        </p:spPr>
        <p:txBody>
          <a:bodyPr wrap="square">
            <a:spAutoFit/>
          </a:bodyPr>
          <a:lstStyle/>
          <a:p>
            <a:r>
              <a:rPr lang="fr-FR" sz="1600" dirty="0">
                <a:solidFill>
                  <a:srgbClr val="CC0000"/>
                </a:solidFill>
                <a:sym typeface="Wingdings"/>
              </a:rPr>
              <a:t> </a:t>
            </a:r>
            <a:r>
              <a:rPr lang="fr-FR" sz="1600" dirty="0">
                <a:solidFill>
                  <a:srgbClr val="CC0000"/>
                </a:solidFill>
              </a:rPr>
              <a:t>Ce mécanisme fin de régulation permet de contrôler à la molécule près le processus de formation des ribosome nécessaire à la traduction</a:t>
            </a:r>
            <a:endParaRPr lang="fr-FR" sz="1600" baseline="30000" dirty="0">
              <a:solidFill>
                <a:srgbClr val="CC0000"/>
              </a:solidFill>
              <a:cs typeface="Arial" pitchFamily="34" charset="0"/>
              <a:sym typeface="Wingdings" pitchFamily="2" charset="2"/>
            </a:endParaRPr>
          </a:p>
        </p:txBody>
      </p:sp>
    </p:spTree>
    <p:extLst>
      <p:ext uri="{BB962C8B-B14F-4D97-AF65-F5344CB8AC3E}">
        <p14:creationId xmlns:p14="http://schemas.microsoft.com/office/powerpoint/2010/main" val="13591423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22D7642-BDE5-4A24-BAC5-C7F7F2D9BEDB}" type="slidenum">
              <a:rPr lang="fr-FR" smtClean="0"/>
              <a:pPr/>
              <a:t>109</a:t>
            </a:fld>
            <a:endParaRPr lang="fr-FR"/>
          </a:p>
        </p:txBody>
      </p:sp>
      <p:pic>
        <p:nvPicPr>
          <p:cNvPr id="3" name="Image 2" descr="1.jpg"/>
          <p:cNvPicPr>
            <a:picLocks noChangeAspect="1"/>
          </p:cNvPicPr>
          <p:nvPr/>
        </p:nvPicPr>
        <p:blipFill>
          <a:blip r:embed="rId2" cstate="print"/>
          <a:srcRect l="50000" t="6777"/>
          <a:stretch>
            <a:fillRect/>
          </a:stretch>
        </p:blipFill>
        <p:spPr>
          <a:xfrm>
            <a:off x="642910" y="1571612"/>
            <a:ext cx="2277770" cy="4913412"/>
          </a:xfrm>
          <a:prstGeom prst="rect">
            <a:avLst/>
          </a:prstGeom>
        </p:spPr>
      </p:pic>
      <p:sp>
        <p:nvSpPr>
          <p:cNvPr id="4" name="ZoneTexte 3"/>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pic>
        <p:nvPicPr>
          <p:cNvPr id="5" name="Image 4" descr="4.jpg"/>
          <p:cNvPicPr>
            <a:picLocks noChangeAspect="1"/>
          </p:cNvPicPr>
          <p:nvPr/>
        </p:nvPicPr>
        <p:blipFill>
          <a:blip r:embed="rId3" cstate="print"/>
          <a:stretch>
            <a:fillRect/>
          </a:stretch>
        </p:blipFill>
        <p:spPr>
          <a:xfrm>
            <a:off x="3286116" y="1714488"/>
            <a:ext cx="5608371" cy="2643206"/>
          </a:xfrm>
          <a:prstGeom prst="rect">
            <a:avLst/>
          </a:prstGeom>
        </p:spPr>
      </p:pic>
      <p:sp>
        <p:nvSpPr>
          <p:cNvPr id="6" name="Text Box 15"/>
          <p:cNvSpPr txBox="1">
            <a:spLocks noChangeArrowheads="1"/>
          </p:cNvSpPr>
          <p:nvPr/>
        </p:nvSpPr>
        <p:spPr bwMode="auto">
          <a:xfrm>
            <a:off x="428596" y="785794"/>
            <a:ext cx="7199312" cy="400110"/>
          </a:xfrm>
          <a:prstGeom prst="rect">
            <a:avLst/>
          </a:prstGeom>
          <a:noFill/>
          <a:ln w="9525">
            <a:noFill/>
            <a:miter lim="800000"/>
            <a:headEnd/>
            <a:tailEnd/>
          </a:ln>
          <a:effectLst/>
        </p:spPr>
        <p:txBody>
          <a:bodyPr>
            <a:spAutoFit/>
          </a:bodyPr>
          <a:lstStyle/>
          <a:p>
            <a:r>
              <a:rPr lang="fr-FR" sz="2000" dirty="0">
                <a:sym typeface="Wingdings"/>
              </a:rPr>
              <a:t> </a:t>
            </a:r>
            <a:r>
              <a:rPr lang="fr-FR" sz="2000" dirty="0"/>
              <a:t>Le mécanisme au niveau moléculaire</a:t>
            </a:r>
            <a:endParaRPr lang="fr-FR" sz="2000" baseline="30000" dirty="0">
              <a:solidFill>
                <a:srgbClr val="CC0000"/>
              </a:solidFill>
              <a:cs typeface="Arial" pitchFamily="34" charset="0"/>
              <a:sym typeface="Wingdings" pitchFamily="2" charset="2"/>
            </a:endParaRPr>
          </a:p>
        </p:txBody>
      </p:sp>
    </p:spTree>
    <p:extLst>
      <p:ext uri="{BB962C8B-B14F-4D97-AF65-F5344CB8AC3E}">
        <p14:creationId xmlns:p14="http://schemas.microsoft.com/office/powerpoint/2010/main" val="2795233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2" cstate="print"/>
          <a:srcRect/>
          <a:stretch>
            <a:fillRect/>
          </a:stretch>
        </p:blipFill>
        <p:spPr bwMode="auto">
          <a:xfrm>
            <a:off x="214282" y="428604"/>
            <a:ext cx="8715403" cy="4863140"/>
          </a:xfrm>
          <a:prstGeom prst="rect">
            <a:avLst/>
          </a:prstGeom>
          <a:noFill/>
          <a:ln w="25400" cap="flat">
            <a:noFill/>
            <a:miter lim="800000"/>
            <a:headEnd/>
            <a:tailEnd/>
          </a:ln>
        </p:spPr>
      </p:pic>
      <p:sp>
        <p:nvSpPr>
          <p:cNvPr id="100354" name="Rectangle 2"/>
          <p:cNvSpPr>
            <a:spLocks/>
          </p:cNvSpPr>
          <p:nvPr/>
        </p:nvSpPr>
        <p:spPr bwMode="auto">
          <a:xfrm>
            <a:off x="1071587" y="5313182"/>
            <a:ext cx="7072313" cy="687586"/>
          </a:xfrm>
          <a:prstGeom prst="rect">
            <a:avLst/>
          </a:prstGeom>
          <a:noFill/>
          <a:ln w="12700" cap="flat">
            <a:noFill/>
            <a:miter lim="800000"/>
            <a:headEnd type="none" w="med" len="med"/>
            <a:tailEnd type="none" w="med" len="med"/>
          </a:ln>
        </p:spPr>
        <p:txBody>
          <a:bodyPr lIns="0" tIns="0" rIns="0" bIns="0"/>
          <a:lstStyle/>
          <a:p>
            <a:pPr>
              <a:tabLst>
                <a:tab pos="750067" algn="l"/>
                <a:tab pos="7089920" algn="l"/>
                <a:tab pos="750067" algn="l"/>
                <a:tab pos="7089920" algn="l"/>
              </a:tabLst>
            </a:pPr>
            <a:r>
              <a:rPr lang="en-US" sz="2500" dirty="0">
                <a:ea typeface="Gill Sans" charset="0"/>
                <a:cs typeface="Gill Sans" charset="0"/>
                <a:sym typeface="Gill Sans" charset="0"/>
              </a:rPr>
              <a:t>The ratio of non-coding DNA to total genomic DNA</a:t>
            </a:r>
            <a:endParaRPr lang="en-US" dirty="0">
              <a:solidFill>
                <a:schemeClr val="tx1"/>
              </a:solidFill>
              <a:ea typeface="Gill Sans" charset="0"/>
              <a:cs typeface="Gill Sans" charset="0"/>
              <a:sym typeface="Gill Sans" charset="0"/>
            </a:endParaRPr>
          </a:p>
        </p:txBody>
      </p:sp>
      <p:sp>
        <p:nvSpPr>
          <p:cNvPr id="100355" name="Rectangle 3"/>
          <p:cNvSpPr>
            <a:spLocks/>
          </p:cNvSpPr>
          <p:nvPr/>
        </p:nvSpPr>
        <p:spPr bwMode="auto">
          <a:xfrm>
            <a:off x="546148" y="5857892"/>
            <a:ext cx="178594" cy="178594"/>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fr-FR"/>
          </a:p>
        </p:txBody>
      </p:sp>
      <p:sp>
        <p:nvSpPr>
          <p:cNvPr id="100356" name="Rectangle 4"/>
          <p:cNvSpPr>
            <a:spLocks/>
          </p:cNvSpPr>
          <p:nvPr/>
        </p:nvSpPr>
        <p:spPr bwMode="auto">
          <a:xfrm>
            <a:off x="546148" y="6224009"/>
            <a:ext cx="178594" cy="178594"/>
          </a:xfrm>
          <a:prstGeom prst="rect">
            <a:avLst/>
          </a:prstGeom>
          <a:solidFill>
            <a:srgbClr val="000000"/>
          </a:solidFill>
          <a:ln w="25400" cap="flat">
            <a:solidFill>
              <a:schemeClr val="tx1"/>
            </a:solidFill>
            <a:prstDash val="solid"/>
            <a:miter lim="800000"/>
            <a:headEnd type="none" w="med" len="med"/>
            <a:tailEnd type="none" w="med" len="med"/>
          </a:ln>
        </p:spPr>
        <p:txBody>
          <a:bodyPr lIns="0" tIns="0" rIns="0" bIns="0"/>
          <a:lstStyle/>
          <a:p>
            <a:endParaRPr lang="fr-FR"/>
          </a:p>
        </p:txBody>
      </p:sp>
      <p:sp>
        <p:nvSpPr>
          <p:cNvPr id="100357" name="Rectangle 5"/>
          <p:cNvSpPr>
            <a:spLocks/>
          </p:cNvSpPr>
          <p:nvPr/>
        </p:nvSpPr>
        <p:spPr bwMode="auto">
          <a:xfrm>
            <a:off x="806940" y="5810596"/>
            <a:ext cx="1050416" cy="261610"/>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1700" dirty="0" err="1">
                <a:ea typeface="Gill Sans" charset="0"/>
                <a:cs typeface="Gill Sans" charset="0"/>
                <a:sym typeface="Gill Sans" charset="0"/>
              </a:rPr>
              <a:t>procaryotes</a:t>
            </a:r>
            <a:endParaRPr lang="en-US" sz="1700" dirty="0">
              <a:ea typeface="Gill Sans" charset="0"/>
              <a:cs typeface="Gill Sans" charset="0"/>
              <a:sym typeface="Gill Sans" charset="0"/>
            </a:endParaRPr>
          </a:p>
        </p:txBody>
      </p:sp>
      <p:sp>
        <p:nvSpPr>
          <p:cNvPr id="100358" name="Rectangle 6"/>
          <p:cNvSpPr>
            <a:spLocks/>
          </p:cNvSpPr>
          <p:nvPr/>
        </p:nvSpPr>
        <p:spPr bwMode="auto">
          <a:xfrm>
            <a:off x="815983" y="6167786"/>
            <a:ext cx="2184381" cy="261610"/>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1700" dirty="0" err="1">
                <a:ea typeface="Gill Sans" charset="0"/>
                <a:cs typeface="Gill Sans" charset="0"/>
                <a:sym typeface="Gill Sans" charset="0"/>
              </a:rPr>
              <a:t>eucaryotes</a:t>
            </a:r>
            <a:r>
              <a:rPr lang="en-US" sz="1700" dirty="0">
                <a:ea typeface="Gill Sans" charset="0"/>
                <a:cs typeface="Gill Sans" charset="0"/>
                <a:sym typeface="Gill Sans" charset="0"/>
              </a:rPr>
              <a:t> </a:t>
            </a:r>
            <a:r>
              <a:rPr lang="en-US" sz="1700" dirty="0" err="1">
                <a:ea typeface="Gill Sans" charset="0"/>
                <a:cs typeface="Gill Sans" charset="0"/>
                <a:sym typeface="Gill Sans" charset="0"/>
              </a:rPr>
              <a:t>unicellulaires</a:t>
            </a:r>
            <a:endParaRPr lang="en-US" sz="1700" dirty="0">
              <a:ea typeface="Gill Sans" charset="0"/>
              <a:cs typeface="Gill Sans" charset="0"/>
              <a:sym typeface="Gill Sans" charset="0"/>
            </a:endParaRPr>
          </a:p>
        </p:txBody>
      </p:sp>
      <p:sp>
        <p:nvSpPr>
          <p:cNvPr id="100359" name="Rectangle 7"/>
          <p:cNvSpPr>
            <a:spLocks/>
          </p:cNvSpPr>
          <p:nvPr/>
        </p:nvSpPr>
        <p:spPr bwMode="auto">
          <a:xfrm>
            <a:off x="3126828" y="5866821"/>
            <a:ext cx="178594" cy="178594"/>
          </a:xfrm>
          <a:prstGeom prst="rect">
            <a:avLst/>
          </a:prstGeom>
          <a:solidFill>
            <a:srgbClr val="7E7E7E"/>
          </a:solidFill>
          <a:ln w="25400" cap="flat">
            <a:solidFill>
              <a:schemeClr val="tx1"/>
            </a:solidFill>
            <a:prstDash val="solid"/>
            <a:miter lim="800000"/>
            <a:headEnd type="none" w="med" len="med"/>
            <a:tailEnd type="none" w="med" len="med"/>
          </a:ln>
        </p:spPr>
        <p:txBody>
          <a:bodyPr lIns="0" tIns="0" rIns="0" bIns="0"/>
          <a:lstStyle/>
          <a:p>
            <a:endParaRPr lang="fr-FR"/>
          </a:p>
        </p:txBody>
      </p:sp>
      <p:sp>
        <p:nvSpPr>
          <p:cNvPr id="100360" name="Rectangle 8"/>
          <p:cNvSpPr>
            <a:spLocks/>
          </p:cNvSpPr>
          <p:nvPr/>
        </p:nvSpPr>
        <p:spPr bwMode="auto">
          <a:xfrm>
            <a:off x="3126828" y="6232938"/>
            <a:ext cx="178594" cy="178594"/>
          </a:xfrm>
          <a:prstGeom prst="rect">
            <a:avLst/>
          </a:prstGeom>
          <a:solidFill>
            <a:srgbClr val="00A502"/>
          </a:solidFill>
          <a:ln w="25400" cap="flat">
            <a:solidFill>
              <a:schemeClr val="tx1"/>
            </a:solidFill>
            <a:prstDash val="solid"/>
            <a:miter lim="800000"/>
            <a:headEnd type="none" w="med" len="med"/>
            <a:tailEnd type="none" w="med" len="med"/>
          </a:ln>
        </p:spPr>
        <p:txBody>
          <a:bodyPr lIns="0" tIns="0" rIns="0" bIns="0"/>
          <a:lstStyle/>
          <a:p>
            <a:endParaRPr lang="fr-FR"/>
          </a:p>
        </p:txBody>
      </p:sp>
      <p:sp>
        <p:nvSpPr>
          <p:cNvPr id="100361" name="Rectangle 9"/>
          <p:cNvSpPr>
            <a:spLocks/>
          </p:cNvSpPr>
          <p:nvPr/>
        </p:nvSpPr>
        <p:spPr bwMode="auto">
          <a:xfrm>
            <a:off x="3384673" y="5810596"/>
            <a:ext cx="1632178" cy="261610"/>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1700" dirty="0" err="1">
                <a:ea typeface="Gill Sans" charset="0"/>
                <a:cs typeface="Gill Sans" charset="0"/>
                <a:sym typeface="Gill Sans" charset="0"/>
              </a:rPr>
              <a:t>Neurospora</a:t>
            </a:r>
            <a:r>
              <a:rPr lang="en-US" sz="1700" dirty="0">
                <a:ea typeface="Gill Sans" charset="0"/>
                <a:cs typeface="Gill Sans" charset="0"/>
                <a:sym typeface="Gill Sans" charset="0"/>
              </a:rPr>
              <a:t> </a:t>
            </a:r>
            <a:r>
              <a:rPr lang="en-US" sz="1700" dirty="0" err="1">
                <a:ea typeface="Gill Sans" charset="0"/>
                <a:cs typeface="Gill Sans" charset="0"/>
                <a:sym typeface="Gill Sans" charset="0"/>
              </a:rPr>
              <a:t>crassa</a:t>
            </a:r>
            <a:endParaRPr lang="en-US" sz="1700" dirty="0">
              <a:ea typeface="Gill Sans" charset="0"/>
              <a:cs typeface="Gill Sans" charset="0"/>
              <a:sym typeface="Gill Sans" charset="0"/>
            </a:endParaRPr>
          </a:p>
        </p:txBody>
      </p:sp>
      <p:sp>
        <p:nvSpPr>
          <p:cNvPr id="100362" name="Rectangle 10"/>
          <p:cNvSpPr>
            <a:spLocks/>
          </p:cNvSpPr>
          <p:nvPr/>
        </p:nvSpPr>
        <p:spPr bwMode="auto">
          <a:xfrm>
            <a:off x="3402533" y="6167786"/>
            <a:ext cx="644792" cy="261610"/>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1700" dirty="0" err="1">
                <a:ea typeface="Gill Sans" charset="0"/>
                <a:cs typeface="Gill Sans" charset="0"/>
                <a:sym typeface="Gill Sans" charset="0"/>
              </a:rPr>
              <a:t>plantes</a:t>
            </a:r>
            <a:endParaRPr lang="en-US" sz="1700" dirty="0">
              <a:ea typeface="Gill Sans" charset="0"/>
              <a:cs typeface="Gill Sans" charset="0"/>
              <a:sym typeface="Gill Sans" charset="0"/>
            </a:endParaRPr>
          </a:p>
        </p:txBody>
      </p:sp>
      <p:sp>
        <p:nvSpPr>
          <p:cNvPr id="100363" name="Rectangle 11"/>
          <p:cNvSpPr>
            <a:spLocks/>
          </p:cNvSpPr>
          <p:nvPr/>
        </p:nvSpPr>
        <p:spPr bwMode="auto">
          <a:xfrm>
            <a:off x="5332461" y="5875751"/>
            <a:ext cx="178594" cy="178594"/>
          </a:xfrm>
          <a:prstGeom prst="rect">
            <a:avLst/>
          </a:prstGeom>
          <a:solidFill>
            <a:srgbClr val="996633"/>
          </a:solidFill>
          <a:ln w="25400" cap="flat">
            <a:solidFill>
              <a:schemeClr val="tx1"/>
            </a:solidFill>
            <a:prstDash val="solid"/>
            <a:miter lim="800000"/>
            <a:headEnd type="none" w="med" len="med"/>
            <a:tailEnd type="none" w="med" len="med"/>
          </a:ln>
        </p:spPr>
        <p:txBody>
          <a:bodyPr lIns="0" tIns="0" rIns="0" bIns="0"/>
          <a:lstStyle/>
          <a:p>
            <a:endParaRPr lang="fr-FR"/>
          </a:p>
        </p:txBody>
      </p:sp>
      <p:sp>
        <p:nvSpPr>
          <p:cNvPr id="100364" name="Rectangle 12"/>
          <p:cNvSpPr>
            <a:spLocks/>
          </p:cNvSpPr>
          <p:nvPr/>
        </p:nvSpPr>
        <p:spPr bwMode="auto">
          <a:xfrm>
            <a:off x="5332461" y="6241868"/>
            <a:ext cx="178594" cy="178594"/>
          </a:xfrm>
          <a:prstGeom prst="rect">
            <a:avLst/>
          </a:prstGeom>
          <a:solidFill>
            <a:srgbClr val="FFD020"/>
          </a:solidFill>
          <a:ln w="25400" cap="flat">
            <a:solidFill>
              <a:schemeClr val="tx1"/>
            </a:solidFill>
            <a:prstDash val="solid"/>
            <a:miter lim="800000"/>
            <a:headEnd type="none" w="med" len="med"/>
            <a:tailEnd type="none" w="med" len="med"/>
          </a:ln>
        </p:spPr>
        <p:txBody>
          <a:bodyPr lIns="0" tIns="0" rIns="0" bIns="0"/>
          <a:lstStyle/>
          <a:p>
            <a:endParaRPr lang="fr-FR"/>
          </a:p>
        </p:txBody>
      </p:sp>
      <p:sp>
        <p:nvSpPr>
          <p:cNvPr id="100365" name="Rectangle 13"/>
          <p:cNvSpPr>
            <a:spLocks/>
          </p:cNvSpPr>
          <p:nvPr/>
        </p:nvSpPr>
        <p:spPr bwMode="auto">
          <a:xfrm>
            <a:off x="5623792" y="5810599"/>
            <a:ext cx="2145331" cy="261610"/>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1700" dirty="0" err="1">
                <a:ea typeface="Gill Sans" charset="0"/>
                <a:cs typeface="Gill Sans" charset="0"/>
                <a:sym typeface="Gill Sans" charset="0"/>
              </a:rPr>
              <a:t>invertébrés</a:t>
            </a:r>
            <a:r>
              <a:rPr lang="en-US" sz="1700" dirty="0">
                <a:ea typeface="Gill Sans" charset="0"/>
                <a:cs typeface="Gill Sans" charset="0"/>
                <a:sym typeface="Gill Sans" charset="0"/>
              </a:rPr>
              <a:t> non </a:t>
            </a:r>
            <a:r>
              <a:rPr lang="en-US" sz="1700" dirty="0" err="1">
                <a:ea typeface="Gill Sans" charset="0"/>
                <a:cs typeface="Gill Sans" charset="0"/>
                <a:sym typeface="Gill Sans" charset="0"/>
              </a:rPr>
              <a:t>chordés</a:t>
            </a:r>
            <a:endParaRPr lang="en-US" sz="1700" dirty="0">
              <a:ea typeface="Gill Sans" charset="0"/>
              <a:cs typeface="Gill Sans" charset="0"/>
              <a:sym typeface="Gill Sans" charset="0"/>
            </a:endParaRPr>
          </a:p>
        </p:txBody>
      </p:sp>
      <p:sp>
        <p:nvSpPr>
          <p:cNvPr id="100366" name="Rectangle 14"/>
          <p:cNvSpPr>
            <a:spLocks/>
          </p:cNvSpPr>
          <p:nvPr/>
        </p:nvSpPr>
        <p:spPr bwMode="auto">
          <a:xfrm>
            <a:off x="5614863" y="6215082"/>
            <a:ext cx="1499962" cy="261610"/>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1700" dirty="0" err="1">
                <a:ea typeface="Gill Sans" charset="0"/>
                <a:cs typeface="Gill Sans" charset="0"/>
                <a:sym typeface="Gill Sans" charset="0"/>
              </a:rPr>
              <a:t>Ciona</a:t>
            </a:r>
            <a:r>
              <a:rPr lang="en-US" sz="1700" dirty="0">
                <a:ea typeface="Gill Sans" charset="0"/>
                <a:cs typeface="Gill Sans" charset="0"/>
                <a:sym typeface="Gill Sans" charset="0"/>
              </a:rPr>
              <a:t> </a:t>
            </a:r>
            <a:r>
              <a:rPr lang="en-US" sz="1700" dirty="0" err="1">
                <a:ea typeface="Gill Sans" charset="0"/>
                <a:cs typeface="Gill Sans" charset="0"/>
                <a:sym typeface="Gill Sans" charset="0"/>
              </a:rPr>
              <a:t>intestinalis</a:t>
            </a:r>
            <a:endParaRPr lang="en-US" sz="1700" dirty="0">
              <a:ea typeface="Gill Sans" charset="0"/>
              <a:cs typeface="Gill Sans" charset="0"/>
              <a:sym typeface="Gill Sans" charset="0"/>
            </a:endParaRPr>
          </a:p>
        </p:txBody>
      </p:sp>
      <p:sp>
        <p:nvSpPr>
          <p:cNvPr id="100367" name="Rectangle 15"/>
          <p:cNvSpPr>
            <a:spLocks/>
          </p:cNvSpPr>
          <p:nvPr/>
        </p:nvSpPr>
        <p:spPr bwMode="auto">
          <a:xfrm>
            <a:off x="7984578" y="5875751"/>
            <a:ext cx="178594" cy="178594"/>
          </a:xfrm>
          <a:prstGeom prst="rect">
            <a:avLst/>
          </a:prstGeom>
          <a:solidFill>
            <a:srgbClr val="FF0000"/>
          </a:solidFill>
          <a:ln w="25400" cap="flat">
            <a:solidFill>
              <a:schemeClr val="tx1"/>
            </a:solidFill>
            <a:prstDash val="solid"/>
            <a:miter lim="800000"/>
            <a:headEnd type="none" w="med" len="med"/>
            <a:tailEnd type="none" w="med" len="med"/>
          </a:ln>
        </p:spPr>
        <p:txBody>
          <a:bodyPr lIns="0" tIns="0" rIns="0" bIns="0"/>
          <a:lstStyle/>
          <a:p>
            <a:endParaRPr lang="fr-FR"/>
          </a:p>
        </p:txBody>
      </p:sp>
      <p:sp>
        <p:nvSpPr>
          <p:cNvPr id="100368" name="Rectangle 16"/>
          <p:cNvSpPr>
            <a:spLocks/>
          </p:cNvSpPr>
          <p:nvPr/>
        </p:nvSpPr>
        <p:spPr bwMode="auto">
          <a:xfrm>
            <a:off x="8233494" y="5795384"/>
            <a:ext cx="840615" cy="261610"/>
          </a:xfrm>
          <a:prstGeom prst="rect">
            <a:avLst/>
          </a:prstGeom>
          <a:noFill/>
          <a:ln w="12700" cap="flat">
            <a:noFill/>
            <a:miter lim="800000"/>
            <a:headEnd type="none" w="med" len="med"/>
            <a:tailEnd type="none" w="med" len="med"/>
          </a:ln>
        </p:spPr>
        <p:txBody>
          <a:bodyPr wrap="none" lIns="0" tIns="0" rIns="0" bIns="0">
            <a:spAutoFit/>
          </a:bodyPr>
          <a:lstStyle/>
          <a:p>
            <a:pPr>
              <a:tabLst>
                <a:tab pos="750067" algn="l"/>
              </a:tabLst>
            </a:pPr>
            <a:r>
              <a:rPr lang="en-US" sz="1700" dirty="0" err="1">
                <a:ea typeface="Gill Sans" charset="0"/>
                <a:cs typeface="Gill Sans" charset="0"/>
                <a:sym typeface="Gill Sans" charset="0"/>
              </a:rPr>
              <a:t>vertébrés</a:t>
            </a:r>
            <a:endParaRPr lang="en-US" sz="1700" dirty="0">
              <a:ea typeface="Gill Sans" charset="0"/>
              <a:cs typeface="Gill Sans" charset="0"/>
              <a:sym typeface="Gill Sans" charset="0"/>
            </a:endParaRPr>
          </a:p>
        </p:txBody>
      </p:sp>
      <p:sp>
        <p:nvSpPr>
          <p:cNvPr id="18" name="Rectangle 17"/>
          <p:cNvSpPr/>
          <p:nvPr/>
        </p:nvSpPr>
        <p:spPr>
          <a:xfrm>
            <a:off x="1071538" y="928670"/>
            <a:ext cx="5786478" cy="369332"/>
          </a:xfrm>
          <a:prstGeom prst="rect">
            <a:avLst/>
          </a:prstGeom>
        </p:spPr>
        <p:txBody>
          <a:bodyPr wrap="square">
            <a:spAutoFit/>
          </a:bodyPr>
          <a:lstStyle/>
          <a:p>
            <a:pPr>
              <a:tabLst>
                <a:tab pos="750067" algn="l"/>
                <a:tab pos="7089920" algn="l"/>
                <a:tab pos="750067" algn="l"/>
                <a:tab pos="7089920" algn="l"/>
              </a:tabLst>
            </a:pPr>
            <a:r>
              <a:rPr lang="en-US" dirty="0">
                <a:ea typeface="Gill Sans" charset="0"/>
                <a:cs typeface="Gill Sans" charset="0"/>
                <a:sym typeface="Gill Sans" charset="0"/>
              </a:rPr>
              <a:t>(from http://www.arxiv.org/abs/q-bio.GN/0401020)</a:t>
            </a:r>
          </a:p>
        </p:txBody>
      </p:sp>
      <p:sp>
        <p:nvSpPr>
          <p:cNvPr id="19" name="ZoneTexte 18"/>
          <p:cNvSpPr txBox="1"/>
          <p:nvPr/>
        </p:nvSpPr>
        <p:spPr>
          <a:xfrm>
            <a:off x="285720" y="71414"/>
            <a:ext cx="7559505"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La proportion DNA non codant dans les génomes</a:t>
            </a:r>
            <a:endParaRPr lang="fr-FR" sz="2800" dirty="0">
              <a:solidFill>
                <a:schemeClr val="accent1">
                  <a:lumMod val="50000"/>
                </a:schemeClr>
              </a:solidFill>
              <a:cs typeface="Arial" pitchFamily="34" charset="0"/>
            </a:endParaRPr>
          </a:p>
        </p:txBody>
      </p:sp>
      <p:sp>
        <p:nvSpPr>
          <p:cNvPr id="21" name="Espace réservé du numéro de diapositive 20"/>
          <p:cNvSpPr>
            <a:spLocks noGrp="1"/>
          </p:cNvSpPr>
          <p:nvPr>
            <p:ph type="sldNum" sz="quarter" idx="12"/>
          </p:nvPr>
        </p:nvSpPr>
        <p:spPr/>
        <p:txBody>
          <a:bodyPr/>
          <a:lstStyle/>
          <a:p>
            <a:fld id="{922D7642-BDE5-4A24-BAC5-C7F7F2D9BEDB}" type="slidenum">
              <a:rPr lang="fr-FR" smtClean="0"/>
              <a:pPr/>
              <a:t>11</a:t>
            </a:fld>
            <a:endParaRPr lang="fr-F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22D7642-BDE5-4A24-BAC5-C7F7F2D9BEDB}" type="slidenum">
              <a:rPr lang="fr-FR" smtClean="0"/>
              <a:pPr/>
              <a:t>110</a:t>
            </a:fld>
            <a:endParaRPr lang="fr-FR"/>
          </a:p>
        </p:txBody>
      </p:sp>
      <p:sp>
        <p:nvSpPr>
          <p:cNvPr id="3" name="ZoneTexte 2"/>
          <p:cNvSpPr txBox="1"/>
          <p:nvPr/>
        </p:nvSpPr>
        <p:spPr>
          <a:xfrm>
            <a:off x="2786050" y="2071678"/>
            <a:ext cx="3236784" cy="3108543"/>
          </a:xfrm>
          <a:prstGeom prst="rect">
            <a:avLst/>
          </a:prstGeom>
          <a:noFill/>
        </p:spPr>
        <p:txBody>
          <a:bodyPr wrap="none" rtlCol="0">
            <a:spAutoFit/>
          </a:bodyPr>
          <a:lstStyle/>
          <a:p>
            <a:r>
              <a:rPr lang="fr-FR" sz="19600" dirty="0"/>
              <a:t>Fin</a:t>
            </a:r>
          </a:p>
        </p:txBody>
      </p:sp>
    </p:spTree>
    <p:extLst>
      <p:ext uri="{BB962C8B-B14F-4D97-AF65-F5344CB8AC3E}">
        <p14:creationId xmlns:p14="http://schemas.microsoft.com/office/powerpoint/2010/main" val="190429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357158" y="714356"/>
            <a:ext cx="8742164" cy="500066"/>
          </a:xfrm>
          <a:ln/>
        </p:spPr>
        <p:txBody>
          <a:bodyPr>
            <a:normAutofit/>
          </a:bodyPr>
          <a:lstStyle/>
          <a:p>
            <a:pPr algn="l"/>
            <a:r>
              <a:rPr lang="en-US" sz="2400" dirty="0">
                <a:solidFill>
                  <a:schemeClr val="accent1">
                    <a:lumMod val="50000"/>
                  </a:schemeClr>
                </a:solidFill>
                <a:latin typeface="+mn-lt"/>
                <a:sym typeface="Wingdings"/>
              </a:rPr>
              <a:t> </a:t>
            </a:r>
            <a:r>
              <a:rPr lang="en-US" sz="2400" dirty="0">
                <a:solidFill>
                  <a:schemeClr val="accent1">
                    <a:lumMod val="50000"/>
                  </a:schemeClr>
                </a:solidFill>
                <a:latin typeface="+mn-lt"/>
              </a:rPr>
              <a:t>Les </a:t>
            </a:r>
            <a:r>
              <a:rPr lang="en-US" sz="2400" dirty="0" err="1">
                <a:solidFill>
                  <a:schemeClr val="accent1">
                    <a:lumMod val="50000"/>
                  </a:schemeClr>
                </a:solidFill>
                <a:latin typeface="+mn-lt"/>
              </a:rPr>
              <a:t>signaux</a:t>
            </a:r>
            <a:r>
              <a:rPr lang="en-US" sz="2400" dirty="0">
                <a:solidFill>
                  <a:schemeClr val="accent1">
                    <a:lumMod val="50000"/>
                  </a:schemeClr>
                </a:solidFill>
                <a:latin typeface="+mn-lt"/>
              </a:rPr>
              <a:t> </a:t>
            </a:r>
            <a:r>
              <a:rPr lang="en-US" sz="2400" dirty="0" err="1">
                <a:solidFill>
                  <a:schemeClr val="accent1">
                    <a:lumMod val="50000"/>
                  </a:schemeClr>
                </a:solidFill>
                <a:latin typeface="+mn-lt"/>
              </a:rPr>
              <a:t>associés</a:t>
            </a:r>
            <a:r>
              <a:rPr lang="en-US" sz="2400" dirty="0">
                <a:solidFill>
                  <a:schemeClr val="accent1">
                    <a:lumMod val="50000"/>
                  </a:schemeClr>
                </a:solidFill>
                <a:latin typeface="+mn-lt"/>
              </a:rPr>
              <a:t> aux </a:t>
            </a:r>
            <a:r>
              <a:rPr lang="en-US" sz="2400" dirty="0" err="1">
                <a:solidFill>
                  <a:schemeClr val="accent1">
                    <a:lumMod val="50000"/>
                  </a:schemeClr>
                </a:solidFill>
                <a:latin typeface="+mn-lt"/>
              </a:rPr>
              <a:t>éléments</a:t>
            </a:r>
            <a:r>
              <a:rPr lang="en-US" sz="2400" dirty="0">
                <a:solidFill>
                  <a:schemeClr val="accent1">
                    <a:lumMod val="50000"/>
                  </a:schemeClr>
                </a:solidFill>
                <a:latin typeface="+mn-lt"/>
              </a:rPr>
              <a:t> </a:t>
            </a:r>
            <a:r>
              <a:rPr lang="en-US" sz="2400" dirty="0" err="1">
                <a:solidFill>
                  <a:schemeClr val="accent1">
                    <a:lumMod val="50000"/>
                  </a:schemeClr>
                </a:solidFill>
                <a:latin typeface="+mn-lt"/>
              </a:rPr>
              <a:t>génétiques</a:t>
            </a:r>
            <a:r>
              <a:rPr lang="en-US" sz="2400" dirty="0">
                <a:solidFill>
                  <a:schemeClr val="accent1">
                    <a:lumMod val="50000"/>
                  </a:schemeClr>
                </a:solidFill>
                <a:latin typeface="+mn-lt"/>
              </a:rPr>
              <a:t> chez les </a:t>
            </a:r>
            <a:r>
              <a:rPr lang="en-US" sz="2400" dirty="0" err="1">
                <a:solidFill>
                  <a:schemeClr val="accent1">
                    <a:lumMod val="50000"/>
                  </a:schemeClr>
                </a:solidFill>
                <a:latin typeface="+mn-lt"/>
              </a:rPr>
              <a:t>procaryotes</a:t>
            </a:r>
            <a:endParaRPr lang="en-US" sz="2400" dirty="0">
              <a:solidFill>
                <a:schemeClr val="accent1">
                  <a:lumMod val="50000"/>
                </a:schemeClr>
              </a:solidFill>
              <a:latin typeface="+mn-lt"/>
            </a:endParaRPr>
          </a:p>
        </p:txBody>
      </p:sp>
      <p:sp>
        <p:nvSpPr>
          <p:cNvPr id="68610" name="Rectangle 2"/>
          <p:cNvSpPr>
            <a:spLocks/>
          </p:cNvSpPr>
          <p:nvPr/>
        </p:nvSpPr>
        <p:spPr bwMode="auto">
          <a:xfrm>
            <a:off x="857224" y="1214422"/>
            <a:ext cx="7313414" cy="2446736"/>
          </a:xfrm>
          <a:prstGeom prst="rect">
            <a:avLst/>
          </a:prstGeom>
          <a:noFill/>
          <a:ln w="12700" cap="flat">
            <a:noFill/>
            <a:miter lim="800000"/>
            <a:headEnd type="none" w="med" len="med"/>
            <a:tailEnd type="none" w="med" len="med"/>
          </a:ln>
        </p:spPr>
        <p:txBody>
          <a:bodyPr lIns="0" tIns="0" rIns="0" bIns="0" anchor="b"/>
          <a:lstStyle/>
          <a:p>
            <a:pPr marL="357175" indent="-357175">
              <a:buSzPct val="89000"/>
            </a:pPr>
            <a:r>
              <a:rPr lang="en-US" sz="2100" dirty="0">
                <a:ea typeface="Helvetica Neue Light" charset="0"/>
                <a:cs typeface="Arial" pitchFamily="34" charset="0"/>
                <a:sym typeface="Wingdings"/>
              </a:rPr>
              <a:t> </a:t>
            </a:r>
            <a:r>
              <a:rPr lang="en-US" sz="2100" dirty="0">
                <a:ea typeface="Helvetica Neue Light" charset="0"/>
                <a:cs typeface="Arial" pitchFamily="34" charset="0"/>
              </a:rPr>
              <a:t>ORF : Open Reading Frame</a:t>
            </a:r>
          </a:p>
          <a:p>
            <a:pPr marL="357175" indent="-357175">
              <a:buSzPct val="89000"/>
            </a:pPr>
            <a:r>
              <a:rPr lang="en-US" sz="2100" dirty="0">
                <a:ea typeface="Helvetica Neue Light" charset="0"/>
                <a:cs typeface="Arial" pitchFamily="34" charset="0"/>
                <a:sym typeface="Wingdings"/>
              </a:rPr>
              <a:t> </a:t>
            </a:r>
            <a:r>
              <a:rPr lang="en-US" sz="2100" dirty="0" err="1">
                <a:ea typeface="Helvetica Neue Light" charset="0"/>
                <a:cs typeface="Arial" pitchFamily="34" charset="0"/>
              </a:rPr>
              <a:t>promoteurs</a:t>
            </a:r>
            <a:endParaRPr lang="en-US" sz="2100" dirty="0">
              <a:ea typeface="Helvetica Neue Light" charset="0"/>
              <a:cs typeface="Arial" pitchFamily="34" charset="0"/>
            </a:endParaRPr>
          </a:p>
          <a:p>
            <a:pPr marL="357175" indent="-357175">
              <a:buSzPct val="89000"/>
            </a:pPr>
            <a:r>
              <a:rPr lang="en-US" sz="2100" dirty="0">
                <a:ea typeface="Helvetica Neue Light" charset="0"/>
                <a:cs typeface="Arial" pitchFamily="34" charset="0"/>
                <a:sym typeface="Wingdings"/>
              </a:rPr>
              <a:t> </a:t>
            </a:r>
            <a:r>
              <a:rPr lang="en-US" sz="2100" dirty="0">
                <a:ea typeface="Helvetica Neue Light" charset="0"/>
                <a:cs typeface="Arial" pitchFamily="34" charset="0"/>
              </a:rPr>
              <a:t>ORFs qui se </a:t>
            </a:r>
            <a:r>
              <a:rPr lang="en-US" sz="2100" dirty="0" err="1">
                <a:ea typeface="Helvetica Neue Light" charset="0"/>
                <a:cs typeface="Arial" pitchFamily="34" charset="0"/>
              </a:rPr>
              <a:t>chevauchent</a:t>
            </a:r>
            <a:r>
              <a:rPr lang="en-US" sz="2100" dirty="0">
                <a:ea typeface="Helvetica Neue Light" charset="0"/>
                <a:cs typeface="Arial" pitchFamily="34" charset="0"/>
              </a:rPr>
              <a:t>, </a:t>
            </a:r>
            <a:r>
              <a:rPr lang="en-US" sz="2100" dirty="0" err="1">
                <a:ea typeface="Helvetica Neue Light" charset="0"/>
                <a:cs typeface="Arial" pitchFamily="34" charset="0"/>
              </a:rPr>
              <a:t>signaux</a:t>
            </a:r>
            <a:r>
              <a:rPr lang="en-US" sz="2100" dirty="0">
                <a:ea typeface="Helvetica Neue Light" charset="0"/>
                <a:cs typeface="Arial" pitchFamily="34" charset="0"/>
              </a:rPr>
              <a:t> de </a:t>
            </a:r>
            <a:r>
              <a:rPr lang="en-US" sz="2100" dirty="0" err="1">
                <a:ea typeface="Helvetica Neue Light" charset="0"/>
                <a:cs typeface="Arial" pitchFamily="34" charset="0"/>
              </a:rPr>
              <a:t>frameshift</a:t>
            </a:r>
            <a:endParaRPr lang="en-US" sz="2100" dirty="0">
              <a:ea typeface="Helvetica Neue Light" charset="0"/>
              <a:cs typeface="Arial" pitchFamily="34" charset="0"/>
            </a:endParaRPr>
          </a:p>
          <a:p>
            <a:pPr marL="357175" indent="-357175">
              <a:buSzPct val="89000"/>
            </a:pPr>
            <a:r>
              <a:rPr lang="en-US" sz="2100" dirty="0">
                <a:ea typeface="Helvetica Neue Light" charset="0"/>
                <a:cs typeface="Arial" pitchFamily="34" charset="0"/>
                <a:sym typeface="Wingdings"/>
              </a:rPr>
              <a:t> </a:t>
            </a:r>
            <a:r>
              <a:rPr lang="en-US" sz="2100" dirty="0">
                <a:ea typeface="Helvetica Neue Light" charset="0"/>
                <a:cs typeface="Arial" pitchFamily="34" charset="0"/>
              </a:rPr>
              <a:t>conservation en </a:t>
            </a:r>
            <a:r>
              <a:rPr lang="en-US" sz="2100" dirty="0" err="1">
                <a:ea typeface="Helvetica Neue Light" charset="0"/>
                <a:cs typeface="Arial" pitchFamily="34" charset="0"/>
              </a:rPr>
              <a:t>séquence</a:t>
            </a:r>
            <a:endParaRPr lang="en-US" sz="2100" dirty="0">
              <a:ea typeface="Helvetica Neue Light" charset="0"/>
              <a:cs typeface="Arial" pitchFamily="34" charset="0"/>
            </a:endParaRPr>
          </a:p>
          <a:p>
            <a:pPr marL="357175" indent="-357175">
              <a:buSzPct val="89000"/>
            </a:pPr>
            <a:r>
              <a:rPr lang="en-US" sz="2100" dirty="0">
                <a:ea typeface="Helvetica Neue Light" charset="0"/>
                <a:cs typeface="Arial" pitchFamily="34" charset="0"/>
                <a:sym typeface="Wingdings"/>
              </a:rPr>
              <a:t> </a:t>
            </a:r>
            <a:r>
              <a:rPr lang="en-US" sz="2100" dirty="0">
                <a:ea typeface="Helvetica Neue Light" charset="0"/>
                <a:cs typeface="Arial" pitchFamily="34" charset="0"/>
              </a:rPr>
              <a:t>conservation </a:t>
            </a:r>
            <a:r>
              <a:rPr lang="en-US" sz="2100" dirty="0" err="1">
                <a:ea typeface="Helvetica Neue Light" charset="0"/>
                <a:cs typeface="Arial" pitchFamily="34" charset="0"/>
              </a:rPr>
              <a:t>d’une</a:t>
            </a:r>
            <a:r>
              <a:rPr lang="en-US" sz="2100" dirty="0">
                <a:ea typeface="Helvetica Neue Light" charset="0"/>
                <a:cs typeface="Arial" pitchFamily="34" charset="0"/>
              </a:rPr>
              <a:t> structure </a:t>
            </a:r>
            <a:r>
              <a:rPr lang="en-US" sz="2100" dirty="0" err="1">
                <a:ea typeface="Helvetica Neue Light" charset="0"/>
                <a:cs typeface="Arial" pitchFamily="34" charset="0"/>
              </a:rPr>
              <a:t>globale</a:t>
            </a:r>
            <a:r>
              <a:rPr lang="en-US" sz="2100" dirty="0">
                <a:ea typeface="Helvetica Neue Light" charset="0"/>
                <a:cs typeface="Arial" pitchFamily="34" charset="0"/>
              </a:rPr>
              <a:t> </a:t>
            </a:r>
            <a:r>
              <a:rPr lang="en-US" sz="2100" dirty="0" err="1">
                <a:ea typeface="Helvetica Neue Light" charset="0"/>
                <a:cs typeface="Arial" pitchFamily="34" charset="0"/>
              </a:rPr>
              <a:t>ou</a:t>
            </a:r>
            <a:r>
              <a:rPr lang="en-US" sz="2100" dirty="0">
                <a:ea typeface="Helvetica Neue Light" charset="0"/>
                <a:cs typeface="Arial" pitchFamily="34" charset="0"/>
              </a:rPr>
              <a:t> locale</a:t>
            </a:r>
          </a:p>
          <a:p>
            <a:pPr marL="357175" indent="-357175">
              <a:buSzPct val="89000"/>
            </a:pPr>
            <a:r>
              <a:rPr lang="en-US" sz="2100" dirty="0">
                <a:ea typeface="Helvetica Neue Light" charset="0"/>
                <a:cs typeface="Arial" pitchFamily="34" charset="0"/>
                <a:sym typeface="Wingdings"/>
              </a:rPr>
              <a:t> </a:t>
            </a:r>
            <a:r>
              <a:rPr lang="en-US" sz="2100" dirty="0">
                <a:ea typeface="Helvetica Neue Light" charset="0"/>
                <a:cs typeface="Arial" pitchFamily="34" charset="0"/>
              </a:rPr>
              <a:t>TATA box</a:t>
            </a:r>
          </a:p>
          <a:p>
            <a:pPr marL="357175" indent="-357175">
              <a:buSzPct val="89000"/>
            </a:pPr>
            <a:r>
              <a:rPr lang="en-US" sz="2100" dirty="0">
                <a:ea typeface="Helvetica Neue Light" charset="0"/>
                <a:cs typeface="Arial" pitchFamily="34" charset="0"/>
                <a:sym typeface="Wingdings"/>
              </a:rPr>
              <a:t> </a:t>
            </a:r>
            <a:r>
              <a:rPr lang="en-US" sz="2100" dirty="0">
                <a:ea typeface="Helvetica Neue Light" charset="0"/>
                <a:cs typeface="Arial" pitchFamily="34" charset="0"/>
              </a:rPr>
              <a:t>Ribosome Binding Sites</a:t>
            </a:r>
          </a:p>
        </p:txBody>
      </p:sp>
      <p:sp>
        <p:nvSpPr>
          <p:cNvPr id="4" name="ZoneTexte 3"/>
          <p:cNvSpPr txBox="1"/>
          <p:nvPr/>
        </p:nvSpPr>
        <p:spPr>
          <a:xfrm>
            <a:off x="285720" y="71414"/>
            <a:ext cx="5668218"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et annotation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5" name="Rectangle 1"/>
          <p:cNvSpPr txBox="1">
            <a:spLocks noChangeArrowheads="1"/>
          </p:cNvSpPr>
          <p:nvPr/>
        </p:nvSpPr>
        <p:spPr>
          <a:xfrm>
            <a:off x="357158" y="3714752"/>
            <a:ext cx="8742164" cy="500066"/>
          </a:xfrm>
          <a:prstGeom prst="rect">
            <a:avLst/>
          </a:prstGeom>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mn-lt"/>
                <a:ea typeface="+mj-ea"/>
                <a:cs typeface="+mj-cs"/>
                <a:sym typeface="Wingdings"/>
              </a:rPr>
              <a:t> </a:t>
            </a:r>
            <a:r>
              <a:rPr kumimoji="0" lang="en-US" sz="2400" b="0" i="0" u="none" strike="noStrike" kern="1200" cap="none" spc="0" normalizeH="0" baseline="0" noProof="0" dirty="0">
                <a:ln>
                  <a:noFill/>
                </a:ln>
                <a:solidFill>
                  <a:schemeClr val="accent1">
                    <a:lumMod val="50000"/>
                  </a:schemeClr>
                </a:solidFill>
                <a:effectLst/>
                <a:uLnTx/>
                <a:uFillTx/>
                <a:latin typeface="+mn-lt"/>
                <a:ea typeface="+mj-ea"/>
                <a:cs typeface="+mj-cs"/>
              </a:rPr>
              <a:t>Les </a:t>
            </a:r>
            <a:r>
              <a:rPr kumimoji="0" lang="en-US" sz="2400" b="0" i="0" u="none" strike="noStrike" kern="1200" cap="none" spc="0" normalizeH="0" baseline="0" noProof="0" dirty="0" err="1">
                <a:ln>
                  <a:noFill/>
                </a:ln>
                <a:solidFill>
                  <a:schemeClr val="accent1">
                    <a:lumMod val="50000"/>
                  </a:schemeClr>
                </a:solidFill>
                <a:effectLst/>
                <a:uLnTx/>
                <a:uFillTx/>
                <a:latin typeface="+mn-lt"/>
                <a:ea typeface="+mj-ea"/>
                <a:cs typeface="+mj-cs"/>
              </a:rPr>
              <a:t>signaux</a:t>
            </a:r>
            <a:r>
              <a:rPr kumimoji="0" lang="en-US" sz="2400" b="0" i="0" u="none" strike="noStrike" kern="1200" cap="none" spc="0" normalizeH="0" baseline="0" noProof="0" dirty="0">
                <a:ln>
                  <a:noFill/>
                </a:ln>
                <a:solidFill>
                  <a:schemeClr val="accent1">
                    <a:lumMod val="50000"/>
                  </a:schemeClr>
                </a:solidFill>
                <a:effectLst/>
                <a:uLnTx/>
                <a:uFillTx/>
                <a:latin typeface="+mn-lt"/>
                <a:ea typeface="+mj-ea"/>
                <a:cs typeface="+mj-cs"/>
              </a:rPr>
              <a:t> </a:t>
            </a:r>
            <a:r>
              <a:rPr kumimoji="0" lang="en-US" sz="2400" b="0" i="0" u="none" strike="noStrike" kern="1200" cap="none" spc="0" normalizeH="0" baseline="0" noProof="0" dirty="0" err="1">
                <a:ln>
                  <a:noFill/>
                </a:ln>
                <a:solidFill>
                  <a:schemeClr val="accent1">
                    <a:lumMod val="50000"/>
                  </a:schemeClr>
                </a:solidFill>
                <a:effectLst/>
                <a:uLnTx/>
                <a:uFillTx/>
                <a:latin typeface="+mn-lt"/>
                <a:ea typeface="+mj-ea"/>
                <a:cs typeface="+mj-cs"/>
              </a:rPr>
              <a:t>supplémentaires</a:t>
            </a:r>
            <a:r>
              <a:rPr kumimoji="0" lang="en-US" sz="2400" b="0" i="0" u="none" strike="noStrike" kern="1200" cap="none" spc="0" normalizeH="0" baseline="0" noProof="0" dirty="0">
                <a:ln>
                  <a:noFill/>
                </a:ln>
                <a:solidFill>
                  <a:schemeClr val="accent1">
                    <a:lumMod val="50000"/>
                  </a:schemeClr>
                </a:solidFill>
                <a:effectLst/>
                <a:uLnTx/>
                <a:uFillTx/>
                <a:latin typeface="+mn-lt"/>
                <a:ea typeface="+mj-ea"/>
                <a:cs typeface="+mj-cs"/>
              </a:rPr>
              <a:t> chez les </a:t>
            </a:r>
            <a:r>
              <a:rPr kumimoji="0" lang="en-US" sz="2400" b="0" i="0" u="none" strike="noStrike" kern="1200" cap="none" spc="0" normalizeH="0" baseline="0" noProof="0" dirty="0" err="1">
                <a:ln>
                  <a:noFill/>
                </a:ln>
                <a:solidFill>
                  <a:schemeClr val="accent1">
                    <a:lumMod val="50000"/>
                  </a:schemeClr>
                </a:solidFill>
                <a:effectLst/>
                <a:uLnTx/>
                <a:uFillTx/>
                <a:latin typeface="+mn-lt"/>
                <a:ea typeface="+mj-ea"/>
                <a:cs typeface="+mj-cs"/>
              </a:rPr>
              <a:t>eucaryotes</a:t>
            </a:r>
            <a:endParaRPr kumimoji="0" lang="en-US" sz="2400" b="0" i="0" u="none" strike="noStrike" kern="1200" cap="none" spc="0" normalizeH="0" baseline="0" noProof="0" dirty="0">
              <a:ln>
                <a:noFill/>
              </a:ln>
              <a:solidFill>
                <a:schemeClr val="accent1">
                  <a:lumMod val="50000"/>
                </a:schemeClr>
              </a:solidFill>
              <a:effectLst/>
              <a:uLnTx/>
              <a:uFillTx/>
              <a:latin typeface="+mn-lt"/>
              <a:ea typeface="+mj-ea"/>
              <a:cs typeface="+mj-cs"/>
            </a:endParaRPr>
          </a:p>
        </p:txBody>
      </p:sp>
      <p:sp>
        <p:nvSpPr>
          <p:cNvPr id="6" name="Rectangle 2"/>
          <p:cNvSpPr>
            <a:spLocks/>
          </p:cNvSpPr>
          <p:nvPr/>
        </p:nvSpPr>
        <p:spPr bwMode="auto">
          <a:xfrm>
            <a:off x="857224" y="4286256"/>
            <a:ext cx="7313414" cy="2000264"/>
          </a:xfrm>
          <a:prstGeom prst="rect">
            <a:avLst/>
          </a:prstGeom>
          <a:noFill/>
          <a:ln w="12700" cap="flat">
            <a:noFill/>
            <a:miter lim="800000"/>
            <a:headEnd type="none" w="med" len="med"/>
            <a:tailEnd type="none" w="med" len="med"/>
          </a:ln>
        </p:spPr>
        <p:txBody>
          <a:bodyPr lIns="0" tIns="0" rIns="0" bIns="0" anchor="b"/>
          <a:lstStyle/>
          <a:p>
            <a:pPr marL="357175" indent="-357175">
              <a:buSzPct val="89000"/>
            </a:pPr>
            <a:r>
              <a:rPr lang="en-US" sz="2100" dirty="0">
                <a:ea typeface="Helvetica Neue Light" charset="0"/>
                <a:cs typeface="Arial" pitchFamily="34" charset="0"/>
                <a:sym typeface="Wingdings"/>
              </a:rPr>
              <a:t> </a:t>
            </a:r>
            <a:r>
              <a:rPr lang="en-US" sz="2100" dirty="0" err="1">
                <a:ea typeface="Helvetica Neue Light" charset="0"/>
                <a:cs typeface="Arial" pitchFamily="34" charset="0"/>
                <a:sym typeface="Wingdings"/>
              </a:rPr>
              <a:t>signaux</a:t>
            </a:r>
            <a:r>
              <a:rPr lang="en-US" sz="2100" dirty="0">
                <a:ea typeface="Helvetica Neue Light" charset="0"/>
                <a:cs typeface="Arial" pitchFamily="34" charset="0"/>
                <a:sym typeface="Wingdings"/>
              </a:rPr>
              <a:t> splicing, </a:t>
            </a:r>
            <a:r>
              <a:rPr lang="en-US" sz="2100" dirty="0" err="1">
                <a:ea typeface="Helvetica Neue Light" charset="0"/>
                <a:cs typeface="Arial" pitchFamily="34" charset="0"/>
                <a:sym typeface="Wingdings"/>
              </a:rPr>
              <a:t>séquences</a:t>
            </a:r>
            <a:r>
              <a:rPr lang="en-US" sz="2100" dirty="0">
                <a:ea typeface="Helvetica Neue Light" charset="0"/>
                <a:cs typeface="Arial" pitchFamily="34" charset="0"/>
                <a:sym typeface="Wingdings"/>
              </a:rPr>
              <a:t> </a:t>
            </a:r>
            <a:r>
              <a:rPr lang="en-US" sz="2100" dirty="0" err="1">
                <a:ea typeface="Helvetica Neue Light" charset="0"/>
                <a:cs typeface="Arial" pitchFamily="34" charset="0"/>
                <a:sym typeface="Wingdings"/>
              </a:rPr>
              <a:t>introniques</a:t>
            </a:r>
            <a:endParaRPr lang="en-US" sz="2100" dirty="0">
              <a:ea typeface="Helvetica Neue Light" charset="0"/>
              <a:cs typeface="Arial" pitchFamily="34" charset="0"/>
            </a:endParaRPr>
          </a:p>
          <a:p>
            <a:pPr marL="357175" indent="-357175">
              <a:buSzPct val="89000"/>
            </a:pPr>
            <a:r>
              <a:rPr lang="en-US" sz="2100" dirty="0">
                <a:ea typeface="Helvetica Neue Light" charset="0"/>
                <a:cs typeface="Arial" pitchFamily="34" charset="0"/>
                <a:sym typeface="Wingdings"/>
              </a:rPr>
              <a:t> e</a:t>
            </a:r>
            <a:r>
              <a:rPr lang="en-US" sz="2100" dirty="0">
                <a:ea typeface="Helvetica Neue Light" charset="0"/>
                <a:cs typeface="Arial" pitchFamily="34" charset="0"/>
              </a:rPr>
              <a:t>nhancer / silencer</a:t>
            </a:r>
          </a:p>
          <a:p>
            <a:pPr marL="357175" indent="-357175">
              <a:buSzPct val="89000"/>
            </a:pPr>
            <a:r>
              <a:rPr lang="en-US" sz="2100" dirty="0">
                <a:ea typeface="Helvetica Neue Light" charset="0"/>
                <a:cs typeface="Arial" pitchFamily="34" charset="0"/>
                <a:sym typeface="Wingdings"/>
              </a:rPr>
              <a:t> </a:t>
            </a:r>
            <a:r>
              <a:rPr lang="en-US" sz="2100" dirty="0" err="1">
                <a:ea typeface="Helvetica Neue Light" charset="0"/>
                <a:cs typeface="Arial" pitchFamily="34" charset="0"/>
              </a:rPr>
              <a:t>polyadénylation</a:t>
            </a:r>
            <a:endParaRPr lang="en-US" sz="2100" dirty="0">
              <a:ea typeface="Helvetica Neue Light" charset="0"/>
              <a:cs typeface="Arial" pitchFamily="34" charset="0"/>
            </a:endParaRPr>
          </a:p>
          <a:p>
            <a:pPr marL="357175" indent="-357175">
              <a:buSzPct val="89000"/>
            </a:pPr>
            <a:r>
              <a:rPr lang="en-US" sz="2100" dirty="0">
                <a:ea typeface="Helvetica Neue Light" charset="0"/>
                <a:cs typeface="Arial" pitchFamily="34" charset="0"/>
                <a:sym typeface="Wingdings"/>
              </a:rPr>
              <a:t> </a:t>
            </a:r>
            <a:r>
              <a:rPr lang="en-US" sz="2100" dirty="0" err="1">
                <a:ea typeface="Helvetica Neue Light" charset="0"/>
                <a:cs typeface="Arial" pitchFamily="34" charset="0"/>
                <a:sym typeface="Wingdings"/>
              </a:rPr>
              <a:t>p</a:t>
            </a:r>
            <a:r>
              <a:rPr lang="en-US" sz="2100" dirty="0" err="1">
                <a:ea typeface="Helvetica Neue Light" charset="0"/>
                <a:cs typeface="Arial" pitchFamily="34" charset="0"/>
              </a:rPr>
              <a:t>romoteurs</a:t>
            </a:r>
            <a:r>
              <a:rPr lang="en-US" sz="2100" dirty="0">
                <a:ea typeface="Helvetica Neue Light" charset="0"/>
                <a:cs typeface="Arial" pitchFamily="34" charset="0"/>
              </a:rPr>
              <a:t> RNA </a:t>
            </a:r>
            <a:r>
              <a:rPr lang="en-US" sz="2100" dirty="0" err="1">
                <a:ea typeface="Helvetica Neue Light" charset="0"/>
                <a:cs typeface="Arial" pitchFamily="34" charset="0"/>
              </a:rPr>
              <a:t>polymérase-spécifiques</a:t>
            </a:r>
            <a:endParaRPr lang="en-US" sz="2100" dirty="0">
              <a:ea typeface="Helvetica Neue Light" charset="0"/>
              <a:cs typeface="Arial" pitchFamily="34" charset="0"/>
            </a:endParaRPr>
          </a:p>
          <a:p>
            <a:pPr marL="357175" indent="-357175">
              <a:buSzPct val="89000"/>
            </a:pPr>
            <a:r>
              <a:rPr lang="en-US" sz="2100" dirty="0">
                <a:ea typeface="Helvetica Neue Light" charset="0"/>
                <a:cs typeface="Arial" pitchFamily="34" charset="0"/>
                <a:sym typeface="Wingdings"/>
              </a:rPr>
              <a:t> s</a:t>
            </a:r>
            <a:r>
              <a:rPr lang="en-US" sz="2100" dirty="0">
                <a:ea typeface="Helvetica Neue Light" charset="0"/>
                <a:cs typeface="Arial" pitchFamily="34" charset="0"/>
              </a:rPr>
              <a:t>ites de fixation de </a:t>
            </a:r>
            <a:r>
              <a:rPr lang="en-US" sz="2100" dirty="0" err="1">
                <a:ea typeface="Helvetica Neue Light" charset="0"/>
                <a:cs typeface="Arial" pitchFamily="34" charset="0"/>
              </a:rPr>
              <a:t>facteurs</a:t>
            </a:r>
            <a:r>
              <a:rPr lang="en-US" sz="2100" dirty="0">
                <a:ea typeface="Helvetica Neue Light" charset="0"/>
                <a:cs typeface="Arial" pitchFamily="34" charset="0"/>
              </a:rPr>
              <a:t> de transcription</a:t>
            </a:r>
          </a:p>
          <a:p>
            <a:pPr marL="357175" indent="-357175">
              <a:buSzPct val="89000"/>
            </a:pPr>
            <a:r>
              <a:rPr lang="en-US" sz="2100" dirty="0">
                <a:ea typeface="Helvetica Neue Light" charset="0"/>
                <a:cs typeface="Arial" pitchFamily="34" charset="0"/>
                <a:sym typeface="Wingdings"/>
              </a:rPr>
              <a:t> </a:t>
            </a:r>
            <a:r>
              <a:rPr lang="en-US" sz="2100" dirty="0">
                <a:ea typeface="Helvetica Neue Light" charset="0"/>
                <a:cs typeface="Arial" pitchFamily="34" charset="0"/>
              </a:rPr>
              <a:t>IRES</a:t>
            </a:r>
          </a:p>
        </p:txBody>
      </p:sp>
      <p:sp>
        <p:nvSpPr>
          <p:cNvPr id="8" name="Espace réservé du numéro de diapositive 7"/>
          <p:cNvSpPr>
            <a:spLocks noGrp="1"/>
          </p:cNvSpPr>
          <p:nvPr>
            <p:ph type="sldNum" sz="quarter" idx="12"/>
          </p:nvPr>
        </p:nvSpPr>
        <p:spPr/>
        <p:txBody>
          <a:bodyPr/>
          <a:lstStyle/>
          <a:p>
            <a:fld id="{922D7642-BDE5-4A24-BAC5-C7F7F2D9BEDB}" type="slidenum">
              <a:rPr lang="fr-FR" smtClean="0"/>
              <a:pPr/>
              <a:t>12</a:t>
            </a:fld>
            <a:endParaRPr lang="fr-F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p:cNvSpPr>
          <p:nvPr/>
        </p:nvSpPr>
        <p:spPr bwMode="auto">
          <a:xfrm>
            <a:off x="375047" y="1000108"/>
            <a:ext cx="8384977" cy="5411391"/>
          </a:xfrm>
          <a:prstGeom prst="rect">
            <a:avLst/>
          </a:prstGeom>
          <a:noFill/>
          <a:ln w="12700" cap="flat">
            <a:noFill/>
            <a:miter lim="800000"/>
            <a:headEnd type="none" w="med" len="med"/>
            <a:tailEnd type="none" w="med" len="med"/>
          </a:ln>
        </p:spPr>
        <p:txBody>
          <a:bodyPr lIns="0" tIns="0" rIns="0" bIns="0"/>
          <a:lstStyle/>
          <a:p>
            <a:pPr marL="357175" indent="-357175" algn="just">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les </a:t>
            </a:r>
            <a:r>
              <a:rPr lang="en-US" sz="2100" dirty="0" err="1">
                <a:ea typeface="Helvetica Neue Light" charset="0"/>
                <a:cs typeface="Helvetica Neue Light" charset="0"/>
              </a:rPr>
              <a:t>outils</a:t>
            </a:r>
            <a:r>
              <a:rPr lang="en-US" sz="2100" dirty="0">
                <a:ea typeface="Helvetica Neue Light" charset="0"/>
                <a:cs typeface="Helvetica Neue Light" charset="0"/>
              </a:rPr>
              <a:t> </a:t>
            </a:r>
            <a:r>
              <a:rPr lang="en-US" sz="2100" dirty="0" err="1">
                <a:ea typeface="Helvetica Neue Light" charset="0"/>
                <a:cs typeface="Helvetica Neue Light" charset="0"/>
              </a:rPr>
              <a:t>bioinformatiques</a:t>
            </a:r>
            <a:r>
              <a:rPr lang="en-US" sz="2100" dirty="0">
                <a:ea typeface="Helvetica Neue Light" charset="0"/>
                <a:cs typeface="Helvetica Neue Light" charset="0"/>
              </a:rPr>
              <a:t> </a:t>
            </a:r>
            <a:r>
              <a:rPr lang="en-US" sz="2100" dirty="0" err="1">
                <a:ea typeface="Helvetica Neue Light" charset="0"/>
                <a:cs typeface="Helvetica Neue Light" charset="0"/>
              </a:rPr>
              <a:t>permettant</a:t>
            </a:r>
            <a:r>
              <a:rPr lang="en-US" sz="2100" dirty="0">
                <a:ea typeface="Helvetica Neue Light" charset="0"/>
                <a:cs typeface="Helvetica Neue Light" charset="0"/>
              </a:rPr>
              <a:t> </a:t>
            </a:r>
            <a:r>
              <a:rPr lang="en-US" sz="2100" dirty="0" err="1">
                <a:ea typeface="Helvetica Neue Light" charset="0"/>
                <a:cs typeface="Helvetica Neue Light" charset="0"/>
              </a:rPr>
              <a:t>d’identifier</a:t>
            </a:r>
            <a:r>
              <a:rPr lang="en-US" sz="2100" dirty="0">
                <a:ea typeface="Helvetica Neue Light" charset="0"/>
                <a:cs typeface="Helvetica Neue Light" charset="0"/>
              </a:rPr>
              <a:t> de </a:t>
            </a:r>
            <a:r>
              <a:rPr lang="en-US" sz="2100" dirty="0" err="1">
                <a:ea typeface="Helvetica Neue Light" charset="0"/>
                <a:cs typeface="Helvetica Neue Light" charset="0"/>
              </a:rPr>
              <a:t>tels</a:t>
            </a:r>
            <a:r>
              <a:rPr lang="en-US" sz="2100" dirty="0">
                <a:ea typeface="Helvetica Neue Light" charset="0"/>
                <a:cs typeface="Helvetica Neue Light" charset="0"/>
              </a:rPr>
              <a:t> </a:t>
            </a:r>
            <a:r>
              <a:rPr lang="en-US" sz="2100" dirty="0" err="1">
                <a:ea typeface="Helvetica Neue Light" charset="0"/>
                <a:cs typeface="Helvetica Neue Light" charset="0"/>
              </a:rPr>
              <a:t>gènes</a:t>
            </a:r>
            <a:r>
              <a:rPr lang="en-US" sz="2100" dirty="0">
                <a:ea typeface="Helvetica Neue Light" charset="0"/>
                <a:cs typeface="Helvetica Neue Light" charset="0"/>
              </a:rPr>
              <a:t> </a:t>
            </a:r>
            <a:r>
              <a:rPr lang="en-US" sz="2100" dirty="0" err="1">
                <a:ea typeface="Helvetica Neue Light" charset="0"/>
                <a:cs typeface="Helvetica Neue Light" charset="0"/>
              </a:rPr>
              <a:t>commencent</a:t>
            </a:r>
            <a:r>
              <a:rPr lang="en-US" sz="2100" dirty="0">
                <a:ea typeface="Helvetica Neue Light" charset="0"/>
                <a:cs typeface="Helvetica Neue Light" charset="0"/>
              </a:rPr>
              <a:t> à </a:t>
            </a:r>
            <a:r>
              <a:rPr lang="en-US" sz="2100" dirty="0" err="1">
                <a:ea typeface="Helvetica Neue Light" charset="0"/>
                <a:cs typeface="Helvetica Neue Light" charset="0"/>
              </a:rPr>
              <a:t>être</a:t>
            </a:r>
            <a:r>
              <a:rPr lang="en-US" sz="2100" dirty="0">
                <a:ea typeface="Helvetica Neue Light" charset="0"/>
                <a:cs typeface="Helvetica Neue Light" charset="0"/>
              </a:rPr>
              <a:t> </a:t>
            </a:r>
            <a:r>
              <a:rPr lang="en-US" sz="2100" dirty="0" err="1">
                <a:ea typeface="Helvetica Neue Light" charset="0"/>
                <a:cs typeface="Helvetica Neue Light" charset="0"/>
              </a:rPr>
              <a:t>efficaces</a:t>
            </a:r>
            <a:r>
              <a:rPr lang="en-US" sz="2100" dirty="0">
                <a:ea typeface="Helvetica Neue Light" charset="0"/>
                <a:cs typeface="Helvetica Neue Light" charset="0"/>
              </a:rPr>
              <a:t> et </a:t>
            </a:r>
            <a:r>
              <a:rPr lang="en-US" sz="2100" dirty="0" err="1">
                <a:ea typeface="Helvetica Neue Light" charset="0"/>
                <a:cs typeface="Helvetica Neue Light" charset="0"/>
              </a:rPr>
              <a:t>disponibles</a:t>
            </a:r>
            <a:endParaRPr lang="en-US" sz="2100" dirty="0">
              <a:ea typeface="Helvetica Neue Light" charset="0"/>
              <a:cs typeface="Helvetica Neue Light" charset="0"/>
            </a:endParaRPr>
          </a:p>
          <a:p>
            <a:pPr marL="357175" indent="-357175" algn="just">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le </a:t>
            </a:r>
            <a:r>
              <a:rPr lang="en-US" sz="2100" dirty="0" err="1">
                <a:ea typeface="Helvetica Neue Light" charset="0"/>
                <a:cs typeface="Helvetica Neue Light" charset="0"/>
              </a:rPr>
              <a:t>problème</a:t>
            </a:r>
            <a:r>
              <a:rPr lang="en-US" sz="2100" dirty="0">
                <a:ea typeface="Helvetica Neue Light" charset="0"/>
                <a:cs typeface="Helvetica Neue Light" charset="0"/>
              </a:rPr>
              <a:t> </a:t>
            </a:r>
            <a:r>
              <a:rPr lang="en-US" sz="2100" dirty="0" err="1">
                <a:ea typeface="Helvetica Neue Light" charset="0"/>
                <a:cs typeface="Helvetica Neue Light" charset="0"/>
              </a:rPr>
              <a:t>vient</a:t>
            </a:r>
            <a:r>
              <a:rPr lang="en-US" sz="2100" dirty="0">
                <a:ea typeface="Helvetica Neue Light" charset="0"/>
                <a:cs typeface="Helvetica Neue Light" charset="0"/>
              </a:rPr>
              <a:t> du fait </a:t>
            </a:r>
            <a:r>
              <a:rPr lang="en-US" sz="2100" dirty="0" err="1">
                <a:ea typeface="Helvetica Neue Light" charset="0"/>
                <a:cs typeface="Helvetica Neue Light" charset="0"/>
              </a:rPr>
              <a:t>que</a:t>
            </a:r>
            <a:r>
              <a:rPr lang="en-US" sz="2100" dirty="0">
                <a:ea typeface="Helvetica Neue Light" charset="0"/>
                <a:cs typeface="Helvetica Neue Light" charset="0"/>
              </a:rPr>
              <a:t> la signature </a:t>
            </a:r>
            <a:r>
              <a:rPr lang="en-US" sz="2100" dirty="0" err="1">
                <a:ea typeface="Helvetica Neue Light" charset="0"/>
                <a:cs typeface="Helvetica Neue Light" charset="0"/>
              </a:rPr>
              <a:t>permettant</a:t>
            </a:r>
            <a:r>
              <a:rPr lang="en-US" sz="2100" dirty="0">
                <a:ea typeface="Helvetica Neue Light" charset="0"/>
                <a:cs typeface="Helvetica Neue Light" charset="0"/>
              </a:rPr>
              <a:t> de </a:t>
            </a:r>
            <a:r>
              <a:rPr lang="en-US" sz="2100" dirty="0" err="1">
                <a:ea typeface="Helvetica Neue Light" charset="0"/>
                <a:cs typeface="Helvetica Neue Light" charset="0"/>
              </a:rPr>
              <a:t>reconnaître</a:t>
            </a:r>
            <a:r>
              <a:rPr lang="en-US" sz="2100" dirty="0">
                <a:ea typeface="Helvetica Neue Light" charset="0"/>
                <a:cs typeface="Helvetica Neue Light" charset="0"/>
              </a:rPr>
              <a:t> les </a:t>
            </a:r>
            <a:r>
              <a:rPr lang="en-US" sz="2100" dirty="0" err="1">
                <a:ea typeface="Helvetica Neue Light" charset="0"/>
                <a:cs typeface="Helvetica Neue Light" charset="0"/>
              </a:rPr>
              <a:t>séquences</a:t>
            </a:r>
            <a:r>
              <a:rPr lang="en-US" sz="2100" dirty="0">
                <a:ea typeface="Helvetica Neue Light" charset="0"/>
                <a:cs typeface="Helvetica Neue Light" charset="0"/>
              </a:rPr>
              <a:t> </a:t>
            </a:r>
            <a:r>
              <a:rPr lang="en-US" sz="2100" dirty="0" err="1">
                <a:ea typeface="Helvetica Neue Light" charset="0"/>
                <a:cs typeface="Helvetica Neue Light" charset="0"/>
              </a:rPr>
              <a:t>codant</a:t>
            </a:r>
            <a:r>
              <a:rPr lang="en-US" sz="2100" dirty="0">
                <a:ea typeface="Helvetica Neue Light" charset="0"/>
                <a:cs typeface="Helvetica Neue Light" charset="0"/>
              </a:rPr>
              <a:t> pour des </a:t>
            </a:r>
            <a:r>
              <a:rPr lang="en-US" sz="2100" dirty="0" err="1">
                <a:ea typeface="Helvetica Neue Light" charset="0"/>
                <a:cs typeface="Helvetica Neue Light" charset="0"/>
              </a:rPr>
              <a:t>protéines</a:t>
            </a:r>
            <a:r>
              <a:rPr lang="en-US" sz="2100" dirty="0">
                <a:ea typeface="Helvetica Neue Light" charset="0"/>
                <a:cs typeface="Helvetica Neue Light" charset="0"/>
              </a:rPr>
              <a:t> </a:t>
            </a:r>
            <a:r>
              <a:rPr lang="en-US" sz="2100" dirty="0" err="1">
                <a:ea typeface="Helvetica Neue Light" charset="0"/>
                <a:cs typeface="Helvetica Neue Light" charset="0"/>
              </a:rPr>
              <a:t>est</a:t>
            </a:r>
            <a:r>
              <a:rPr lang="en-US" sz="2100" dirty="0">
                <a:ea typeface="Helvetica Neue Light" charset="0"/>
                <a:cs typeface="Helvetica Neue Light" charset="0"/>
              </a:rPr>
              <a:t> </a:t>
            </a:r>
            <a:r>
              <a:rPr lang="en-US" sz="2100" dirty="0" err="1">
                <a:ea typeface="Helvetica Neue Light" charset="0"/>
                <a:cs typeface="Helvetica Neue Light" charset="0"/>
              </a:rPr>
              <a:t>différente</a:t>
            </a:r>
            <a:r>
              <a:rPr lang="en-US" sz="2100" dirty="0">
                <a:ea typeface="Helvetica Neue Light" charset="0"/>
                <a:cs typeface="Helvetica Neue Light" charset="0"/>
              </a:rPr>
              <a:t> de </a:t>
            </a:r>
            <a:r>
              <a:rPr lang="en-US" sz="2100" dirty="0" err="1">
                <a:ea typeface="Helvetica Neue Light" charset="0"/>
                <a:cs typeface="Helvetica Neue Light" charset="0"/>
              </a:rPr>
              <a:t>celle</a:t>
            </a:r>
            <a:r>
              <a:rPr lang="en-US" sz="2100" dirty="0">
                <a:ea typeface="Helvetica Neue Light" charset="0"/>
                <a:cs typeface="Helvetica Neue Light" charset="0"/>
              </a:rPr>
              <a:t> </a:t>
            </a:r>
            <a:r>
              <a:rPr lang="en-US" sz="2100" dirty="0" err="1">
                <a:ea typeface="Helvetica Neue Light" charset="0"/>
                <a:cs typeface="Helvetica Neue Light" charset="0"/>
              </a:rPr>
              <a:t>associée</a:t>
            </a:r>
            <a:r>
              <a:rPr lang="en-US" sz="2100" dirty="0">
                <a:ea typeface="Helvetica Neue Light" charset="0"/>
                <a:cs typeface="Helvetica Neue Light" charset="0"/>
              </a:rPr>
              <a:t> au </a:t>
            </a:r>
            <a:r>
              <a:rPr lang="en-US" sz="2100" dirty="0" err="1">
                <a:ea typeface="Helvetica Neue Light" charset="0"/>
                <a:cs typeface="Helvetica Neue Light" charset="0"/>
              </a:rPr>
              <a:t>séquences</a:t>
            </a:r>
            <a:r>
              <a:rPr lang="en-US" sz="2100" dirty="0">
                <a:ea typeface="Helvetica Neue Light" charset="0"/>
                <a:cs typeface="Helvetica Neue Light" charset="0"/>
              </a:rPr>
              <a:t> </a:t>
            </a:r>
            <a:r>
              <a:rPr lang="en-US" sz="2100" dirty="0" err="1">
                <a:ea typeface="Helvetica Neue Light" charset="0"/>
                <a:cs typeface="Helvetica Neue Light" charset="0"/>
              </a:rPr>
              <a:t>codant</a:t>
            </a:r>
            <a:r>
              <a:rPr lang="en-US" sz="2100" dirty="0">
                <a:ea typeface="Helvetica Neue Light" charset="0"/>
                <a:cs typeface="Helvetica Neue Light" charset="0"/>
              </a:rPr>
              <a:t> pour des ARN </a:t>
            </a:r>
            <a:r>
              <a:rPr lang="en-US" sz="2100" dirty="0" err="1">
                <a:ea typeface="Helvetica Neue Light" charset="0"/>
                <a:cs typeface="Helvetica Neue Light" charset="0"/>
              </a:rPr>
              <a:t>fonctionnels</a:t>
            </a:r>
            <a:endParaRPr lang="en-US" sz="2100" dirty="0">
              <a:ea typeface="Helvetica Neue Light" charset="0"/>
              <a:cs typeface="Helvetica Neue Light" charset="0"/>
            </a:endParaRPr>
          </a:p>
          <a:p>
            <a:pPr marL="357175" indent="-357175" algn="just">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les signatures </a:t>
            </a:r>
            <a:r>
              <a:rPr lang="en-US" sz="2100" dirty="0" err="1">
                <a:ea typeface="Helvetica Neue Light" charset="0"/>
                <a:cs typeface="Helvetica Neue Light" charset="0"/>
              </a:rPr>
              <a:t>habituellement</a:t>
            </a:r>
            <a:r>
              <a:rPr lang="en-US" sz="2100" dirty="0">
                <a:ea typeface="Helvetica Neue Light" charset="0"/>
                <a:cs typeface="Helvetica Neue Light" charset="0"/>
              </a:rPr>
              <a:t> </a:t>
            </a:r>
            <a:r>
              <a:rPr lang="en-US" sz="2100" dirty="0" err="1">
                <a:ea typeface="Helvetica Neue Light" charset="0"/>
                <a:cs typeface="Helvetica Neue Light" charset="0"/>
              </a:rPr>
              <a:t>recherchées</a:t>
            </a:r>
            <a:r>
              <a:rPr lang="en-US" sz="2100" dirty="0">
                <a:ea typeface="Helvetica Neue Light" charset="0"/>
                <a:cs typeface="Helvetica Neue Light" charset="0"/>
              </a:rPr>
              <a:t> </a:t>
            </a:r>
            <a:r>
              <a:rPr lang="en-US" sz="2100" dirty="0" err="1">
                <a:ea typeface="Helvetica Neue Light" charset="0"/>
                <a:cs typeface="Helvetica Neue Light" charset="0"/>
              </a:rPr>
              <a:t>n’existent</a:t>
            </a:r>
            <a:r>
              <a:rPr lang="en-US" sz="2100" dirty="0">
                <a:ea typeface="Helvetica Neue Light" charset="0"/>
                <a:cs typeface="Helvetica Neue Light" charset="0"/>
              </a:rPr>
              <a:t> pas, </a:t>
            </a:r>
            <a:r>
              <a:rPr lang="en-US" sz="2100" dirty="0" err="1">
                <a:ea typeface="Helvetica Neue Light" charset="0"/>
                <a:cs typeface="Helvetica Neue Light" charset="0"/>
              </a:rPr>
              <a:t>ou</a:t>
            </a:r>
            <a:r>
              <a:rPr lang="en-US" sz="2100" dirty="0">
                <a:ea typeface="Helvetica Neue Light" charset="0"/>
                <a:cs typeface="Helvetica Neue Light" charset="0"/>
              </a:rPr>
              <a:t> ne </a:t>
            </a:r>
            <a:r>
              <a:rPr lang="en-US" sz="2100" dirty="0" err="1">
                <a:ea typeface="Helvetica Neue Light" charset="0"/>
                <a:cs typeface="Helvetica Neue Light" charset="0"/>
              </a:rPr>
              <a:t>sont</a:t>
            </a:r>
            <a:r>
              <a:rPr lang="en-US" sz="2100" dirty="0">
                <a:ea typeface="Helvetica Neue Light" charset="0"/>
                <a:cs typeface="Helvetica Neue Light" charset="0"/>
              </a:rPr>
              <a:t> pas </a:t>
            </a:r>
            <a:r>
              <a:rPr lang="en-US" sz="2100" dirty="0" err="1">
                <a:ea typeface="Helvetica Neue Light" charset="0"/>
                <a:cs typeface="Helvetica Neue Light" charset="0"/>
              </a:rPr>
              <a:t>aussi</a:t>
            </a:r>
            <a:r>
              <a:rPr lang="en-US" sz="2100" dirty="0">
                <a:ea typeface="Helvetica Neue Light" charset="0"/>
                <a:cs typeface="Helvetica Neue Light" charset="0"/>
              </a:rPr>
              <a:t> </a:t>
            </a:r>
            <a:r>
              <a:rPr lang="en-US" sz="2100" dirty="0" err="1">
                <a:ea typeface="Helvetica Neue Light" charset="0"/>
                <a:cs typeface="Helvetica Neue Light" charset="0"/>
              </a:rPr>
              <a:t>marquées</a:t>
            </a:r>
            <a:r>
              <a:rPr lang="en-US" sz="2100" dirty="0">
                <a:ea typeface="Helvetica Neue Light" charset="0"/>
                <a:cs typeface="Helvetica Neue Light" charset="0"/>
              </a:rPr>
              <a:t> : </a:t>
            </a:r>
            <a:r>
              <a:rPr lang="en-US" sz="2100" dirty="0" err="1">
                <a:ea typeface="Helvetica Neue Light" charset="0"/>
                <a:cs typeface="Helvetica Neue Light" charset="0"/>
              </a:rPr>
              <a:t>codons</a:t>
            </a:r>
            <a:r>
              <a:rPr lang="en-US" sz="2100" dirty="0">
                <a:ea typeface="Helvetica Neue Light" charset="0"/>
                <a:cs typeface="Helvetica Neue Light" charset="0"/>
              </a:rPr>
              <a:t>, </a:t>
            </a:r>
            <a:r>
              <a:rPr lang="en-US" sz="2100" dirty="0" err="1">
                <a:ea typeface="Helvetica Neue Light" charset="0"/>
                <a:cs typeface="Helvetica Neue Light" charset="0"/>
              </a:rPr>
              <a:t>biais</a:t>
            </a:r>
            <a:r>
              <a:rPr lang="en-US" sz="2100" dirty="0">
                <a:ea typeface="Helvetica Neue Light" charset="0"/>
                <a:cs typeface="Helvetica Neue Light" charset="0"/>
              </a:rPr>
              <a:t> en </a:t>
            </a:r>
            <a:r>
              <a:rPr lang="en-US" sz="2100" dirty="0" err="1">
                <a:ea typeface="Helvetica Neue Light" charset="0"/>
                <a:cs typeface="Helvetica Neue Light" charset="0"/>
              </a:rPr>
              <a:t>séquence</a:t>
            </a:r>
            <a:r>
              <a:rPr lang="en-US" sz="2100" dirty="0">
                <a:ea typeface="Helvetica Neue Light" charset="0"/>
                <a:cs typeface="Helvetica Neue Light" charset="0"/>
              </a:rPr>
              <a:t> et en </a:t>
            </a:r>
            <a:r>
              <a:rPr lang="en-US" sz="2100" dirty="0" err="1">
                <a:ea typeface="Helvetica Neue Light" charset="0"/>
                <a:cs typeface="Helvetica Neue Light" charset="0"/>
              </a:rPr>
              <a:t>taille</a:t>
            </a:r>
            <a:r>
              <a:rPr lang="en-US" sz="2100" dirty="0">
                <a:ea typeface="Helvetica Neue Light" charset="0"/>
                <a:cs typeface="Helvetica Neue Light" charset="0"/>
              </a:rPr>
              <a:t>,....)</a:t>
            </a:r>
          </a:p>
          <a:p>
            <a:pPr marL="357175" indent="-357175" algn="just">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les ARN non-</a:t>
            </a:r>
            <a:r>
              <a:rPr lang="en-US" sz="2100" dirty="0" err="1">
                <a:ea typeface="Helvetica Neue Light" charset="0"/>
                <a:cs typeface="Helvetica Neue Light" charset="0"/>
              </a:rPr>
              <a:t>codants</a:t>
            </a:r>
            <a:r>
              <a:rPr lang="en-US" sz="2100" dirty="0">
                <a:ea typeface="Helvetica Neue Light" charset="0"/>
                <a:cs typeface="Helvetica Neue Light" charset="0"/>
              </a:rPr>
              <a:t> </a:t>
            </a:r>
            <a:r>
              <a:rPr lang="en-US" sz="2100" dirty="0" err="1">
                <a:ea typeface="Helvetica Neue Light" charset="0"/>
                <a:cs typeface="Helvetica Neue Light" charset="0"/>
              </a:rPr>
              <a:t>ont</a:t>
            </a:r>
            <a:r>
              <a:rPr lang="en-US" sz="2100" dirty="0">
                <a:ea typeface="Helvetica Neue Light" charset="0"/>
                <a:cs typeface="Helvetica Neue Light" charset="0"/>
              </a:rPr>
              <a:t> </a:t>
            </a:r>
            <a:r>
              <a:rPr lang="en-US" sz="2100" dirty="0" err="1">
                <a:ea typeface="Helvetica Neue Light" charset="0"/>
                <a:cs typeface="Helvetica Neue Light" charset="0"/>
              </a:rPr>
              <a:t>évolués</a:t>
            </a:r>
            <a:r>
              <a:rPr lang="en-US" sz="2100" dirty="0">
                <a:ea typeface="Helvetica Neue Light" charset="0"/>
                <a:cs typeface="Helvetica Neue Light" charset="0"/>
              </a:rPr>
              <a:t> </a:t>
            </a:r>
            <a:r>
              <a:rPr lang="en-US" sz="2100" b="1" dirty="0">
                <a:solidFill>
                  <a:srgbClr val="C00000"/>
                </a:solidFill>
                <a:ea typeface="Helvetica Neue Light" charset="0"/>
                <a:cs typeface="Helvetica Neue Light" charset="0"/>
              </a:rPr>
              <a:t>en </a:t>
            </a:r>
            <a:r>
              <a:rPr lang="en-US" sz="2100" b="1" dirty="0" err="1">
                <a:solidFill>
                  <a:srgbClr val="C00000"/>
                </a:solidFill>
                <a:ea typeface="Helvetica Neue Light" charset="0"/>
                <a:cs typeface="Helvetica Neue Light" charset="0"/>
              </a:rPr>
              <a:t>conservant</a:t>
            </a:r>
            <a:r>
              <a:rPr lang="en-US" sz="2100" b="1" dirty="0">
                <a:solidFill>
                  <a:srgbClr val="C00000"/>
                </a:solidFill>
                <a:ea typeface="Helvetica Neue Light" charset="0"/>
                <a:cs typeface="Helvetica Neue Light" charset="0"/>
              </a:rPr>
              <a:t> la structure </a:t>
            </a:r>
            <a:r>
              <a:rPr lang="en-US" sz="2100" b="1" dirty="0" err="1">
                <a:solidFill>
                  <a:srgbClr val="C00000"/>
                </a:solidFill>
                <a:ea typeface="Helvetica Neue Light" charset="0"/>
                <a:cs typeface="Helvetica Neue Light" charset="0"/>
              </a:rPr>
              <a:t>secondaire</a:t>
            </a:r>
            <a:r>
              <a:rPr lang="en-US" sz="2100" b="1" dirty="0">
                <a:solidFill>
                  <a:srgbClr val="C00000"/>
                </a:solidFill>
                <a:ea typeface="Helvetica Neue Light" charset="0"/>
                <a:cs typeface="Helvetica Neue Light" charset="0"/>
              </a:rPr>
              <a:t> et </a:t>
            </a:r>
            <a:r>
              <a:rPr lang="en-US" sz="2100" b="1" dirty="0" err="1">
                <a:solidFill>
                  <a:srgbClr val="C00000"/>
                </a:solidFill>
                <a:ea typeface="Helvetica Neue Light" charset="0"/>
                <a:cs typeface="Helvetica Neue Light" charset="0"/>
              </a:rPr>
              <a:t>tertiaire</a:t>
            </a:r>
            <a:r>
              <a:rPr lang="en-US" sz="2100" b="1" dirty="0">
                <a:solidFill>
                  <a:srgbClr val="C00000"/>
                </a:solidFill>
                <a:ea typeface="Helvetica Neue Light" charset="0"/>
                <a:cs typeface="Helvetica Neue Light" charset="0"/>
              </a:rPr>
              <a:t> </a:t>
            </a:r>
            <a:r>
              <a:rPr lang="en-US" sz="2100" b="1" dirty="0" err="1">
                <a:solidFill>
                  <a:srgbClr val="C00000"/>
                </a:solidFill>
                <a:ea typeface="Helvetica Neue Light" charset="0"/>
                <a:cs typeface="Helvetica Neue Light" charset="0"/>
              </a:rPr>
              <a:t>propre</a:t>
            </a:r>
            <a:r>
              <a:rPr lang="en-US" sz="2100" b="1" dirty="0">
                <a:solidFill>
                  <a:srgbClr val="C00000"/>
                </a:solidFill>
                <a:ea typeface="Helvetica Neue Light" charset="0"/>
                <a:cs typeface="Helvetica Neue Light" charset="0"/>
              </a:rPr>
              <a:t> à </a:t>
            </a:r>
            <a:r>
              <a:rPr lang="en-US" sz="2100" b="1" dirty="0" err="1">
                <a:solidFill>
                  <a:srgbClr val="C00000"/>
                </a:solidFill>
                <a:ea typeface="Helvetica Neue Light" charset="0"/>
                <a:cs typeface="Helvetica Neue Light" charset="0"/>
              </a:rPr>
              <a:t>leur</a:t>
            </a:r>
            <a:r>
              <a:rPr lang="en-US" sz="2100" b="1" dirty="0">
                <a:solidFill>
                  <a:srgbClr val="C00000"/>
                </a:solidFill>
                <a:ea typeface="Helvetica Neue Light" charset="0"/>
                <a:cs typeface="Helvetica Neue Light" charset="0"/>
              </a:rPr>
              <a:t> </a:t>
            </a:r>
            <a:r>
              <a:rPr lang="en-US" sz="2100" b="1" dirty="0" err="1">
                <a:solidFill>
                  <a:srgbClr val="C00000"/>
                </a:solidFill>
                <a:ea typeface="Helvetica Neue Light" charset="0"/>
                <a:cs typeface="Helvetica Neue Light" charset="0"/>
              </a:rPr>
              <a:t>famille</a:t>
            </a:r>
            <a:r>
              <a:rPr lang="en-US" sz="2100" b="1" dirty="0">
                <a:solidFill>
                  <a:srgbClr val="C00000"/>
                </a:solidFill>
                <a:ea typeface="Helvetica Neue Light" charset="0"/>
                <a:cs typeface="Helvetica Neue Light" charset="0"/>
              </a:rPr>
              <a:t> </a:t>
            </a:r>
            <a:r>
              <a:rPr lang="en-US" sz="2100" b="1" dirty="0" err="1">
                <a:solidFill>
                  <a:srgbClr val="C00000"/>
                </a:solidFill>
                <a:ea typeface="Helvetica Neue Light" charset="0"/>
                <a:cs typeface="Helvetica Neue Light" charset="0"/>
              </a:rPr>
              <a:t>fonctionnelle</a:t>
            </a:r>
            <a:r>
              <a:rPr lang="en-US" sz="2100" b="1" dirty="0">
                <a:ea typeface="Helvetica Neue Light" charset="0"/>
                <a:cs typeface="Helvetica Neue Light" charset="0"/>
              </a:rPr>
              <a:t> </a:t>
            </a:r>
            <a:r>
              <a:rPr lang="en-US" sz="2100" b="1" dirty="0" err="1">
                <a:solidFill>
                  <a:srgbClr val="C00000"/>
                </a:solidFill>
                <a:ea typeface="Helvetica Neue Light" charset="0"/>
                <a:cs typeface="Helvetica Neue Light" charset="0"/>
              </a:rPr>
              <a:t>plutôt</a:t>
            </a:r>
            <a:r>
              <a:rPr lang="en-US" sz="2100" b="1" dirty="0">
                <a:solidFill>
                  <a:srgbClr val="C00000"/>
                </a:solidFill>
                <a:ea typeface="Helvetica Neue Light" charset="0"/>
                <a:cs typeface="Helvetica Neue Light" charset="0"/>
              </a:rPr>
              <a:t> </a:t>
            </a:r>
            <a:r>
              <a:rPr lang="en-US" sz="2100" b="1" dirty="0" err="1">
                <a:solidFill>
                  <a:srgbClr val="C00000"/>
                </a:solidFill>
                <a:ea typeface="Helvetica Neue Light" charset="0"/>
                <a:cs typeface="Helvetica Neue Light" charset="0"/>
              </a:rPr>
              <a:t>que</a:t>
            </a:r>
            <a:r>
              <a:rPr lang="en-US" sz="2100" b="1" dirty="0">
                <a:solidFill>
                  <a:srgbClr val="C00000"/>
                </a:solidFill>
                <a:ea typeface="Helvetica Neue Light" charset="0"/>
                <a:cs typeface="Helvetica Neue Light" charset="0"/>
              </a:rPr>
              <a:t> la </a:t>
            </a:r>
            <a:r>
              <a:rPr lang="en-US" sz="2100" b="1" dirty="0" err="1">
                <a:solidFill>
                  <a:srgbClr val="C00000"/>
                </a:solidFill>
                <a:ea typeface="Helvetica Neue Light" charset="0"/>
                <a:cs typeface="Helvetica Neue Light" charset="0"/>
              </a:rPr>
              <a:t>séquence</a:t>
            </a:r>
            <a:r>
              <a:rPr lang="en-US" sz="2100" b="1" dirty="0">
                <a:solidFill>
                  <a:srgbClr val="C00000"/>
                </a:solidFill>
                <a:ea typeface="Helvetica Neue Light" charset="0"/>
                <a:cs typeface="Helvetica Neue Light" charset="0"/>
              </a:rPr>
              <a:t> </a:t>
            </a:r>
            <a:r>
              <a:rPr lang="en-US" sz="2100" b="1" dirty="0" err="1">
                <a:solidFill>
                  <a:srgbClr val="C00000"/>
                </a:solidFill>
                <a:ea typeface="Helvetica Neue Light" charset="0"/>
                <a:cs typeface="Helvetica Neue Light" charset="0"/>
              </a:rPr>
              <a:t>primaire</a:t>
            </a:r>
            <a:r>
              <a:rPr lang="en-US" sz="2100" dirty="0">
                <a:ea typeface="Helvetica Neue Light" charset="0"/>
                <a:cs typeface="Helvetica Neue Light" charset="0"/>
              </a:rPr>
              <a:t> (</a:t>
            </a:r>
            <a:r>
              <a:rPr lang="en-US" sz="2100" dirty="0" err="1">
                <a:ea typeface="Helvetica Neue Light" charset="0"/>
                <a:cs typeface="Helvetica Neue Light" charset="0"/>
              </a:rPr>
              <a:t>bien</a:t>
            </a:r>
            <a:r>
              <a:rPr lang="en-US" sz="2100" dirty="0">
                <a:ea typeface="Helvetica Neue Light" charset="0"/>
                <a:cs typeface="Helvetica Neue Light" charset="0"/>
              </a:rPr>
              <a:t> </a:t>
            </a:r>
            <a:r>
              <a:rPr lang="en-US" sz="2100" dirty="0" err="1">
                <a:ea typeface="Helvetica Neue Light" charset="0"/>
                <a:cs typeface="Helvetica Neue Light" charset="0"/>
              </a:rPr>
              <a:t>que</a:t>
            </a:r>
            <a:r>
              <a:rPr lang="en-US" sz="2100" dirty="0">
                <a:ea typeface="Helvetica Neue Light" charset="0"/>
                <a:cs typeface="Helvetica Neue Light" charset="0"/>
              </a:rPr>
              <a:t> des motifs </a:t>
            </a:r>
            <a:r>
              <a:rPr lang="en-US" sz="2100" dirty="0" err="1">
                <a:ea typeface="Helvetica Neue Light" charset="0"/>
                <a:cs typeface="Helvetica Neue Light" charset="0"/>
              </a:rPr>
              <a:t>séquentiels</a:t>
            </a:r>
            <a:r>
              <a:rPr lang="en-US" sz="2100" dirty="0">
                <a:ea typeface="Helvetica Neue Light" charset="0"/>
                <a:cs typeface="Helvetica Neue Light" charset="0"/>
              </a:rPr>
              <a:t> </a:t>
            </a:r>
            <a:r>
              <a:rPr lang="en-US" sz="2100" dirty="0" err="1">
                <a:ea typeface="Helvetica Neue Light" charset="0"/>
                <a:cs typeface="Helvetica Neue Light" charset="0"/>
              </a:rPr>
              <a:t>très</a:t>
            </a:r>
            <a:r>
              <a:rPr lang="en-US" sz="2100" dirty="0">
                <a:ea typeface="Helvetica Neue Light" charset="0"/>
                <a:cs typeface="Helvetica Neue Light" charset="0"/>
              </a:rPr>
              <a:t> </a:t>
            </a:r>
            <a:r>
              <a:rPr lang="en-US" sz="2100" dirty="0" err="1">
                <a:ea typeface="Helvetica Neue Light" charset="0"/>
                <a:cs typeface="Helvetica Neue Light" charset="0"/>
              </a:rPr>
              <a:t>conservés</a:t>
            </a:r>
            <a:r>
              <a:rPr lang="en-US" sz="2100" dirty="0">
                <a:ea typeface="Helvetica Neue Light" charset="0"/>
                <a:cs typeface="Helvetica Neue Light" charset="0"/>
              </a:rPr>
              <a:t> </a:t>
            </a:r>
            <a:r>
              <a:rPr lang="en-US" sz="2100" dirty="0" err="1">
                <a:ea typeface="Helvetica Neue Light" charset="0"/>
                <a:cs typeface="Helvetica Neue Light" charset="0"/>
              </a:rPr>
              <a:t>puissent</a:t>
            </a:r>
            <a:r>
              <a:rPr lang="en-US" sz="2100" dirty="0">
                <a:ea typeface="Helvetica Neue Light" charset="0"/>
                <a:cs typeface="Helvetica Neue Light" charset="0"/>
              </a:rPr>
              <a:t> </a:t>
            </a:r>
            <a:r>
              <a:rPr lang="en-US" sz="2100" dirty="0" err="1">
                <a:ea typeface="Helvetica Neue Light" charset="0"/>
                <a:cs typeface="Helvetica Neue Light" charset="0"/>
              </a:rPr>
              <a:t>exister</a:t>
            </a:r>
            <a:r>
              <a:rPr lang="en-US" sz="2100" dirty="0">
                <a:ea typeface="Helvetica Neue Light" charset="0"/>
                <a:cs typeface="Helvetica Neue Light" charset="0"/>
              </a:rPr>
              <a:t> </a:t>
            </a:r>
            <a:r>
              <a:rPr lang="en-US" sz="2100" dirty="0" err="1">
                <a:ea typeface="Helvetica Neue Light" charset="0"/>
                <a:cs typeface="Helvetica Neue Light" charset="0"/>
              </a:rPr>
              <a:t>dans</a:t>
            </a:r>
            <a:r>
              <a:rPr lang="en-US" sz="2100" dirty="0">
                <a:ea typeface="Helvetica Neue Light" charset="0"/>
                <a:cs typeface="Helvetica Neue Light" charset="0"/>
              </a:rPr>
              <a:t> </a:t>
            </a:r>
            <a:r>
              <a:rPr lang="en-US" sz="2100" dirty="0" err="1">
                <a:ea typeface="Helvetica Neue Light" charset="0"/>
                <a:cs typeface="Helvetica Neue Light" charset="0"/>
              </a:rPr>
              <a:t>certaines</a:t>
            </a:r>
            <a:r>
              <a:rPr lang="en-US" sz="2100" dirty="0">
                <a:ea typeface="Helvetica Neue Light" charset="0"/>
                <a:cs typeface="Helvetica Neue Light" charset="0"/>
              </a:rPr>
              <a:t> </a:t>
            </a:r>
            <a:r>
              <a:rPr lang="en-US" sz="2100" dirty="0" err="1">
                <a:ea typeface="Helvetica Neue Light" charset="0"/>
                <a:cs typeface="Helvetica Neue Light" charset="0"/>
              </a:rPr>
              <a:t>familles</a:t>
            </a:r>
            <a:r>
              <a:rPr lang="en-US" sz="2100" dirty="0">
                <a:ea typeface="Helvetica Neue Light" charset="0"/>
                <a:cs typeface="Helvetica Neue Light" charset="0"/>
              </a:rPr>
              <a:t>)</a:t>
            </a:r>
          </a:p>
          <a:p>
            <a:pPr marL="357175" indent="-357175" algn="just">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deux</a:t>
            </a:r>
            <a:r>
              <a:rPr lang="en-US" sz="2100" dirty="0">
                <a:ea typeface="Helvetica Neue Light" charset="0"/>
                <a:cs typeface="Helvetica Neue Light" charset="0"/>
              </a:rPr>
              <a:t> </a:t>
            </a:r>
            <a:r>
              <a:rPr lang="en-US" sz="2100" dirty="0" err="1">
                <a:ea typeface="Helvetica Neue Light" charset="0"/>
                <a:cs typeface="Helvetica Neue Light" charset="0"/>
              </a:rPr>
              <a:t>approches</a:t>
            </a:r>
            <a:r>
              <a:rPr lang="en-US" sz="2100" dirty="0">
                <a:ea typeface="Helvetica Neue Light" charset="0"/>
                <a:cs typeface="Helvetica Neue Light" charset="0"/>
              </a:rPr>
              <a:t> </a:t>
            </a:r>
            <a:r>
              <a:rPr lang="en-US" sz="2100" dirty="0" err="1">
                <a:ea typeface="Helvetica Neue Light" charset="0"/>
                <a:cs typeface="Helvetica Neue Light" charset="0"/>
              </a:rPr>
              <a:t>bioinformatiques</a:t>
            </a:r>
            <a:r>
              <a:rPr lang="en-US" sz="2100" dirty="0">
                <a:ea typeface="Helvetica Neue Light" charset="0"/>
                <a:cs typeface="Helvetica Neue Light" charset="0"/>
              </a:rPr>
              <a:t> existent pour identifier des </a:t>
            </a:r>
            <a:r>
              <a:rPr lang="en-US" sz="2100" dirty="0" err="1">
                <a:ea typeface="Helvetica Neue Light" charset="0"/>
                <a:cs typeface="Helvetica Neue Light" charset="0"/>
              </a:rPr>
              <a:t>gènes</a:t>
            </a:r>
            <a:r>
              <a:rPr lang="en-US" sz="2100" dirty="0">
                <a:ea typeface="Helvetica Neue Light" charset="0"/>
                <a:cs typeface="Helvetica Neue Light" charset="0"/>
              </a:rPr>
              <a:t> </a:t>
            </a:r>
            <a:r>
              <a:rPr lang="en-US" sz="2100" dirty="0" err="1">
                <a:ea typeface="Helvetica Neue Light" charset="0"/>
                <a:cs typeface="Helvetica Neue Light" charset="0"/>
              </a:rPr>
              <a:t>d’ARN</a:t>
            </a:r>
            <a:r>
              <a:rPr lang="en-US" sz="2100" dirty="0">
                <a:ea typeface="Helvetica Neue Light" charset="0"/>
                <a:cs typeface="Helvetica Neue Light" charset="0"/>
              </a:rPr>
              <a:t> non-</a:t>
            </a:r>
            <a:r>
              <a:rPr lang="en-US" sz="2100" dirty="0" err="1">
                <a:ea typeface="Helvetica Neue Light" charset="0"/>
                <a:cs typeface="Helvetica Neue Light" charset="0"/>
              </a:rPr>
              <a:t>codants</a:t>
            </a:r>
            <a:r>
              <a:rPr lang="en-US" sz="2100" dirty="0">
                <a:ea typeface="Helvetica Neue Light" charset="0"/>
                <a:cs typeface="Helvetica Neue Light" charset="0"/>
              </a:rPr>
              <a:t> : la </a:t>
            </a:r>
            <a:r>
              <a:rPr lang="en-US" sz="2100" dirty="0" err="1">
                <a:ea typeface="Helvetica Neue Light" charset="0"/>
                <a:cs typeface="Helvetica Neue Light" charset="0"/>
              </a:rPr>
              <a:t>recherche</a:t>
            </a:r>
            <a:r>
              <a:rPr lang="en-US" sz="2100" dirty="0">
                <a:ea typeface="Helvetica Neue Light" charset="0"/>
                <a:cs typeface="Helvetica Neue Light" charset="0"/>
              </a:rPr>
              <a:t> </a:t>
            </a:r>
            <a:r>
              <a:rPr lang="en-US" sz="2100" i="1" dirty="0">
                <a:ea typeface="Helvetica Neue Light" charset="0"/>
                <a:cs typeface="Helvetica Neue Light" charset="0"/>
              </a:rPr>
              <a:t>de novo</a:t>
            </a:r>
            <a:r>
              <a:rPr lang="en-US" sz="2100" dirty="0">
                <a:ea typeface="Helvetica Neue Light" charset="0"/>
                <a:cs typeface="Helvetica Neue Light" charset="0"/>
              </a:rPr>
              <a:t> et la </a:t>
            </a:r>
            <a:r>
              <a:rPr lang="en-US" sz="2100" dirty="0" err="1">
                <a:ea typeface="Helvetica Neue Light" charset="0"/>
                <a:cs typeface="Helvetica Neue Light" charset="0"/>
              </a:rPr>
              <a:t>recherche</a:t>
            </a:r>
            <a:r>
              <a:rPr lang="en-US" sz="2100" dirty="0">
                <a:ea typeface="Helvetica Neue Light" charset="0"/>
                <a:cs typeface="Helvetica Neue Light" charset="0"/>
              </a:rPr>
              <a:t> par </a:t>
            </a:r>
            <a:r>
              <a:rPr lang="en-US" sz="2100" dirty="0" err="1">
                <a:ea typeface="Helvetica Neue Light" charset="0"/>
                <a:cs typeface="Helvetica Neue Light" charset="0"/>
              </a:rPr>
              <a:t>homologie</a:t>
            </a:r>
            <a:endParaRPr lang="en-US" sz="2100" dirty="0">
              <a:ea typeface="Helvetica Neue Light" charset="0"/>
              <a:cs typeface="Helvetica Neue Light" charset="0"/>
            </a:endParaRPr>
          </a:p>
        </p:txBody>
      </p:sp>
      <p:sp>
        <p:nvSpPr>
          <p:cNvPr id="4" name="ZoneTexte 3"/>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5" name="ZoneTexte 4"/>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13</a:t>
            </a:fld>
            <a:endParaRPr lang="fr-F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p:cNvSpPr>
          <p:nvPr/>
        </p:nvSpPr>
        <p:spPr bwMode="auto">
          <a:xfrm>
            <a:off x="214282" y="964402"/>
            <a:ext cx="8367117" cy="428644"/>
          </a:xfrm>
          <a:prstGeom prst="rect">
            <a:avLst/>
          </a:prstGeom>
          <a:noFill/>
          <a:ln w="12700" cap="flat">
            <a:noFill/>
            <a:miter lim="800000"/>
            <a:headEnd type="none" w="med" len="med"/>
            <a:tailEnd type="none" w="med" len="med"/>
          </a:ln>
        </p:spPr>
        <p:txBody>
          <a:bodyPr lIns="0" tIns="0" rIns="0" bIns="0" anchor="b"/>
          <a:lstStyle/>
          <a:p>
            <a:pPr algn="l"/>
            <a:r>
              <a:rPr lang="en-US" sz="2400" dirty="0">
                <a:solidFill>
                  <a:schemeClr val="accent1">
                    <a:lumMod val="50000"/>
                  </a:schemeClr>
                </a:solidFill>
                <a:ea typeface="Helvetica Neue Light" charset="0"/>
                <a:cs typeface="Helvetica Neue Light" charset="0"/>
                <a:sym typeface="Wingdings"/>
              </a:rPr>
              <a:t> </a:t>
            </a:r>
            <a:r>
              <a:rPr lang="en-US" sz="2400" dirty="0">
                <a:solidFill>
                  <a:schemeClr val="accent1">
                    <a:lumMod val="50000"/>
                  </a:schemeClr>
                </a:solidFill>
                <a:ea typeface="Helvetica Neue Light" charset="0"/>
                <a:cs typeface="Helvetica Neue Light" charset="0"/>
              </a:rPr>
              <a:t>La </a:t>
            </a:r>
            <a:r>
              <a:rPr lang="en-US" sz="2400" dirty="0" err="1">
                <a:solidFill>
                  <a:schemeClr val="accent1">
                    <a:lumMod val="50000"/>
                  </a:schemeClr>
                </a:solidFill>
                <a:ea typeface="Helvetica Neue Light" charset="0"/>
                <a:cs typeface="Helvetica Neue Light" charset="0"/>
              </a:rPr>
              <a:t>prédiction</a:t>
            </a:r>
            <a:r>
              <a:rPr lang="en-US" sz="2400" dirty="0">
                <a:solidFill>
                  <a:schemeClr val="accent1">
                    <a:lumMod val="50000"/>
                  </a:schemeClr>
                </a:solidFill>
                <a:ea typeface="Helvetica Neue Light" charset="0"/>
                <a:cs typeface="Helvetica Neue Light" charset="0"/>
              </a:rPr>
              <a:t> </a:t>
            </a:r>
            <a:r>
              <a:rPr lang="en-US" sz="2400" i="1" dirty="0">
                <a:solidFill>
                  <a:schemeClr val="accent1">
                    <a:lumMod val="50000"/>
                  </a:schemeClr>
                </a:solidFill>
                <a:ea typeface="Helvetica Neue Light" charset="0"/>
                <a:cs typeface="Helvetica Neue Light" charset="0"/>
              </a:rPr>
              <a:t>de novo</a:t>
            </a:r>
            <a:r>
              <a:rPr lang="en-US" sz="2400" dirty="0">
                <a:solidFill>
                  <a:schemeClr val="accent1">
                    <a:lumMod val="50000"/>
                  </a:schemeClr>
                </a:solidFill>
                <a:ea typeface="Helvetica Neue Light" charset="0"/>
                <a:cs typeface="Helvetica Neue Light" charset="0"/>
              </a:rPr>
              <a:t> de </a:t>
            </a:r>
            <a:r>
              <a:rPr lang="en-US" sz="2400" dirty="0" err="1">
                <a:solidFill>
                  <a:schemeClr val="accent1">
                    <a:lumMod val="50000"/>
                  </a:schemeClr>
                </a:solidFill>
                <a:ea typeface="Helvetica Neue Light" charset="0"/>
                <a:cs typeface="Helvetica Neue Light" charset="0"/>
              </a:rPr>
              <a:t>gènes</a:t>
            </a:r>
            <a:r>
              <a:rPr lang="en-US" sz="2400" dirty="0">
                <a:solidFill>
                  <a:schemeClr val="accent1">
                    <a:lumMod val="50000"/>
                  </a:schemeClr>
                </a:solidFill>
                <a:ea typeface="Helvetica Neue Light" charset="0"/>
                <a:cs typeface="Helvetica Neue Light" charset="0"/>
              </a:rPr>
              <a:t> </a:t>
            </a:r>
            <a:r>
              <a:rPr lang="en-US" sz="2400" dirty="0" err="1">
                <a:solidFill>
                  <a:schemeClr val="accent1">
                    <a:lumMod val="50000"/>
                  </a:schemeClr>
                </a:solidFill>
                <a:ea typeface="Helvetica Neue Light" charset="0"/>
                <a:cs typeface="Helvetica Neue Light" charset="0"/>
              </a:rPr>
              <a:t>d’ARN</a:t>
            </a:r>
            <a:r>
              <a:rPr lang="en-US" sz="2400" dirty="0">
                <a:solidFill>
                  <a:schemeClr val="accent1">
                    <a:lumMod val="50000"/>
                  </a:schemeClr>
                </a:solidFill>
                <a:ea typeface="Helvetica Neue Light" charset="0"/>
                <a:cs typeface="Helvetica Neue Light" charset="0"/>
              </a:rPr>
              <a:t> non-</a:t>
            </a:r>
            <a:r>
              <a:rPr lang="en-US" sz="2400" dirty="0" err="1">
                <a:solidFill>
                  <a:schemeClr val="accent1">
                    <a:lumMod val="50000"/>
                  </a:schemeClr>
                </a:solidFill>
                <a:ea typeface="Helvetica Neue Light" charset="0"/>
                <a:cs typeface="Helvetica Neue Light" charset="0"/>
              </a:rPr>
              <a:t>codants</a:t>
            </a:r>
            <a:endParaRPr lang="en-US" sz="2400" dirty="0">
              <a:solidFill>
                <a:schemeClr val="accent1">
                  <a:lumMod val="50000"/>
                </a:schemeClr>
              </a:solidFill>
              <a:ea typeface="Helvetica Neue Light" charset="0"/>
              <a:cs typeface="Helvetica Neue Light" charset="0"/>
            </a:endParaRPr>
          </a:p>
        </p:txBody>
      </p:sp>
      <p:sp>
        <p:nvSpPr>
          <p:cNvPr id="109570" name="Rectangle 2"/>
          <p:cNvSpPr>
            <a:spLocks/>
          </p:cNvSpPr>
          <p:nvPr/>
        </p:nvSpPr>
        <p:spPr bwMode="auto">
          <a:xfrm>
            <a:off x="375047" y="1535906"/>
            <a:ext cx="8384977" cy="3750482"/>
          </a:xfrm>
          <a:prstGeom prst="rect">
            <a:avLst/>
          </a:prstGeom>
          <a:noFill/>
          <a:ln w="12700" cap="flat">
            <a:noFill/>
            <a:miter lim="800000"/>
            <a:headEnd type="none" w="med" len="med"/>
            <a:tailEnd type="none" w="med" len="med"/>
          </a:ln>
        </p:spPr>
        <p:txBody>
          <a:bodyPr lIns="0" tIns="0" rIns="0" bIns="0"/>
          <a:lstStyle/>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elle</a:t>
            </a:r>
            <a:r>
              <a:rPr lang="en-US" sz="2100" dirty="0">
                <a:ea typeface="Helvetica Neue Light" charset="0"/>
                <a:cs typeface="Helvetica Neue Light" charset="0"/>
              </a:rPr>
              <a:t> </a:t>
            </a:r>
            <a:r>
              <a:rPr lang="en-US" sz="2100" dirty="0" err="1">
                <a:ea typeface="Helvetica Neue Light" charset="0"/>
                <a:cs typeface="Helvetica Neue Light" charset="0"/>
              </a:rPr>
              <a:t>permet</a:t>
            </a:r>
            <a:r>
              <a:rPr lang="en-US" sz="2100" dirty="0">
                <a:ea typeface="Helvetica Neue Light" charset="0"/>
                <a:cs typeface="Helvetica Neue Light" charset="0"/>
              </a:rPr>
              <a:t> de </a:t>
            </a:r>
            <a:r>
              <a:rPr lang="en-US" sz="2100" dirty="0" err="1">
                <a:ea typeface="Helvetica Neue Light" charset="0"/>
                <a:cs typeface="Helvetica Neue Light" charset="0"/>
              </a:rPr>
              <a:t>découvrir</a:t>
            </a:r>
            <a:r>
              <a:rPr lang="en-US" sz="2100" dirty="0">
                <a:ea typeface="Helvetica Neue Light" charset="0"/>
                <a:cs typeface="Helvetica Neue Light" charset="0"/>
              </a:rPr>
              <a:t> de </a:t>
            </a:r>
            <a:r>
              <a:rPr lang="en-US" sz="2100" dirty="0" err="1">
                <a:ea typeface="Helvetica Neue Light" charset="0"/>
                <a:cs typeface="Helvetica Neue Light" charset="0"/>
              </a:rPr>
              <a:t>nouvelles</a:t>
            </a:r>
            <a:r>
              <a:rPr lang="en-US" sz="2100" dirty="0">
                <a:ea typeface="Helvetica Neue Light" charset="0"/>
                <a:cs typeface="Helvetica Neue Light" charset="0"/>
              </a:rPr>
              <a:t> </a:t>
            </a:r>
            <a:r>
              <a:rPr lang="en-US" sz="2100" dirty="0" err="1">
                <a:ea typeface="Helvetica Neue Light" charset="0"/>
                <a:cs typeface="Helvetica Neue Light" charset="0"/>
              </a:rPr>
              <a:t>familles</a:t>
            </a:r>
            <a:r>
              <a:rPr lang="en-US" sz="2100" dirty="0">
                <a:ea typeface="Helvetica Neue Light" charset="0"/>
                <a:cs typeface="Helvetica Neue Light" charset="0"/>
              </a:rPr>
              <a:t> </a:t>
            </a:r>
            <a:r>
              <a:rPr lang="en-US" sz="2100" dirty="0" err="1">
                <a:ea typeface="Helvetica Neue Light" charset="0"/>
                <a:cs typeface="Helvetica Neue Light" charset="0"/>
              </a:rPr>
              <a:t>d’ARN</a:t>
            </a:r>
            <a:r>
              <a:rPr lang="en-US" sz="2100" dirty="0">
                <a:ea typeface="Helvetica Neue Light" charset="0"/>
                <a:cs typeface="Helvetica Neue Light" charset="0"/>
              </a:rPr>
              <a:t> non-</a:t>
            </a:r>
            <a:r>
              <a:rPr lang="en-US" sz="2100" dirty="0" err="1">
                <a:ea typeface="Helvetica Neue Light" charset="0"/>
                <a:cs typeface="Helvetica Neue Light" charset="0"/>
              </a:rPr>
              <a:t>codants</a:t>
            </a:r>
            <a:r>
              <a:rPr lang="en-US" sz="2100" dirty="0">
                <a:ea typeface="Helvetica Neue Light" charset="0"/>
                <a:cs typeface="Helvetica Neue Light" charset="0"/>
              </a:rPr>
              <a:t>.</a:t>
            </a:r>
          </a:p>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actuellement</a:t>
            </a:r>
            <a:r>
              <a:rPr lang="en-US" sz="2100" dirty="0">
                <a:ea typeface="Helvetica Neue Light" charset="0"/>
                <a:cs typeface="Helvetica Neue Light" charset="0"/>
              </a:rPr>
              <a:t>, </a:t>
            </a:r>
            <a:r>
              <a:rPr lang="en-US" sz="2100" dirty="0" err="1">
                <a:solidFill>
                  <a:srgbClr val="C00000"/>
                </a:solidFill>
                <a:ea typeface="Helvetica Neue Light" charset="0"/>
                <a:cs typeface="Helvetica Neue Light" charset="0"/>
              </a:rPr>
              <a:t>aucune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méthode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bioinformatique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n’est</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suffisamment</a:t>
            </a:r>
            <a:r>
              <a:rPr lang="en-US" sz="2100" dirty="0">
                <a:solidFill>
                  <a:srgbClr val="C00000"/>
                </a:solidFill>
                <a:ea typeface="Helvetica Neue Light" charset="0"/>
                <a:cs typeface="Helvetica Neue Light" charset="0"/>
              </a:rPr>
              <a:t> mature pour </a:t>
            </a:r>
            <a:r>
              <a:rPr lang="en-US" sz="2100" dirty="0" err="1">
                <a:solidFill>
                  <a:srgbClr val="C00000"/>
                </a:solidFill>
                <a:ea typeface="Helvetica Neue Light" charset="0"/>
                <a:cs typeface="Helvetica Neue Light" charset="0"/>
              </a:rPr>
              <a:t>pouvoir</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réaliser</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une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telle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recherche</a:t>
            </a:r>
            <a:r>
              <a:rPr lang="en-US" sz="2100" dirty="0">
                <a:solidFill>
                  <a:srgbClr val="C00000"/>
                </a:solidFill>
                <a:ea typeface="Helvetica Neue Light" charset="0"/>
                <a:cs typeface="Helvetica Neue Light" charset="0"/>
              </a:rPr>
              <a:t> de </a:t>
            </a:r>
            <a:r>
              <a:rPr lang="en-US" sz="2100" dirty="0" err="1">
                <a:solidFill>
                  <a:srgbClr val="C00000"/>
                </a:solidFill>
                <a:ea typeface="Helvetica Neue Light" charset="0"/>
                <a:cs typeface="Helvetica Neue Light" charset="0"/>
              </a:rPr>
              <a:t>manière</a:t>
            </a:r>
            <a:r>
              <a:rPr lang="en-US" sz="2100" dirty="0">
                <a:solidFill>
                  <a:srgbClr val="C00000"/>
                </a:solidFill>
                <a:ea typeface="Helvetica Neue Light" charset="0"/>
                <a:cs typeface="Helvetica Neue Light" charset="0"/>
              </a:rPr>
              <a:t> exhaustive </a:t>
            </a:r>
            <a:r>
              <a:rPr lang="en-US" sz="2100" dirty="0" err="1">
                <a:solidFill>
                  <a:srgbClr val="C00000"/>
                </a:solidFill>
                <a:ea typeface="Helvetica Neue Light" charset="0"/>
                <a:cs typeface="Helvetica Neue Light" charset="0"/>
              </a:rPr>
              <a:t>dans</a:t>
            </a:r>
            <a:r>
              <a:rPr lang="en-US" sz="2100" dirty="0">
                <a:solidFill>
                  <a:srgbClr val="C00000"/>
                </a:solidFill>
                <a:ea typeface="Helvetica Neue Light" charset="0"/>
                <a:cs typeface="Helvetica Neue Light" charset="0"/>
              </a:rPr>
              <a:t> tout un </a:t>
            </a:r>
            <a:r>
              <a:rPr lang="en-US" sz="2100" dirty="0" err="1">
                <a:solidFill>
                  <a:srgbClr val="C00000"/>
                </a:solidFill>
                <a:ea typeface="Helvetica Neue Light" charset="0"/>
                <a:cs typeface="Helvetica Neue Light" charset="0"/>
              </a:rPr>
              <a:t>génome</a:t>
            </a:r>
            <a:r>
              <a:rPr lang="en-US" sz="2100" dirty="0">
                <a:solidFill>
                  <a:srgbClr val="C00000"/>
                </a:solidFill>
                <a:ea typeface="Helvetica Neue Light" charset="0"/>
                <a:cs typeface="Helvetica Neue Light" charset="0"/>
              </a:rPr>
              <a:t>.</a:t>
            </a:r>
          </a:p>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une</a:t>
            </a:r>
            <a:r>
              <a:rPr lang="en-US" sz="2100" dirty="0">
                <a:ea typeface="Helvetica Neue Light" charset="0"/>
                <a:cs typeface="Helvetica Neue Light" charset="0"/>
              </a:rPr>
              <a:t> première </a:t>
            </a:r>
            <a:r>
              <a:rPr lang="en-US" sz="2100" dirty="0" err="1">
                <a:ea typeface="Helvetica Neue Light" charset="0"/>
                <a:cs typeface="Helvetica Neue Light" charset="0"/>
              </a:rPr>
              <a:t>approche</a:t>
            </a:r>
            <a:r>
              <a:rPr lang="en-US" sz="2100" dirty="0">
                <a:ea typeface="Helvetica Neue Light" charset="0"/>
                <a:cs typeface="Helvetica Neue Light" charset="0"/>
              </a:rPr>
              <a:t> </a:t>
            </a:r>
            <a:r>
              <a:rPr lang="en-US" sz="2100" dirty="0" err="1">
                <a:ea typeface="Helvetica Neue Light" charset="0"/>
                <a:cs typeface="Helvetica Neue Light" charset="0"/>
              </a:rPr>
              <a:t>consiste</a:t>
            </a:r>
            <a:r>
              <a:rPr lang="en-US" sz="2100" dirty="0">
                <a:ea typeface="Helvetica Neue Light" charset="0"/>
                <a:cs typeface="Helvetica Neue Light" charset="0"/>
              </a:rPr>
              <a:t> à </a:t>
            </a:r>
            <a:r>
              <a:rPr lang="en-US" sz="2100" dirty="0" err="1">
                <a:ea typeface="Helvetica Neue Light" charset="0"/>
                <a:cs typeface="Helvetica Neue Light" charset="0"/>
              </a:rPr>
              <a:t>rechercher</a:t>
            </a:r>
            <a:r>
              <a:rPr lang="en-US" sz="2100" dirty="0">
                <a:ea typeface="Helvetica Neue Light" charset="0"/>
                <a:cs typeface="Helvetica Neue Light" charset="0"/>
              </a:rPr>
              <a:t> </a:t>
            </a:r>
            <a:r>
              <a:rPr lang="en-US" sz="2100" dirty="0" err="1">
                <a:ea typeface="Helvetica Neue Light" charset="0"/>
                <a:cs typeface="Helvetica Neue Light" charset="0"/>
              </a:rPr>
              <a:t>dans</a:t>
            </a:r>
            <a:r>
              <a:rPr lang="en-US" sz="2100" dirty="0">
                <a:ea typeface="Helvetica Neue Light" charset="0"/>
                <a:cs typeface="Helvetica Neue Light" charset="0"/>
              </a:rPr>
              <a:t> un </a:t>
            </a:r>
            <a:r>
              <a:rPr lang="en-US" sz="2100" dirty="0" err="1">
                <a:ea typeface="Helvetica Neue Light" charset="0"/>
                <a:cs typeface="Helvetica Neue Light" charset="0"/>
              </a:rPr>
              <a:t>génome</a:t>
            </a:r>
            <a:r>
              <a:rPr lang="en-US" sz="2100" dirty="0">
                <a:ea typeface="Helvetica Neue Light" charset="0"/>
                <a:cs typeface="Helvetica Neue Light" charset="0"/>
              </a:rPr>
              <a:t> des </a:t>
            </a:r>
            <a:r>
              <a:rPr lang="en-US" sz="2100" dirty="0">
                <a:solidFill>
                  <a:srgbClr val="C00000"/>
                </a:solidFill>
                <a:ea typeface="Helvetica Neue Light" charset="0"/>
                <a:cs typeface="Helvetica Neue Light" charset="0"/>
              </a:rPr>
              <a:t>structures </a:t>
            </a:r>
            <a:r>
              <a:rPr lang="en-US" sz="2100" dirty="0" err="1">
                <a:solidFill>
                  <a:srgbClr val="C00000"/>
                </a:solidFill>
                <a:ea typeface="Helvetica Neue Light" charset="0"/>
                <a:cs typeface="Helvetica Neue Light" charset="0"/>
              </a:rPr>
              <a:t>secondaires</a:t>
            </a:r>
            <a:r>
              <a:rPr lang="en-US" sz="2100" dirty="0">
                <a:solidFill>
                  <a:srgbClr val="C00000"/>
                </a:solidFill>
                <a:ea typeface="Helvetica Neue Light" charset="0"/>
                <a:cs typeface="Helvetica Neue Light" charset="0"/>
              </a:rPr>
              <a:t> stables</a:t>
            </a:r>
            <a:r>
              <a:rPr lang="en-US" sz="2100" dirty="0">
                <a:ea typeface="Helvetica Neue Light" charset="0"/>
                <a:cs typeface="Helvetica Neue Light" charset="0"/>
              </a:rPr>
              <a:t>. </a:t>
            </a:r>
            <a:r>
              <a:rPr lang="en-US" sz="2100" dirty="0" err="1">
                <a:ea typeface="Helvetica Neue Light" charset="0"/>
                <a:cs typeface="Helvetica Neue Light" charset="0"/>
              </a:rPr>
              <a:t>Mais</a:t>
            </a:r>
            <a:r>
              <a:rPr lang="en-US" sz="2100" dirty="0">
                <a:ea typeface="Helvetica Neue Light" charset="0"/>
                <a:cs typeface="Helvetica Neue Light" charset="0"/>
              </a:rPr>
              <a:t> des </a:t>
            </a:r>
            <a:r>
              <a:rPr lang="en-US" sz="2100" dirty="0" err="1">
                <a:ea typeface="Helvetica Neue Light" charset="0"/>
                <a:cs typeface="Helvetica Neue Light" charset="0"/>
              </a:rPr>
              <a:t>études</a:t>
            </a:r>
            <a:r>
              <a:rPr lang="en-US" sz="2100" dirty="0">
                <a:ea typeface="Helvetica Neue Light" charset="0"/>
                <a:cs typeface="Helvetica Neue Light" charset="0"/>
              </a:rPr>
              <a:t> </a:t>
            </a:r>
            <a:r>
              <a:rPr lang="en-US" sz="2100" dirty="0" err="1">
                <a:ea typeface="Helvetica Neue Light" charset="0"/>
                <a:cs typeface="Helvetica Neue Light" charset="0"/>
              </a:rPr>
              <a:t>montrent</a:t>
            </a:r>
            <a:r>
              <a:rPr lang="en-US" sz="2100" dirty="0">
                <a:ea typeface="Helvetica Neue Light" charset="0"/>
                <a:cs typeface="Helvetica Neue Light" charset="0"/>
              </a:rPr>
              <a:t> </a:t>
            </a:r>
            <a:r>
              <a:rPr lang="en-US" sz="2100" dirty="0" err="1">
                <a:ea typeface="Helvetica Neue Light" charset="0"/>
                <a:cs typeface="Helvetica Neue Light" charset="0"/>
              </a:rPr>
              <a:t>que</a:t>
            </a:r>
            <a:r>
              <a:rPr lang="en-US" sz="2100" dirty="0">
                <a:ea typeface="Helvetica Neue Light" charset="0"/>
                <a:cs typeface="Helvetica Neue Light" charset="0"/>
              </a:rPr>
              <a:t> </a:t>
            </a:r>
            <a:r>
              <a:rPr lang="en-US" sz="2100" dirty="0" err="1">
                <a:ea typeface="Helvetica Neue Light" charset="0"/>
                <a:cs typeface="Helvetica Neue Light" charset="0"/>
              </a:rPr>
              <a:t>ces</a:t>
            </a:r>
            <a:r>
              <a:rPr lang="en-US" sz="2100" dirty="0">
                <a:ea typeface="Helvetica Neue Light" charset="0"/>
                <a:cs typeface="Helvetica Neue Light" charset="0"/>
              </a:rPr>
              <a:t> </a:t>
            </a:r>
            <a:r>
              <a:rPr lang="en-US" sz="2100" dirty="0">
                <a:solidFill>
                  <a:srgbClr val="C00000"/>
                </a:solidFill>
                <a:ea typeface="Helvetica Neue Light" charset="0"/>
                <a:cs typeface="Helvetica Neue Light" charset="0"/>
              </a:rPr>
              <a:t>structures </a:t>
            </a:r>
            <a:r>
              <a:rPr lang="en-US" sz="2100" dirty="0" err="1">
                <a:solidFill>
                  <a:srgbClr val="C00000"/>
                </a:solidFill>
                <a:ea typeface="Helvetica Neue Light" charset="0"/>
                <a:cs typeface="Helvetica Neue Light" charset="0"/>
              </a:rPr>
              <a:t>secondaires</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identifiées</a:t>
            </a:r>
            <a:r>
              <a:rPr lang="en-US" sz="2100" dirty="0">
                <a:solidFill>
                  <a:srgbClr val="C00000"/>
                </a:solidFill>
                <a:ea typeface="Helvetica Neue Light" charset="0"/>
                <a:cs typeface="Helvetica Neue Light" charset="0"/>
              </a:rPr>
              <a:t> </a:t>
            </a:r>
            <a:r>
              <a:rPr lang="en-US" sz="2100" i="1" dirty="0">
                <a:solidFill>
                  <a:srgbClr val="C00000"/>
                </a:solidFill>
                <a:ea typeface="Helvetica Neue Light" charset="0"/>
                <a:cs typeface="Helvetica Neue Light" charset="0"/>
              </a:rPr>
              <a:t>in </a:t>
            </a:r>
            <a:r>
              <a:rPr lang="en-US" sz="2100" i="1" dirty="0" err="1">
                <a:solidFill>
                  <a:srgbClr val="C00000"/>
                </a:solidFill>
                <a:ea typeface="Helvetica Neue Light" charset="0"/>
                <a:cs typeface="Helvetica Neue Light" charset="0"/>
              </a:rPr>
              <a:t>silico</a:t>
            </a:r>
            <a:r>
              <a:rPr lang="en-US" sz="2100" dirty="0">
                <a:solidFill>
                  <a:srgbClr val="C00000"/>
                </a:solidFill>
                <a:ea typeface="Helvetica Neue Light" charset="0"/>
                <a:cs typeface="Helvetica Neue Light" charset="0"/>
              </a:rPr>
              <a:t> ne </a:t>
            </a:r>
            <a:r>
              <a:rPr lang="en-US" sz="2100" dirty="0" err="1">
                <a:solidFill>
                  <a:srgbClr val="C00000"/>
                </a:solidFill>
                <a:ea typeface="Helvetica Neue Light" charset="0"/>
                <a:cs typeface="Helvetica Neue Light" charset="0"/>
              </a:rPr>
              <a:t>sont</a:t>
            </a:r>
            <a:r>
              <a:rPr lang="en-US" sz="2100" dirty="0">
                <a:solidFill>
                  <a:srgbClr val="C00000"/>
                </a:solidFill>
                <a:ea typeface="Helvetica Neue Light" charset="0"/>
                <a:cs typeface="Helvetica Neue Light" charset="0"/>
              </a:rPr>
              <a:t> pas </a:t>
            </a:r>
            <a:r>
              <a:rPr lang="en-US" sz="2100" dirty="0" err="1">
                <a:solidFill>
                  <a:srgbClr val="C00000"/>
                </a:solidFill>
                <a:ea typeface="Helvetica Neue Light" charset="0"/>
                <a:cs typeface="Helvetica Neue Light" charset="0"/>
              </a:rPr>
              <a:t>nécessairement</a:t>
            </a:r>
            <a:r>
              <a:rPr lang="en-US" sz="2100" dirty="0">
                <a:solidFill>
                  <a:srgbClr val="C00000"/>
                </a:solidFill>
                <a:ea typeface="Helvetica Neue Light" charset="0"/>
                <a:cs typeface="Helvetica Neue Light" charset="0"/>
              </a:rPr>
              <a:t> plus stable </a:t>
            </a:r>
            <a:r>
              <a:rPr lang="en-US" sz="2100" dirty="0" err="1">
                <a:solidFill>
                  <a:srgbClr val="C00000"/>
                </a:solidFill>
                <a:ea typeface="Helvetica Neue Light" charset="0"/>
                <a:cs typeface="Helvetica Neue Light" charset="0"/>
              </a:rPr>
              <a:t>que</a:t>
            </a:r>
            <a:r>
              <a:rPr lang="en-US" sz="2100" dirty="0">
                <a:solidFill>
                  <a:srgbClr val="C00000"/>
                </a:solidFill>
                <a:ea typeface="Helvetica Neue Light" charset="0"/>
                <a:cs typeface="Helvetica Neue Light" charset="0"/>
              </a:rPr>
              <a:t> des </a:t>
            </a:r>
            <a:r>
              <a:rPr lang="en-US" sz="2100" dirty="0" err="1">
                <a:solidFill>
                  <a:srgbClr val="C00000"/>
                </a:solidFill>
                <a:ea typeface="Helvetica Neue Light" charset="0"/>
                <a:cs typeface="Helvetica Neue Light" charset="0"/>
              </a:rPr>
              <a:t>séquences</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aléatoires</a:t>
            </a:r>
            <a:r>
              <a:rPr lang="en-US" sz="2100" dirty="0">
                <a:ea typeface="Helvetica Neue Light" charset="0"/>
                <a:cs typeface="Helvetica Neue Light" charset="0"/>
              </a:rPr>
              <a:t>. De plus, la </a:t>
            </a:r>
            <a:r>
              <a:rPr lang="en-US" sz="2100" dirty="0" err="1">
                <a:ea typeface="Helvetica Neue Light" charset="0"/>
                <a:cs typeface="Helvetica Neue Light" charset="0"/>
              </a:rPr>
              <a:t>prédiction</a:t>
            </a:r>
            <a:r>
              <a:rPr lang="en-US" sz="2100" dirty="0">
                <a:ea typeface="Helvetica Neue Light" charset="0"/>
                <a:cs typeface="Helvetica Neue Light" charset="0"/>
              </a:rPr>
              <a:t> de structure </a:t>
            </a:r>
            <a:r>
              <a:rPr lang="en-US" sz="2100" dirty="0" err="1">
                <a:ea typeface="Helvetica Neue Light" charset="0"/>
                <a:cs typeface="Helvetica Neue Light" charset="0"/>
              </a:rPr>
              <a:t>secondaire</a:t>
            </a:r>
            <a:r>
              <a:rPr lang="en-US" sz="2100" dirty="0">
                <a:ea typeface="Helvetica Neue Light" charset="0"/>
                <a:cs typeface="Helvetica Neue Light" charset="0"/>
              </a:rPr>
              <a:t> à </a:t>
            </a:r>
            <a:r>
              <a:rPr lang="en-US" sz="2100" dirty="0" err="1">
                <a:ea typeface="Helvetica Neue Light" charset="0"/>
                <a:cs typeface="Helvetica Neue Light" charset="0"/>
              </a:rPr>
              <a:t>partir</a:t>
            </a:r>
            <a:r>
              <a:rPr lang="en-US" sz="2100" dirty="0">
                <a:ea typeface="Helvetica Neue Light" charset="0"/>
                <a:cs typeface="Helvetica Neue Light" charset="0"/>
              </a:rPr>
              <a:t> </a:t>
            </a:r>
            <a:r>
              <a:rPr lang="en-US" sz="2100" dirty="0" err="1">
                <a:ea typeface="Helvetica Neue Light" charset="0"/>
                <a:cs typeface="Helvetica Neue Light" charset="0"/>
              </a:rPr>
              <a:t>d’une</a:t>
            </a:r>
            <a:r>
              <a:rPr lang="en-US" sz="2100" dirty="0">
                <a:ea typeface="Helvetica Neue Light" charset="0"/>
                <a:cs typeface="Helvetica Neue Light" charset="0"/>
              </a:rPr>
              <a:t> </a:t>
            </a:r>
            <a:r>
              <a:rPr lang="en-US" sz="2100" dirty="0" err="1">
                <a:ea typeface="Helvetica Neue Light" charset="0"/>
                <a:cs typeface="Helvetica Neue Light" charset="0"/>
              </a:rPr>
              <a:t>séquence</a:t>
            </a:r>
            <a:r>
              <a:rPr lang="en-US" sz="2100" dirty="0">
                <a:ea typeface="Helvetica Neue Light" charset="0"/>
                <a:cs typeface="Helvetica Neue Light" charset="0"/>
              </a:rPr>
              <a:t> unique </a:t>
            </a:r>
            <a:r>
              <a:rPr lang="en-US" sz="2100" dirty="0" err="1">
                <a:ea typeface="Helvetica Neue Light" charset="0"/>
                <a:cs typeface="Helvetica Neue Light" charset="0"/>
              </a:rPr>
              <a:t>reste</a:t>
            </a:r>
            <a:r>
              <a:rPr lang="en-US" sz="2100" dirty="0">
                <a:ea typeface="Helvetica Neue Light" charset="0"/>
                <a:cs typeface="Helvetica Neue Light" charset="0"/>
              </a:rPr>
              <a:t> </a:t>
            </a:r>
            <a:r>
              <a:rPr lang="en-US" sz="2100" dirty="0" err="1">
                <a:ea typeface="Helvetica Neue Light" charset="0"/>
                <a:cs typeface="Helvetica Neue Light" charset="0"/>
              </a:rPr>
              <a:t>très</a:t>
            </a:r>
            <a:r>
              <a:rPr lang="en-US" sz="2100" dirty="0">
                <a:ea typeface="Helvetica Neue Light" charset="0"/>
                <a:cs typeface="Helvetica Neue Light" charset="0"/>
              </a:rPr>
              <a:t> </a:t>
            </a:r>
            <a:r>
              <a:rPr lang="en-US" sz="2100" dirty="0" err="1">
                <a:ea typeface="Helvetica Neue Light" charset="0"/>
                <a:cs typeface="Helvetica Neue Light" charset="0"/>
              </a:rPr>
              <a:t>limitée</a:t>
            </a:r>
            <a:r>
              <a:rPr lang="en-US" sz="2100" dirty="0">
                <a:ea typeface="Helvetica Neue Light" charset="0"/>
                <a:cs typeface="Helvetica Neue Light" charset="0"/>
              </a:rPr>
              <a:t> </a:t>
            </a:r>
            <a:r>
              <a:rPr lang="en-US" sz="2100" dirty="0" err="1">
                <a:ea typeface="Helvetica Neue Light" charset="0"/>
                <a:cs typeface="Helvetica Neue Light" charset="0"/>
              </a:rPr>
              <a:t>dans</a:t>
            </a:r>
            <a:r>
              <a:rPr lang="en-US" sz="2100" dirty="0">
                <a:ea typeface="Helvetica Neue Light" charset="0"/>
                <a:cs typeface="Helvetica Neue Light" charset="0"/>
              </a:rPr>
              <a:t> son </a:t>
            </a:r>
            <a:r>
              <a:rPr lang="en-US" sz="2100" dirty="0" err="1">
                <a:ea typeface="Helvetica Neue Light" charset="0"/>
                <a:cs typeface="Helvetica Neue Light" charset="0"/>
              </a:rPr>
              <a:t>efficacité</a:t>
            </a:r>
            <a:r>
              <a:rPr lang="en-US" sz="2100" dirty="0">
                <a:ea typeface="Helvetica Neue Light" charset="0"/>
                <a:cs typeface="Helvetica Neue Light" charset="0"/>
              </a:rPr>
              <a:t>.</a:t>
            </a:r>
          </a:p>
        </p:txBody>
      </p:sp>
      <p:sp>
        <p:nvSpPr>
          <p:cNvPr id="4" name="ZoneTexte 3"/>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5" name="ZoneTexte 4"/>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14</a:t>
            </a:fld>
            <a:endParaRPr lang="fr-F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p:cNvSpPr>
          <p:nvPr/>
        </p:nvSpPr>
        <p:spPr bwMode="auto">
          <a:xfrm>
            <a:off x="375047" y="1535906"/>
            <a:ext cx="8384977" cy="3464730"/>
          </a:xfrm>
          <a:prstGeom prst="rect">
            <a:avLst/>
          </a:prstGeom>
          <a:noFill/>
          <a:ln w="12700" cap="flat">
            <a:noFill/>
            <a:miter lim="800000"/>
            <a:headEnd type="none" w="med" len="med"/>
            <a:tailEnd type="none" w="med" len="med"/>
          </a:ln>
        </p:spPr>
        <p:txBody>
          <a:bodyPr lIns="0" tIns="0" rIns="0" bIns="0"/>
          <a:lstStyle/>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une</a:t>
            </a:r>
            <a:r>
              <a:rPr lang="en-US" sz="2100" dirty="0">
                <a:ea typeface="Helvetica Neue Light" charset="0"/>
                <a:cs typeface="Helvetica Neue Light" charset="0"/>
              </a:rPr>
              <a:t> </a:t>
            </a:r>
            <a:r>
              <a:rPr lang="en-US" sz="2100" dirty="0" err="1">
                <a:ea typeface="Helvetica Neue Light" charset="0"/>
                <a:cs typeface="Helvetica Neue Light" charset="0"/>
              </a:rPr>
              <a:t>autre</a:t>
            </a:r>
            <a:r>
              <a:rPr lang="en-US" sz="2100" dirty="0">
                <a:ea typeface="Helvetica Neue Light" charset="0"/>
                <a:cs typeface="Helvetica Neue Light" charset="0"/>
              </a:rPr>
              <a:t> </a:t>
            </a:r>
            <a:r>
              <a:rPr lang="en-US" sz="2100" dirty="0" err="1">
                <a:ea typeface="Helvetica Neue Light" charset="0"/>
                <a:cs typeface="Helvetica Neue Light" charset="0"/>
              </a:rPr>
              <a:t>approche</a:t>
            </a:r>
            <a:r>
              <a:rPr lang="en-US" sz="2100" dirty="0">
                <a:ea typeface="Helvetica Neue Light" charset="0"/>
                <a:cs typeface="Helvetica Neue Light" charset="0"/>
              </a:rPr>
              <a:t> repose </a:t>
            </a:r>
            <a:r>
              <a:rPr lang="en-US" sz="2100" dirty="0" err="1">
                <a:ea typeface="Helvetica Neue Light" charset="0"/>
                <a:cs typeface="Helvetica Neue Light" charset="0"/>
              </a:rPr>
              <a:t>sur</a:t>
            </a:r>
            <a:r>
              <a:rPr lang="en-US" sz="2100" dirty="0">
                <a:ea typeface="Helvetica Neue Light" charset="0"/>
                <a:cs typeface="Helvetica Neue Light" charset="0"/>
              </a:rPr>
              <a:t> </a:t>
            </a:r>
            <a:r>
              <a:rPr lang="en-US" sz="2100" dirty="0" err="1">
                <a:ea typeface="Helvetica Neue Light" charset="0"/>
                <a:cs typeface="Helvetica Neue Light" charset="0"/>
              </a:rPr>
              <a:t>l’idée</a:t>
            </a:r>
            <a:r>
              <a:rPr lang="en-US" sz="2100" dirty="0">
                <a:ea typeface="Helvetica Neue Light" charset="0"/>
                <a:cs typeface="Helvetica Neue Light" charset="0"/>
              </a:rPr>
              <a:t> </a:t>
            </a:r>
            <a:r>
              <a:rPr lang="en-US" sz="2100" dirty="0" err="1">
                <a:ea typeface="Helvetica Neue Light" charset="0"/>
                <a:cs typeface="Helvetica Neue Light" charset="0"/>
              </a:rPr>
              <a:t>que</a:t>
            </a:r>
            <a:r>
              <a:rPr lang="en-US" sz="2100" dirty="0">
                <a:ea typeface="Helvetica Neue Light" charset="0"/>
                <a:cs typeface="Helvetica Neue Light" charset="0"/>
              </a:rPr>
              <a:t> des </a:t>
            </a:r>
            <a:r>
              <a:rPr lang="en-US" sz="2100" dirty="0" err="1">
                <a:ea typeface="Helvetica Neue Light" charset="0"/>
                <a:cs typeface="Helvetica Neue Light" charset="0"/>
              </a:rPr>
              <a:t>gènes</a:t>
            </a:r>
            <a:r>
              <a:rPr lang="en-US" sz="2100" dirty="0">
                <a:ea typeface="Helvetica Neue Light" charset="0"/>
                <a:cs typeface="Helvetica Neue Light" charset="0"/>
              </a:rPr>
              <a:t> </a:t>
            </a:r>
            <a:r>
              <a:rPr lang="en-US" sz="2100" dirty="0" err="1">
                <a:ea typeface="Helvetica Neue Light" charset="0"/>
                <a:cs typeface="Helvetica Neue Light" charset="0"/>
              </a:rPr>
              <a:t>d’ARN</a:t>
            </a:r>
            <a:r>
              <a:rPr lang="en-US" sz="2100" dirty="0">
                <a:ea typeface="Helvetica Neue Light" charset="0"/>
                <a:cs typeface="Helvetica Neue Light" charset="0"/>
              </a:rPr>
              <a:t> non-</a:t>
            </a:r>
            <a:r>
              <a:rPr lang="en-US" sz="2100" dirty="0" err="1">
                <a:ea typeface="Helvetica Neue Light" charset="0"/>
                <a:cs typeface="Helvetica Neue Light" charset="0"/>
              </a:rPr>
              <a:t>codant</a:t>
            </a:r>
            <a:r>
              <a:rPr lang="en-US" sz="2100" dirty="0">
                <a:ea typeface="Helvetica Neue Light" charset="0"/>
                <a:cs typeface="Helvetica Neue Light" charset="0"/>
              </a:rPr>
              <a:t> </a:t>
            </a:r>
            <a:r>
              <a:rPr lang="en-US" sz="2100" dirty="0" err="1">
                <a:ea typeface="Helvetica Neue Light" charset="0"/>
                <a:cs typeface="Helvetica Neue Light" charset="0"/>
              </a:rPr>
              <a:t>réalisant</a:t>
            </a:r>
            <a:r>
              <a:rPr lang="en-US" sz="2100" dirty="0">
                <a:ea typeface="Helvetica Neue Light" charset="0"/>
                <a:cs typeface="Helvetica Neue Light" charset="0"/>
              </a:rPr>
              <a:t> la </a:t>
            </a:r>
            <a:r>
              <a:rPr lang="en-US" sz="2100" dirty="0" err="1">
                <a:solidFill>
                  <a:srgbClr val="C00000"/>
                </a:solidFill>
                <a:ea typeface="Helvetica Neue Light" charset="0"/>
                <a:cs typeface="Helvetica Neue Light" charset="0"/>
              </a:rPr>
              <a:t>même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fonction</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biologique</a:t>
            </a:r>
            <a:r>
              <a:rPr lang="en-US" sz="2100" dirty="0">
                <a:solidFill>
                  <a:srgbClr val="C00000"/>
                </a:solidFill>
                <a:ea typeface="Helvetica Neue Light" charset="0"/>
                <a:cs typeface="Helvetica Neue Light" charset="0"/>
              </a:rPr>
              <a:t> </a:t>
            </a:r>
            <a:r>
              <a:rPr lang="en-US" sz="2100" dirty="0">
                <a:ea typeface="Helvetica Neue Light" charset="0"/>
                <a:cs typeface="Helvetica Neue Light" charset="0"/>
              </a:rPr>
              <a:t>au </a:t>
            </a:r>
            <a:r>
              <a:rPr lang="en-US" sz="2100" dirty="0" err="1">
                <a:ea typeface="Helvetica Neue Light" charset="0"/>
                <a:cs typeface="Helvetica Neue Light" charset="0"/>
              </a:rPr>
              <a:t>sein</a:t>
            </a:r>
            <a:r>
              <a:rPr lang="en-US" sz="2100" dirty="0">
                <a:ea typeface="Helvetica Neue Light" charset="0"/>
                <a:cs typeface="Helvetica Neue Light" charset="0"/>
              </a:rPr>
              <a:t> </a:t>
            </a:r>
            <a:r>
              <a:rPr lang="en-US" sz="2100" dirty="0" err="1">
                <a:ea typeface="Helvetica Neue Light" charset="0"/>
                <a:cs typeface="Helvetica Neue Light" charset="0"/>
              </a:rPr>
              <a:t>d’organismes</a:t>
            </a:r>
            <a:r>
              <a:rPr lang="en-US" sz="2100" dirty="0">
                <a:ea typeface="Helvetica Neue Light" charset="0"/>
                <a:cs typeface="Helvetica Neue Light" charset="0"/>
              </a:rPr>
              <a:t> </a:t>
            </a:r>
            <a:r>
              <a:rPr lang="en-US" sz="2100" dirty="0" err="1">
                <a:ea typeface="Helvetica Neue Light" charset="0"/>
                <a:cs typeface="Helvetica Neue Light" charset="0"/>
              </a:rPr>
              <a:t>différents</a:t>
            </a:r>
            <a:r>
              <a:rPr lang="en-US" sz="2100" dirty="0">
                <a:ea typeface="Helvetica Neue Light" charset="0"/>
                <a:cs typeface="Helvetica Neue Light" charset="0"/>
              </a:rPr>
              <a:t> </a:t>
            </a:r>
            <a:r>
              <a:rPr lang="en-US" sz="2100" dirty="0" err="1">
                <a:ea typeface="Helvetica Neue Light" charset="0"/>
                <a:cs typeface="Helvetica Neue Light" charset="0"/>
              </a:rPr>
              <a:t>vont</a:t>
            </a:r>
            <a:r>
              <a:rPr lang="en-US" sz="2100" dirty="0">
                <a:ea typeface="Helvetica Neue Light" charset="0"/>
                <a:cs typeface="Helvetica Neue Light" charset="0"/>
              </a:rPr>
              <a:t> </a:t>
            </a:r>
            <a:r>
              <a:rPr lang="en-US" sz="2100" dirty="0" err="1">
                <a:ea typeface="Helvetica Neue Light" charset="0"/>
                <a:cs typeface="Helvetica Neue Light" charset="0"/>
              </a:rPr>
              <a:t>présenter</a:t>
            </a:r>
            <a:r>
              <a:rPr lang="en-US" sz="2100" dirty="0">
                <a:ea typeface="Helvetica Neue Light" charset="0"/>
                <a:cs typeface="Helvetica Neue Light" charset="0"/>
              </a:rPr>
              <a:t> un </a:t>
            </a:r>
            <a:r>
              <a:rPr lang="en-US" sz="2100" dirty="0" err="1">
                <a:solidFill>
                  <a:srgbClr val="C00000"/>
                </a:solidFill>
                <a:ea typeface="Helvetica Neue Light" charset="0"/>
                <a:cs typeface="Helvetica Neue Light" charset="0"/>
              </a:rPr>
              <a:t>coeur</a:t>
            </a:r>
            <a:r>
              <a:rPr lang="en-US" sz="2100" dirty="0">
                <a:solidFill>
                  <a:srgbClr val="C00000"/>
                </a:solidFill>
                <a:ea typeface="Helvetica Neue Light" charset="0"/>
                <a:cs typeface="Helvetica Neue Light" charset="0"/>
              </a:rPr>
              <a:t> structural </a:t>
            </a:r>
            <a:r>
              <a:rPr lang="en-US" sz="2100" dirty="0" err="1">
                <a:solidFill>
                  <a:srgbClr val="C00000"/>
                </a:solidFill>
                <a:ea typeface="Helvetica Neue Light" charset="0"/>
                <a:cs typeface="Helvetica Neue Light" charset="0"/>
              </a:rPr>
              <a:t>commun</a:t>
            </a:r>
            <a:r>
              <a:rPr lang="en-US" sz="2100" dirty="0">
                <a:solidFill>
                  <a:srgbClr val="C00000"/>
                </a:solidFill>
                <a:ea typeface="Helvetica Neue Light" charset="0"/>
                <a:cs typeface="Helvetica Neue Light" charset="0"/>
              </a:rPr>
              <a:t>.</a:t>
            </a:r>
          </a:p>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l’évolution</a:t>
            </a:r>
            <a:r>
              <a:rPr lang="en-US" sz="2100" dirty="0">
                <a:ea typeface="Helvetica Neue Light" charset="0"/>
                <a:cs typeface="Helvetica Neue Light" charset="0"/>
              </a:rPr>
              <a:t> des </a:t>
            </a:r>
            <a:r>
              <a:rPr lang="en-US" sz="2100" dirty="0" err="1">
                <a:ea typeface="Helvetica Neue Light" charset="0"/>
                <a:cs typeface="Helvetica Neue Light" charset="0"/>
              </a:rPr>
              <a:t>séquences</a:t>
            </a:r>
            <a:r>
              <a:rPr lang="en-US" sz="2100" dirty="0">
                <a:ea typeface="Helvetica Neue Light" charset="0"/>
                <a:cs typeface="Helvetica Neue Light" charset="0"/>
              </a:rPr>
              <a:t> au </a:t>
            </a:r>
            <a:r>
              <a:rPr lang="en-US" sz="2100" dirty="0" err="1">
                <a:ea typeface="Helvetica Neue Light" charset="0"/>
                <a:cs typeface="Helvetica Neue Light" charset="0"/>
              </a:rPr>
              <a:t>sein</a:t>
            </a:r>
            <a:r>
              <a:rPr lang="en-US" sz="2100" dirty="0">
                <a:ea typeface="Helvetica Neue Light" charset="0"/>
                <a:cs typeface="Helvetica Neue Light" charset="0"/>
              </a:rPr>
              <a:t> </a:t>
            </a:r>
            <a:r>
              <a:rPr lang="en-US" sz="2100" dirty="0" err="1">
                <a:ea typeface="Helvetica Neue Light" charset="0"/>
                <a:cs typeface="Helvetica Neue Light" charset="0"/>
              </a:rPr>
              <a:t>d’une</a:t>
            </a:r>
            <a:r>
              <a:rPr lang="en-US" sz="2100" dirty="0">
                <a:ea typeface="Helvetica Neue Light" charset="0"/>
                <a:cs typeface="Helvetica Neue Light" charset="0"/>
              </a:rPr>
              <a:t> </a:t>
            </a:r>
            <a:r>
              <a:rPr lang="en-US" sz="2100" dirty="0" err="1">
                <a:ea typeface="Helvetica Neue Light" charset="0"/>
                <a:cs typeface="Helvetica Neue Light" charset="0"/>
              </a:rPr>
              <a:t>famille</a:t>
            </a:r>
            <a:r>
              <a:rPr lang="en-US" sz="2100" dirty="0">
                <a:ea typeface="Helvetica Neue Light" charset="0"/>
                <a:cs typeface="Helvetica Neue Light" charset="0"/>
              </a:rPr>
              <a:t> </a:t>
            </a:r>
            <a:r>
              <a:rPr lang="en-US" sz="2100" dirty="0" err="1">
                <a:ea typeface="Helvetica Neue Light" charset="0"/>
                <a:cs typeface="Helvetica Neue Light" charset="0"/>
              </a:rPr>
              <a:t>d’ARN</a:t>
            </a:r>
            <a:r>
              <a:rPr lang="en-US" sz="2100" dirty="0">
                <a:ea typeface="Helvetica Neue Light" charset="0"/>
                <a:cs typeface="Helvetica Neue Light" charset="0"/>
              </a:rPr>
              <a:t> </a:t>
            </a:r>
            <a:r>
              <a:rPr lang="en-US" sz="2100" dirty="0" err="1">
                <a:ea typeface="Helvetica Neue Light" charset="0"/>
                <a:cs typeface="Helvetica Neue Light" charset="0"/>
              </a:rPr>
              <a:t>présente</a:t>
            </a:r>
            <a:r>
              <a:rPr lang="en-US" sz="2100" dirty="0">
                <a:ea typeface="Helvetica Neue Light" charset="0"/>
                <a:cs typeface="Helvetica Neue Light" charset="0"/>
              </a:rPr>
              <a:t> un </a:t>
            </a:r>
            <a:r>
              <a:rPr lang="en-US" sz="2100" dirty="0" err="1">
                <a:ea typeface="Helvetica Neue Light" charset="0"/>
                <a:cs typeface="Helvetica Neue Light" charset="0"/>
              </a:rPr>
              <a:t>profil</a:t>
            </a:r>
            <a:r>
              <a:rPr lang="en-US" sz="2100" dirty="0">
                <a:ea typeface="Helvetica Neue Light" charset="0"/>
                <a:cs typeface="Helvetica Neue Light" charset="0"/>
              </a:rPr>
              <a:t> compatible avec la </a:t>
            </a:r>
            <a:r>
              <a:rPr lang="en-US" sz="2100" dirty="0">
                <a:solidFill>
                  <a:srgbClr val="C00000"/>
                </a:solidFill>
                <a:ea typeface="Helvetica Neue Light" charset="0"/>
                <a:cs typeface="Helvetica Neue Light" charset="0"/>
              </a:rPr>
              <a:t>conservation </a:t>
            </a:r>
            <a:r>
              <a:rPr lang="en-US" sz="2100" dirty="0" err="1">
                <a:solidFill>
                  <a:srgbClr val="C00000"/>
                </a:solidFill>
                <a:ea typeface="Helvetica Neue Light" charset="0"/>
                <a:cs typeface="Helvetica Neue Light" charset="0"/>
              </a:rPr>
              <a:t>d’une</a:t>
            </a:r>
            <a:r>
              <a:rPr lang="en-US" sz="2100" dirty="0">
                <a:solidFill>
                  <a:srgbClr val="C00000"/>
                </a:solidFill>
                <a:ea typeface="Helvetica Neue Light" charset="0"/>
                <a:cs typeface="Helvetica Neue Light" charset="0"/>
              </a:rPr>
              <a:t> structure </a:t>
            </a:r>
            <a:r>
              <a:rPr lang="en-US" sz="2100" dirty="0" err="1">
                <a:solidFill>
                  <a:srgbClr val="C00000"/>
                </a:solidFill>
                <a:ea typeface="Helvetica Neue Light" charset="0"/>
                <a:cs typeface="Helvetica Neue Light" charset="0"/>
              </a:rPr>
              <a:t>secondaire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ou</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tertiaire</a:t>
            </a:r>
            <a:r>
              <a:rPr lang="en-US" sz="2100" dirty="0">
                <a:solidFill>
                  <a:srgbClr val="C00000"/>
                </a:solidFill>
                <a:ea typeface="Helvetica Neue Light" charset="0"/>
                <a:cs typeface="Helvetica Neue Light" charset="0"/>
              </a:rPr>
              <a:t>.</a:t>
            </a:r>
          </a:p>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ce</a:t>
            </a:r>
            <a:r>
              <a:rPr lang="en-US" sz="2100" dirty="0">
                <a:ea typeface="Helvetica Neue Light" charset="0"/>
                <a:cs typeface="Helvetica Neue Light" charset="0"/>
              </a:rPr>
              <a:t> </a:t>
            </a:r>
            <a:r>
              <a:rPr lang="en-US" sz="2100" dirty="0" err="1">
                <a:ea typeface="Helvetica Neue Light" charset="0"/>
                <a:cs typeface="Helvetica Neue Light" charset="0"/>
              </a:rPr>
              <a:t>sont</a:t>
            </a:r>
            <a:r>
              <a:rPr lang="en-US" sz="2100" dirty="0">
                <a:ea typeface="Helvetica Neue Light" charset="0"/>
                <a:cs typeface="Helvetica Neue Light" charset="0"/>
              </a:rPr>
              <a:t> des </a:t>
            </a:r>
            <a:r>
              <a:rPr lang="en-US" sz="2100" dirty="0" err="1">
                <a:ea typeface="Helvetica Neue Light" charset="0"/>
                <a:cs typeface="Helvetica Neue Light" charset="0"/>
              </a:rPr>
              <a:t>approches</a:t>
            </a:r>
            <a:r>
              <a:rPr lang="en-US" sz="2100" dirty="0">
                <a:ea typeface="Helvetica Neue Light" charset="0"/>
                <a:cs typeface="Helvetica Neue Light" charset="0"/>
              </a:rPr>
              <a:t> </a:t>
            </a:r>
            <a:r>
              <a:rPr lang="en-US" sz="2100" dirty="0" err="1">
                <a:ea typeface="Helvetica Neue Light" charset="0"/>
                <a:cs typeface="Helvetica Neue Light" charset="0"/>
              </a:rPr>
              <a:t>informatiques</a:t>
            </a:r>
            <a:r>
              <a:rPr lang="en-US" sz="2100" dirty="0">
                <a:ea typeface="Helvetica Neue Light" charset="0"/>
                <a:cs typeface="Helvetica Neue Light" charset="0"/>
              </a:rPr>
              <a:t> </a:t>
            </a:r>
            <a:r>
              <a:rPr lang="en-US" sz="2100" dirty="0" err="1">
                <a:solidFill>
                  <a:srgbClr val="C00000"/>
                </a:solidFill>
                <a:ea typeface="Helvetica Neue Light" charset="0"/>
                <a:cs typeface="Helvetica Neue Light" charset="0"/>
              </a:rPr>
              <a:t>coûteuses</a:t>
            </a:r>
            <a:r>
              <a:rPr lang="en-US" sz="2100" dirty="0">
                <a:ea typeface="Helvetica Neue Light" charset="0"/>
                <a:cs typeface="Helvetica Neue Light" charset="0"/>
              </a:rPr>
              <a:t> et </a:t>
            </a:r>
            <a:r>
              <a:rPr lang="en-US" sz="2100" dirty="0" err="1">
                <a:ea typeface="Helvetica Neue Light" charset="0"/>
                <a:cs typeface="Helvetica Neue Light" charset="0"/>
              </a:rPr>
              <a:t>d’autant</a:t>
            </a:r>
            <a:r>
              <a:rPr lang="en-US" sz="2100" dirty="0">
                <a:ea typeface="Helvetica Neue Light" charset="0"/>
                <a:cs typeface="Helvetica Neue Light" charset="0"/>
              </a:rPr>
              <a:t> plus </a:t>
            </a:r>
            <a:r>
              <a:rPr lang="en-US" sz="2100" dirty="0" err="1">
                <a:ea typeface="Helvetica Neue Light" charset="0"/>
                <a:cs typeface="Helvetica Neue Light" charset="0"/>
              </a:rPr>
              <a:t>si</a:t>
            </a:r>
            <a:r>
              <a:rPr lang="en-US" sz="2100" dirty="0">
                <a:ea typeface="Helvetica Neue Light" charset="0"/>
                <a:cs typeface="Helvetica Neue Light" charset="0"/>
              </a:rPr>
              <a:t> </a:t>
            </a:r>
            <a:r>
              <a:rPr lang="en-US" sz="2100" dirty="0" err="1">
                <a:ea typeface="Helvetica Neue Light" charset="0"/>
                <a:cs typeface="Helvetica Neue Light" charset="0"/>
              </a:rPr>
              <a:t>cela</a:t>
            </a:r>
            <a:r>
              <a:rPr lang="en-US" sz="2100" dirty="0">
                <a:ea typeface="Helvetica Neue Light" charset="0"/>
                <a:cs typeface="Helvetica Neue Light" charset="0"/>
              </a:rPr>
              <a:t> </a:t>
            </a:r>
            <a:r>
              <a:rPr lang="en-US" sz="2100" dirty="0" err="1">
                <a:ea typeface="Helvetica Neue Light" charset="0"/>
                <a:cs typeface="Helvetica Neue Light" charset="0"/>
              </a:rPr>
              <a:t>s’applique</a:t>
            </a:r>
            <a:r>
              <a:rPr lang="en-US" sz="2100" dirty="0">
                <a:ea typeface="Helvetica Neue Light" charset="0"/>
                <a:cs typeface="Helvetica Neue Light" charset="0"/>
              </a:rPr>
              <a:t> à un </a:t>
            </a:r>
            <a:r>
              <a:rPr lang="en-US" sz="2100" dirty="0" err="1">
                <a:ea typeface="Helvetica Neue Light" charset="0"/>
                <a:cs typeface="Helvetica Neue Light" charset="0"/>
              </a:rPr>
              <a:t>génome</a:t>
            </a:r>
            <a:r>
              <a:rPr lang="en-US" sz="2100" dirty="0">
                <a:ea typeface="Helvetica Neue Light" charset="0"/>
                <a:cs typeface="Helvetica Neue Light" charset="0"/>
              </a:rPr>
              <a:t> </a:t>
            </a:r>
            <a:r>
              <a:rPr lang="en-US" sz="2100" dirty="0" err="1">
                <a:ea typeface="Helvetica Neue Light" charset="0"/>
                <a:cs typeface="Helvetica Neue Light" charset="0"/>
              </a:rPr>
              <a:t>entier</a:t>
            </a:r>
            <a:r>
              <a:rPr lang="en-US" sz="2100" dirty="0">
                <a:ea typeface="Helvetica Neue Light" charset="0"/>
                <a:cs typeface="Helvetica Neue Light" charset="0"/>
              </a:rPr>
              <a:t> </a:t>
            </a:r>
            <a:r>
              <a:rPr lang="en-US" sz="2100" dirty="0" err="1">
                <a:ea typeface="Helvetica Neue Light" charset="0"/>
                <a:cs typeface="Helvetica Neue Light" charset="0"/>
              </a:rPr>
              <a:t>ou</a:t>
            </a:r>
            <a:r>
              <a:rPr lang="en-US" sz="2100" dirty="0">
                <a:ea typeface="Helvetica Neue Light" charset="0"/>
                <a:cs typeface="Helvetica Neue Light" charset="0"/>
              </a:rPr>
              <a:t> </a:t>
            </a:r>
            <a:r>
              <a:rPr lang="en-US" sz="2100" dirty="0" err="1">
                <a:ea typeface="Helvetica Neue Light" charset="0"/>
                <a:cs typeface="Helvetica Neue Light" charset="0"/>
              </a:rPr>
              <a:t>plusieurs</a:t>
            </a:r>
            <a:r>
              <a:rPr lang="en-US" sz="2100" dirty="0">
                <a:ea typeface="Helvetica Neue Light" charset="0"/>
                <a:cs typeface="Helvetica Neue Light" charset="0"/>
              </a:rPr>
              <a:t> </a:t>
            </a:r>
            <a:r>
              <a:rPr lang="en-US" sz="2100" dirty="0" err="1">
                <a:ea typeface="Helvetica Neue Light" charset="0"/>
                <a:cs typeface="Helvetica Neue Light" charset="0"/>
              </a:rPr>
              <a:t>génomes</a:t>
            </a:r>
            <a:endParaRPr lang="en-US" sz="2100" dirty="0">
              <a:ea typeface="Helvetica Neue Light" charset="0"/>
              <a:cs typeface="Helvetica Neue Light" charset="0"/>
            </a:endParaRPr>
          </a:p>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très</a:t>
            </a:r>
            <a:r>
              <a:rPr lang="en-US" sz="2100" dirty="0">
                <a:ea typeface="Helvetica Neue Light" charset="0"/>
                <a:cs typeface="Helvetica Neue Light" charset="0"/>
              </a:rPr>
              <a:t> </a:t>
            </a:r>
            <a:r>
              <a:rPr lang="en-US" sz="2100" dirty="0" err="1">
                <a:ea typeface="Helvetica Neue Light" charset="0"/>
                <a:cs typeface="Helvetica Neue Light" charset="0"/>
              </a:rPr>
              <a:t>souvent</a:t>
            </a:r>
            <a:r>
              <a:rPr lang="en-US" sz="2100" dirty="0">
                <a:ea typeface="Helvetica Neue Light" charset="0"/>
                <a:cs typeface="Helvetica Neue Light" charset="0"/>
              </a:rPr>
              <a:t>, </a:t>
            </a:r>
            <a:r>
              <a:rPr lang="en-US" sz="2100" dirty="0" err="1">
                <a:ea typeface="Helvetica Neue Light" charset="0"/>
                <a:cs typeface="Helvetica Neue Light" charset="0"/>
              </a:rPr>
              <a:t>ces</a:t>
            </a:r>
            <a:r>
              <a:rPr lang="en-US" sz="2100" dirty="0">
                <a:ea typeface="Helvetica Neue Light" charset="0"/>
                <a:cs typeface="Helvetica Neue Light" charset="0"/>
              </a:rPr>
              <a:t> </a:t>
            </a:r>
            <a:r>
              <a:rPr lang="en-US" sz="2100" dirty="0" err="1">
                <a:ea typeface="Helvetica Neue Light" charset="0"/>
                <a:cs typeface="Helvetica Neue Light" charset="0"/>
              </a:rPr>
              <a:t>prédiction</a:t>
            </a:r>
            <a:r>
              <a:rPr lang="en-US" sz="2100" dirty="0">
                <a:ea typeface="Helvetica Neue Light" charset="0"/>
                <a:cs typeface="Helvetica Neue Light" charset="0"/>
              </a:rPr>
              <a:t> </a:t>
            </a:r>
            <a:r>
              <a:rPr lang="en-US" sz="2100" i="1" dirty="0">
                <a:ea typeface="Helvetica Neue Light" charset="0"/>
                <a:cs typeface="Helvetica Neue Light" charset="0"/>
              </a:rPr>
              <a:t>de novo</a:t>
            </a:r>
            <a:r>
              <a:rPr lang="en-US" sz="2100" dirty="0">
                <a:ea typeface="Helvetica Neue Light" charset="0"/>
                <a:cs typeface="Helvetica Neue Light" charset="0"/>
              </a:rPr>
              <a:t> </a:t>
            </a:r>
            <a:r>
              <a:rPr lang="en-US" sz="2100" dirty="0" err="1">
                <a:ea typeface="Helvetica Neue Light" charset="0"/>
                <a:cs typeface="Helvetica Neue Light" charset="0"/>
              </a:rPr>
              <a:t>sont</a:t>
            </a:r>
            <a:r>
              <a:rPr lang="en-US" sz="2100" dirty="0">
                <a:ea typeface="Helvetica Neue Light" charset="0"/>
                <a:cs typeface="Helvetica Neue Light" charset="0"/>
              </a:rPr>
              <a:t> </a:t>
            </a:r>
            <a:r>
              <a:rPr lang="en-US" sz="2100" dirty="0" err="1">
                <a:ea typeface="Helvetica Neue Light" charset="0"/>
                <a:cs typeface="Helvetica Neue Light" charset="0"/>
              </a:rPr>
              <a:t>réalisées</a:t>
            </a:r>
            <a:r>
              <a:rPr lang="en-US" sz="2100" dirty="0">
                <a:ea typeface="Helvetica Neue Light" charset="0"/>
                <a:cs typeface="Helvetica Neue Light" charset="0"/>
              </a:rPr>
              <a:t> </a:t>
            </a:r>
            <a:r>
              <a:rPr lang="en-US" sz="2100" dirty="0" err="1">
                <a:ea typeface="Helvetica Neue Light" charset="0"/>
                <a:cs typeface="Helvetica Neue Light" charset="0"/>
              </a:rPr>
              <a:t>sur</a:t>
            </a:r>
            <a:r>
              <a:rPr lang="en-US" sz="2100" dirty="0">
                <a:ea typeface="Helvetica Neue Light" charset="0"/>
                <a:cs typeface="Helvetica Neue Light" charset="0"/>
              </a:rPr>
              <a:t> des </a:t>
            </a:r>
            <a:r>
              <a:rPr lang="en-US" sz="2100" dirty="0" err="1">
                <a:solidFill>
                  <a:srgbClr val="C00000"/>
                </a:solidFill>
                <a:ea typeface="Helvetica Neue Light" charset="0"/>
                <a:cs typeface="Helvetica Neue Light" charset="0"/>
              </a:rPr>
              <a:t>régions</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restreintes</a:t>
            </a:r>
            <a:r>
              <a:rPr lang="en-US" sz="2100" dirty="0">
                <a:ea typeface="Helvetica Neue Light" charset="0"/>
                <a:cs typeface="Helvetica Neue Light" charset="0"/>
              </a:rPr>
              <a:t> d’un </a:t>
            </a:r>
            <a:r>
              <a:rPr lang="en-US" sz="2100" dirty="0" err="1">
                <a:ea typeface="Helvetica Neue Light" charset="0"/>
                <a:cs typeface="Helvetica Neue Light" charset="0"/>
              </a:rPr>
              <a:t>génome</a:t>
            </a:r>
            <a:r>
              <a:rPr lang="en-US" sz="2100" dirty="0">
                <a:ea typeface="Helvetica Neue Light" charset="0"/>
                <a:cs typeface="Helvetica Neue Light" charset="0"/>
              </a:rPr>
              <a:t> (</a:t>
            </a:r>
            <a:r>
              <a:rPr lang="en-US" sz="2100" dirty="0" err="1">
                <a:ea typeface="Helvetica Neue Light" charset="0"/>
                <a:cs typeface="Helvetica Neue Light" charset="0"/>
              </a:rPr>
              <a:t>régions</a:t>
            </a:r>
            <a:r>
              <a:rPr lang="en-US" sz="2100" dirty="0">
                <a:ea typeface="Helvetica Neue Light" charset="0"/>
                <a:cs typeface="Helvetica Neue Light" charset="0"/>
              </a:rPr>
              <a:t> inter-</a:t>
            </a:r>
            <a:r>
              <a:rPr lang="en-US" sz="2100" dirty="0" err="1">
                <a:ea typeface="Helvetica Neue Light" charset="0"/>
                <a:cs typeface="Helvetica Neue Light" charset="0"/>
              </a:rPr>
              <a:t>géniques</a:t>
            </a:r>
            <a:r>
              <a:rPr lang="en-US" sz="2100" dirty="0">
                <a:ea typeface="Helvetica Neue Light" charset="0"/>
                <a:cs typeface="Helvetica Neue Light" charset="0"/>
              </a:rPr>
              <a:t>, UTR,...)</a:t>
            </a:r>
          </a:p>
        </p:txBody>
      </p:sp>
      <p:sp>
        <p:nvSpPr>
          <p:cNvPr id="5" name="ZoneTexte 4"/>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6" name="ZoneTexte 5"/>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8" name="Rectangle 1"/>
          <p:cNvSpPr>
            <a:spLocks/>
          </p:cNvSpPr>
          <p:nvPr/>
        </p:nvSpPr>
        <p:spPr bwMode="auto">
          <a:xfrm>
            <a:off x="214282" y="964402"/>
            <a:ext cx="8367117" cy="428644"/>
          </a:xfrm>
          <a:prstGeom prst="rect">
            <a:avLst/>
          </a:prstGeom>
          <a:noFill/>
          <a:ln w="12700" cap="flat">
            <a:noFill/>
            <a:miter lim="800000"/>
            <a:headEnd type="none" w="med" len="med"/>
            <a:tailEnd type="none" w="med" len="med"/>
          </a:ln>
        </p:spPr>
        <p:txBody>
          <a:bodyPr lIns="0" tIns="0" rIns="0" bIns="0" anchor="b"/>
          <a:lstStyle/>
          <a:p>
            <a:pPr algn="l"/>
            <a:r>
              <a:rPr lang="en-US" sz="2400" dirty="0">
                <a:solidFill>
                  <a:schemeClr val="accent1">
                    <a:lumMod val="50000"/>
                  </a:schemeClr>
                </a:solidFill>
                <a:ea typeface="Helvetica Neue Light" charset="0"/>
                <a:cs typeface="Helvetica Neue Light" charset="0"/>
                <a:sym typeface="Wingdings"/>
              </a:rPr>
              <a:t> </a:t>
            </a:r>
            <a:r>
              <a:rPr lang="en-US" sz="2400" dirty="0">
                <a:solidFill>
                  <a:schemeClr val="accent1">
                    <a:lumMod val="50000"/>
                  </a:schemeClr>
                </a:solidFill>
                <a:ea typeface="Helvetica Neue Light" charset="0"/>
                <a:cs typeface="Helvetica Neue Light" charset="0"/>
              </a:rPr>
              <a:t>La </a:t>
            </a:r>
            <a:r>
              <a:rPr lang="en-US" sz="2400" dirty="0" err="1">
                <a:solidFill>
                  <a:schemeClr val="accent1">
                    <a:lumMod val="50000"/>
                  </a:schemeClr>
                </a:solidFill>
                <a:ea typeface="Helvetica Neue Light" charset="0"/>
                <a:cs typeface="Helvetica Neue Light" charset="0"/>
              </a:rPr>
              <a:t>prédiction</a:t>
            </a:r>
            <a:r>
              <a:rPr lang="en-US" sz="2400" dirty="0">
                <a:solidFill>
                  <a:schemeClr val="accent1">
                    <a:lumMod val="50000"/>
                  </a:schemeClr>
                </a:solidFill>
                <a:ea typeface="Helvetica Neue Light" charset="0"/>
                <a:cs typeface="Helvetica Neue Light" charset="0"/>
              </a:rPr>
              <a:t> </a:t>
            </a:r>
            <a:r>
              <a:rPr lang="en-US" sz="2400" i="1" dirty="0">
                <a:solidFill>
                  <a:schemeClr val="accent1">
                    <a:lumMod val="50000"/>
                  </a:schemeClr>
                </a:solidFill>
                <a:ea typeface="Helvetica Neue Light" charset="0"/>
                <a:cs typeface="Helvetica Neue Light" charset="0"/>
              </a:rPr>
              <a:t>de novo</a:t>
            </a:r>
            <a:r>
              <a:rPr lang="en-US" sz="2400" dirty="0">
                <a:solidFill>
                  <a:schemeClr val="accent1">
                    <a:lumMod val="50000"/>
                  </a:schemeClr>
                </a:solidFill>
                <a:ea typeface="Helvetica Neue Light" charset="0"/>
                <a:cs typeface="Helvetica Neue Light" charset="0"/>
              </a:rPr>
              <a:t> de </a:t>
            </a:r>
            <a:r>
              <a:rPr lang="en-US" sz="2400" dirty="0" err="1">
                <a:solidFill>
                  <a:schemeClr val="accent1">
                    <a:lumMod val="50000"/>
                  </a:schemeClr>
                </a:solidFill>
                <a:ea typeface="Helvetica Neue Light" charset="0"/>
                <a:cs typeface="Helvetica Neue Light" charset="0"/>
              </a:rPr>
              <a:t>gènes</a:t>
            </a:r>
            <a:r>
              <a:rPr lang="en-US" sz="2400" dirty="0">
                <a:solidFill>
                  <a:schemeClr val="accent1">
                    <a:lumMod val="50000"/>
                  </a:schemeClr>
                </a:solidFill>
                <a:ea typeface="Helvetica Neue Light" charset="0"/>
                <a:cs typeface="Helvetica Neue Light" charset="0"/>
              </a:rPr>
              <a:t> </a:t>
            </a:r>
            <a:r>
              <a:rPr lang="en-US" sz="2400" dirty="0" err="1">
                <a:solidFill>
                  <a:schemeClr val="accent1">
                    <a:lumMod val="50000"/>
                  </a:schemeClr>
                </a:solidFill>
                <a:ea typeface="Helvetica Neue Light" charset="0"/>
                <a:cs typeface="Helvetica Neue Light" charset="0"/>
              </a:rPr>
              <a:t>d’ARN</a:t>
            </a:r>
            <a:r>
              <a:rPr lang="en-US" sz="2400" dirty="0">
                <a:solidFill>
                  <a:schemeClr val="accent1">
                    <a:lumMod val="50000"/>
                  </a:schemeClr>
                </a:solidFill>
                <a:ea typeface="Helvetica Neue Light" charset="0"/>
                <a:cs typeface="Helvetica Neue Light" charset="0"/>
              </a:rPr>
              <a:t> non-</a:t>
            </a:r>
            <a:r>
              <a:rPr lang="en-US" sz="2400" dirty="0" err="1">
                <a:solidFill>
                  <a:schemeClr val="accent1">
                    <a:lumMod val="50000"/>
                  </a:schemeClr>
                </a:solidFill>
                <a:ea typeface="Helvetica Neue Light" charset="0"/>
                <a:cs typeface="Helvetica Neue Light" charset="0"/>
              </a:rPr>
              <a:t>codants</a:t>
            </a:r>
            <a:endParaRPr lang="en-US" sz="2400" dirty="0">
              <a:solidFill>
                <a:schemeClr val="accent1">
                  <a:lumMod val="50000"/>
                </a:schemeClr>
              </a:solidFill>
              <a:ea typeface="Helvetica Neue Light" charset="0"/>
              <a:cs typeface="Helvetica Neue Light" charset="0"/>
            </a:endParaRPr>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15</a:t>
            </a:fld>
            <a:endParaRPr lang="fr-F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p:cNvSpPr>
          <p:nvPr/>
        </p:nvSpPr>
        <p:spPr bwMode="auto">
          <a:xfrm>
            <a:off x="375047" y="2678914"/>
            <a:ext cx="8384977" cy="2178846"/>
          </a:xfrm>
          <a:prstGeom prst="rect">
            <a:avLst/>
          </a:prstGeom>
          <a:noFill/>
          <a:ln w="12700" cap="flat">
            <a:noFill/>
            <a:miter lim="800000"/>
            <a:headEnd type="none" w="med" len="med"/>
            <a:tailEnd type="none" w="med" len="med"/>
          </a:ln>
        </p:spPr>
        <p:txBody>
          <a:bodyPr lIns="0" tIns="0" rIns="0" bIns="0"/>
          <a:lstStyle/>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cette</a:t>
            </a:r>
            <a:r>
              <a:rPr lang="en-US" sz="2100" dirty="0">
                <a:ea typeface="Helvetica Neue Light" charset="0"/>
                <a:cs typeface="Helvetica Neue Light" charset="0"/>
              </a:rPr>
              <a:t> </a:t>
            </a:r>
            <a:r>
              <a:rPr lang="en-US" sz="2100" dirty="0" err="1">
                <a:ea typeface="Helvetica Neue Light" charset="0"/>
                <a:cs typeface="Helvetica Neue Light" charset="0"/>
              </a:rPr>
              <a:t>approche</a:t>
            </a:r>
            <a:r>
              <a:rPr lang="en-US" sz="2100" dirty="0">
                <a:ea typeface="Helvetica Neue Light" charset="0"/>
                <a:cs typeface="Helvetica Neue Light" charset="0"/>
              </a:rPr>
              <a:t> </a:t>
            </a:r>
            <a:r>
              <a:rPr lang="en-US" sz="2100" dirty="0" err="1">
                <a:ea typeface="Helvetica Neue Light" charset="0"/>
                <a:cs typeface="Helvetica Neue Light" charset="0"/>
              </a:rPr>
              <a:t>rentre</a:t>
            </a:r>
            <a:r>
              <a:rPr lang="en-US" sz="2100" dirty="0">
                <a:ea typeface="Helvetica Neue Light" charset="0"/>
                <a:cs typeface="Helvetica Neue Light" charset="0"/>
              </a:rPr>
              <a:t> </a:t>
            </a:r>
            <a:r>
              <a:rPr lang="en-US" sz="2100" dirty="0" err="1">
                <a:ea typeface="Helvetica Neue Light" charset="0"/>
                <a:cs typeface="Helvetica Neue Light" charset="0"/>
              </a:rPr>
              <a:t>dans</a:t>
            </a:r>
            <a:r>
              <a:rPr lang="en-US" sz="2100" dirty="0">
                <a:ea typeface="Helvetica Neue Light" charset="0"/>
                <a:cs typeface="Helvetica Neue Light" charset="0"/>
              </a:rPr>
              <a:t> </a:t>
            </a:r>
            <a:r>
              <a:rPr lang="en-US" sz="2100" dirty="0" err="1">
                <a:ea typeface="Helvetica Neue Light" charset="0"/>
                <a:cs typeface="Helvetica Neue Light" charset="0"/>
              </a:rPr>
              <a:t>une</a:t>
            </a:r>
            <a:r>
              <a:rPr lang="en-US" sz="2100" dirty="0">
                <a:ea typeface="Helvetica Neue Light" charset="0"/>
                <a:cs typeface="Helvetica Neue Light" charset="0"/>
              </a:rPr>
              <a:t> </a:t>
            </a:r>
            <a:r>
              <a:rPr lang="en-US" sz="2100" dirty="0" err="1">
                <a:ea typeface="Helvetica Neue Light" charset="0"/>
                <a:cs typeface="Helvetica Neue Light" charset="0"/>
              </a:rPr>
              <a:t>problématique</a:t>
            </a:r>
            <a:r>
              <a:rPr lang="en-US" sz="2100" dirty="0">
                <a:ea typeface="Helvetica Neue Light" charset="0"/>
                <a:cs typeface="Helvetica Neue Light" charset="0"/>
              </a:rPr>
              <a:t> plus </a:t>
            </a:r>
            <a:r>
              <a:rPr lang="en-US" sz="2100" dirty="0" err="1">
                <a:ea typeface="Helvetica Neue Light" charset="0"/>
                <a:cs typeface="Helvetica Neue Light" charset="0"/>
              </a:rPr>
              <a:t>ancienne</a:t>
            </a:r>
            <a:r>
              <a:rPr lang="en-US" sz="2100" dirty="0">
                <a:ea typeface="Helvetica Neue Light" charset="0"/>
                <a:cs typeface="Helvetica Neue Light" charset="0"/>
              </a:rPr>
              <a:t> qui </a:t>
            </a:r>
            <a:r>
              <a:rPr lang="en-US" sz="2100" dirty="0" err="1">
                <a:ea typeface="Helvetica Neue Light" charset="0"/>
                <a:cs typeface="Helvetica Neue Light" charset="0"/>
              </a:rPr>
              <a:t>est</a:t>
            </a:r>
            <a:r>
              <a:rPr lang="en-US" sz="2100" dirty="0">
                <a:ea typeface="Helvetica Neue Light" charset="0"/>
                <a:cs typeface="Helvetica Neue Light" charset="0"/>
              </a:rPr>
              <a:t> </a:t>
            </a:r>
            <a:r>
              <a:rPr lang="en-US" sz="2100" dirty="0" err="1">
                <a:ea typeface="Helvetica Neue Light" charset="0"/>
                <a:cs typeface="Helvetica Neue Light" charset="0"/>
              </a:rPr>
              <a:t>celle</a:t>
            </a:r>
            <a:r>
              <a:rPr lang="en-US" sz="2100" dirty="0">
                <a:ea typeface="Helvetica Neue Light" charset="0"/>
                <a:cs typeface="Helvetica Neue Light" charset="0"/>
              </a:rPr>
              <a:t> de la </a:t>
            </a:r>
            <a:r>
              <a:rPr lang="en-US" sz="2100" dirty="0" err="1">
                <a:ea typeface="Helvetica Neue Light" charset="0"/>
                <a:cs typeface="Helvetica Neue Light" charset="0"/>
              </a:rPr>
              <a:t>capacité</a:t>
            </a:r>
            <a:r>
              <a:rPr lang="en-US" sz="2100" dirty="0">
                <a:ea typeface="Helvetica Neue Light" charset="0"/>
                <a:cs typeface="Helvetica Neue Light" charset="0"/>
              </a:rPr>
              <a:t> pour un </a:t>
            </a:r>
            <a:r>
              <a:rPr lang="en-US" sz="2100" dirty="0" err="1">
                <a:ea typeface="Helvetica Neue Light" charset="0"/>
                <a:cs typeface="Helvetica Neue Light" charset="0"/>
              </a:rPr>
              <a:t>programme</a:t>
            </a:r>
            <a:r>
              <a:rPr lang="en-US" sz="2100" dirty="0">
                <a:ea typeface="Helvetica Neue Light" charset="0"/>
                <a:cs typeface="Helvetica Neue Light" charset="0"/>
              </a:rPr>
              <a:t> à </a:t>
            </a:r>
            <a:r>
              <a:rPr lang="en-US" sz="2100" dirty="0" err="1">
                <a:ea typeface="Helvetica Neue Light" charset="0"/>
                <a:cs typeface="Helvetica Neue Light" charset="0"/>
              </a:rPr>
              <a:t>produire</a:t>
            </a:r>
            <a:r>
              <a:rPr lang="en-US" sz="2100" dirty="0">
                <a:ea typeface="Helvetica Neue Light" charset="0"/>
                <a:cs typeface="Helvetica Neue Light" charset="0"/>
              </a:rPr>
              <a:t> </a:t>
            </a:r>
            <a:r>
              <a:rPr lang="en-US" sz="2100" dirty="0">
                <a:solidFill>
                  <a:srgbClr val="C00000"/>
                </a:solidFill>
                <a:ea typeface="Helvetica Neue Light" charset="0"/>
                <a:cs typeface="Helvetica Neue Light" charset="0"/>
              </a:rPr>
              <a:t>de </a:t>
            </a:r>
            <a:r>
              <a:rPr lang="en-US" sz="2100" dirty="0" err="1">
                <a:solidFill>
                  <a:srgbClr val="C00000"/>
                </a:solidFill>
                <a:ea typeface="Helvetica Neue Light" charset="0"/>
                <a:cs typeface="Helvetica Neue Light" charset="0"/>
              </a:rPr>
              <a:t>manière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automatique</a:t>
            </a:r>
            <a:r>
              <a:rPr lang="en-US" sz="2100" dirty="0">
                <a:solidFill>
                  <a:srgbClr val="C00000"/>
                </a:solidFill>
                <a:ea typeface="Helvetica Neue Light" charset="0"/>
                <a:cs typeface="Helvetica Neue Light" charset="0"/>
              </a:rPr>
              <a:t> un </a:t>
            </a:r>
            <a:r>
              <a:rPr lang="en-US" sz="2100" dirty="0" err="1">
                <a:solidFill>
                  <a:srgbClr val="C00000"/>
                </a:solidFill>
                <a:ea typeface="Helvetica Neue Light" charset="0"/>
                <a:cs typeface="Helvetica Neue Light" charset="0"/>
              </a:rPr>
              <a:t>alignement</a:t>
            </a:r>
            <a:r>
              <a:rPr lang="en-US" sz="2100" dirty="0">
                <a:solidFill>
                  <a:srgbClr val="C00000"/>
                </a:solidFill>
                <a:ea typeface="Helvetica Neue Light" charset="0"/>
                <a:cs typeface="Helvetica Neue Light" charset="0"/>
              </a:rPr>
              <a:t> structural pour </a:t>
            </a:r>
            <a:r>
              <a:rPr lang="en-US" sz="2100" dirty="0" err="1">
                <a:solidFill>
                  <a:srgbClr val="C00000"/>
                </a:solidFill>
                <a:ea typeface="Helvetica Neue Light" charset="0"/>
                <a:cs typeface="Helvetica Neue Light" charset="0"/>
              </a:rPr>
              <a:t>une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famille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d’ARNs</a:t>
            </a:r>
            <a:r>
              <a:rPr lang="en-US" sz="2100" dirty="0">
                <a:solidFill>
                  <a:srgbClr val="C00000"/>
                </a:solidFill>
                <a:ea typeface="Helvetica Neue Light" charset="0"/>
                <a:cs typeface="Helvetica Neue Light" charset="0"/>
              </a:rPr>
              <a:t>.</a:t>
            </a:r>
          </a:p>
          <a:p>
            <a:pPr marL="357175" indent="-357175" algn="just">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seul</a:t>
            </a:r>
            <a:r>
              <a:rPr lang="en-US" sz="2100" dirty="0">
                <a:ea typeface="Helvetica Neue Light" charset="0"/>
                <a:cs typeface="Helvetica Neue Light" charset="0"/>
              </a:rPr>
              <a:t> un </a:t>
            </a:r>
            <a:r>
              <a:rPr lang="en-US" sz="2100" dirty="0">
                <a:solidFill>
                  <a:srgbClr val="C00000"/>
                </a:solidFill>
                <a:ea typeface="Helvetica Neue Light" charset="0"/>
                <a:cs typeface="Helvetica Neue Light" charset="0"/>
              </a:rPr>
              <a:t>bon </a:t>
            </a:r>
            <a:r>
              <a:rPr lang="en-US" sz="2100" dirty="0" err="1">
                <a:solidFill>
                  <a:srgbClr val="C00000"/>
                </a:solidFill>
                <a:ea typeface="Helvetica Neue Light" charset="0"/>
                <a:cs typeface="Helvetica Neue Light" charset="0"/>
              </a:rPr>
              <a:t>alignement</a:t>
            </a:r>
            <a:r>
              <a:rPr lang="en-US" sz="2100" dirty="0">
                <a:solidFill>
                  <a:srgbClr val="C00000"/>
                </a:solidFill>
                <a:ea typeface="Helvetica Neue Light" charset="0"/>
                <a:cs typeface="Helvetica Neue Light" charset="0"/>
              </a:rPr>
              <a:t> structural </a:t>
            </a:r>
            <a:r>
              <a:rPr lang="en-US" sz="2100" dirty="0">
                <a:ea typeface="Helvetica Neue Light" charset="0"/>
                <a:cs typeface="Helvetica Neue Light" charset="0"/>
              </a:rPr>
              <a:t>nous </a:t>
            </a:r>
            <a:r>
              <a:rPr lang="en-US" sz="2100" dirty="0" err="1">
                <a:ea typeface="Helvetica Neue Light" charset="0"/>
                <a:cs typeface="Helvetica Neue Light" charset="0"/>
              </a:rPr>
              <a:t>permet</a:t>
            </a:r>
            <a:r>
              <a:rPr lang="en-US" sz="2100" dirty="0">
                <a:ea typeface="Helvetica Neue Light" charset="0"/>
                <a:cs typeface="Helvetica Neue Light" charset="0"/>
              </a:rPr>
              <a:t> de </a:t>
            </a:r>
            <a:r>
              <a:rPr lang="en-US" sz="2100" dirty="0" err="1">
                <a:ea typeface="Helvetica Neue Light" charset="0"/>
                <a:cs typeface="Helvetica Neue Light" charset="0"/>
              </a:rPr>
              <a:t>déduire</a:t>
            </a:r>
            <a:r>
              <a:rPr lang="en-US" sz="2100" dirty="0">
                <a:ea typeface="Helvetica Neue Light" charset="0"/>
                <a:cs typeface="Helvetica Neue Light" charset="0"/>
              </a:rPr>
              <a:t> la </a:t>
            </a:r>
            <a:r>
              <a:rPr lang="en-US" sz="2100" dirty="0">
                <a:solidFill>
                  <a:srgbClr val="C00000"/>
                </a:solidFill>
                <a:ea typeface="Helvetica Neue Light" charset="0"/>
                <a:cs typeface="Helvetica Neue Light" charset="0"/>
              </a:rPr>
              <a:t>structure </a:t>
            </a:r>
            <a:r>
              <a:rPr lang="en-US" sz="2100" dirty="0" err="1">
                <a:solidFill>
                  <a:srgbClr val="C00000"/>
                </a:solidFill>
                <a:ea typeface="Helvetica Neue Light" charset="0"/>
                <a:cs typeface="Helvetica Neue Light" charset="0"/>
              </a:rPr>
              <a:t>consensuelle</a:t>
            </a:r>
            <a:r>
              <a:rPr lang="en-US" sz="2100" dirty="0">
                <a:ea typeface="Helvetica Neue Light" charset="0"/>
                <a:cs typeface="Helvetica Neue Light" charset="0"/>
              </a:rPr>
              <a:t>, </a:t>
            </a:r>
            <a:r>
              <a:rPr lang="en-US" sz="2100" dirty="0" err="1">
                <a:ea typeface="Helvetica Neue Light" charset="0"/>
                <a:cs typeface="Helvetica Neue Light" charset="0"/>
              </a:rPr>
              <a:t>mais</a:t>
            </a:r>
            <a:r>
              <a:rPr lang="en-US" sz="2100" dirty="0">
                <a:ea typeface="Helvetica Neue Light" charset="0"/>
                <a:cs typeface="Helvetica Neue Light" charset="0"/>
              </a:rPr>
              <a:t> </a:t>
            </a:r>
            <a:r>
              <a:rPr lang="en-US" sz="2100" dirty="0" err="1">
                <a:ea typeface="Helvetica Neue Light" charset="0"/>
                <a:cs typeface="Helvetica Neue Light" charset="0"/>
              </a:rPr>
              <a:t>cette</a:t>
            </a:r>
            <a:r>
              <a:rPr lang="en-US" sz="2100" dirty="0">
                <a:ea typeface="Helvetica Neue Light" charset="0"/>
                <a:cs typeface="Helvetica Neue Light" charset="0"/>
              </a:rPr>
              <a:t> </a:t>
            </a:r>
            <a:r>
              <a:rPr lang="en-US" sz="2100" dirty="0">
                <a:solidFill>
                  <a:srgbClr val="C00000"/>
                </a:solidFill>
                <a:ea typeface="Helvetica Neue Light" charset="0"/>
                <a:cs typeface="Helvetica Neue Light" charset="0"/>
              </a:rPr>
              <a:t>structure </a:t>
            </a:r>
            <a:r>
              <a:rPr lang="en-US" sz="2100" dirty="0" err="1">
                <a:solidFill>
                  <a:srgbClr val="C00000"/>
                </a:solidFill>
                <a:ea typeface="Helvetica Neue Light" charset="0"/>
                <a:cs typeface="Helvetica Neue Light" charset="0"/>
              </a:rPr>
              <a:t>consensuelle</a:t>
            </a:r>
            <a:r>
              <a:rPr lang="en-US" sz="2100" dirty="0">
                <a:solidFill>
                  <a:srgbClr val="C00000"/>
                </a:solidFill>
                <a:ea typeface="Helvetica Neue Light" charset="0"/>
                <a:cs typeface="Helvetica Neue Light" charset="0"/>
              </a:rPr>
              <a:t> </a:t>
            </a:r>
            <a:r>
              <a:rPr lang="en-US" sz="2100" dirty="0" err="1">
                <a:ea typeface="Helvetica Neue Light" charset="0"/>
                <a:cs typeface="Helvetica Neue Light" charset="0"/>
              </a:rPr>
              <a:t>est</a:t>
            </a:r>
            <a:r>
              <a:rPr lang="en-US" sz="2100" dirty="0">
                <a:ea typeface="Helvetica Neue Light" charset="0"/>
                <a:cs typeface="Helvetica Neue Light" charset="0"/>
              </a:rPr>
              <a:t> </a:t>
            </a:r>
            <a:r>
              <a:rPr lang="en-US" sz="2100" dirty="0" err="1">
                <a:ea typeface="Helvetica Neue Light" charset="0"/>
                <a:cs typeface="Helvetica Neue Light" charset="0"/>
              </a:rPr>
              <a:t>nécessaire</a:t>
            </a:r>
            <a:r>
              <a:rPr lang="en-US" sz="2100" dirty="0">
                <a:ea typeface="Helvetica Neue Light" charset="0"/>
                <a:cs typeface="Helvetica Neue Light" charset="0"/>
              </a:rPr>
              <a:t> pour </a:t>
            </a:r>
            <a:r>
              <a:rPr lang="en-US" sz="2100" dirty="0" err="1">
                <a:ea typeface="Helvetica Neue Light" charset="0"/>
                <a:cs typeface="Helvetica Neue Light" charset="0"/>
              </a:rPr>
              <a:t>pouvoir</a:t>
            </a:r>
            <a:r>
              <a:rPr lang="en-US" sz="2100" dirty="0">
                <a:ea typeface="Helvetica Neue Light" charset="0"/>
                <a:cs typeface="Helvetica Neue Light" charset="0"/>
              </a:rPr>
              <a:t> </a:t>
            </a:r>
            <a:r>
              <a:rPr lang="en-US" sz="2100" dirty="0" err="1">
                <a:solidFill>
                  <a:srgbClr val="C00000"/>
                </a:solidFill>
                <a:ea typeface="Helvetica Neue Light" charset="0"/>
                <a:cs typeface="Helvetica Neue Light" charset="0"/>
              </a:rPr>
              <a:t>obtenir</a:t>
            </a:r>
            <a:r>
              <a:rPr lang="en-US" sz="2100" dirty="0">
                <a:solidFill>
                  <a:srgbClr val="C00000"/>
                </a:solidFill>
                <a:ea typeface="Helvetica Neue Light" charset="0"/>
                <a:cs typeface="Helvetica Neue Light" charset="0"/>
              </a:rPr>
              <a:t> un bon </a:t>
            </a:r>
            <a:r>
              <a:rPr lang="en-US" sz="2100" dirty="0" err="1">
                <a:solidFill>
                  <a:srgbClr val="C00000"/>
                </a:solidFill>
                <a:ea typeface="Helvetica Neue Light" charset="0"/>
                <a:cs typeface="Helvetica Neue Light" charset="0"/>
              </a:rPr>
              <a:t>alignement</a:t>
            </a:r>
            <a:r>
              <a:rPr lang="en-US" sz="2100" dirty="0">
                <a:solidFill>
                  <a:srgbClr val="C00000"/>
                </a:solidFill>
                <a:ea typeface="Helvetica Neue Light" charset="0"/>
                <a:cs typeface="Helvetica Neue Light" charset="0"/>
              </a:rPr>
              <a:t> structural.</a:t>
            </a:r>
          </a:p>
        </p:txBody>
      </p:sp>
      <p:sp>
        <p:nvSpPr>
          <p:cNvPr id="4" name="Rectangle 1"/>
          <p:cNvSpPr>
            <a:spLocks/>
          </p:cNvSpPr>
          <p:nvPr/>
        </p:nvSpPr>
        <p:spPr bwMode="auto">
          <a:xfrm>
            <a:off x="214282" y="964402"/>
            <a:ext cx="8367117" cy="428644"/>
          </a:xfrm>
          <a:prstGeom prst="rect">
            <a:avLst/>
          </a:prstGeom>
          <a:noFill/>
          <a:ln w="12700" cap="flat">
            <a:noFill/>
            <a:miter lim="800000"/>
            <a:headEnd type="none" w="med" len="med"/>
            <a:tailEnd type="none" w="med" len="med"/>
          </a:ln>
        </p:spPr>
        <p:txBody>
          <a:bodyPr lIns="0" tIns="0" rIns="0" bIns="0" anchor="b"/>
          <a:lstStyle/>
          <a:p>
            <a:pPr algn="l"/>
            <a:r>
              <a:rPr lang="en-US" sz="2400" dirty="0">
                <a:solidFill>
                  <a:schemeClr val="accent1">
                    <a:lumMod val="50000"/>
                  </a:schemeClr>
                </a:solidFill>
                <a:ea typeface="Helvetica Neue Light" charset="0"/>
                <a:cs typeface="Helvetica Neue Light" charset="0"/>
                <a:sym typeface="Wingdings"/>
              </a:rPr>
              <a:t> </a:t>
            </a:r>
            <a:r>
              <a:rPr lang="en-US" sz="2400" dirty="0">
                <a:solidFill>
                  <a:schemeClr val="accent1">
                    <a:lumMod val="50000"/>
                  </a:schemeClr>
                </a:solidFill>
                <a:ea typeface="Helvetica Neue Light" charset="0"/>
                <a:cs typeface="Helvetica Neue Light" charset="0"/>
              </a:rPr>
              <a:t>La </a:t>
            </a:r>
            <a:r>
              <a:rPr lang="en-US" sz="2400" dirty="0" err="1">
                <a:solidFill>
                  <a:schemeClr val="accent1">
                    <a:lumMod val="50000"/>
                  </a:schemeClr>
                </a:solidFill>
                <a:ea typeface="Helvetica Neue Light" charset="0"/>
                <a:cs typeface="Helvetica Neue Light" charset="0"/>
              </a:rPr>
              <a:t>prédiction</a:t>
            </a:r>
            <a:r>
              <a:rPr lang="en-US" sz="2400" dirty="0">
                <a:solidFill>
                  <a:schemeClr val="accent1">
                    <a:lumMod val="50000"/>
                  </a:schemeClr>
                </a:solidFill>
                <a:ea typeface="Helvetica Neue Light" charset="0"/>
                <a:cs typeface="Helvetica Neue Light" charset="0"/>
              </a:rPr>
              <a:t> </a:t>
            </a:r>
            <a:r>
              <a:rPr lang="en-US" sz="2400" i="1" dirty="0">
                <a:solidFill>
                  <a:schemeClr val="accent1">
                    <a:lumMod val="50000"/>
                  </a:schemeClr>
                </a:solidFill>
                <a:ea typeface="Helvetica Neue Light" charset="0"/>
                <a:cs typeface="Helvetica Neue Light" charset="0"/>
              </a:rPr>
              <a:t>de novo</a:t>
            </a:r>
            <a:r>
              <a:rPr lang="en-US" sz="2400" dirty="0">
                <a:solidFill>
                  <a:schemeClr val="accent1">
                    <a:lumMod val="50000"/>
                  </a:schemeClr>
                </a:solidFill>
                <a:ea typeface="Helvetica Neue Light" charset="0"/>
                <a:cs typeface="Helvetica Neue Light" charset="0"/>
              </a:rPr>
              <a:t> de </a:t>
            </a:r>
            <a:r>
              <a:rPr lang="en-US" sz="2400" dirty="0" err="1">
                <a:solidFill>
                  <a:schemeClr val="accent1">
                    <a:lumMod val="50000"/>
                  </a:schemeClr>
                </a:solidFill>
                <a:ea typeface="Helvetica Neue Light" charset="0"/>
                <a:cs typeface="Helvetica Neue Light" charset="0"/>
              </a:rPr>
              <a:t>gènes</a:t>
            </a:r>
            <a:r>
              <a:rPr lang="en-US" sz="2400" dirty="0">
                <a:solidFill>
                  <a:schemeClr val="accent1">
                    <a:lumMod val="50000"/>
                  </a:schemeClr>
                </a:solidFill>
                <a:ea typeface="Helvetica Neue Light" charset="0"/>
                <a:cs typeface="Helvetica Neue Light" charset="0"/>
              </a:rPr>
              <a:t> </a:t>
            </a:r>
            <a:r>
              <a:rPr lang="en-US" sz="2400" dirty="0" err="1">
                <a:solidFill>
                  <a:schemeClr val="accent1">
                    <a:lumMod val="50000"/>
                  </a:schemeClr>
                </a:solidFill>
                <a:ea typeface="Helvetica Neue Light" charset="0"/>
                <a:cs typeface="Helvetica Neue Light" charset="0"/>
              </a:rPr>
              <a:t>d’ARN</a:t>
            </a:r>
            <a:r>
              <a:rPr lang="en-US" sz="2400" dirty="0">
                <a:solidFill>
                  <a:schemeClr val="accent1">
                    <a:lumMod val="50000"/>
                  </a:schemeClr>
                </a:solidFill>
                <a:ea typeface="Helvetica Neue Light" charset="0"/>
                <a:cs typeface="Helvetica Neue Light" charset="0"/>
              </a:rPr>
              <a:t> non-</a:t>
            </a:r>
            <a:r>
              <a:rPr lang="en-US" sz="2400" dirty="0" err="1">
                <a:solidFill>
                  <a:schemeClr val="accent1">
                    <a:lumMod val="50000"/>
                  </a:schemeClr>
                </a:solidFill>
                <a:ea typeface="Helvetica Neue Light" charset="0"/>
                <a:cs typeface="Helvetica Neue Light" charset="0"/>
              </a:rPr>
              <a:t>codants</a:t>
            </a:r>
            <a:endParaRPr lang="en-US" sz="2400" dirty="0">
              <a:solidFill>
                <a:schemeClr val="accent1">
                  <a:lumMod val="50000"/>
                </a:schemeClr>
              </a:solidFill>
              <a:ea typeface="Helvetica Neue Light" charset="0"/>
              <a:cs typeface="Helvetica Neue Light" charset="0"/>
            </a:endParaRPr>
          </a:p>
        </p:txBody>
      </p:sp>
      <p:sp>
        <p:nvSpPr>
          <p:cNvPr id="5" name="Rectangle 1"/>
          <p:cNvSpPr>
            <a:spLocks/>
          </p:cNvSpPr>
          <p:nvPr/>
        </p:nvSpPr>
        <p:spPr bwMode="auto">
          <a:xfrm>
            <a:off x="1785918" y="1857364"/>
            <a:ext cx="4419632" cy="428644"/>
          </a:xfrm>
          <a:prstGeom prst="rect">
            <a:avLst/>
          </a:prstGeom>
          <a:noFill/>
          <a:ln w="12700" cap="flat">
            <a:noFill/>
            <a:miter lim="800000"/>
            <a:headEnd type="none" w="med" len="med"/>
            <a:tailEnd type="none" w="med" len="med"/>
          </a:ln>
        </p:spPr>
        <p:txBody>
          <a:bodyPr lIns="0" tIns="0" rIns="0" bIns="0" anchor="b"/>
          <a:lstStyle/>
          <a:p>
            <a:pPr algn="l"/>
            <a:r>
              <a:rPr lang="en-US" sz="2400" i="1" dirty="0">
                <a:solidFill>
                  <a:schemeClr val="accent1">
                    <a:lumMod val="50000"/>
                  </a:schemeClr>
                </a:solidFill>
                <a:ea typeface="Helvetica Neue Light" charset="0"/>
                <a:cs typeface="Helvetica Neue Light" charset="0"/>
                <a:sym typeface="Wingdings"/>
              </a:rPr>
              <a:t>Le </a:t>
            </a:r>
            <a:r>
              <a:rPr lang="en-US" sz="2400" i="1" dirty="0" err="1">
                <a:solidFill>
                  <a:schemeClr val="accent1">
                    <a:lumMod val="50000"/>
                  </a:schemeClr>
                </a:solidFill>
                <a:ea typeface="Helvetica Neue Light" charset="0"/>
                <a:cs typeface="Helvetica Neue Light" charset="0"/>
                <a:sym typeface="Wingdings"/>
              </a:rPr>
              <a:t>paradoxe</a:t>
            </a:r>
            <a:r>
              <a:rPr lang="en-US" sz="2400" i="1" dirty="0">
                <a:solidFill>
                  <a:schemeClr val="accent1">
                    <a:lumMod val="50000"/>
                  </a:schemeClr>
                </a:solidFill>
                <a:ea typeface="Helvetica Neue Light" charset="0"/>
                <a:cs typeface="Helvetica Neue Light" charset="0"/>
                <a:sym typeface="Wingdings"/>
              </a:rPr>
              <a:t> de </a:t>
            </a:r>
            <a:r>
              <a:rPr lang="en-US" sz="2400" i="1" dirty="0" err="1">
                <a:solidFill>
                  <a:schemeClr val="accent1">
                    <a:lumMod val="50000"/>
                  </a:schemeClr>
                </a:solidFill>
                <a:ea typeface="Helvetica Neue Light" charset="0"/>
                <a:cs typeface="Helvetica Neue Light" charset="0"/>
                <a:sym typeface="Wingdings"/>
              </a:rPr>
              <a:t>l’oeuf</a:t>
            </a:r>
            <a:r>
              <a:rPr lang="en-US" sz="2400" i="1" dirty="0">
                <a:solidFill>
                  <a:schemeClr val="accent1">
                    <a:lumMod val="50000"/>
                  </a:schemeClr>
                </a:solidFill>
                <a:ea typeface="Helvetica Neue Light" charset="0"/>
                <a:cs typeface="Helvetica Neue Light" charset="0"/>
                <a:sym typeface="Wingdings"/>
              </a:rPr>
              <a:t> et de la </a:t>
            </a:r>
            <a:r>
              <a:rPr lang="en-US" sz="2400" i="1" dirty="0" err="1">
                <a:solidFill>
                  <a:schemeClr val="accent1">
                    <a:lumMod val="50000"/>
                  </a:schemeClr>
                </a:solidFill>
                <a:ea typeface="Helvetica Neue Light" charset="0"/>
                <a:cs typeface="Helvetica Neue Light" charset="0"/>
                <a:sym typeface="Wingdings"/>
              </a:rPr>
              <a:t>poule</a:t>
            </a:r>
            <a:endParaRPr lang="en-US" sz="2400" i="1" dirty="0">
              <a:solidFill>
                <a:schemeClr val="accent1">
                  <a:lumMod val="50000"/>
                </a:schemeClr>
              </a:solidFill>
              <a:ea typeface="Helvetica Neue Light" charset="0"/>
              <a:cs typeface="Helvetica Neue Light" charset="0"/>
            </a:endParaRPr>
          </a:p>
        </p:txBody>
      </p:sp>
      <p:sp>
        <p:nvSpPr>
          <p:cNvPr id="7" name="ZoneTexte 6"/>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6" name="ZoneTexte 5"/>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16</a:t>
            </a:fld>
            <a:endParaRPr lang="fr-F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p:cNvSpPr>
          <p:nvPr/>
        </p:nvSpPr>
        <p:spPr bwMode="auto">
          <a:xfrm>
            <a:off x="375047" y="2000240"/>
            <a:ext cx="8384977" cy="1178714"/>
          </a:xfrm>
          <a:prstGeom prst="rect">
            <a:avLst/>
          </a:prstGeom>
          <a:noFill/>
          <a:ln w="12700" cap="flat">
            <a:noFill/>
            <a:miter lim="800000"/>
            <a:headEnd type="none" w="med" len="med"/>
            <a:tailEnd type="none" w="med" len="med"/>
          </a:ln>
        </p:spPr>
        <p:txBody>
          <a:bodyPr lIns="0" tIns="0" rIns="0" bIns="0"/>
          <a:lstStyle/>
          <a:p>
            <a:pPr marL="357175" indent="-357175">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des </a:t>
            </a:r>
            <a:r>
              <a:rPr lang="en-US" sz="2100" dirty="0" err="1">
                <a:ea typeface="Helvetica Neue Light" charset="0"/>
                <a:cs typeface="Helvetica Neue Light" charset="0"/>
              </a:rPr>
              <a:t>études</a:t>
            </a:r>
            <a:r>
              <a:rPr lang="en-US" sz="2100" dirty="0">
                <a:ea typeface="Helvetica Neue Light" charset="0"/>
                <a:cs typeface="Helvetica Neue Light" charset="0"/>
              </a:rPr>
              <a:t> </a:t>
            </a:r>
            <a:r>
              <a:rPr lang="en-US" sz="2100" dirty="0" err="1">
                <a:ea typeface="Helvetica Neue Light" charset="0"/>
                <a:cs typeface="Helvetica Neue Light" charset="0"/>
              </a:rPr>
              <a:t>réalisées</a:t>
            </a:r>
            <a:r>
              <a:rPr lang="en-US" sz="2100" dirty="0">
                <a:ea typeface="Helvetica Neue Light" charset="0"/>
                <a:cs typeface="Helvetica Neue Light" charset="0"/>
              </a:rPr>
              <a:t> avec QRNA </a:t>
            </a:r>
            <a:r>
              <a:rPr lang="en-US" sz="2100" dirty="0" err="1">
                <a:ea typeface="Helvetica Neue Light" charset="0"/>
                <a:cs typeface="Helvetica Neue Light" charset="0"/>
              </a:rPr>
              <a:t>sur</a:t>
            </a:r>
            <a:r>
              <a:rPr lang="en-US" sz="2100" dirty="0">
                <a:ea typeface="Helvetica Neue Light" charset="0"/>
                <a:cs typeface="Helvetica Neue Light" charset="0"/>
              </a:rPr>
              <a:t> les </a:t>
            </a:r>
            <a:r>
              <a:rPr lang="en-US" sz="2100" dirty="0" err="1">
                <a:ea typeface="Helvetica Neue Light" charset="0"/>
                <a:cs typeface="Helvetica Neue Light" charset="0"/>
              </a:rPr>
              <a:t>génomes</a:t>
            </a:r>
            <a:r>
              <a:rPr lang="en-US" sz="2100" dirty="0">
                <a:ea typeface="Helvetica Neue Light" charset="0"/>
                <a:cs typeface="Helvetica Neue Light" charset="0"/>
              </a:rPr>
              <a:t> de </a:t>
            </a:r>
            <a:r>
              <a:rPr lang="en-US" sz="2100" i="1" dirty="0">
                <a:ea typeface="Helvetica Neue Light" charset="0"/>
                <a:cs typeface="Helvetica Neue Light" charset="0"/>
              </a:rPr>
              <a:t>E. coli et de S. </a:t>
            </a:r>
            <a:r>
              <a:rPr lang="en-US" sz="2100" i="1" dirty="0" err="1">
                <a:ea typeface="Helvetica Neue Light" charset="0"/>
                <a:cs typeface="Helvetica Neue Light" charset="0"/>
              </a:rPr>
              <a:t>cerevisiae</a:t>
            </a:r>
            <a:r>
              <a:rPr lang="en-US" sz="2100" dirty="0">
                <a:ea typeface="Helvetica Neue Light" charset="0"/>
                <a:cs typeface="Helvetica Neue Light" charset="0"/>
              </a:rPr>
              <a:t> </a:t>
            </a:r>
            <a:r>
              <a:rPr lang="en-US" sz="2100" dirty="0" err="1">
                <a:ea typeface="Helvetica Neue Light" charset="0"/>
                <a:cs typeface="Helvetica Neue Light" charset="0"/>
              </a:rPr>
              <a:t>n’ont</a:t>
            </a:r>
            <a:r>
              <a:rPr lang="en-US" sz="2100" dirty="0">
                <a:ea typeface="Helvetica Neue Light" charset="0"/>
                <a:cs typeface="Helvetica Neue Light" charset="0"/>
              </a:rPr>
              <a:t> </a:t>
            </a:r>
            <a:r>
              <a:rPr lang="en-US" sz="2100" dirty="0" err="1">
                <a:ea typeface="Helvetica Neue Light" charset="0"/>
                <a:cs typeface="Helvetica Neue Light" charset="0"/>
              </a:rPr>
              <a:t>confirmé</a:t>
            </a:r>
            <a:r>
              <a:rPr lang="en-US" sz="2100" dirty="0">
                <a:ea typeface="Helvetica Neue Light" charset="0"/>
                <a:cs typeface="Helvetica Neue Light" charset="0"/>
              </a:rPr>
              <a:t> </a:t>
            </a:r>
            <a:r>
              <a:rPr lang="en-US" sz="2100" dirty="0" err="1">
                <a:ea typeface="Helvetica Neue Light" charset="0"/>
                <a:cs typeface="Helvetica Neue Light" charset="0"/>
              </a:rPr>
              <a:t>l’expression</a:t>
            </a:r>
            <a:r>
              <a:rPr lang="en-US" sz="2100" dirty="0">
                <a:ea typeface="Helvetica Neue Light" charset="0"/>
                <a:cs typeface="Helvetica Neue Light" charset="0"/>
              </a:rPr>
              <a:t> </a:t>
            </a:r>
            <a:r>
              <a:rPr lang="en-US" sz="2100" dirty="0" err="1">
                <a:ea typeface="Helvetica Neue Light" charset="0"/>
                <a:cs typeface="Helvetica Neue Light" charset="0"/>
              </a:rPr>
              <a:t>que</a:t>
            </a:r>
            <a:r>
              <a:rPr lang="en-US" sz="2100" dirty="0">
                <a:ea typeface="Helvetica Neue Light" charset="0"/>
                <a:cs typeface="Helvetica Neue Light" charset="0"/>
              </a:rPr>
              <a:t> de </a:t>
            </a:r>
            <a:r>
              <a:rPr lang="en-US" sz="2100" dirty="0">
                <a:solidFill>
                  <a:srgbClr val="C00000"/>
                </a:solidFill>
                <a:ea typeface="Helvetica Neue Light" charset="0"/>
                <a:cs typeface="Helvetica Neue Light" charset="0"/>
              </a:rPr>
              <a:t>10-20% des </a:t>
            </a:r>
            <a:r>
              <a:rPr lang="en-US" sz="2100" dirty="0" err="1">
                <a:solidFill>
                  <a:srgbClr val="C00000"/>
                </a:solidFill>
                <a:ea typeface="Helvetica Neue Light" charset="0"/>
                <a:cs typeface="Helvetica Neue Light" charset="0"/>
              </a:rPr>
              <a:t>prédictions</a:t>
            </a:r>
            <a:r>
              <a:rPr lang="en-US" sz="2100" dirty="0">
                <a:solidFill>
                  <a:srgbClr val="C00000"/>
                </a:solidFill>
                <a:ea typeface="Helvetica Neue Light" charset="0"/>
                <a:cs typeface="Helvetica Neue Light" charset="0"/>
              </a:rPr>
              <a:t> </a:t>
            </a:r>
            <a:r>
              <a:rPr lang="en-US" sz="2100" dirty="0">
                <a:ea typeface="Helvetica Neue Light" charset="0"/>
                <a:cs typeface="Helvetica Neue Light" charset="0"/>
              </a:rPr>
              <a:t>de </a:t>
            </a:r>
            <a:r>
              <a:rPr lang="en-US" sz="2100" dirty="0" err="1">
                <a:ea typeface="Helvetica Neue Light" charset="0"/>
                <a:cs typeface="Helvetica Neue Light" charset="0"/>
              </a:rPr>
              <a:t>cet</a:t>
            </a:r>
            <a:r>
              <a:rPr lang="en-US" sz="2100" dirty="0">
                <a:ea typeface="Helvetica Neue Light" charset="0"/>
                <a:cs typeface="Helvetica Neue Light" charset="0"/>
              </a:rPr>
              <a:t> </a:t>
            </a:r>
            <a:r>
              <a:rPr lang="en-US" sz="2100" dirty="0" err="1">
                <a:ea typeface="Helvetica Neue Light" charset="0"/>
                <a:cs typeface="Helvetica Neue Light" charset="0"/>
              </a:rPr>
              <a:t>outil</a:t>
            </a:r>
            <a:r>
              <a:rPr lang="en-US" sz="2100" dirty="0">
                <a:ea typeface="Helvetica Neue Light" charset="0"/>
                <a:cs typeface="Helvetica Neue Light" charset="0"/>
              </a:rPr>
              <a:t>. </a:t>
            </a:r>
          </a:p>
        </p:txBody>
      </p:sp>
      <p:sp>
        <p:nvSpPr>
          <p:cNvPr id="5" name="ZoneTexte 4"/>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6" name="Rectangle 2"/>
          <p:cNvSpPr>
            <a:spLocks/>
          </p:cNvSpPr>
          <p:nvPr/>
        </p:nvSpPr>
        <p:spPr bwMode="auto">
          <a:xfrm>
            <a:off x="375047" y="4170205"/>
            <a:ext cx="8384977" cy="1687687"/>
          </a:xfrm>
          <a:prstGeom prst="rect">
            <a:avLst/>
          </a:prstGeom>
          <a:noFill/>
          <a:ln w="12700" cap="flat">
            <a:noFill/>
            <a:miter lim="800000"/>
            <a:headEnd type="none" w="med" len="med"/>
            <a:tailEnd type="none" w="med" len="med"/>
          </a:ln>
        </p:spPr>
        <p:txBody>
          <a:bodyPr lIns="0" tIns="0" rIns="0" bIns="0"/>
          <a:lstStyle/>
          <a:p>
            <a:pPr algn="just">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ces</a:t>
            </a:r>
            <a:r>
              <a:rPr lang="en-US" sz="2100" dirty="0">
                <a:ea typeface="Helvetica Neue Light" charset="0"/>
                <a:cs typeface="Helvetica Neue Light" charset="0"/>
              </a:rPr>
              <a:t> </a:t>
            </a:r>
            <a:r>
              <a:rPr lang="en-US" sz="2100" dirty="0" err="1">
                <a:ea typeface="Helvetica Neue Light" charset="0"/>
                <a:cs typeface="Helvetica Neue Light" charset="0"/>
              </a:rPr>
              <a:t>prédictions</a:t>
            </a:r>
            <a:r>
              <a:rPr lang="en-US" sz="2100" dirty="0">
                <a:ea typeface="Helvetica Neue Light" charset="0"/>
                <a:cs typeface="Helvetica Neue Light" charset="0"/>
              </a:rPr>
              <a:t> </a:t>
            </a:r>
            <a:r>
              <a:rPr lang="en-US" sz="2100" dirty="0" err="1">
                <a:ea typeface="Helvetica Neue Light" charset="0"/>
                <a:cs typeface="Helvetica Neue Light" charset="0"/>
              </a:rPr>
              <a:t>inclus</a:t>
            </a:r>
            <a:r>
              <a:rPr lang="en-US" sz="2100" dirty="0">
                <a:ea typeface="Helvetica Neue Light" charset="0"/>
                <a:cs typeface="Helvetica Neue Light" charset="0"/>
              </a:rPr>
              <a:t> un </a:t>
            </a:r>
            <a:r>
              <a:rPr lang="en-US" sz="2100" dirty="0">
                <a:solidFill>
                  <a:srgbClr val="C00000"/>
                </a:solidFill>
                <a:ea typeface="Helvetica Neue Light" charset="0"/>
                <a:cs typeface="Helvetica Neue Light" charset="0"/>
              </a:rPr>
              <a:t>grand </a:t>
            </a:r>
            <a:r>
              <a:rPr lang="en-US" sz="2100" dirty="0" err="1">
                <a:solidFill>
                  <a:srgbClr val="C00000"/>
                </a:solidFill>
                <a:ea typeface="Helvetica Neue Light" charset="0"/>
                <a:cs typeface="Helvetica Neue Light" charset="0"/>
              </a:rPr>
              <a:t>nombre</a:t>
            </a:r>
            <a:r>
              <a:rPr lang="en-US" sz="2100" dirty="0">
                <a:solidFill>
                  <a:srgbClr val="C00000"/>
                </a:solidFill>
                <a:ea typeface="Helvetica Neue Light" charset="0"/>
                <a:cs typeface="Helvetica Neue Light" charset="0"/>
              </a:rPr>
              <a:t> de faux </a:t>
            </a:r>
            <a:r>
              <a:rPr lang="en-US" sz="2100" dirty="0" err="1">
                <a:solidFill>
                  <a:srgbClr val="C00000"/>
                </a:solidFill>
                <a:ea typeface="Helvetica Neue Light" charset="0"/>
                <a:cs typeface="Helvetica Neue Light" charset="0"/>
              </a:rPr>
              <a:t>positifs</a:t>
            </a:r>
            <a:endParaRPr lang="en-US" sz="2100" dirty="0">
              <a:solidFill>
                <a:srgbClr val="C00000"/>
              </a:solidFill>
              <a:ea typeface="Helvetica Neue Light" charset="0"/>
              <a:cs typeface="Helvetica Neue Light" charset="0"/>
            </a:endParaRPr>
          </a:p>
          <a:p>
            <a:pPr algn="just">
              <a:spcBef>
                <a:spcPts val="600"/>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de </a:t>
            </a:r>
            <a:r>
              <a:rPr lang="en-US" sz="2100" dirty="0" err="1">
                <a:ea typeface="Helvetica Neue Light" charset="0"/>
                <a:cs typeface="Helvetica Neue Light" charset="0"/>
              </a:rPr>
              <a:t>nombreux</a:t>
            </a:r>
            <a:r>
              <a:rPr lang="en-US" sz="2100" dirty="0">
                <a:ea typeface="Helvetica Neue Light" charset="0"/>
                <a:cs typeface="Helvetica Neue Light" charset="0"/>
              </a:rPr>
              <a:t> ARNs </a:t>
            </a:r>
            <a:r>
              <a:rPr lang="en-US" sz="2100" dirty="0">
                <a:solidFill>
                  <a:srgbClr val="C00000"/>
                </a:solidFill>
                <a:ea typeface="Helvetica Neue Light" charset="0"/>
                <a:cs typeface="Helvetica Neue Light" charset="0"/>
              </a:rPr>
              <a:t>ne </a:t>
            </a:r>
            <a:r>
              <a:rPr lang="en-US" sz="2100" dirty="0" err="1">
                <a:solidFill>
                  <a:srgbClr val="C00000"/>
                </a:solidFill>
                <a:ea typeface="Helvetica Neue Light" charset="0"/>
                <a:cs typeface="Helvetica Neue Light" charset="0"/>
              </a:rPr>
              <a:t>s’expriment</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que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dans</a:t>
            </a:r>
            <a:r>
              <a:rPr lang="en-US" sz="2100" dirty="0">
                <a:solidFill>
                  <a:srgbClr val="C00000"/>
                </a:solidFill>
                <a:ea typeface="Helvetica Neue Light" charset="0"/>
                <a:cs typeface="Helvetica Neue Light" charset="0"/>
              </a:rPr>
              <a:t> des temps et des </a:t>
            </a:r>
            <a:r>
              <a:rPr lang="en-US" sz="2100" dirty="0" err="1">
                <a:solidFill>
                  <a:srgbClr val="C00000"/>
                </a:solidFill>
                <a:ea typeface="Helvetica Neue Light" charset="0"/>
                <a:cs typeface="Helvetica Neue Light" charset="0"/>
              </a:rPr>
              <a:t>espaces</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très</a:t>
            </a:r>
            <a:r>
              <a:rPr lang="en-US" sz="2100" dirty="0">
                <a:solidFill>
                  <a:srgbClr val="C00000"/>
                </a:solidFill>
                <a:ea typeface="Helvetica Neue Light" charset="0"/>
                <a:cs typeface="Helvetica Neue Light" charset="0"/>
              </a:rPr>
              <a:t>  </a:t>
            </a:r>
          </a:p>
          <a:p>
            <a:pPr algn="just">
              <a:spcBef>
                <a:spcPts val="600"/>
              </a:spcBef>
              <a:buSzPct val="89000"/>
            </a:pPr>
            <a:r>
              <a:rPr lang="en-US" sz="2100" dirty="0">
                <a:solidFill>
                  <a:srgbClr val="C00000"/>
                </a:solidFill>
                <a:ea typeface="Helvetica Neue Light" charset="0"/>
                <a:cs typeface="Helvetica Neue Light" charset="0"/>
              </a:rPr>
              <a:t>    courts/</a:t>
            </a:r>
            <a:r>
              <a:rPr lang="en-US" sz="2100" dirty="0" err="1">
                <a:solidFill>
                  <a:srgbClr val="C00000"/>
                </a:solidFill>
                <a:ea typeface="Helvetica Neue Light" charset="0"/>
                <a:cs typeface="Helvetica Neue Light" charset="0"/>
              </a:rPr>
              <a:t>réduits</a:t>
            </a:r>
            <a:r>
              <a:rPr lang="en-US" sz="2100" dirty="0">
                <a:solidFill>
                  <a:srgbClr val="C00000"/>
                </a:solidFill>
                <a:ea typeface="Helvetica Neue Light" charset="0"/>
                <a:cs typeface="Helvetica Neue Light" charset="0"/>
              </a:rPr>
              <a:t> </a:t>
            </a:r>
            <a:r>
              <a:rPr lang="en-US" sz="2100" dirty="0" err="1">
                <a:ea typeface="Helvetica Neue Light" charset="0"/>
                <a:cs typeface="Helvetica Neue Light" charset="0"/>
              </a:rPr>
              <a:t>rendant</a:t>
            </a:r>
            <a:r>
              <a:rPr lang="en-US" sz="2100" dirty="0">
                <a:ea typeface="Helvetica Neue Light" charset="0"/>
                <a:cs typeface="Helvetica Neue Light" charset="0"/>
              </a:rPr>
              <a:t> </a:t>
            </a:r>
            <a:r>
              <a:rPr lang="en-US" sz="2100" dirty="0" err="1">
                <a:ea typeface="Helvetica Neue Light" charset="0"/>
                <a:cs typeface="Helvetica Neue Light" charset="0"/>
              </a:rPr>
              <a:t>leur</a:t>
            </a:r>
            <a:r>
              <a:rPr lang="en-US" sz="2100" dirty="0">
                <a:ea typeface="Helvetica Neue Light" charset="0"/>
                <a:cs typeface="Helvetica Neue Light" charset="0"/>
              </a:rPr>
              <a:t> validation </a:t>
            </a:r>
            <a:r>
              <a:rPr lang="en-US" sz="2100" dirty="0" err="1">
                <a:ea typeface="Helvetica Neue Light" charset="0"/>
                <a:cs typeface="Helvetica Neue Light" charset="0"/>
              </a:rPr>
              <a:t>expérimentale</a:t>
            </a:r>
            <a:r>
              <a:rPr lang="en-US" sz="2100" dirty="0">
                <a:ea typeface="Helvetica Neue Light" charset="0"/>
                <a:cs typeface="Helvetica Neue Light" charset="0"/>
              </a:rPr>
              <a:t> </a:t>
            </a:r>
            <a:r>
              <a:rPr lang="en-US" sz="2100" dirty="0" err="1">
                <a:ea typeface="Helvetica Neue Light" charset="0"/>
                <a:cs typeface="Helvetica Neue Light" charset="0"/>
              </a:rPr>
              <a:t>très</a:t>
            </a:r>
            <a:r>
              <a:rPr lang="en-US" sz="2100" dirty="0">
                <a:ea typeface="Helvetica Neue Light" charset="0"/>
                <a:cs typeface="Helvetica Neue Light" charset="0"/>
              </a:rPr>
              <a:t> </a:t>
            </a:r>
            <a:r>
              <a:rPr lang="en-US" sz="2100" dirty="0" err="1">
                <a:ea typeface="Helvetica Neue Light" charset="0"/>
                <a:cs typeface="Helvetica Neue Light" charset="0"/>
              </a:rPr>
              <a:t>difficile</a:t>
            </a:r>
            <a:endParaRPr lang="en-US" sz="2100" dirty="0">
              <a:ea typeface="Helvetica Neue Light" charset="0"/>
              <a:cs typeface="Helvetica Neue Light" charset="0"/>
            </a:endParaRPr>
          </a:p>
        </p:txBody>
      </p:sp>
      <p:sp>
        <p:nvSpPr>
          <p:cNvPr id="7" name="Rectangle 6"/>
          <p:cNvSpPr/>
          <p:nvPr/>
        </p:nvSpPr>
        <p:spPr>
          <a:xfrm>
            <a:off x="142844" y="3357562"/>
            <a:ext cx="8143932" cy="461665"/>
          </a:xfrm>
          <a:prstGeom prst="rect">
            <a:avLst/>
          </a:prstGeom>
        </p:spPr>
        <p:txBody>
          <a:bodyPr wrap="square">
            <a:spAutoFit/>
          </a:bodyPr>
          <a:lstStyle/>
          <a:p>
            <a:pPr algn="just">
              <a:spcBef>
                <a:spcPts val="1055"/>
              </a:spcBef>
            </a:pP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rPr>
              <a:t>Deux</a:t>
            </a:r>
            <a:r>
              <a:rPr lang="en-US" sz="2400" dirty="0">
                <a:solidFill>
                  <a:schemeClr val="accent1">
                    <a:lumMod val="50000"/>
                  </a:schemeClr>
                </a:solidFill>
                <a:ea typeface="Helvetica Neue Light" charset="0"/>
                <a:cs typeface="Helvetica Neue Light" charset="0"/>
              </a:rPr>
              <a:t> explications </a:t>
            </a:r>
            <a:r>
              <a:rPr lang="en-US" sz="2400" dirty="0" err="1">
                <a:solidFill>
                  <a:schemeClr val="accent1">
                    <a:lumMod val="50000"/>
                  </a:schemeClr>
                </a:solidFill>
                <a:ea typeface="Helvetica Neue Light" charset="0"/>
                <a:cs typeface="Helvetica Neue Light" charset="0"/>
              </a:rPr>
              <a:t>possibles</a:t>
            </a:r>
            <a:r>
              <a:rPr lang="en-US" sz="2400" dirty="0">
                <a:solidFill>
                  <a:schemeClr val="accent1">
                    <a:lumMod val="50000"/>
                  </a:schemeClr>
                </a:solidFill>
                <a:ea typeface="Helvetica Neue Light" charset="0"/>
                <a:cs typeface="Helvetica Neue Light" charset="0"/>
              </a:rPr>
              <a:t> face à </a:t>
            </a:r>
            <a:r>
              <a:rPr lang="en-US" sz="2400" dirty="0" err="1">
                <a:solidFill>
                  <a:schemeClr val="accent1">
                    <a:lumMod val="50000"/>
                  </a:schemeClr>
                </a:solidFill>
                <a:ea typeface="Helvetica Neue Light" charset="0"/>
                <a:cs typeface="Helvetica Neue Light" charset="0"/>
              </a:rPr>
              <a:t>cette</a:t>
            </a:r>
            <a:r>
              <a:rPr lang="en-US" sz="2400" dirty="0">
                <a:solidFill>
                  <a:schemeClr val="accent1">
                    <a:lumMod val="50000"/>
                  </a:schemeClr>
                </a:solidFill>
                <a:ea typeface="Helvetica Neue Light" charset="0"/>
                <a:cs typeface="Helvetica Neue Light" charset="0"/>
              </a:rPr>
              <a:t> </a:t>
            </a:r>
            <a:r>
              <a:rPr lang="en-US" sz="2400" dirty="0" err="1">
                <a:solidFill>
                  <a:schemeClr val="accent1">
                    <a:lumMod val="50000"/>
                  </a:schemeClr>
                </a:solidFill>
                <a:ea typeface="Helvetica Neue Light" charset="0"/>
                <a:cs typeface="Helvetica Neue Light" charset="0"/>
              </a:rPr>
              <a:t>spécificité</a:t>
            </a:r>
            <a:r>
              <a:rPr lang="en-US" sz="2400" dirty="0">
                <a:solidFill>
                  <a:schemeClr val="accent1">
                    <a:lumMod val="50000"/>
                  </a:schemeClr>
                </a:solidFill>
                <a:ea typeface="Helvetica Neue Light" charset="0"/>
                <a:cs typeface="Helvetica Neue Light" charset="0"/>
              </a:rPr>
              <a:t> </a:t>
            </a:r>
            <a:r>
              <a:rPr lang="en-US" sz="2400" dirty="0" err="1">
                <a:solidFill>
                  <a:schemeClr val="accent1">
                    <a:lumMod val="50000"/>
                  </a:schemeClr>
                </a:solidFill>
                <a:ea typeface="Helvetica Neue Light" charset="0"/>
                <a:cs typeface="Helvetica Neue Light" charset="0"/>
              </a:rPr>
              <a:t>très</a:t>
            </a:r>
            <a:r>
              <a:rPr lang="en-US" sz="2400" dirty="0">
                <a:solidFill>
                  <a:schemeClr val="accent1">
                    <a:lumMod val="50000"/>
                  </a:schemeClr>
                </a:solidFill>
                <a:ea typeface="Helvetica Neue Light" charset="0"/>
                <a:cs typeface="Helvetica Neue Light" charset="0"/>
              </a:rPr>
              <a:t> </a:t>
            </a:r>
            <a:r>
              <a:rPr lang="en-US" sz="2400" dirty="0" err="1">
                <a:solidFill>
                  <a:schemeClr val="accent1">
                    <a:lumMod val="50000"/>
                  </a:schemeClr>
                </a:solidFill>
                <a:ea typeface="Helvetica Neue Light" charset="0"/>
                <a:cs typeface="Helvetica Neue Light" charset="0"/>
              </a:rPr>
              <a:t>faible</a:t>
            </a:r>
            <a:r>
              <a:rPr lang="en-US" sz="2400" dirty="0">
                <a:solidFill>
                  <a:schemeClr val="accent1">
                    <a:lumMod val="50000"/>
                  </a:schemeClr>
                </a:solidFill>
                <a:ea typeface="Helvetica Neue Light" charset="0"/>
                <a:cs typeface="Helvetica Neue Light" charset="0"/>
              </a:rPr>
              <a:t>:</a:t>
            </a:r>
          </a:p>
        </p:txBody>
      </p:sp>
      <p:sp>
        <p:nvSpPr>
          <p:cNvPr id="8" name="Rectangle 7"/>
          <p:cNvSpPr/>
          <p:nvPr/>
        </p:nvSpPr>
        <p:spPr>
          <a:xfrm>
            <a:off x="142844" y="1285860"/>
            <a:ext cx="8143932" cy="461665"/>
          </a:xfrm>
          <a:prstGeom prst="rect">
            <a:avLst/>
          </a:prstGeom>
        </p:spPr>
        <p:txBody>
          <a:bodyPr wrap="square">
            <a:spAutoFit/>
          </a:bodyPr>
          <a:lstStyle/>
          <a:p>
            <a:pPr algn="just">
              <a:spcBef>
                <a:spcPts val="1055"/>
              </a:spcBef>
            </a:pP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rPr>
              <a:t>Résultats</a:t>
            </a:r>
            <a:r>
              <a:rPr lang="en-US" sz="2400" dirty="0">
                <a:solidFill>
                  <a:schemeClr val="accent1">
                    <a:lumMod val="50000"/>
                  </a:schemeClr>
                </a:solidFill>
                <a:ea typeface="Helvetica Neue Light" charset="0"/>
                <a:cs typeface="Helvetica Neue Light" charset="0"/>
              </a:rPr>
              <a:t>:</a:t>
            </a:r>
          </a:p>
        </p:txBody>
      </p:sp>
      <p:sp>
        <p:nvSpPr>
          <p:cNvPr id="9" name="ZoneTexte 8"/>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11" name="Espace réservé du numéro de diapositive 10"/>
          <p:cNvSpPr>
            <a:spLocks noGrp="1"/>
          </p:cNvSpPr>
          <p:nvPr>
            <p:ph type="sldNum" sz="quarter" idx="12"/>
          </p:nvPr>
        </p:nvSpPr>
        <p:spPr/>
        <p:txBody>
          <a:bodyPr/>
          <a:lstStyle/>
          <a:p>
            <a:fld id="{922D7642-BDE5-4A24-BAC5-C7F7F2D9BEDB}" type="slidenum">
              <a:rPr lang="fr-FR" smtClean="0"/>
              <a:pPr/>
              <a:t>17</a:t>
            </a:fld>
            <a:endParaRPr lang="fr-F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bwMode="auto">
          <a:xfrm>
            <a:off x="214282" y="964402"/>
            <a:ext cx="8367117" cy="428644"/>
          </a:xfrm>
          <a:prstGeom prst="rect">
            <a:avLst/>
          </a:prstGeom>
          <a:noFill/>
          <a:ln w="12700" cap="flat">
            <a:noFill/>
            <a:miter lim="800000"/>
            <a:headEnd type="none" w="med" len="med"/>
            <a:tailEnd type="none" w="med" len="med"/>
          </a:ln>
        </p:spPr>
        <p:txBody>
          <a:bodyPr lIns="0" tIns="0" rIns="0" bIns="0" anchor="b"/>
          <a:lstStyle/>
          <a:p>
            <a:pPr algn="l"/>
            <a:r>
              <a:rPr lang="en-US" sz="2400" dirty="0">
                <a:solidFill>
                  <a:schemeClr val="accent1">
                    <a:lumMod val="50000"/>
                  </a:schemeClr>
                </a:solidFill>
                <a:ea typeface="Helvetica Neue Light" charset="0"/>
                <a:cs typeface="Helvetica Neue Light" charset="0"/>
                <a:sym typeface="Wingdings"/>
              </a:rPr>
              <a:t> </a:t>
            </a:r>
            <a:r>
              <a:rPr lang="en-US" sz="2400" dirty="0">
                <a:solidFill>
                  <a:schemeClr val="accent1">
                    <a:lumMod val="50000"/>
                  </a:schemeClr>
                </a:solidFill>
                <a:ea typeface="Helvetica Neue Light" charset="0"/>
                <a:cs typeface="Helvetica Neue Light" charset="0"/>
              </a:rPr>
              <a:t>La </a:t>
            </a:r>
            <a:r>
              <a:rPr lang="en-US" sz="2400" dirty="0" err="1">
                <a:solidFill>
                  <a:schemeClr val="accent1">
                    <a:lumMod val="50000"/>
                  </a:schemeClr>
                </a:solidFill>
                <a:ea typeface="Helvetica Neue Light" charset="0"/>
                <a:cs typeface="Helvetica Neue Light" charset="0"/>
              </a:rPr>
              <a:t>prédiction</a:t>
            </a:r>
            <a:r>
              <a:rPr lang="en-US" sz="2400" dirty="0">
                <a:solidFill>
                  <a:schemeClr val="accent1">
                    <a:lumMod val="50000"/>
                  </a:schemeClr>
                </a:solidFill>
                <a:ea typeface="Helvetica Neue Light" charset="0"/>
                <a:cs typeface="Helvetica Neue Light" charset="0"/>
              </a:rPr>
              <a:t> </a:t>
            </a:r>
            <a:r>
              <a:rPr lang="en-US" sz="2400" i="1" dirty="0">
                <a:solidFill>
                  <a:schemeClr val="accent1">
                    <a:lumMod val="50000"/>
                  </a:schemeClr>
                </a:solidFill>
                <a:ea typeface="Helvetica Neue Light" charset="0"/>
                <a:cs typeface="Helvetica Neue Light" charset="0"/>
              </a:rPr>
              <a:t>par </a:t>
            </a:r>
            <a:r>
              <a:rPr lang="en-US" sz="2400" i="1" dirty="0" err="1">
                <a:solidFill>
                  <a:schemeClr val="accent1">
                    <a:lumMod val="50000"/>
                  </a:schemeClr>
                </a:solidFill>
                <a:ea typeface="Helvetica Neue Light" charset="0"/>
                <a:cs typeface="Helvetica Neue Light" charset="0"/>
              </a:rPr>
              <a:t>homologie</a:t>
            </a:r>
            <a:r>
              <a:rPr lang="en-US" sz="2400" i="1" dirty="0">
                <a:solidFill>
                  <a:schemeClr val="accent1">
                    <a:lumMod val="50000"/>
                  </a:schemeClr>
                </a:solidFill>
                <a:ea typeface="Helvetica Neue Light" charset="0"/>
                <a:cs typeface="Helvetica Neue Light" charset="0"/>
              </a:rPr>
              <a:t> </a:t>
            </a:r>
            <a:r>
              <a:rPr lang="en-US" sz="2400" dirty="0">
                <a:solidFill>
                  <a:schemeClr val="accent1">
                    <a:lumMod val="50000"/>
                  </a:schemeClr>
                </a:solidFill>
                <a:ea typeface="Helvetica Neue Light" charset="0"/>
                <a:cs typeface="Helvetica Neue Light" charset="0"/>
              </a:rPr>
              <a:t>de </a:t>
            </a:r>
            <a:r>
              <a:rPr lang="en-US" sz="2400" dirty="0" err="1">
                <a:solidFill>
                  <a:schemeClr val="accent1">
                    <a:lumMod val="50000"/>
                  </a:schemeClr>
                </a:solidFill>
                <a:ea typeface="Helvetica Neue Light" charset="0"/>
                <a:cs typeface="Helvetica Neue Light" charset="0"/>
              </a:rPr>
              <a:t>gènes</a:t>
            </a:r>
            <a:r>
              <a:rPr lang="en-US" sz="2400" dirty="0">
                <a:solidFill>
                  <a:schemeClr val="accent1">
                    <a:lumMod val="50000"/>
                  </a:schemeClr>
                </a:solidFill>
                <a:ea typeface="Helvetica Neue Light" charset="0"/>
                <a:cs typeface="Helvetica Neue Light" charset="0"/>
              </a:rPr>
              <a:t> </a:t>
            </a:r>
            <a:r>
              <a:rPr lang="en-US" sz="2400" dirty="0" err="1">
                <a:solidFill>
                  <a:schemeClr val="accent1">
                    <a:lumMod val="50000"/>
                  </a:schemeClr>
                </a:solidFill>
                <a:ea typeface="Helvetica Neue Light" charset="0"/>
                <a:cs typeface="Helvetica Neue Light" charset="0"/>
              </a:rPr>
              <a:t>d’ARN</a:t>
            </a:r>
            <a:r>
              <a:rPr lang="en-US" sz="2400" dirty="0">
                <a:solidFill>
                  <a:schemeClr val="accent1">
                    <a:lumMod val="50000"/>
                  </a:schemeClr>
                </a:solidFill>
                <a:ea typeface="Helvetica Neue Light" charset="0"/>
                <a:cs typeface="Helvetica Neue Light" charset="0"/>
              </a:rPr>
              <a:t> non-</a:t>
            </a:r>
            <a:r>
              <a:rPr lang="en-US" sz="2400" dirty="0" err="1">
                <a:solidFill>
                  <a:schemeClr val="accent1">
                    <a:lumMod val="50000"/>
                  </a:schemeClr>
                </a:solidFill>
                <a:ea typeface="Helvetica Neue Light" charset="0"/>
                <a:cs typeface="Helvetica Neue Light" charset="0"/>
              </a:rPr>
              <a:t>codants</a:t>
            </a:r>
            <a:endParaRPr lang="en-US" sz="2400" dirty="0">
              <a:solidFill>
                <a:schemeClr val="accent1">
                  <a:lumMod val="50000"/>
                </a:schemeClr>
              </a:solidFill>
              <a:ea typeface="Helvetica Neue Light" charset="0"/>
              <a:cs typeface="Helvetica Neue Light" charset="0"/>
            </a:endParaRPr>
          </a:p>
        </p:txBody>
      </p:sp>
      <p:sp>
        <p:nvSpPr>
          <p:cNvPr id="3" name="ZoneTexte 2"/>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4" name="Rectangle 2"/>
          <p:cNvSpPr>
            <a:spLocks/>
          </p:cNvSpPr>
          <p:nvPr/>
        </p:nvSpPr>
        <p:spPr bwMode="auto">
          <a:xfrm>
            <a:off x="375047" y="1607345"/>
            <a:ext cx="8384977" cy="1750218"/>
          </a:xfrm>
          <a:prstGeom prst="rect">
            <a:avLst/>
          </a:prstGeom>
          <a:noFill/>
          <a:ln w="12700" cap="flat">
            <a:noFill/>
            <a:miter lim="800000"/>
            <a:headEnd type="none" w="med" len="med"/>
            <a:tailEnd type="none" w="med" len="med"/>
          </a:ln>
        </p:spPr>
        <p:txBody>
          <a:bodyPr lIns="0" tIns="0" rIns="0" bIns="0"/>
          <a:lstStyle/>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cette</a:t>
            </a:r>
            <a:r>
              <a:rPr lang="en-US" sz="2100" dirty="0">
                <a:ea typeface="Helvetica Neue Light" charset="0"/>
                <a:cs typeface="Helvetica Neue Light" charset="0"/>
              </a:rPr>
              <a:t> </a:t>
            </a:r>
            <a:r>
              <a:rPr lang="en-US" sz="2100" dirty="0" err="1">
                <a:ea typeface="Helvetica Neue Light" charset="0"/>
                <a:cs typeface="Helvetica Neue Light" charset="0"/>
              </a:rPr>
              <a:t>approche</a:t>
            </a:r>
            <a:r>
              <a:rPr lang="en-US" sz="2100" dirty="0">
                <a:ea typeface="Helvetica Neue Light" charset="0"/>
                <a:cs typeface="Helvetica Neue Light" charset="0"/>
              </a:rPr>
              <a:t> </a:t>
            </a:r>
            <a:r>
              <a:rPr lang="en-US" sz="2100" dirty="0" err="1">
                <a:ea typeface="Helvetica Neue Light" charset="0"/>
                <a:cs typeface="Helvetica Neue Light" charset="0"/>
              </a:rPr>
              <a:t>permet</a:t>
            </a:r>
            <a:r>
              <a:rPr lang="en-US" sz="2100" dirty="0">
                <a:ea typeface="Helvetica Neue Light" charset="0"/>
                <a:cs typeface="Helvetica Neue Light" charset="0"/>
              </a:rPr>
              <a:t> de </a:t>
            </a:r>
            <a:r>
              <a:rPr lang="en-US" sz="2100" dirty="0" err="1">
                <a:ea typeface="Helvetica Neue Light" charset="0"/>
                <a:cs typeface="Helvetica Neue Light" charset="0"/>
              </a:rPr>
              <a:t>trouver</a:t>
            </a:r>
            <a:r>
              <a:rPr lang="en-US" sz="2100" dirty="0">
                <a:ea typeface="Helvetica Neue Light" charset="0"/>
                <a:cs typeface="Helvetica Neue Light" charset="0"/>
              </a:rPr>
              <a:t>, </a:t>
            </a:r>
            <a:r>
              <a:rPr lang="en-US" sz="2100" dirty="0" err="1">
                <a:ea typeface="Helvetica Neue Light" charset="0"/>
                <a:cs typeface="Helvetica Neue Light" charset="0"/>
              </a:rPr>
              <a:t>dans</a:t>
            </a:r>
            <a:r>
              <a:rPr lang="en-US" sz="2100" dirty="0">
                <a:ea typeface="Helvetica Neue Light" charset="0"/>
                <a:cs typeface="Helvetica Neue Light" charset="0"/>
              </a:rPr>
              <a:t> les </a:t>
            </a:r>
            <a:r>
              <a:rPr lang="en-US" sz="2100" dirty="0" err="1">
                <a:ea typeface="Helvetica Neue Light" charset="0"/>
                <a:cs typeface="Helvetica Neue Light" charset="0"/>
              </a:rPr>
              <a:t>génomes</a:t>
            </a:r>
            <a:r>
              <a:rPr lang="en-US" sz="2100" dirty="0">
                <a:ea typeface="Helvetica Neue Light" charset="0"/>
                <a:cs typeface="Helvetica Neue Light" charset="0"/>
              </a:rPr>
              <a:t> </a:t>
            </a:r>
            <a:r>
              <a:rPr lang="en-US" sz="2100" dirty="0" err="1">
                <a:ea typeface="Helvetica Neue Light" charset="0"/>
                <a:cs typeface="Helvetica Neue Light" charset="0"/>
              </a:rPr>
              <a:t>nouvellement</a:t>
            </a:r>
            <a:r>
              <a:rPr lang="en-US" sz="2100" dirty="0">
                <a:ea typeface="Helvetica Neue Light" charset="0"/>
                <a:cs typeface="Helvetica Neue Light" charset="0"/>
              </a:rPr>
              <a:t> </a:t>
            </a:r>
            <a:r>
              <a:rPr lang="en-US" sz="2100" dirty="0" err="1">
                <a:ea typeface="Helvetica Neue Light" charset="0"/>
                <a:cs typeface="Helvetica Neue Light" charset="0"/>
              </a:rPr>
              <a:t>séquencés</a:t>
            </a:r>
            <a:r>
              <a:rPr lang="en-US" sz="2100" dirty="0">
                <a:ea typeface="Helvetica Neue Light" charset="0"/>
                <a:cs typeface="Helvetica Neue Light" charset="0"/>
              </a:rPr>
              <a:t>, de nouveaux </a:t>
            </a:r>
            <a:r>
              <a:rPr lang="en-US" sz="2100" dirty="0" err="1">
                <a:ea typeface="Helvetica Neue Light" charset="0"/>
                <a:cs typeface="Helvetica Neue Light" charset="0"/>
              </a:rPr>
              <a:t>membres</a:t>
            </a:r>
            <a:r>
              <a:rPr lang="en-US" sz="2100" dirty="0">
                <a:ea typeface="Helvetica Neue Light" charset="0"/>
                <a:cs typeface="Helvetica Neue Light" charset="0"/>
              </a:rPr>
              <a:t> pour des </a:t>
            </a:r>
            <a:r>
              <a:rPr lang="en-US" sz="2100" dirty="0" err="1">
                <a:ea typeface="Helvetica Neue Light" charset="0"/>
                <a:cs typeface="Helvetica Neue Light" charset="0"/>
              </a:rPr>
              <a:t>familles</a:t>
            </a:r>
            <a:r>
              <a:rPr lang="en-US" sz="2100" dirty="0">
                <a:ea typeface="Helvetica Neue Light" charset="0"/>
                <a:cs typeface="Helvetica Neue Light" charset="0"/>
              </a:rPr>
              <a:t> de </a:t>
            </a:r>
            <a:r>
              <a:rPr lang="en-US" sz="2100" dirty="0" err="1">
                <a:ea typeface="Helvetica Neue Light" charset="0"/>
                <a:cs typeface="Helvetica Neue Light" charset="0"/>
              </a:rPr>
              <a:t>ncRNAs</a:t>
            </a:r>
            <a:r>
              <a:rPr lang="en-US" sz="2100" dirty="0">
                <a:ea typeface="Helvetica Neue Light" charset="0"/>
                <a:cs typeface="Helvetica Neue Light" charset="0"/>
              </a:rPr>
              <a:t> </a:t>
            </a:r>
            <a:r>
              <a:rPr lang="en-US" sz="2100" dirty="0" err="1">
                <a:ea typeface="Helvetica Neue Light" charset="0"/>
                <a:cs typeface="Helvetica Neue Light" charset="0"/>
              </a:rPr>
              <a:t>connues</a:t>
            </a:r>
            <a:endParaRPr lang="en-US" sz="2100" dirty="0">
              <a:ea typeface="Helvetica Neue Light" charset="0"/>
              <a:cs typeface="Helvetica Neue Light" charset="0"/>
            </a:endParaRPr>
          </a:p>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il</a:t>
            </a:r>
            <a:r>
              <a:rPr lang="en-US" sz="2100" dirty="0">
                <a:ea typeface="Helvetica Neue Light" charset="0"/>
                <a:cs typeface="Helvetica Neue Light" charset="0"/>
              </a:rPr>
              <a:t> </a:t>
            </a:r>
            <a:r>
              <a:rPr lang="en-US" sz="2100" dirty="0" err="1">
                <a:ea typeface="Helvetica Neue Light" charset="0"/>
                <a:cs typeface="Helvetica Neue Light" charset="0"/>
              </a:rPr>
              <a:t>existe</a:t>
            </a:r>
            <a:r>
              <a:rPr lang="en-US" sz="2100" dirty="0">
                <a:ea typeface="Helvetica Neue Light" charset="0"/>
                <a:cs typeface="Helvetica Neue Light" charset="0"/>
              </a:rPr>
              <a:t> de plus en plus de </a:t>
            </a:r>
            <a:r>
              <a:rPr lang="en-US" sz="2100" dirty="0" err="1">
                <a:ea typeface="Helvetica Neue Light" charset="0"/>
                <a:cs typeface="Helvetica Neue Light" charset="0"/>
              </a:rPr>
              <a:t>banque</a:t>
            </a:r>
            <a:r>
              <a:rPr lang="en-US" sz="2100" dirty="0">
                <a:ea typeface="Helvetica Neue Light" charset="0"/>
                <a:cs typeface="Helvetica Neue Light" charset="0"/>
              </a:rPr>
              <a:t> </a:t>
            </a:r>
            <a:r>
              <a:rPr lang="en-US" sz="2100" dirty="0" err="1">
                <a:ea typeface="Helvetica Neue Light" charset="0"/>
                <a:cs typeface="Helvetica Neue Light" charset="0"/>
              </a:rPr>
              <a:t>répertoriant</a:t>
            </a:r>
            <a:r>
              <a:rPr lang="en-US" sz="2100" dirty="0">
                <a:ea typeface="Helvetica Neue Light" charset="0"/>
                <a:cs typeface="Helvetica Neue Light" charset="0"/>
              </a:rPr>
              <a:t> les </a:t>
            </a:r>
            <a:r>
              <a:rPr lang="en-US" sz="2100" dirty="0" err="1">
                <a:ea typeface="Helvetica Neue Light" charset="0"/>
                <a:cs typeface="Helvetica Neue Light" charset="0"/>
              </a:rPr>
              <a:t>familles</a:t>
            </a:r>
            <a:r>
              <a:rPr lang="en-US" sz="2100" dirty="0">
                <a:ea typeface="Helvetica Neue Light" charset="0"/>
                <a:cs typeface="Helvetica Neue Light" charset="0"/>
              </a:rPr>
              <a:t> de </a:t>
            </a:r>
            <a:r>
              <a:rPr lang="en-US" sz="2100" dirty="0" err="1">
                <a:ea typeface="Helvetica Neue Light" charset="0"/>
                <a:cs typeface="Helvetica Neue Light" charset="0"/>
              </a:rPr>
              <a:t>gènes</a:t>
            </a:r>
            <a:r>
              <a:rPr lang="en-US" sz="2100" dirty="0">
                <a:ea typeface="Helvetica Neue Light" charset="0"/>
                <a:cs typeface="Helvetica Neue Light" charset="0"/>
              </a:rPr>
              <a:t> </a:t>
            </a:r>
            <a:r>
              <a:rPr lang="en-US" sz="2100" dirty="0" err="1">
                <a:ea typeface="Helvetica Neue Light" charset="0"/>
                <a:cs typeface="Helvetica Neue Light" charset="0"/>
              </a:rPr>
              <a:t>d’ARN</a:t>
            </a:r>
            <a:r>
              <a:rPr lang="en-US" sz="2100" dirty="0">
                <a:ea typeface="Helvetica Neue Light" charset="0"/>
                <a:cs typeface="Helvetica Neue Light" charset="0"/>
              </a:rPr>
              <a:t> non-</a:t>
            </a:r>
            <a:r>
              <a:rPr lang="en-US" sz="2100" dirty="0" err="1">
                <a:ea typeface="Helvetica Neue Light" charset="0"/>
                <a:cs typeface="Helvetica Neue Light" charset="0"/>
              </a:rPr>
              <a:t>codants</a:t>
            </a:r>
            <a:r>
              <a:rPr lang="en-US" sz="2100" dirty="0">
                <a:ea typeface="Helvetica Neue Light" charset="0"/>
                <a:cs typeface="Helvetica Neue Light" charset="0"/>
              </a:rPr>
              <a:t> </a:t>
            </a:r>
            <a:r>
              <a:rPr lang="en-US" sz="2100" dirty="0" err="1">
                <a:ea typeface="Helvetica Neue Light" charset="0"/>
                <a:cs typeface="Helvetica Neue Light" charset="0"/>
              </a:rPr>
              <a:t>connues</a:t>
            </a:r>
            <a:endParaRPr lang="en-US" sz="2100" dirty="0">
              <a:ea typeface="Helvetica Neue Light" charset="0"/>
              <a:cs typeface="Helvetica Neue Light" charset="0"/>
            </a:endParaRPr>
          </a:p>
        </p:txBody>
      </p:sp>
      <p:sp>
        <p:nvSpPr>
          <p:cNvPr id="5" name="ZoneTexte 4"/>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18</a:t>
            </a:fld>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29396"/>
            <a:ext cx="4398768" cy="369332"/>
          </a:xfrm>
          <a:prstGeom prst="rect">
            <a:avLst/>
          </a:prstGeom>
        </p:spPr>
        <p:txBody>
          <a:bodyPr wrap="none">
            <a:spAutoFit/>
          </a:bodyPr>
          <a:lstStyle/>
          <a:p>
            <a:r>
              <a:rPr lang="fr-FR" dirty="0">
                <a:solidFill>
                  <a:schemeClr val="accent1">
                    <a:lumMod val="50000"/>
                  </a:schemeClr>
                </a:solidFill>
              </a:rPr>
              <a:t>http://www.ncbi.nlm.nih.gov/sites/genome</a:t>
            </a:r>
          </a:p>
        </p:txBody>
      </p:sp>
      <p:pic>
        <p:nvPicPr>
          <p:cNvPr id="3" name="Image 2" descr="ncbi genomes.PNG"/>
          <p:cNvPicPr>
            <a:picLocks noChangeAspect="1"/>
          </p:cNvPicPr>
          <p:nvPr/>
        </p:nvPicPr>
        <p:blipFill>
          <a:blip r:embed="rId2" cstate="print"/>
          <a:stretch>
            <a:fillRect/>
          </a:stretch>
        </p:blipFill>
        <p:spPr>
          <a:xfrm>
            <a:off x="357158" y="914049"/>
            <a:ext cx="7421011" cy="5029902"/>
          </a:xfrm>
          <a:prstGeom prst="rect">
            <a:avLst/>
          </a:prstGeom>
          <a:ln>
            <a:solidFill>
              <a:schemeClr val="tx1"/>
            </a:solidFill>
            <a:prstDash val="sysDot"/>
            <a:round/>
          </a:ln>
        </p:spPr>
      </p:pic>
      <p:sp>
        <p:nvSpPr>
          <p:cNvPr id="4" name="ZoneTexte 3"/>
          <p:cNvSpPr txBox="1"/>
          <p:nvPr/>
        </p:nvSpPr>
        <p:spPr>
          <a:xfrm>
            <a:off x="285720" y="71414"/>
            <a:ext cx="7981737"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génomes disponibles pour la recherche d’</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5" name="ZoneTexte 4"/>
          <p:cNvSpPr txBox="1"/>
          <p:nvPr/>
        </p:nvSpPr>
        <p:spPr>
          <a:xfrm>
            <a:off x="6429388" y="3728869"/>
            <a:ext cx="2571768" cy="1200329"/>
          </a:xfrm>
          <a:prstGeom prst="rect">
            <a:avLst/>
          </a:prstGeom>
          <a:noFill/>
        </p:spPr>
        <p:txBody>
          <a:bodyPr wrap="square" rtlCol="0">
            <a:spAutoFit/>
          </a:bodyPr>
          <a:lstStyle/>
          <a:p>
            <a:pPr algn="just"/>
            <a:r>
              <a:rPr lang="fr-FR" dirty="0">
                <a:cs typeface="Arial" pitchFamily="34" charset="0"/>
                <a:sym typeface="Wingdings"/>
              </a:rPr>
              <a:t> 2163 chromosomes b</a:t>
            </a:r>
            <a:r>
              <a:rPr lang="fr-FR" dirty="0">
                <a:cs typeface="Arial" pitchFamily="34" charset="0"/>
              </a:rPr>
              <a:t>actériens et 2064 plasmides</a:t>
            </a:r>
          </a:p>
          <a:p>
            <a:pPr algn="just"/>
            <a:endParaRPr lang="fr-FR" dirty="0">
              <a:cs typeface="Arial" pitchFamily="34" charset="0"/>
            </a:endParaRPr>
          </a:p>
        </p:txBody>
      </p:sp>
      <p:sp>
        <p:nvSpPr>
          <p:cNvPr id="6" name="Ellipse 5"/>
          <p:cNvSpPr/>
          <p:nvPr/>
        </p:nvSpPr>
        <p:spPr>
          <a:xfrm>
            <a:off x="3286116" y="2571744"/>
            <a:ext cx="642942" cy="428628"/>
          </a:xfrm>
          <a:prstGeom prst="ellipse">
            <a:avLst/>
          </a:prstGeom>
          <a:solidFill>
            <a:srgbClr val="FF9900">
              <a:alpha val="2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7"/>
          <p:cNvSpPr>
            <a:spLocks noGrp="1"/>
          </p:cNvSpPr>
          <p:nvPr>
            <p:ph type="sldNum" sz="quarter" idx="12"/>
          </p:nvPr>
        </p:nvSpPr>
        <p:spPr/>
        <p:txBody>
          <a:bodyPr/>
          <a:lstStyle/>
          <a:p>
            <a:fld id="{922D7642-BDE5-4A24-BAC5-C7F7F2D9BEDB}" type="slidenum">
              <a:rPr lang="fr-FR" smtClean="0"/>
              <a:pPr/>
              <a:t>19</a:t>
            </a:fld>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2483036"/>
            <a:ext cx="2387705"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Plan du cours</a:t>
            </a:r>
            <a:endParaRPr lang="fr-FR" sz="2800" dirty="0">
              <a:solidFill>
                <a:schemeClr val="accent1">
                  <a:lumMod val="50000"/>
                </a:schemeClr>
              </a:solidFill>
              <a:cs typeface="Arial" pitchFamily="34" charset="0"/>
            </a:endParaRPr>
          </a:p>
        </p:txBody>
      </p:sp>
      <p:sp>
        <p:nvSpPr>
          <p:cNvPr id="3" name="ZoneTexte 2"/>
          <p:cNvSpPr txBox="1"/>
          <p:nvPr/>
        </p:nvSpPr>
        <p:spPr>
          <a:xfrm>
            <a:off x="857224" y="3197416"/>
            <a:ext cx="1948162" cy="461665"/>
          </a:xfrm>
          <a:prstGeom prst="rect">
            <a:avLst/>
          </a:prstGeom>
          <a:noFill/>
        </p:spPr>
        <p:txBody>
          <a:bodyPr wrap="none" rtlCol="0">
            <a:spAutoFit/>
          </a:bodyPr>
          <a:lstStyle/>
          <a:p>
            <a:r>
              <a:rPr lang="fr-FR" sz="2400" dirty="0">
                <a:solidFill>
                  <a:schemeClr val="accent1">
                    <a:lumMod val="50000"/>
                  </a:schemeClr>
                </a:solidFill>
                <a:cs typeface="Arial" pitchFamily="34" charset="0"/>
                <a:sym typeface="Wingdings"/>
              </a:rPr>
              <a:t> Introduction</a:t>
            </a:r>
            <a:endParaRPr lang="fr-FR" sz="2400" dirty="0">
              <a:solidFill>
                <a:schemeClr val="accent1">
                  <a:lumMod val="50000"/>
                </a:schemeClr>
              </a:solidFill>
              <a:cs typeface="Arial" pitchFamily="34" charset="0"/>
            </a:endParaRPr>
          </a:p>
        </p:txBody>
      </p:sp>
      <p:sp>
        <p:nvSpPr>
          <p:cNvPr id="4" name="ZoneTexte 3"/>
          <p:cNvSpPr txBox="1"/>
          <p:nvPr/>
        </p:nvSpPr>
        <p:spPr>
          <a:xfrm>
            <a:off x="857224" y="3593007"/>
            <a:ext cx="1822935" cy="461665"/>
          </a:xfrm>
          <a:prstGeom prst="rect">
            <a:avLst/>
          </a:prstGeom>
          <a:noFill/>
        </p:spPr>
        <p:txBody>
          <a:bodyPr wrap="none" rtlCol="0">
            <a:spAutoFit/>
          </a:bodyPr>
          <a:lstStyle/>
          <a:p>
            <a:r>
              <a:rPr lang="fr-FR" sz="2400" dirty="0">
                <a:solidFill>
                  <a:schemeClr val="accent1">
                    <a:lumMod val="50000"/>
                  </a:schemeClr>
                </a:solidFill>
                <a:cs typeface="Arial" pitchFamily="34" charset="0"/>
                <a:sym typeface="Wingdings"/>
              </a:rPr>
              <a:t> Les </a:t>
            </a:r>
            <a:r>
              <a:rPr lang="fr-FR" sz="2400" dirty="0" err="1">
                <a:solidFill>
                  <a:schemeClr val="accent1">
                    <a:lumMod val="50000"/>
                  </a:schemeClr>
                </a:solidFill>
                <a:cs typeface="Arial" pitchFamily="34" charset="0"/>
                <a:sym typeface="Wingdings"/>
              </a:rPr>
              <a:t>sncRNA</a:t>
            </a:r>
            <a:endParaRPr lang="fr-FR" sz="2400" dirty="0">
              <a:solidFill>
                <a:schemeClr val="accent1">
                  <a:lumMod val="50000"/>
                </a:schemeClr>
              </a:solidFill>
              <a:cs typeface="Arial" pitchFamily="34" charset="0"/>
            </a:endParaRPr>
          </a:p>
        </p:txBody>
      </p:sp>
      <p:sp>
        <p:nvSpPr>
          <p:cNvPr id="5" name="ZoneTexte 4"/>
          <p:cNvSpPr txBox="1"/>
          <p:nvPr/>
        </p:nvSpPr>
        <p:spPr>
          <a:xfrm>
            <a:off x="857224" y="3950197"/>
            <a:ext cx="3582712" cy="461665"/>
          </a:xfrm>
          <a:prstGeom prst="rect">
            <a:avLst/>
          </a:prstGeom>
          <a:noFill/>
        </p:spPr>
        <p:txBody>
          <a:bodyPr wrap="none" rtlCol="0">
            <a:spAutoFit/>
          </a:bodyPr>
          <a:lstStyle/>
          <a:p>
            <a:r>
              <a:rPr lang="fr-FR" sz="2400" dirty="0">
                <a:solidFill>
                  <a:schemeClr val="accent1">
                    <a:lumMod val="50000"/>
                  </a:schemeClr>
                </a:solidFill>
                <a:cs typeface="Arial" pitchFamily="34" charset="0"/>
                <a:sym typeface="Wingdings"/>
              </a:rPr>
              <a:t> Identification des </a:t>
            </a:r>
            <a:r>
              <a:rPr lang="fr-FR" sz="2400" dirty="0" err="1">
                <a:solidFill>
                  <a:schemeClr val="accent1">
                    <a:lumMod val="50000"/>
                  </a:schemeClr>
                </a:solidFill>
                <a:cs typeface="Arial" pitchFamily="34" charset="0"/>
                <a:sym typeface="Wingdings"/>
              </a:rPr>
              <a:t>sncRNA</a:t>
            </a:r>
            <a:endParaRPr lang="fr-FR" sz="2400" dirty="0">
              <a:solidFill>
                <a:schemeClr val="accent1">
                  <a:lumMod val="50000"/>
                </a:schemeClr>
              </a:solidFill>
              <a:cs typeface="Arial" pitchFamily="34" charset="0"/>
            </a:endParaRPr>
          </a:p>
        </p:txBody>
      </p:sp>
      <p:sp>
        <p:nvSpPr>
          <p:cNvPr id="6" name="ZoneTexte 5"/>
          <p:cNvSpPr txBox="1"/>
          <p:nvPr/>
        </p:nvSpPr>
        <p:spPr>
          <a:xfrm>
            <a:off x="857224" y="4307387"/>
            <a:ext cx="3687356" cy="461665"/>
          </a:xfrm>
          <a:prstGeom prst="rect">
            <a:avLst/>
          </a:prstGeom>
          <a:noFill/>
        </p:spPr>
        <p:txBody>
          <a:bodyPr wrap="none" rtlCol="0">
            <a:spAutoFit/>
          </a:bodyPr>
          <a:lstStyle/>
          <a:p>
            <a:r>
              <a:rPr lang="fr-FR" sz="2400" dirty="0">
                <a:solidFill>
                  <a:schemeClr val="accent1">
                    <a:lumMod val="50000"/>
                  </a:schemeClr>
                </a:solidFill>
                <a:cs typeface="Arial" pitchFamily="34" charset="0"/>
                <a:sym typeface="Wingdings"/>
              </a:rPr>
              <a:t> Mécanismes de régulation</a:t>
            </a:r>
            <a:endParaRPr lang="fr-FR" sz="2400" dirty="0">
              <a:solidFill>
                <a:schemeClr val="accent1">
                  <a:lumMod val="50000"/>
                </a:schemeClr>
              </a:solidFill>
              <a:cs typeface="Arial" pitchFamily="34" charset="0"/>
            </a:endParaRPr>
          </a:p>
        </p:txBody>
      </p:sp>
      <p:sp>
        <p:nvSpPr>
          <p:cNvPr id="7" name="ZoneTexte 6"/>
          <p:cNvSpPr txBox="1"/>
          <p:nvPr/>
        </p:nvSpPr>
        <p:spPr>
          <a:xfrm>
            <a:off x="857224" y="4664577"/>
            <a:ext cx="3301225" cy="461665"/>
          </a:xfrm>
          <a:prstGeom prst="rect">
            <a:avLst/>
          </a:prstGeom>
          <a:noFill/>
        </p:spPr>
        <p:txBody>
          <a:bodyPr wrap="none" rtlCol="0">
            <a:spAutoFit/>
          </a:bodyPr>
          <a:lstStyle/>
          <a:p>
            <a:r>
              <a:rPr lang="fr-FR" sz="2400" dirty="0">
                <a:solidFill>
                  <a:schemeClr val="accent1">
                    <a:lumMod val="50000"/>
                  </a:schemeClr>
                </a:solidFill>
                <a:cs typeface="Arial" pitchFamily="34" charset="0"/>
                <a:sym typeface="Wingdings"/>
              </a:rPr>
              <a:t> </a:t>
            </a:r>
            <a:r>
              <a:rPr lang="fr-FR" sz="2400" dirty="0" err="1">
                <a:solidFill>
                  <a:schemeClr val="accent1">
                    <a:lumMod val="50000"/>
                  </a:schemeClr>
                </a:solidFill>
                <a:cs typeface="Arial" pitchFamily="34" charset="0"/>
                <a:sym typeface="Wingdings"/>
              </a:rPr>
              <a:t>Examples</a:t>
            </a:r>
            <a:r>
              <a:rPr lang="fr-FR" sz="2400" dirty="0">
                <a:solidFill>
                  <a:schemeClr val="accent1">
                    <a:lumMod val="50000"/>
                  </a:schemeClr>
                </a:solidFill>
                <a:cs typeface="Arial" pitchFamily="34" charset="0"/>
                <a:sym typeface="Wingdings"/>
              </a:rPr>
              <a:t> de régulation</a:t>
            </a:r>
            <a:endParaRPr lang="fr-FR" sz="2400" dirty="0">
              <a:solidFill>
                <a:schemeClr val="accent1">
                  <a:lumMod val="50000"/>
                </a:schemeClr>
              </a:solidFill>
              <a:cs typeface="Arial" pitchFamily="34" charset="0"/>
            </a:endParaRPr>
          </a:p>
        </p:txBody>
      </p:sp>
      <p:sp>
        <p:nvSpPr>
          <p:cNvPr id="8" name="ZoneTexte 7"/>
          <p:cNvSpPr txBox="1"/>
          <p:nvPr/>
        </p:nvSpPr>
        <p:spPr>
          <a:xfrm>
            <a:off x="1592742" y="5093205"/>
            <a:ext cx="942694" cy="400110"/>
          </a:xfrm>
          <a:prstGeom prst="rect">
            <a:avLst/>
          </a:prstGeom>
          <a:noFill/>
        </p:spPr>
        <p:txBody>
          <a:bodyPr wrap="none" rtlCol="0">
            <a:spAutoFit/>
          </a:bodyPr>
          <a:lstStyle/>
          <a:p>
            <a:r>
              <a:rPr lang="fr-FR" sz="2000" dirty="0">
                <a:solidFill>
                  <a:schemeClr val="accent1">
                    <a:lumMod val="50000"/>
                  </a:schemeClr>
                </a:solidFill>
                <a:cs typeface="Arial" pitchFamily="34" charset="0"/>
                <a:sym typeface="Wingdings"/>
              </a:rPr>
              <a:t> T-Box</a:t>
            </a:r>
            <a:endParaRPr lang="fr-FR" sz="2000" dirty="0">
              <a:solidFill>
                <a:schemeClr val="accent1">
                  <a:lumMod val="50000"/>
                </a:schemeClr>
              </a:solidFill>
              <a:cs typeface="Arial" pitchFamily="34" charset="0"/>
            </a:endParaRPr>
          </a:p>
        </p:txBody>
      </p:sp>
      <p:sp>
        <p:nvSpPr>
          <p:cNvPr id="10" name="ZoneTexte 9"/>
          <p:cNvSpPr txBox="1"/>
          <p:nvPr/>
        </p:nvSpPr>
        <p:spPr>
          <a:xfrm>
            <a:off x="1594372" y="5912630"/>
            <a:ext cx="1827039" cy="400110"/>
          </a:xfrm>
          <a:prstGeom prst="rect">
            <a:avLst/>
          </a:prstGeom>
          <a:noFill/>
        </p:spPr>
        <p:txBody>
          <a:bodyPr wrap="none" rtlCol="0">
            <a:spAutoFit/>
          </a:bodyPr>
          <a:lstStyle/>
          <a:p>
            <a:r>
              <a:rPr lang="fr-FR" sz="2000" dirty="0">
                <a:solidFill>
                  <a:schemeClr val="accent1">
                    <a:lumMod val="50000"/>
                  </a:schemeClr>
                </a:solidFill>
                <a:cs typeface="Arial" pitchFamily="34" charset="0"/>
                <a:sym typeface="Wingdings"/>
              </a:rPr>
              <a:t> </a:t>
            </a:r>
            <a:r>
              <a:rPr lang="fr-FR" sz="2000" dirty="0" err="1">
                <a:solidFill>
                  <a:schemeClr val="accent1">
                    <a:lumMod val="50000"/>
                  </a:schemeClr>
                </a:solidFill>
                <a:cs typeface="Arial" pitchFamily="34" charset="0"/>
                <a:sym typeface="Wingdings"/>
              </a:rPr>
              <a:t>ThrRS</a:t>
            </a:r>
            <a:r>
              <a:rPr lang="fr-FR" sz="2000" dirty="0">
                <a:solidFill>
                  <a:schemeClr val="accent1">
                    <a:lumMod val="50000"/>
                  </a:schemeClr>
                </a:solidFill>
                <a:cs typeface="Arial" pitchFamily="34" charset="0"/>
                <a:sym typeface="Wingdings"/>
              </a:rPr>
              <a:t> d’E. coli</a:t>
            </a:r>
            <a:endParaRPr lang="fr-FR" sz="2000" dirty="0">
              <a:solidFill>
                <a:schemeClr val="accent1">
                  <a:lumMod val="50000"/>
                </a:schemeClr>
              </a:solidFill>
              <a:cs typeface="Arial" pitchFamily="34" charset="0"/>
            </a:endParaRPr>
          </a:p>
        </p:txBody>
      </p:sp>
      <p:sp>
        <p:nvSpPr>
          <p:cNvPr id="11" name="ZoneTexte 10"/>
          <p:cNvSpPr txBox="1"/>
          <p:nvPr/>
        </p:nvSpPr>
        <p:spPr>
          <a:xfrm>
            <a:off x="1594372" y="6341258"/>
            <a:ext cx="1683025" cy="400110"/>
          </a:xfrm>
          <a:prstGeom prst="rect">
            <a:avLst/>
          </a:prstGeom>
          <a:noFill/>
        </p:spPr>
        <p:txBody>
          <a:bodyPr wrap="none" rtlCol="0">
            <a:spAutoFit/>
          </a:bodyPr>
          <a:lstStyle/>
          <a:p>
            <a:r>
              <a:rPr lang="fr-FR" sz="2000" dirty="0">
                <a:solidFill>
                  <a:schemeClr val="accent1">
                    <a:lumMod val="50000"/>
                  </a:schemeClr>
                </a:solidFill>
                <a:cs typeface="Arial" pitchFamily="34" charset="0"/>
                <a:sym typeface="Wingdings"/>
              </a:rPr>
              <a:t> Protéine S15</a:t>
            </a:r>
            <a:endParaRPr lang="fr-FR" sz="2000" dirty="0">
              <a:solidFill>
                <a:schemeClr val="accent1">
                  <a:lumMod val="50000"/>
                </a:schemeClr>
              </a:solidFill>
              <a:cs typeface="Arial" pitchFamily="34" charset="0"/>
            </a:endParaRPr>
          </a:p>
        </p:txBody>
      </p:sp>
      <p:sp>
        <p:nvSpPr>
          <p:cNvPr id="12" name="ZoneTexte 11"/>
          <p:cNvSpPr txBox="1"/>
          <p:nvPr/>
        </p:nvSpPr>
        <p:spPr>
          <a:xfrm>
            <a:off x="1594372" y="5521833"/>
            <a:ext cx="2263248" cy="400110"/>
          </a:xfrm>
          <a:prstGeom prst="rect">
            <a:avLst/>
          </a:prstGeom>
          <a:noFill/>
        </p:spPr>
        <p:txBody>
          <a:bodyPr wrap="none" rtlCol="0">
            <a:spAutoFit/>
          </a:bodyPr>
          <a:lstStyle/>
          <a:p>
            <a:r>
              <a:rPr lang="fr-FR" sz="2000" dirty="0">
                <a:solidFill>
                  <a:schemeClr val="accent1">
                    <a:lumMod val="50000"/>
                  </a:schemeClr>
                </a:solidFill>
                <a:cs typeface="Arial" pitchFamily="34" charset="0"/>
                <a:sym typeface="Wingdings"/>
              </a:rPr>
              <a:t> Thermorégulateur</a:t>
            </a:r>
            <a:endParaRPr lang="fr-FR" sz="2000" dirty="0">
              <a:solidFill>
                <a:schemeClr val="accent1">
                  <a:lumMod val="50000"/>
                </a:schemeClr>
              </a:solidFill>
              <a:cs typeface="Arial" pitchFamily="34" charset="0"/>
            </a:endParaRPr>
          </a:p>
        </p:txBody>
      </p:sp>
      <p:sp>
        <p:nvSpPr>
          <p:cNvPr id="14" name="Espace réservé du numéro de diapositive 13"/>
          <p:cNvSpPr>
            <a:spLocks noGrp="1"/>
          </p:cNvSpPr>
          <p:nvPr>
            <p:ph type="sldNum" sz="quarter" idx="12"/>
          </p:nvPr>
        </p:nvSpPr>
        <p:spPr/>
        <p:txBody>
          <a:bodyPr/>
          <a:lstStyle/>
          <a:p>
            <a:fld id="{922D7642-BDE5-4A24-BAC5-C7F7F2D9BEDB}" type="slidenum">
              <a:rPr lang="fr-FR" smtClean="0"/>
              <a:pPr/>
              <a:t>2</a:t>
            </a:fld>
            <a:endParaRPr lang="fr-FR"/>
          </a:p>
        </p:txBody>
      </p:sp>
      <p:sp>
        <p:nvSpPr>
          <p:cNvPr id="13" name="ZoneTexte 12">
            <a:extLst>
              <a:ext uri="{FF2B5EF4-FFF2-40B4-BE49-F238E27FC236}">
                <a16:creationId xmlns:a16="http://schemas.microsoft.com/office/drawing/2014/main" id="{55929EC5-B8CB-524D-AC59-FB780BB8B4E7}"/>
              </a:ext>
            </a:extLst>
          </p:cNvPr>
          <p:cNvSpPr txBox="1"/>
          <p:nvPr/>
        </p:nvSpPr>
        <p:spPr>
          <a:xfrm>
            <a:off x="457200" y="260648"/>
            <a:ext cx="8363272" cy="523220"/>
          </a:xfrm>
          <a:prstGeom prst="rect">
            <a:avLst/>
          </a:prstGeom>
          <a:solidFill>
            <a:schemeClr val="accent1">
              <a:lumMod val="40000"/>
              <a:lumOff val="60000"/>
            </a:schemeClr>
          </a:solidFill>
        </p:spPr>
        <p:txBody>
          <a:bodyPr wrap="square" rtlCol="0">
            <a:spAutoFit/>
          </a:bodyPr>
          <a:lstStyle/>
          <a:p>
            <a:r>
              <a:rPr lang="fr-FR" sz="1400" dirty="0"/>
              <a:t>Ce cours va principalement traiter de la régulation de la traduction chez les procaryotes médiée par des ARN non-codants (ARN </a:t>
            </a:r>
            <a:r>
              <a:rPr lang="fr-FR" sz="1400" dirty="0" err="1"/>
              <a:t>nc</a:t>
            </a:r>
            <a:r>
              <a:rPr lang="fr-FR" sz="1400" dirty="0"/>
              <a:t>)</a:t>
            </a:r>
          </a:p>
        </p:txBody>
      </p:sp>
      <p:sp>
        <p:nvSpPr>
          <p:cNvPr id="15" name="ZoneTexte 14">
            <a:extLst>
              <a:ext uri="{FF2B5EF4-FFF2-40B4-BE49-F238E27FC236}">
                <a16:creationId xmlns:a16="http://schemas.microsoft.com/office/drawing/2014/main" id="{2DBFA306-CBDF-5343-891D-0DA09F53EBFE}"/>
              </a:ext>
            </a:extLst>
          </p:cNvPr>
          <p:cNvSpPr txBox="1"/>
          <p:nvPr/>
        </p:nvSpPr>
        <p:spPr>
          <a:xfrm>
            <a:off x="457200" y="1091509"/>
            <a:ext cx="8363272" cy="738664"/>
          </a:xfrm>
          <a:prstGeom prst="rect">
            <a:avLst/>
          </a:prstGeom>
          <a:solidFill>
            <a:schemeClr val="accent1">
              <a:lumMod val="40000"/>
              <a:lumOff val="60000"/>
            </a:schemeClr>
          </a:solidFill>
        </p:spPr>
        <p:txBody>
          <a:bodyPr wrap="square" rtlCol="0">
            <a:spAutoFit/>
          </a:bodyPr>
          <a:lstStyle/>
          <a:p>
            <a:r>
              <a:rPr lang="fr-FR" sz="1400" dirty="0"/>
              <a:t>2 exceptions seront traitées: les </a:t>
            </a:r>
            <a:r>
              <a:rPr lang="fr-FR" sz="1400" dirty="0" err="1"/>
              <a:t>T</a:t>
            </a:r>
            <a:r>
              <a:rPr lang="fr-FR" sz="1400" dirty="0"/>
              <a:t>-Box qui régulent la transcription mais en utilisant des molécules essentielles de la traduction; et la régulation de la </a:t>
            </a:r>
            <a:r>
              <a:rPr lang="fr-FR" sz="1400" dirty="0" err="1"/>
              <a:t>ThrRS</a:t>
            </a:r>
            <a:r>
              <a:rPr lang="fr-FR" sz="1400" dirty="0"/>
              <a:t> </a:t>
            </a:r>
            <a:r>
              <a:rPr lang="fr-FR" sz="1400" dirty="0" err="1"/>
              <a:t>eet</a:t>
            </a:r>
            <a:r>
              <a:rPr lang="fr-FR" sz="1400" dirty="0"/>
              <a:t> des protéines ribosomique qui sont médiés par des protéines et pas des ARN </a:t>
            </a:r>
            <a:r>
              <a:rPr lang="fr-FR" sz="1400" dirty="0" err="1"/>
              <a:t>nc</a:t>
            </a:r>
            <a:endParaRPr lang="fr-FR"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ncbi génomes bactériens.PNG"/>
          <p:cNvPicPr>
            <a:picLocks noChangeAspect="1"/>
          </p:cNvPicPr>
          <p:nvPr/>
        </p:nvPicPr>
        <p:blipFill>
          <a:blip r:embed="rId2" cstate="print"/>
          <a:stretch>
            <a:fillRect/>
          </a:stretch>
        </p:blipFill>
        <p:spPr>
          <a:xfrm>
            <a:off x="142844" y="1594811"/>
            <a:ext cx="6286544" cy="5265931"/>
          </a:xfrm>
          <a:prstGeom prst="rect">
            <a:avLst/>
          </a:prstGeom>
        </p:spPr>
      </p:pic>
      <p:cxnSp>
        <p:nvCxnSpPr>
          <p:cNvPr id="6" name="Connecteur droit avec flèche 5"/>
          <p:cNvCxnSpPr/>
          <p:nvPr/>
        </p:nvCxnSpPr>
        <p:spPr>
          <a:xfrm rot="10800000">
            <a:off x="2739750" y="2405718"/>
            <a:ext cx="2857520" cy="1588"/>
          </a:xfrm>
          <a:prstGeom prst="straightConnector1">
            <a:avLst/>
          </a:prstGeom>
          <a:ln w="34925">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5572132" y="2211165"/>
            <a:ext cx="3000396" cy="584775"/>
          </a:xfrm>
          <a:prstGeom prst="rect">
            <a:avLst/>
          </a:prstGeom>
          <a:noFill/>
        </p:spPr>
        <p:txBody>
          <a:bodyPr wrap="square" rtlCol="0">
            <a:spAutoFit/>
          </a:bodyPr>
          <a:lstStyle/>
          <a:p>
            <a:pPr algn="just"/>
            <a:r>
              <a:rPr lang="fr-FR" sz="1600" i="1" dirty="0" err="1">
                <a:solidFill>
                  <a:srgbClr val="C00000"/>
                </a:solidFill>
                <a:cs typeface="Arial" pitchFamily="34" charset="0"/>
                <a:sym typeface="Wingdings"/>
              </a:rPr>
              <a:t>Clostridium</a:t>
            </a:r>
            <a:r>
              <a:rPr lang="fr-FR" sz="1600" i="1" dirty="0">
                <a:solidFill>
                  <a:srgbClr val="C00000"/>
                </a:solidFill>
                <a:cs typeface="Arial" pitchFamily="34" charset="0"/>
                <a:sym typeface="Wingdings"/>
              </a:rPr>
              <a:t> </a:t>
            </a:r>
            <a:r>
              <a:rPr lang="fr-FR" sz="1600" i="1" dirty="0" err="1">
                <a:solidFill>
                  <a:srgbClr val="C00000"/>
                </a:solidFill>
                <a:cs typeface="Arial" pitchFamily="34" charset="0"/>
                <a:sym typeface="Wingdings"/>
              </a:rPr>
              <a:t>acetobutylicum</a:t>
            </a:r>
            <a:endParaRPr lang="fr-FR" sz="1600" i="1" dirty="0">
              <a:solidFill>
                <a:srgbClr val="C00000"/>
              </a:solidFill>
              <a:cs typeface="Arial" pitchFamily="34" charset="0"/>
            </a:endParaRPr>
          </a:p>
          <a:p>
            <a:pPr algn="just"/>
            <a:endParaRPr lang="fr-FR" sz="1600" i="1" dirty="0">
              <a:solidFill>
                <a:srgbClr val="C00000"/>
              </a:solidFill>
              <a:cs typeface="Arial" pitchFamily="34" charset="0"/>
            </a:endParaRPr>
          </a:p>
        </p:txBody>
      </p:sp>
      <p:sp>
        <p:nvSpPr>
          <p:cNvPr id="8" name="ZoneTexte 7"/>
          <p:cNvSpPr txBox="1"/>
          <p:nvPr/>
        </p:nvSpPr>
        <p:spPr>
          <a:xfrm>
            <a:off x="285720" y="71414"/>
            <a:ext cx="4562980"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t>
            </a:r>
            <a:r>
              <a:rPr lang="fr-FR" sz="2800" dirty="0" err="1">
                <a:solidFill>
                  <a:schemeClr val="accent1">
                    <a:lumMod val="50000"/>
                  </a:schemeClr>
                </a:solidFill>
                <a:cs typeface="Arial" pitchFamily="34" charset="0"/>
                <a:sym typeface="Wingdings"/>
              </a:rPr>
              <a:t>Microbial</a:t>
            </a:r>
            <a:r>
              <a:rPr lang="fr-FR" sz="2800" dirty="0">
                <a:solidFill>
                  <a:schemeClr val="accent1">
                    <a:lumMod val="50000"/>
                  </a:schemeClr>
                </a:solidFill>
                <a:cs typeface="Arial" pitchFamily="34" charset="0"/>
                <a:sym typeface="Wingdings"/>
              </a:rPr>
              <a:t> </a:t>
            </a:r>
            <a:r>
              <a:rPr lang="fr-FR" sz="2800" dirty="0" err="1">
                <a:solidFill>
                  <a:schemeClr val="accent1">
                    <a:lumMod val="50000"/>
                  </a:schemeClr>
                </a:solidFill>
                <a:cs typeface="Arial" pitchFamily="34" charset="0"/>
                <a:sym typeface="Wingdings"/>
              </a:rPr>
              <a:t>genome</a:t>
            </a:r>
            <a:r>
              <a:rPr lang="fr-FR" sz="2800" dirty="0">
                <a:solidFill>
                  <a:schemeClr val="accent1">
                    <a:lumMod val="50000"/>
                  </a:schemeClr>
                </a:solidFill>
                <a:cs typeface="Arial" pitchFamily="34" charset="0"/>
                <a:sym typeface="Wingdings"/>
              </a:rPr>
              <a:t> </a:t>
            </a:r>
            <a:r>
              <a:rPr lang="fr-FR" sz="2800" dirty="0" err="1">
                <a:solidFill>
                  <a:schemeClr val="accent1">
                    <a:lumMod val="50000"/>
                  </a:schemeClr>
                </a:solidFill>
                <a:cs typeface="Arial" pitchFamily="34" charset="0"/>
                <a:sym typeface="Wingdings"/>
              </a:rPr>
              <a:t>resources</a:t>
            </a:r>
            <a:endParaRPr lang="fr-FR" sz="2800" dirty="0">
              <a:solidFill>
                <a:schemeClr val="accent1">
                  <a:lumMod val="50000"/>
                </a:schemeClr>
              </a:solidFill>
              <a:cs typeface="Arial" pitchFamily="34" charset="0"/>
            </a:endParaRPr>
          </a:p>
        </p:txBody>
      </p:sp>
      <p:pic>
        <p:nvPicPr>
          <p:cNvPr id="2" name="Image 1" descr="ncbi microbial ressources.PNG"/>
          <p:cNvPicPr>
            <a:picLocks noChangeAspect="1"/>
          </p:cNvPicPr>
          <p:nvPr/>
        </p:nvPicPr>
        <p:blipFill>
          <a:blip r:embed="rId3" cstate="print"/>
          <a:stretch>
            <a:fillRect/>
          </a:stretch>
        </p:blipFill>
        <p:spPr>
          <a:xfrm>
            <a:off x="4000496" y="714356"/>
            <a:ext cx="4505954" cy="1152686"/>
          </a:xfrm>
          <a:prstGeom prst="rect">
            <a:avLst/>
          </a:prstGeom>
        </p:spPr>
      </p:pic>
      <p:sp>
        <p:nvSpPr>
          <p:cNvPr id="4" name="Ellipse 3"/>
          <p:cNvSpPr/>
          <p:nvPr/>
        </p:nvSpPr>
        <p:spPr>
          <a:xfrm>
            <a:off x="4357686" y="668056"/>
            <a:ext cx="2214578" cy="428628"/>
          </a:xfrm>
          <a:prstGeom prst="ellipse">
            <a:avLst/>
          </a:prstGeom>
          <a:solidFill>
            <a:srgbClr val="FF9900">
              <a:alpha val="2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numéro de diapositive 9"/>
          <p:cNvSpPr>
            <a:spLocks noGrp="1"/>
          </p:cNvSpPr>
          <p:nvPr>
            <p:ph type="sldNum" sz="quarter" idx="12"/>
          </p:nvPr>
        </p:nvSpPr>
        <p:spPr/>
        <p:txBody>
          <a:bodyPr/>
          <a:lstStyle/>
          <a:p>
            <a:fld id="{922D7642-BDE5-4A24-BAC5-C7F7F2D9BEDB}" type="slidenum">
              <a:rPr lang="fr-FR" smtClean="0"/>
              <a:pPr/>
              <a:t>20</a:t>
            </a:fld>
            <a:endParaRPr lang="fr-F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nalyse d'un génome.PNG"/>
          <p:cNvPicPr>
            <a:picLocks noChangeAspect="1"/>
          </p:cNvPicPr>
          <p:nvPr/>
        </p:nvPicPr>
        <p:blipFill>
          <a:blip r:embed="rId2" cstate="print"/>
          <a:stretch>
            <a:fillRect/>
          </a:stretch>
        </p:blipFill>
        <p:spPr>
          <a:xfrm>
            <a:off x="214282" y="699754"/>
            <a:ext cx="4438713" cy="1574415"/>
          </a:xfrm>
          <a:prstGeom prst="rect">
            <a:avLst/>
          </a:prstGeom>
        </p:spPr>
      </p:pic>
      <p:sp>
        <p:nvSpPr>
          <p:cNvPr id="4" name="Ellipse 3"/>
          <p:cNvSpPr/>
          <p:nvPr/>
        </p:nvSpPr>
        <p:spPr>
          <a:xfrm>
            <a:off x="1592992" y="1603294"/>
            <a:ext cx="285752" cy="254070"/>
          </a:xfrm>
          <a:prstGeom prst="ellipse">
            <a:avLst/>
          </a:prstGeom>
          <a:solidFill>
            <a:srgbClr val="FF9900">
              <a:alpha val="20000"/>
            </a:srgbClr>
          </a:solidFill>
          <a:ln w="317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85720" y="71414"/>
            <a:ext cx="258019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Structural RNA</a:t>
            </a:r>
            <a:endParaRPr lang="fr-FR" sz="2800" dirty="0">
              <a:solidFill>
                <a:schemeClr val="accent1">
                  <a:lumMod val="50000"/>
                </a:schemeClr>
              </a:solidFill>
              <a:cs typeface="Arial" pitchFamily="34" charset="0"/>
            </a:endParaRPr>
          </a:p>
        </p:txBody>
      </p:sp>
      <p:pic>
        <p:nvPicPr>
          <p:cNvPr id="6" name="Image 5" descr="structural RNA 1.PNG"/>
          <p:cNvPicPr>
            <a:picLocks noChangeAspect="1"/>
          </p:cNvPicPr>
          <p:nvPr/>
        </p:nvPicPr>
        <p:blipFill>
          <a:blip r:embed="rId3" cstate="print"/>
          <a:stretch>
            <a:fillRect/>
          </a:stretch>
        </p:blipFill>
        <p:spPr>
          <a:xfrm>
            <a:off x="214282" y="2854664"/>
            <a:ext cx="4438713" cy="2503162"/>
          </a:xfrm>
          <a:prstGeom prst="rect">
            <a:avLst/>
          </a:prstGeom>
        </p:spPr>
      </p:pic>
      <p:pic>
        <p:nvPicPr>
          <p:cNvPr id="7" name="Image 6" descr="structural RNA 2.PNG"/>
          <p:cNvPicPr>
            <a:picLocks noChangeAspect="1"/>
          </p:cNvPicPr>
          <p:nvPr/>
        </p:nvPicPr>
        <p:blipFill>
          <a:blip r:embed="rId4" cstate="print"/>
          <a:stretch>
            <a:fillRect/>
          </a:stretch>
        </p:blipFill>
        <p:spPr>
          <a:xfrm>
            <a:off x="4714876" y="642918"/>
            <a:ext cx="4385961" cy="4839092"/>
          </a:xfrm>
          <a:prstGeom prst="rect">
            <a:avLst/>
          </a:prstGeom>
        </p:spPr>
      </p:pic>
      <p:cxnSp>
        <p:nvCxnSpPr>
          <p:cNvPr id="11" name="Connecteur droit avec flèche 10"/>
          <p:cNvCxnSpPr/>
          <p:nvPr/>
        </p:nvCxnSpPr>
        <p:spPr>
          <a:xfrm rot="5400000">
            <a:off x="1305696" y="2328061"/>
            <a:ext cx="857256" cy="1588"/>
          </a:xfrm>
          <a:prstGeom prst="straightConnector1">
            <a:avLst/>
          </a:prstGeom>
          <a:ln w="31750">
            <a:solidFill>
              <a:srgbClr val="C00000"/>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25" name="Forme libre 24"/>
          <p:cNvSpPr/>
          <p:nvPr/>
        </p:nvSpPr>
        <p:spPr>
          <a:xfrm>
            <a:off x="1800225" y="5419725"/>
            <a:ext cx="4657725" cy="366729"/>
          </a:xfrm>
          <a:custGeom>
            <a:avLst/>
            <a:gdLst>
              <a:gd name="connsiteX0" fmla="*/ 0 w 4657725"/>
              <a:gd name="connsiteY0" fmla="*/ 0 h 619125"/>
              <a:gd name="connsiteX1" fmla="*/ 0 w 4657725"/>
              <a:gd name="connsiteY1" fmla="*/ 619125 h 619125"/>
              <a:gd name="connsiteX2" fmla="*/ 4657725 w 4657725"/>
              <a:gd name="connsiteY2" fmla="*/ 619125 h 619125"/>
              <a:gd name="connsiteX3" fmla="*/ 4657725 w 4657725"/>
              <a:gd name="connsiteY3" fmla="*/ 200025 h 619125"/>
            </a:gdLst>
            <a:ahLst/>
            <a:cxnLst>
              <a:cxn ang="0">
                <a:pos x="connsiteX0" y="connsiteY0"/>
              </a:cxn>
              <a:cxn ang="0">
                <a:pos x="connsiteX1" y="connsiteY1"/>
              </a:cxn>
              <a:cxn ang="0">
                <a:pos x="connsiteX2" y="connsiteY2"/>
              </a:cxn>
              <a:cxn ang="0">
                <a:pos x="connsiteX3" y="connsiteY3"/>
              </a:cxn>
            </a:cxnLst>
            <a:rect l="l" t="t" r="r" b="b"/>
            <a:pathLst>
              <a:path w="4657725" h="619125">
                <a:moveTo>
                  <a:pt x="0" y="0"/>
                </a:moveTo>
                <a:lnTo>
                  <a:pt x="0" y="619125"/>
                </a:lnTo>
                <a:lnTo>
                  <a:pt x="4657725" y="619125"/>
                </a:lnTo>
                <a:lnTo>
                  <a:pt x="4657725" y="200025"/>
                </a:lnTo>
              </a:path>
            </a:pathLst>
          </a:custGeom>
          <a:ln w="31750">
            <a:solidFill>
              <a:srgbClr val="C00000"/>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ZoneTexte 25"/>
          <p:cNvSpPr txBox="1"/>
          <p:nvPr/>
        </p:nvSpPr>
        <p:spPr>
          <a:xfrm>
            <a:off x="642910" y="6072206"/>
            <a:ext cx="8286808" cy="646331"/>
          </a:xfrm>
          <a:prstGeom prst="rect">
            <a:avLst/>
          </a:prstGeom>
          <a:noFill/>
        </p:spPr>
        <p:txBody>
          <a:bodyPr wrap="square" rtlCol="0">
            <a:spAutoFit/>
          </a:bodyPr>
          <a:lstStyle/>
          <a:p>
            <a:pPr algn="just"/>
            <a:r>
              <a:rPr lang="fr-FR" dirty="0">
                <a:cs typeface="Arial" pitchFamily="34" charset="0"/>
                <a:sym typeface="Wingdings"/>
              </a:rPr>
              <a:t> Les </a:t>
            </a:r>
            <a:r>
              <a:rPr lang="fr-FR" dirty="0" err="1">
                <a:cs typeface="Arial" pitchFamily="34" charset="0"/>
                <a:sym typeface="Wingdings"/>
              </a:rPr>
              <a:t>ARNnc</a:t>
            </a:r>
            <a:r>
              <a:rPr lang="fr-FR" dirty="0">
                <a:cs typeface="Arial" pitchFamily="34" charset="0"/>
                <a:sym typeface="Wingdings"/>
              </a:rPr>
              <a:t> qui sont systématiquement et quasi-exclusivement listés sont  </a:t>
            </a:r>
          </a:p>
          <a:p>
            <a:pPr algn="just"/>
            <a:r>
              <a:rPr lang="fr-FR" dirty="0">
                <a:cs typeface="Arial" pitchFamily="34" charset="0"/>
                <a:sym typeface="Wingdings"/>
              </a:rPr>
              <a:t>   les </a:t>
            </a:r>
            <a:r>
              <a:rPr lang="fr-FR" dirty="0" err="1">
                <a:cs typeface="Arial" pitchFamily="34" charset="0"/>
                <a:sym typeface="Wingdings"/>
              </a:rPr>
              <a:t>ARNt</a:t>
            </a:r>
            <a:r>
              <a:rPr lang="fr-FR" dirty="0">
                <a:cs typeface="Arial" pitchFamily="34" charset="0"/>
                <a:sym typeface="Wingdings"/>
              </a:rPr>
              <a:t> et les </a:t>
            </a:r>
            <a:r>
              <a:rPr lang="fr-FR" dirty="0" err="1">
                <a:cs typeface="Arial" pitchFamily="34" charset="0"/>
                <a:sym typeface="Wingdings"/>
              </a:rPr>
              <a:t>ARNr</a:t>
            </a:r>
            <a:endParaRPr lang="fr-FR" dirty="0">
              <a:cs typeface="Arial" pitchFamily="34" charset="0"/>
            </a:endParaRPr>
          </a:p>
        </p:txBody>
      </p:sp>
      <p:sp>
        <p:nvSpPr>
          <p:cNvPr id="12" name="Espace réservé du numéro de diapositive 11"/>
          <p:cNvSpPr>
            <a:spLocks noGrp="1"/>
          </p:cNvSpPr>
          <p:nvPr>
            <p:ph type="sldNum" sz="quarter" idx="12"/>
          </p:nvPr>
        </p:nvSpPr>
        <p:spPr/>
        <p:txBody>
          <a:bodyPr/>
          <a:lstStyle/>
          <a:p>
            <a:fld id="{922D7642-BDE5-4A24-BAC5-C7F7F2D9BEDB}" type="slidenum">
              <a:rPr lang="fr-FR" smtClean="0"/>
              <a:pPr/>
              <a:t>21</a:t>
            </a:fld>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oft pour analyse RNAnc.PNG"/>
          <p:cNvPicPr>
            <a:picLocks noChangeAspect="1"/>
          </p:cNvPicPr>
          <p:nvPr/>
        </p:nvPicPr>
        <p:blipFill>
          <a:blip r:embed="rId2" cstate="print"/>
          <a:stretch>
            <a:fillRect/>
          </a:stretch>
        </p:blipFill>
        <p:spPr>
          <a:xfrm>
            <a:off x="428596" y="985657"/>
            <a:ext cx="4906060" cy="1228897"/>
          </a:xfrm>
          <a:prstGeom prst="rect">
            <a:avLst/>
          </a:prstGeom>
        </p:spPr>
      </p:pic>
      <p:sp>
        <p:nvSpPr>
          <p:cNvPr id="3" name="ZoneTexte 2"/>
          <p:cNvSpPr txBox="1"/>
          <p:nvPr/>
        </p:nvSpPr>
        <p:spPr>
          <a:xfrm>
            <a:off x="285720" y="71414"/>
            <a:ext cx="77913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banques et softwares dédiés à l’étude des ARN</a:t>
            </a:r>
            <a:endParaRPr lang="fr-FR" sz="2800" dirty="0">
              <a:solidFill>
                <a:schemeClr val="accent1">
                  <a:lumMod val="50000"/>
                </a:schemeClr>
              </a:solidFill>
              <a:cs typeface="Arial" pitchFamily="34" charset="0"/>
            </a:endParaRPr>
          </a:p>
        </p:txBody>
      </p:sp>
      <p:sp>
        <p:nvSpPr>
          <p:cNvPr id="4" name="Rectangle 3"/>
          <p:cNvSpPr/>
          <p:nvPr/>
        </p:nvSpPr>
        <p:spPr>
          <a:xfrm>
            <a:off x="331032" y="2397540"/>
            <a:ext cx="3877600" cy="369332"/>
          </a:xfrm>
          <a:prstGeom prst="rect">
            <a:avLst/>
          </a:prstGeom>
        </p:spPr>
        <p:txBody>
          <a:bodyPr wrap="none">
            <a:spAutoFit/>
          </a:bodyPr>
          <a:lstStyle/>
          <a:p>
            <a:r>
              <a:rPr lang="fr-FR" dirty="0">
                <a:solidFill>
                  <a:schemeClr val="accent1">
                    <a:lumMod val="50000"/>
                  </a:schemeClr>
                </a:solidFill>
              </a:rPr>
              <a:t>http://biobases.ibch.poznan.pl/ncRNA/</a:t>
            </a:r>
          </a:p>
        </p:txBody>
      </p:sp>
      <p:grpSp>
        <p:nvGrpSpPr>
          <p:cNvPr id="8" name="Groupe 7"/>
          <p:cNvGrpSpPr/>
          <p:nvPr/>
        </p:nvGrpSpPr>
        <p:grpSpPr>
          <a:xfrm>
            <a:off x="435427" y="2715773"/>
            <a:ext cx="7431095" cy="3999375"/>
            <a:chOff x="435427" y="2571744"/>
            <a:chExt cx="7431095" cy="3999375"/>
          </a:xfrm>
        </p:grpSpPr>
        <p:pic>
          <p:nvPicPr>
            <p:cNvPr id="5" name="Image 4" descr="ncRNA database 1.PNG"/>
            <p:cNvPicPr>
              <a:picLocks noChangeAspect="1"/>
            </p:cNvPicPr>
            <p:nvPr/>
          </p:nvPicPr>
          <p:blipFill>
            <a:blip r:embed="rId3" cstate="print"/>
            <a:stretch>
              <a:fillRect/>
            </a:stretch>
          </p:blipFill>
          <p:spPr>
            <a:xfrm>
              <a:off x="435427" y="2571744"/>
              <a:ext cx="7431095" cy="322530"/>
            </a:xfrm>
            <a:prstGeom prst="rect">
              <a:avLst/>
            </a:prstGeom>
          </p:spPr>
        </p:pic>
        <p:pic>
          <p:nvPicPr>
            <p:cNvPr id="6" name="Image 5" descr="ncRNA database 2.PNG"/>
            <p:cNvPicPr>
              <a:picLocks noChangeAspect="1"/>
            </p:cNvPicPr>
            <p:nvPr/>
          </p:nvPicPr>
          <p:blipFill>
            <a:blip r:embed="rId4" cstate="print"/>
            <a:srcRect l="114" r="3866"/>
            <a:stretch>
              <a:fillRect/>
            </a:stretch>
          </p:blipFill>
          <p:spPr>
            <a:xfrm>
              <a:off x="437103" y="2849121"/>
              <a:ext cx="7135293" cy="3721998"/>
            </a:xfrm>
            <a:prstGeom prst="rect">
              <a:avLst/>
            </a:prstGeom>
          </p:spPr>
        </p:pic>
      </p:grpSp>
      <p:sp>
        <p:nvSpPr>
          <p:cNvPr id="10" name="Ellipse 9"/>
          <p:cNvSpPr/>
          <p:nvPr/>
        </p:nvSpPr>
        <p:spPr>
          <a:xfrm>
            <a:off x="428596" y="985657"/>
            <a:ext cx="642942" cy="428628"/>
          </a:xfrm>
          <a:prstGeom prst="ellipse">
            <a:avLst/>
          </a:prstGeom>
          <a:solidFill>
            <a:srgbClr val="FF9900">
              <a:alpha val="2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428596" y="1557161"/>
            <a:ext cx="1071570" cy="428628"/>
          </a:xfrm>
          <a:prstGeom prst="ellipse">
            <a:avLst/>
          </a:prstGeom>
          <a:solidFill>
            <a:srgbClr val="FF9900">
              <a:alpha val="2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642910" y="3787343"/>
            <a:ext cx="1000132" cy="428628"/>
          </a:xfrm>
          <a:prstGeom prst="ellipse">
            <a:avLst/>
          </a:prstGeom>
          <a:solidFill>
            <a:srgbClr val="FF9900">
              <a:alpha val="2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642910" y="5501855"/>
            <a:ext cx="1000132" cy="428628"/>
          </a:xfrm>
          <a:prstGeom prst="ellipse">
            <a:avLst/>
          </a:prstGeom>
          <a:solidFill>
            <a:srgbClr val="FF9900">
              <a:alpha val="20000"/>
            </a:srgbClr>
          </a:solid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57174" y="686610"/>
            <a:ext cx="5857900" cy="369332"/>
          </a:xfrm>
          <a:prstGeom prst="rect">
            <a:avLst/>
          </a:prstGeom>
        </p:spPr>
        <p:txBody>
          <a:bodyPr wrap="square">
            <a:spAutoFit/>
          </a:bodyPr>
          <a:lstStyle/>
          <a:p>
            <a:r>
              <a:rPr lang="fr-FR" dirty="0">
                <a:solidFill>
                  <a:schemeClr val="accent1">
                    <a:lumMod val="50000"/>
                  </a:schemeClr>
                </a:solidFill>
              </a:rPr>
              <a:t>http://www.ncbi.nlm.nih.gov/genomes/static/Pipeline.html</a:t>
            </a:r>
          </a:p>
        </p:txBody>
      </p:sp>
      <p:sp>
        <p:nvSpPr>
          <p:cNvPr id="16" name="Espace réservé du numéro de diapositive 15"/>
          <p:cNvSpPr>
            <a:spLocks noGrp="1"/>
          </p:cNvSpPr>
          <p:nvPr>
            <p:ph type="sldNum" sz="quarter" idx="12"/>
          </p:nvPr>
        </p:nvSpPr>
        <p:spPr/>
        <p:txBody>
          <a:bodyPr/>
          <a:lstStyle/>
          <a:p>
            <a:fld id="{922D7642-BDE5-4A24-BAC5-C7F7F2D9BEDB}" type="slidenum">
              <a:rPr lang="fr-FR" smtClean="0"/>
              <a:pPr/>
              <a:t>22</a:t>
            </a:fld>
            <a:endParaRPr 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fam.PNG"/>
          <p:cNvPicPr>
            <a:picLocks noChangeAspect="1"/>
          </p:cNvPicPr>
          <p:nvPr/>
        </p:nvPicPr>
        <p:blipFill>
          <a:blip r:embed="rId2" cstate="print"/>
          <a:stretch>
            <a:fillRect/>
          </a:stretch>
        </p:blipFill>
        <p:spPr>
          <a:xfrm>
            <a:off x="320428" y="1071546"/>
            <a:ext cx="8394976" cy="3294325"/>
          </a:xfrm>
          <a:prstGeom prst="rect">
            <a:avLst/>
          </a:prstGeom>
        </p:spPr>
      </p:pic>
      <p:sp>
        <p:nvSpPr>
          <p:cNvPr id="3" name="ZoneTexte 2"/>
          <p:cNvSpPr txBox="1"/>
          <p:nvPr/>
        </p:nvSpPr>
        <p:spPr>
          <a:xfrm>
            <a:off x="285720" y="71414"/>
            <a:ext cx="8192051"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Utilisation de la banque </a:t>
            </a:r>
            <a:r>
              <a:rPr lang="fr-FR" sz="2800" dirty="0" err="1">
                <a:solidFill>
                  <a:schemeClr val="accent1">
                    <a:lumMod val="50000"/>
                  </a:schemeClr>
                </a:solidFill>
                <a:cs typeface="Arial" pitchFamily="34" charset="0"/>
                <a:sym typeface="Wingdings"/>
              </a:rPr>
              <a:t>Rfam</a:t>
            </a:r>
            <a:r>
              <a:rPr lang="fr-FR" sz="2800" dirty="0">
                <a:solidFill>
                  <a:schemeClr val="accent1">
                    <a:lumMod val="50000"/>
                  </a:schemeClr>
                </a:solidFill>
                <a:cs typeface="Arial" pitchFamily="34" charset="0"/>
                <a:sym typeface="Wingdings"/>
              </a:rPr>
              <a:t> (</a:t>
            </a:r>
            <a:r>
              <a:rPr lang="fr-FR" sz="2800" dirty="0" err="1">
                <a:solidFill>
                  <a:schemeClr val="accent1">
                    <a:lumMod val="50000"/>
                  </a:schemeClr>
                </a:solidFill>
                <a:cs typeface="Arial" pitchFamily="34" charset="0"/>
                <a:sym typeface="Wingdings"/>
              </a:rPr>
              <a:t>recence</a:t>
            </a:r>
            <a:r>
              <a:rPr lang="fr-FR" sz="2800" dirty="0">
                <a:solidFill>
                  <a:schemeClr val="accent1">
                    <a:lumMod val="50000"/>
                  </a:schemeClr>
                </a:solidFill>
                <a:cs typeface="Arial" pitchFamily="34" charset="0"/>
                <a:sym typeface="Wingdings"/>
              </a:rPr>
              <a:t> 1372 familles)</a:t>
            </a:r>
            <a:endParaRPr lang="fr-FR" sz="2800" dirty="0">
              <a:solidFill>
                <a:schemeClr val="accent1">
                  <a:lumMod val="50000"/>
                </a:schemeClr>
              </a:solidFill>
              <a:cs typeface="Arial" pitchFamily="34" charset="0"/>
            </a:endParaRPr>
          </a:p>
        </p:txBody>
      </p:sp>
      <p:sp>
        <p:nvSpPr>
          <p:cNvPr id="4" name="Rectangle 3"/>
          <p:cNvSpPr/>
          <p:nvPr/>
        </p:nvSpPr>
        <p:spPr>
          <a:xfrm>
            <a:off x="246531" y="767529"/>
            <a:ext cx="2558970" cy="369332"/>
          </a:xfrm>
          <a:prstGeom prst="rect">
            <a:avLst/>
          </a:prstGeom>
        </p:spPr>
        <p:txBody>
          <a:bodyPr wrap="none">
            <a:spAutoFit/>
          </a:bodyPr>
          <a:lstStyle/>
          <a:p>
            <a:r>
              <a:rPr lang="fr-FR" dirty="0">
                <a:solidFill>
                  <a:schemeClr val="accent1">
                    <a:lumMod val="50000"/>
                  </a:schemeClr>
                </a:solidFill>
              </a:rPr>
              <a:t>http://rfam.sanger.ac.uk/</a:t>
            </a:r>
          </a:p>
        </p:txBody>
      </p:sp>
      <p:sp>
        <p:nvSpPr>
          <p:cNvPr id="5" name="Rectangle à coins arrondis 4"/>
          <p:cNvSpPr/>
          <p:nvPr/>
        </p:nvSpPr>
        <p:spPr>
          <a:xfrm>
            <a:off x="2500298" y="3214687"/>
            <a:ext cx="1143008" cy="214313"/>
          </a:xfrm>
          <a:prstGeom prst="roundRect">
            <a:avLst/>
          </a:prstGeom>
          <a:solidFill>
            <a:srgbClr val="FF9900">
              <a:alpha val="20000"/>
            </a:srgbClr>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23</a:t>
            </a:fld>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amille tRNA Rfam.PNG"/>
          <p:cNvPicPr>
            <a:picLocks noChangeAspect="1"/>
          </p:cNvPicPr>
          <p:nvPr/>
        </p:nvPicPr>
        <p:blipFill>
          <a:blip r:embed="rId2" cstate="print"/>
          <a:stretch>
            <a:fillRect/>
          </a:stretch>
        </p:blipFill>
        <p:spPr>
          <a:xfrm>
            <a:off x="357158" y="1142984"/>
            <a:ext cx="8257449" cy="4161579"/>
          </a:xfrm>
          <a:prstGeom prst="rect">
            <a:avLst/>
          </a:prstGeom>
        </p:spPr>
      </p:pic>
      <p:sp>
        <p:nvSpPr>
          <p:cNvPr id="3" name="Rectangle à coins arrondis 2"/>
          <p:cNvSpPr/>
          <p:nvPr/>
        </p:nvSpPr>
        <p:spPr>
          <a:xfrm>
            <a:off x="7786710" y="1857365"/>
            <a:ext cx="857256" cy="500066"/>
          </a:xfrm>
          <a:prstGeom prst="roundRect">
            <a:avLst/>
          </a:prstGeom>
          <a:solidFill>
            <a:srgbClr val="FF9900">
              <a:alpha val="20000"/>
            </a:srgbClr>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p:cNvSpPr>
            <a:spLocks noGrp="1"/>
          </p:cNvSpPr>
          <p:nvPr>
            <p:ph type="sldNum" sz="quarter" idx="12"/>
          </p:nvPr>
        </p:nvSpPr>
        <p:spPr/>
        <p:txBody>
          <a:bodyPr/>
          <a:lstStyle/>
          <a:p>
            <a:fld id="{922D7642-BDE5-4A24-BAC5-C7F7F2D9BEDB}" type="slidenum">
              <a:rPr lang="fr-FR" smtClean="0"/>
              <a:pPr/>
              <a:t>24</a:t>
            </a:fld>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fam st secondaire.PNG"/>
          <p:cNvPicPr>
            <a:picLocks noChangeAspect="1"/>
          </p:cNvPicPr>
          <p:nvPr/>
        </p:nvPicPr>
        <p:blipFill>
          <a:blip r:embed="rId2" cstate="print"/>
          <a:stretch>
            <a:fillRect/>
          </a:stretch>
        </p:blipFill>
        <p:spPr>
          <a:xfrm>
            <a:off x="428596" y="642918"/>
            <a:ext cx="8302899" cy="4133509"/>
          </a:xfrm>
          <a:prstGeom prst="rect">
            <a:avLst/>
          </a:prstGeom>
        </p:spPr>
      </p:pic>
      <p:sp>
        <p:nvSpPr>
          <p:cNvPr id="3" name="ZoneTexte 2"/>
          <p:cNvSpPr txBox="1"/>
          <p:nvPr/>
        </p:nvSpPr>
        <p:spPr>
          <a:xfrm>
            <a:off x="285720" y="71414"/>
            <a:ext cx="773564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informations structurale sur la famille d’</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5" name="Espace réservé du numéro de diapositive 4"/>
          <p:cNvSpPr>
            <a:spLocks noGrp="1"/>
          </p:cNvSpPr>
          <p:nvPr>
            <p:ph type="sldNum" sz="quarter" idx="12"/>
          </p:nvPr>
        </p:nvSpPr>
        <p:spPr/>
        <p:txBody>
          <a:bodyPr/>
          <a:lstStyle/>
          <a:p>
            <a:fld id="{922D7642-BDE5-4A24-BAC5-C7F7F2D9BEDB}" type="slidenum">
              <a:rPr lang="fr-FR" smtClean="0"/>
              <a:pPr/>
              <a:t>25</a:t>
            </a:fld>
            <a:endParaRPr lang="fr-F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amille tRNA Rfam.PNG"/>
          <p:cNvPicPr>
            <a:picLocks noChangeAspect="1"/>
          </p:cNvPicPr>
          <p:nvPr/>
        </p:nvPicPr>
        <p:blipFill>
          <a:blip r:embed="rId2" cstate="print"/>
          <a:stretch>
            <a:fillRect/>
          </a:stretch>
        </p:blipFill>
        <p:spPr>
          <a:xfrm>
            <a:off x="357158" y="1142984"/>
            <a:ext cx="8257449" cy="4161579"/>
          </a:xfrm>
          <a:prstGeom prst="rect">
            <a:avLst/>
          </a:prstGeom>
        </p:spPr>
      </p:pic>
      <p:sp>
        <p:nvSpPr>
          <p:cNvPr id="3" name="Rectangle à coins arrondis 2"/>
          <p:cNvSpPr/>
          <p:nvPr/>
        </p:nvSpPr>
        <p:spPr>
          <a:xfrm>
            <a:off x="5357818" y="1857364"/>
            <a:ext cx="857256" cy="500066"/>
          </a:xfrm>
          <a:prstGeom prst="roundRect">
            <a:avLst/>
          </a:prstGeom>
          <a:solidFill>
            <a:srgbClr val="FF9900">
              <a:alpha val="20000"/>
            </a:srgbClr>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285720" y="71414"/>
            <a:ext cx="8469883"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alignements des séquences des </a:t>
            </a:r>
            <a:r>
              <a:rPr lang="fr-FR" sz="2800" dirty="0" err="1">
                <a:solidFill>
                  <a:schemeClr val="accent1">
                    <a:lumMod val="50000"/>
                  </a:schemeClr>
                </a:solidFill>
                <a:cs typeface="Arial" pitchFamily="34" charset="0"/>
                <a:sym typeface="Wingdings"/>
              </a:rPr>
              <a:t>ARNnc</a:t>
            </a:r>
            <a:r>
              <a:rPr lang="fr-FR" sz="2800" dirty="0">
                <a:solidFill>
                  <a:schemeClr val="accent1">
                    <a:lumMod val="50000"/>
                  </a:schemeClr>
                </a:solidFill>
                <a:cs typeface="Arial" pitchFamily="34" charset="0"/>
                <a:sym typeface="Wingdings"/>
              </a:rPr>
              <a:t> de la famille</a:t>
            </a:r>
            <a:endParaRPr lang="fr-FR" sz="2800" dirty="0">
              <a:solidFill>
                <a:schemeClr val="accent1">
                  <a:lumMod val="50000"/>
                </a:schemeClr>
              </a:solidFill>
              <a:cs typeface="Arial" pitchFamily="34" charset="0"/>
            </a:endParaRP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26</a:t>
            </a:fld>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fam alignement.PNG"/>
          <p:cNvPicPr>
            <a:picLocks noChangeAspect="1"/>
          </p:cNvPicPr>
          <p:nvPr/>
        </p:nvPicPr>
        <p:blipFill>
          <a:blip r:embed="rId2" cstate="print"/>
          <a:stretch>
            <a:fillRect/>
          </a:stretch>
        </p:blipFill>
        <p:spPr>
          <a:xfrm>
            <a:off x="428596" y="1714488"/>
            <a:ext cx="8471820" cy="3258973"/>
          </a:xfrm>
          <a:prstGeom prst="rect">
            <a:avLst/>
          </a:prstGeom>
        </p:spPr>
      </p:pic>
      <p:sp>
        <p:nvSpPr>
          <p:cNvPr id="3" name="ZoneTexte 2"/>
          <p:cNvSpPr txBox="1"/>
          <p:nvPr/>
        </p:nvSpPr>
        <p:spPr>
          <a:xfrm>
            <a:off x="285720" y="71414"/>
            <a:ext cx="8469883"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alignements des séquences des </a:t>
            </a:r>
            <a:r>
              <a:rPr lang="fr-FR" sz="2800" dirty="0" err="1">
                <a:solidFill>
                  <a:schemeClr val="accent1">
                    <a:lumMod val="50000"/>
                  </a:schemeClr>
                </a:solidFill>
                <a:cs typeface="Arial" pitchFamily="34" charset="0"/>
                <a:sym typeface="Wingdings"/>
              </a:rPr>
              <a:t>ARNnc</a:t>
            </a:r>
            <a:r>
              <a:rPr lang="fr-FR" sz="2800" dirty="0">
                <a:solidFill>
                  <a:schemeClr val="accent1">
                    <a:lumMod val="50000"/>
                  </a:schemeClr>
                </a:solidFill>
                <a:cs typeface="Arial" pitchFamily="34" charset="0"/>
                <a:sym typeface="Wingdings"/>
              </a:rPr>
              <a:t> de la famille</a:t>
            </a:r>
            <a:endParaRPr lang="fr-FR" sz="2800" dirty="0">
              <a:solidFill>
                <a:schemeClr val="accent1">
                  <a:lumMod val="50000"/>
                </a:schemeClr>
              </a:solidFill>
              <a:cs typeface="Arial" pitchFamily="34" charset="0"/>
            </a:endParaRPr>
          </a:p>
        </p:txBody>
      </p:sp>
      <p:sp>
        <p:nvSpPr>
          <p:cNvPr id="5" name="Espace réservé du numéro de diapositive 4"/>
          <p:cNvSpPr>
            <a:spLocks noGrp="1"/>
          </p:cNvSpPr>
          <p:nvPr>
            <p:ph type="sldNum" sz="quarter" idx="12"/>
          </p:nvPr>
        </p:nvSpPr>
        <p:spPr/>
        <p:txBody>
          <a:bodyPr/>
          <a:lstStyle/>
          <a:p>
            <a:fld id="{922D7642-BDE5-4A24-BAC5-C7F7F2D9BEDB}" type="slidenum">
              <a:rPr lang="fr-FR" smtClean="0"/>
              <a:pPr/>
              <a:t>27</a:t>
            </a:fld>
            <a:endParaRPr lang="fr-F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093" y="714356"/>
            <a:ext cx="3808415" cy="369332"/>
          </a:xfrm>
          <a:prstGeom prst="rect">
            <a:avLst/>
          </a:prstGeom>
        </p:spPr>
        <p:txBody>
          <a:bodyPr wrap="none">
            <a:spAutoFit/>
          </a:bodyPr>
          <a:lstStyle/>
          <a:p>
            <a:r>
              <a:rPr lang="fr-FR" dirty="0">
                <a:solidFill>
                  <a:schemeClr val="accent1">
                    <a:lumMod val="50000"/>
                  </a:schemeClr>
                </a:solidFill>
              </a:rPr>
              <a:t>http://lowelab.ucsc.edu/tRNAscan-SE/</a:t>
            </a:r>
          </a:p>
        </p:txBody>
      </p:sp>
      <p:pic>
        <p:nvPicPr>
          <p:cNvPr id="3" name="Image 2" descr="tRNAscan-SE.PNG"/>
          <p:cNvPicPr>
            <a:picLocks noChangeAspect="1"/>
          </p:cNvPicPr>
          <p:nvPr/>
        </p:nvPicPr>
        <p:blipFill>
          <a:blip r:embed="rId2" cstate="print"/>
          <a:stretch>
            <a:fillRect/>
          </a:stretch>
        </p:blipFill>
        <p:spPr>
          <a:xfrm>
            <a:off x="214282" y="1214422"/>
            <a:ext cx="8286776" cy="3800487"/>
          </a:xfrm>
          <a:prstGeom prst="rect">
            <a:avLst/>
          </a:prstGeom>
        </p:spPr>
      </p:pic>
      <p:sp>
        <p:nvSpPr>
          <p:cNvPr id="4" name="ZoneTexte 3"/>
          <p:cNvSpPr txBox="1"/>
          <p:nvPr/>
        </p:nvSpPr>
        <p:spPr>
          <a:xfrm>
            <a:off x="285720" y="71414"/>
            <a:ext cx="7295523"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La provenance de ces informations structurales</a:t>
            </a:r>
            <a:endParaRPr lang="fr-FR" sz="2800" dirty="0">
              <a:solidFill>
                <a:schemeClr val="accent1">
                  <a:lumMod val="50000"/>
                </a:schemeClr>
              </a:solidFill>
              <a:cs typeface="Arial" pitchFamily="34" charset="0"/>
            </a:endParaRPr>
          </a:p>
        </p:txBody>
      </p:sp>
      <p:sp>
        <p:nvSpPr>
          <p:cNvPr id="5" name="ZoneTexte 4"/>
          <p:cNvSpPr txBox="1"/>
          <p:nvPr/>
        </p:nvSpPr>
        <p:spPr>
          <a:xfrm>
            <a:off x="214282" y="4929198"/>
            <a:ext cx="8501122" cy="923330"/>
          </a:xfrm>
          <a:prstGeom prst="rect">
            <a:avLst/>
          </a:prstGeom>
          <a:noFill/>
        </p:spPr>
        <p:txBody>
          <a:bodyPr wrap="square" rtlCol="0">
            <a:spAutoFit/>
          </a:bodyPr>
          <a:lstStyle/>
          <a:p>
            <a:pPr algn="just"/>
            <a:r>
              <a:rPr lang="fr-FR" dirty="0">
                <a:cs typeface="Arial" pitchFamily="34" charset="0"/>
                <a:sym typeface="Wingdings"/>
              </a:rPr>
              <a:t> Dans le cas des </a:t>
            </a:r>
            <a:r>
              <a:rPr lang="fr-FR" dirty="0" err="1">
                <a:cs typeface="Arial" pitchFamily="34" charset="0"/>
                <a:sym typeface="Wingdings"/>
              </a:rPr>
              <a:t>tRNA</a:t>
            </a:r>
            <a:r>
              <a:rPr lang="fr-FR" dirty="0">
                <a:cs typeface="Arial" pitchFamily="34" charset="0"/>
                <a:sym typeface="Wingdings"/>
              </a:rPr>
              <a:t> c’est facile: étudiés depuis ~50 ans, grande conservation </a:t>
            </a:r>
          </a:p>
          <a:p>
            <a:pPr algn="just"/>
            <a:r>
              <a:rPr lang="fr-FR" dirty="0">
                <a:cs typeface="Arial" pitchFamily="34" charset="0"/>
                <a:sym typeface="Wingdings"/>
              </a:rPr>
              <a:t>   de séquence et de structure secondaire, promoteurs connus… </a:t>
            </a:r>
            <a:endParaRPr lang="fr-FR" dirty="0">
              <a:cs typeface="Arial" pitchFamily="34" charset="0"/>
            </a:endParaRPr>
          </a:p>
          <a:p>
            <a:pPr algn="just"/>
            <a:endParaRPr lang="fr-FR" dirty="0">
              <a:cs typeface="Arial" pitchFamily="34" charset="0"/>
            </a:endParaRPr>
          </a:p>
        </p:txBody>
      </p:sp>
      <p:sp>
        <p:nvSpPr>
          <p:cNvPr id="6" name="ZoneTexte 5"/>
          <p:cNvSpPr txBox="1"/>
          <p:nvPr/>
        </p:nvSpPr>
        <p:spPr>
          <a:xfrm>
            <a:off x="214282" y="5845750"/>
            <a:ext cx="8501122" cy="369332"/>
          </a:xfrm>
          <a:prstGeom prst="rect">
            <a:avLst/>
          </a:prstGeom>
          <a:noFill/>
        </p:spPr>
        <p:txBody>
          <a:bodyPr wrap="square" rtlCol="0">
            <a:spAutoFit/>
          </a:bodyPr>
          <a:lstStyle/>
          <a:p>
            <a:pPr algn="just"/>
            <a:r>
              <a:rPr lang="fr-FR" dirty="0">
                <a:cs typeface="Arial" pitchFamily="34" charset="0"/>
                <a:sym typeface="Wingdings"/>
              </a:rPr>
              <a:t> Sinon pour les autres types d’</a:t>
            </a:r>
            <a:r>
              <a:rPr lang="fr-FR" dirty="0" err="1">
                <a:cs typeface="Arial" pitchFamily="34" charset="0"/>
                <a:sym typeface="Wingdings"/>
              </a:rPr>
              <a:t>ARNnc</a:t>
            </a:r>
            <a:r>
              <a:rPr lang="fr-FR" dirty="0">
                <a:cs typeface="Arial" pitchFamily="34" charset="0"/>
                <a:sym typeface="Wingdings"/>
              </a:rPr>
              <a:t>…</a:t>
            </a:r>
            <a:endParaRPr lang="fr-FR" dirty="0">
              <a:cs typeface="Arial" pitchFamily="34" charset="0"/>
            </a:endParaRPr>
          </a:p>
        </p:txBody>
      </p:sp>
      <p:sp>
        <p:nvSpPr>
          <p:cNvPr id="8" name="Espace réservé du numéro de diapositive 7"/>
          <p:cNvSpPr>
            <a:spLocks noGrp="1"/>
          </p:cNvSpPr>
          <p:nvPr>
            <p:ph type="sldNum" sz="quarter" idx="12"/>
          </p:nvPr>
        </p:nvSpPr>
        <p:spPr/>
        <p:txBody>
          <a:bodyPr/>
          <a:lstStyle/>
          <a:p>
            <a:fld id="{922D7642-BDE5-4A24-BAC5-C7F7F2D9BEDB}" type="slidenum">
              <a:rPr lang="fr-FR" smtClean="0"/>
              <a:pPr/>
              <a:t>28</a:t>
            </a:fld>
            <a:endParaRPr lang="fr-F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p:cNvSpPr>
          <p:nvPr/>
        </p:nvSpPr>
        <p:spPr bwMode="auto">
          <a:xfrm>
            <a:off x="375047" y="1607344"/>
            <a:ext cx="8384977" cy="5116711"/>
          </a:xfrm>
          <a:prstGeom prst="rect">
            <a:avLst/>
          </a:prstGeom>
          <a:noFill/>
          <a:ln w="12700" cap="flat">
            <a:noFill/>
            <a:miter lim="800000"/>
            <a:headEnd type="none" w="med" len="med"/>
            <a:tailEnd type="none" w="med" len="med"/>
          </a:ln>
        </p:spPr>
        <p:txBody>
          <a:bodyPr lIns="0" tIns="0" rIns="0" bIns="0"/>
          <a:lstStyle/>
          <a:p>
            <a:pPr marL="357175" indent="-357175">
              <a:spcBef>
                <a:spcPts val="1055"/>
              </a:spcBef>
              <a:buSzPct val="89000"/>
            </a:pPr>
            <a:r>
              <a:rPr lang="en-US" sz="2100" dirty="0">
                <a:ea typeface="Helvetica Neue Light" charset="0"/>
                <a:cs typeface="Helvetica Neue Light" charset="0"/>
                <a:sym typeface="Wingdings"/>
              </a:rPr>
              <a:t>   </a:t>
            </a:r>
            <a:r>
              <a:rPr lang="en-US" sz="2100" dirty="0" err="1">
                <a:ea typeface="Helvetica Neue Light" charset="0"/>
                <a:cs typeface="Helvetica Neue Light" charset="0"/>
              </a:rPr>
              <a:t>dans</a:t>
            </a:r>
            <a:r>
              <a:rPr lang="en-US" sz="2100" dirty="0">
                <a:ea typeface="Helvetica Neue Light" charset="0"/>
                <a:cs typeface="Helvetica Neue Light" charset="0"/>
              </a:rPr>
              <a:t> </a:t>
            </a:r>
            <a:r>
              <a:rPr lang="en-US" sz="2100" dirty="0" err="1">
                <a:ea typeface="Helvetica Neue Light" charset="0"/>
                <a:cs typeface="Helvetica Neue Light" charset="0"/>
              </a:rPr>
              <a:t>certains</a:t>
            </a:r>
            <a:r>
              <a:rPr lang="en-US" sz="2100" dirty="0">
                <a:ea typeface="Helvetica Neue Light" charset="0"/>
                <a:cs typeface="Helvetica Neue Light" charset="0"/>
              </a:rPr>
              <a:t> </a:t>
            </a:r>
            <a:r>
              <a:rPr lang="en-US" sz="2100" dirty="0" err="1">
                <a:ea typeface="Helvetica Neue Light" charset="0"/>
                <a:cs typeface="Helvetica Neue Light" charset="0"/>
              </a:rPr>
              <a:t>cas</a:t>
            </a:r>
            <a:r>
              <a:rPr lang="en-US" sz="2100" dirty="0">
                <a:ea typeface="Helvetica Neue Light" charset="0"/>
                <a:cs typeface="Helvetica Neue Light" charset="0"/>
              </a:rPr>
              <a:t>, </a:t>
            </a:r>
            <a:r>
              <a:rPr lang="en-US" sz="2100" dirty="0" err="1">
                <a:ea typeface="Helvetica Neue Light" charset="0"/>
                <a:cs typeface="Helvetica Neue Light" charset="0"/>
              </a:rPr>
              <a:t>il</a:t>
            </a:r>
            <a:r>
              <a:rPr lang="en-US" sz="2100" dirty="0">
                <a:ea typeface="Helvetica Neue Light" charset="0"/>
                <a:cs typeface="Helvetica Neue Light" charset="0"/>
              </a:rPr>
              <a:t> </a:t>
            </a:r>
            <a:r>
              <a:rPr lang="en-US" sz="2100" dirty="0" err="1">
                <a:ea typeface="Helvetica Neue Light" charset="0"/>
                <a:cs typeface="Helvetica Neue Light" charset="0"/>
              </a:rPr>
              <a:t>est</a:t>
            </a:r>
            <a:r>
              <a:rPr lang="en-US" sz="2100" dirty="0">
                <a:ea typeface="Helvetica Neue Light" charset="0"/>
                <a:cs typeface="Helvetica Neue Light" charset="0"/>
              </a:rPr>
              <a:t> possible </a:t>
            </a:r>
            <a:r>
              <a:rPr lang="en-US" sz="2100" dirty="0" err="1">
                <a:ea typeface="Helvetica Neue Light" charset="0"/>
                <a:cs typeface="Helvetica Neue Light" charset="0"/>
              </a:rPr>
              <a:t>d’identifier</a:t>
            </a:r>
            <a:r>
              <a:rPr lang="en-US" sz="2100" dirty="0">
                <a:ea typeface="Helvetica Neue Light" charset="0"/>
                <a:cs typeface="Helvetica Neue Light" charset="0"/>
              </a:rPr>
              <a:t> de </a:t>
            </a:r>
            <a:r>
              <a:rPr lang="en-US" sz="2100" dirty="0" err="1">
                <a:ea typeface="Helvetica Neue Light" charset="0"/>
                <a:cs typeface="Helvetica Neue Light" charset="0"/>
              </a:rPr>
              <a:t>nouvelles</a:t>
            </a:r>
            <a:r>
              <a:rPr lang="en-US" sz="2100" dirty="0">
                <a:ea typeface="Helvetica Neue Light" charset="0"/>
                <a:cs typeface="Helvetica Neue Light" charset="0"/>
              </a:rPr>
              <a:t> </a:t>
            </a:r>
            <a:r>
              <a:rPr lang="en-US" sz="2100" dirty="0" err="1">
                <a:ea typeface="Helvetica Neue Light" charset="0"/>
                <a:cs typeface="Helvetica Neue Light" charset="0"/>
              </a:rPr>
              <a:t>séquences</a:t>
            </a:r>
            <a:r>
              <a:rPr lang="en-US" sz="2100" dirty="0">
                <a:ea typeface="Helvetica Neue Light" charset="0"/>
                <a:cs typeface="Helvetica Neue Light" charset="0"/>
              </a:rPr>
              <a:t> </a:t>
            </a:r>
            <a:r>
              <a:rPr lang="en-US" sz="2100" dirty="0" err="1">
                <a:ea typeface="Helvetica Neue Light" charset="0"/>
                <a:cs typeface="Helvetica Neue Light" charset="0"/>
              </a:rPr>
              <a:t>dans</a:t>
            </a:r>
            <a:r>
              <a:rPr lang="en-US" sz="2100" dirty="0">
                <a:ea typeface="Helvetica Neue Light" charset="0"/>
                <a:cs typeface="Helvetica Neue Light" charset="0"/>
              </a:rPr>
              <a:t> un </a:t>
            </a:r>
            <a:r>
              <a:rPr lang="en-US" sz="2100" dirty="0" err="1">
                <a:ea typeface="Helvetica Neue Light" charset="0"/>
                <a:cs typeface="Helvetica Neue Light" charset="0"/>
              </a:rPr>
              <a:t>génome</a:t>
            </a:r>
            <a:r>
              <a:rPr lang="en-US" sz="2100" dirty="0">
                <a:ea typeface="Helvetica Neue Light" charset="0"/>
                <a:cs typeface="Helvetica Neue Light" charset="0"/>
              </a:rPr>
              <a:t> par simple </a:t>
            </a:r>
            <a:r>
              <a:rPr lang="en-US" sz="2100" dirty="0" err="1">
                <a:solidFill>
                  <a:srgbClr val="C00000"/>
                </a:solidFill>
                <a:ea typeface="Helvetica Neue Light" charset="0"/>
                <a:cs typeface="Helvetica Neue Light" charset="0"/>
              </a:rPr>
              <a:t>similarité</a:t>
            </a:r>
            <a:r>
              <a:rPr lang="en-US" sz="2100" dirty="0">
                <a:solidFill>
                  <a:srgbClr val="C00000"/>
                </a:solidFill>
                <a:ea typeface="Helvetica Neue Light" charset="0"/>
                <a:cs typeface="Helvetica Neue Light" charset="0"/>
              </a:rPr>
              <a:t> de </a:t>
            </a:r>
            <a:r>
              <a:rPr lang="en-US" sz="2100" dirty="0" err="1">
                <a:solidFill>
                  <a:srgbClr val="C00000"/>
                </a:solidFill>
                <a:ea typeface="Helvetica Neue Light" charset="0"/>
                <a:cs typeface="Helvetica Neue Light" charset="0"/>
              </a:rPr>
              <a:t>séquence</a:t>
            </a:r>
            <a:r>
              <a:rPr lang="en-US" sz="2100" dirty="0">
                <a:ea typeface="Helvetica Neue Light" charset="0"/>
                <a:cs typeface="Helvetica Neue Light" charset="0"/>
              </a:rPr>
              <a:t>. Les </a:t>
            </a:r>
            <a:r>
              <a:rPr lang="en-US" sz="2100" dirty="0" err="1">
                <a:ea typeface="Helvetica Neue Light" charset="0"/>
                <a:cs typeface="Helvetica Neue Light" charset="0"/>
              </a:rPr>
              <a:t>ARNr</a:t>
            </a:r>
            <a:r>
              <a:rPr lang="en-US" sz="2100" dirty="0">
                <a:ea typeface="Helvetica Neue Light" charset="0"/>
                <a:cs typeface="Helvetica Neue Light" charset="0"/>
              </a:rPr>
              <a:t> </a:t>
            </a:r>
            <a:r>
              <a:rPr lang="en-US" sz="2100" dirty="0" err="1">
                <a:ea typeface="Helvetica Neue Light" charset="0"/>
                <a:cs typeface="Helvetica Neue Light" charset="0"/>
              </a:rPr>
              <a:t>sont</a:t>
            </a:r>
            <a:r>
              <a:rPr lang="en-US" sz="2100" dirty="0">
                <a:ea typeface="Helvetica Neue Light" charset="0"/>
                <a:cs typeface="Helvetica Neue Light" charset="0"/>
              </a:rPr>
              <a:t> des </a:t>
            </a:r>
            <a:r>
              <a:rPr lang="en-US" sz="2100" dirty="0" err="1">
                <a:ea typeface="Helvetica Neue Light" charset="0"/>
                <a:cs typeface="Helvetica Neue Light" charset="0"/>
              </a:rPr>
              <a:t>exemples</a:t>
            </a:r>
            <a:r>
              <a:rPr lang="en-US" sz="2100" dirty="0">
                <a:ea typeface="Helvetica Neue Light" charset="0"/>
                <a:cs typeface="Helvetica Neue Light" charset="0"/>
              </a:rPr>
              <a:t> </a:t>
            </a:r>
            <a:r>
              <a:rPr lang="en-US" sz="2100" dirty="0" err="1">
                <a:ea typeface="Helvetica Neue Light" charset="0"/>
                <a:cs typeface="Helvetica Neue Light" charset="0"/>
              </a:rPr>
              <a:t>caractéristiques</a:t>
            </a:r>
            <a:r>
              <a:rPr lang="en-US" sz="2100" dirty="0">
                <a:ea typeface="Helvetica Neue Light" charset="0"/>
                <a:cs typeface="Helvetica Neue Light" charset="0"/>
              </a:rPr>
              <a:t> de </a:t>
            </a:r>
            <a:r>
              <a:rPr lang="en-US" sz="2100" dirty="0" err="1">
                <a:ea typeface="Helvetica Neue Light" charset="0"/>
                <a:cs typeface="Helvetica Neue Light" charset="0"/>
              </a:rPr>
              <a:t>séquences</a:t>
            </a:r>
            <a:r>
              <a:rPr lang="en-US" sz="2100" dirty="0">
                <a:ea typeface="Helvetica Neue Light" charset="0"/>
                <a:cs typeface="Helvetica Neue Light" charset="0"/>
              </a:rPr>
              <a:t> </a:t>
            </a:r>
            <a:r>
              <a:rPr lang="en-US" sz="2100" dirty="0" err="1">
                <a:solidFill>
                  <a:srgbClr val="C00000"/>
                </a:solidFill>
                <a:ea typeface="Helvetica Neue Light" charset="0"/>
                <a:cs typeface="Helvetica Neue Light" charset="0"/>
              </a:rPr>
              <a:t>d’ARN</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fortement</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conservées</a:t>
            </a:r>
            <a:r>
              <a:rPr lang="en-US" sz="2100" dirty="0">
                <a:solidFill>
                  <a:srgbClr val="C00000"/>
                </a:solidFill>
                <a:ea typeface="Helvetica Neue Light" charset="0"/>
                <a:cs typeface="Helvetica Neue Light" charset="0"/>
              </a:rPr>
              <a:t> au </a:t>
            </a:r>
            <a:r>
              <a:rPr lang="en-US" sz="2100" dirty="0" err="1">
                <a:solidFill>
                  <a:srgbClr val="C00000"/>
                </a:solidFill>
                <a:ea typeface="Helvetica Neue Light" charset="0"/>
                <a:cs typeface="Helvetica Neue Light" charset="0"/>
              </a:rPr>
              <a:t>cours</a:t>
            </a:r>
            <a:r>
              <a:rPr lang="en-US" sz="2100" dirty="0">
                <a:solidFill>
                  <a:srgbClr val="C00000"/>
                </a:solidFill>
                <a:ea typeface="Helvetica Neue Light" charset="0"/>
                <a:cs typeface="Helvetica Neue Light" charset="0"/>
              </a:rPr>
              <a:t> de </a:t>
            </a:r>
            <a:r>
              <a:rPr lang="en-US" sz="2100" dirty="0" err="1">
                <a:solidFill>
                  <a:srgbClr val="C00000"/>
                </a:solidFill>
                <a:ea typeface="Helvetica Neue Light" charset="0"/>
                <a:cs typeface="Helvetica Neue Light" charset="0"/>
              </a:rPr>
              <a:t>l’évolution</a:t>
            </a:r>
            <a:r>
              <a:rPr lang="en-US" sz="2100" dirty="0">
                <a:solidFill>
                  <a:srgbClr val="C00000"/>
                </a:solidFill>
                <a:ea typeface="Helvetica Neue Light" charset="0"/>
                <a:cs typeface="Helvetica Neue Light" charset="0"/>
              </a:rPr>
              <a:t>.</a:t>
            </a:r>
          </a:p>
          <a:p>
            <a:pPr marL="357175" indent="-357175" algn="just">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un </a:t>
            </a:r>
            <a:r>
              <a:rPr lang="en-US" sz="2100" dirty="0" err="1">
                <a:ea typeface="Helvetica Neue Light" charset="0"/>
                <a:cs typeface="Helvetica Neue Light" charset="0"/>
              </a:rPr>
              <a:t>recherche</a:t>
            </a:r>
            <a:r>
              <a:rPr lang="en-US" sz="2100" dirty="0">
                <a:ea typeface="Helvetica Neue Light" charset="0"/>
                <a:cs typeface="Helvetica Neue Light" charset="0"/>
              </a:rPr>
              <a:t> avec BLAST en </a:t>
            </a:r>
            <a:r>
              <a:rPr lang="en-US" sz="2100" dirty="0" err="1">
                <a:ea typeface="Helvetica Neue Light" charset="0"/>
                <a:cs typeface="Helvetica Neue Light" charset="0"/>
              </a:rPr>
              <a:t>utilisant</a:t>
            </a:r>
            <a:r>
              <a:rPr lang="en-US" sz="2100" dirty="0">
                <a:ea typeface="Helvetica Neue Light" charset="0"/>
                <a:cs typeface="Helvetica Neue Light" charset="0"/>
              </a:rPr>
              <a:t> la </a:t>
            </a:r>
            <a:r>
              <a:rPr lang="en-US" sz="2100" dirty="0" err="1">
                <a:ea typeface="Helvetica Neue Light" charset="0"/>
                <a:cs typeface="Helvetica Neue Light" charset="0"/>
              </a:rPr>
              <a:t>séquence</a:t>
            </a:r>
            <a:r>
              <a:rPr lang="en-US" sz="2100" dirty="0">
                <a:ea typeface="Helvetica Neue Light" charset="0"/>
                <a:cs typeface="Helvetica Neue Light" charset="0"/>
              </a:rPr>
              <a:t> de </a:t>
            </a:r>
            <a:r>
              <a:rPr lang="en-US" sz="2100" dirty="0" err="1">
                <a:ea typeface="Helvetica Neue Light" charset="0"/>
                <a:cs typeface="Helvetica Neue Light" charset="0"/>
              </a:rPr>
              <a:t>l’ARN</a:t>
            </a:r>
            <a:r>
              <a:rPr lang="en-US" sz="2100" dirty="0">
                <a:ea typeface="Helvetica Neue Light" charset="0"/>
                <a:cs typeface="Helvetica Neue Light" charset="0"/>
              </a:rPr>
              <a:t> 18S </a:t>
            </a:r>
            <a:r>
              <a:rPr lang="en-US" sz="2100" dirty="0" err="1">
                <a:ea typeface="Helvetica Neue Light" charset="0"/>
                <a:cs typeface="Helvetica Neue Light" charset="0"/>
              </a:rPr>
              <a:t>humain</a:t>
            </a:r>
            <a:r>
              <a:rPr lang="en-US" sz="2100" dirty="0">
                <a:ea typeface="Helvetica Neue Light" charset="0"/>
                <a:cs typeface="Helvetica Neue Light" charset="0"/>
              </a:rPr>
              <a:t> </a:t>
            </a:r>
            <a:r>
              <a:rPr lang="en-US" sz="2100" dirty="0" err="1">
                <a:ea typeface="Helvetica Neue Light" charset="0"/>
                <a:cs typeface="Helvetica Neue Light" charset="0"/>
              </a:rPr>
              <a:t>permet</a:t>
            </a:r>
            <a:r>
              <a:rPr lang="en-US" sz="2100" dirty="0">
                <a:ea typeface="Helvetica Neue Light" charset="0"/>
                <a:cs typeface="Helvetica Neue Light" charset="0"/>
              </a:rPr>
              <a:t> </a:t>
            </a:r>
            <a:r>
              <a:rPr lang="en-US" sz="2100" dirty="0" err="1">
                <a:ea typeface="Helvetica Neue Light" charset="0"/>
                <a:cs typeface="Helvetica Neue Light" charset="0"/>
              </a:rPr>
              <a:t>d’identifier</a:t>
            </a:r>
            <a:r>
              <a:rPr lang="en-US" sz="2100" dirty="0">
                <a:ea typeface="Helvetica Neue Light" charset="0"/>
                <a:cs typeface="Helvetica Neue Light" charset="0"/>
              </a:rPr>
              <a:t> </a:t>
            </a:r>
            <a:r>
              <a:rPr lang="en-US" sz="2100" dirty="0" err="1">
                <a:ea typeface="Helvetica Neue Light" charset="0"/>
                <a:cs typeface="Helvetica Neue Light" charset="0"/>
              </a:rPr>
              <a:t>tous</a:t>
            </a:r>
            <a:r>
              <a:rPr lang="en-US" sz="2100" dirty="0">
                <a:ea typeface="Helvetica Neue Light" charset="0"/>
                <a:cs typeface="Helvetica Neue Light" charset="0"/>
              </a:rPr>
              <a:t> les </a:t>
            </a:r>
            <a:r>
              <a:rPr lang="en-US" sz="2100" dirty="0" err="1">
                <a:ea typeface="Helvetica Neue Light" charset="0"/>
                <a:cs typeface="Helvetica Neue Light" charset="0"/>
              </a:rPr>
              <a:t>ARNr</a:t>
            </a:r>
            <a:r>
              <a:rPr lang="en-US" sz="2100" dirty="0">
                <a:ea typeface="Helvetica Neue Light" charset="0"/>
                <a:cs typeface="Helvetica Neue Light" charset="0"/>
              </a:rPr>
              <a:t> 16S </a:t>
            </a:r>
            <a:r>
              <a:rPr lang="en-US" sz="2100" dirty="0" err="1">
                <a:ea typeface="Helvetica Neue Light" charset="0"/>
                <a:cs typeface="Helvetica Neue Light" charset="0"/>
              </a:rPr>
              <a:t>annotés</a:t>
            </a:r>
            <a:r>
              <a:rPr lang="en-US" sz="2100" dirty="0">
                <a:ea typeface="Helvetica Neue Light" charset="0"/>
                <a:cs typeface="Helvetica Neue Light" charset="0"/>
              </a:rPr>
              <a:t> chez la </a:t>
            </a:r>
            <a:r>
              <a:rPr lang="en-US" sz="2100" dirty="0" err="1">
                <a:ea typeface="Helvetica Neue Light" charset="0"/>
                <a:cs typeface="Helvetica Neue Light" charset="0"/>
              </a:rPr>
              <a:t>bactérie</a:t>
            </a:r>
            <a:r>
              <a:rPr lang="en-US" sz="2100" dirty="0">
                <a:ea typeface="Helvetica Neue Light" charset="0"/>
                <a:cs typeface="Helvetica Neue Light" charset="0"/>
              </a:rPr>
              <a:t> </a:t>
            </a:r>
            <a:r>
              <a:rPr lang="en-US" sz="2100" i="1" dirty="0">
                <a:ea typeface="Helvetica Neue Light" charset="0"/>
                <a:cs typeface="Helvetica Neue Light" charset="0"/>
              </a:rPr>
              <a:t>Bacillus </a:t>
            </a:r>
            <a:r>
              <a:rPr lang="en-US" sz="2100" i="1" dirty="0" err="1">
                <a:ea typeface="Helvetica Neue Light" charset="0"/>
                <a:cs typeface="Helvetica Neue Light" charset="0"/>
              </a:rPr>
              <a:t>subtilis</a:t>
            </a:r>
            <a:r>
              <a:rPr lang="en-US" sz="2100" dirty="0">
                <a:ea typeface="Helvetica Neue Light" charset="0"/>
                <a:cs typeface="Helvetica Neue Light" charset="0"/>
              </a:rPr>
              <a:t> et chez </a:t>
            </a:r>
            <a:r>
              <a:rPr lang="en-US" sz="2100" dirty="0" err="1">
                <a:ea typeface="Helvetica Neue Light" charset="0"/>
                <a:cs typeface="Helvetica Neue Light" charset="0"/>
              </a:rPr>
              <a:t>l’archea</a:t>
            </a:r>
            <a:r>
              <a:rPr lang="en-US" sz="2100" dirty="0">
                <a:ea typeface="Helvetica Neue Light" charset="0"/>
                <a:cs typeface="Helvetica Neue Light" charset="0"/>
              </a:rPr>
              <a:t> </a:t>
            </a:r>
            <a:r>
              <a:rPr lang="en-US" sz="2100" i="1" dirty="0" err="1">
                <a:ea typeface="Helvetica Neue Light" charset="0"/>
                <a:cs typeface="Helvetica Neue Light" charset="0"/>
              </a:rPr>
              <a:t>Methanococcus</a:t>
            </a:r>
            <a:r>
              <a:rPr lang="en-US" sz="2100" i="1" dirty="0">
                <a:ea typeface="Helvetica Neue Light" charset="0"/>
                <a:cs typeface="Helvetica Neue Light" charset="0"/>
              </a:rPr>
              <a:t> </a:t>
            </a:r>
            <a:r>
              <a:rPr lang="en-US" sz="2100" i="1" dirty="0" err="1">
                <a:ea typeface="Helvetica Neue Light" charset="0"/>
                <a:cs typeface="Helvetica Neue Light" charset="0"/>
              </a:rPr>
              <a:t>jannaschii</a:t>
            </a:r>
            <a:r>
              <a:rPr lang="en-US" sz="2100" dirty="0">
                <a:ea typeface="Helvetica Neue Light" charset="0"/>
                <a:cs typeface="Helvetica Neue Light" charset="0"/>
              </a:rPr>
              <a:t> </a:t>
            </a:r>
          </a:p>
          <a:p>
            <a:pPr marL="357175" indent="-357175" algn="just">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en </a:t>
            </a:r>
            <a:r>
              <a:rPr lang="en-US" sz="2100" dirty="0" err="1">
                <a:ea typeface="Helvetica Neue Light" charset="0"/>
                <a:cs typeface="Helvetica Neue Light" charset="0"/>
              </a:rPr>
              <a:t>revanche</a:t>
            </a:r>
            <a:r>
              <a:rPr lang="en-US" sz="2100" dirty="0">
                <a:ea typeface="Helvetica Neue Light" charset="0"/>
                <a:cs typeface="Helvetica Neue Light" charset="0"/>
              </a:rPr>
              <a:t>, </a:t>
            </a:r>
            <a:r>
              <a:rPr lang="en-US" sz="2100" dirty="0" err="1">
                <a:solidFill>
                  <a:srgbClr val="C00000"/>
                </a:solidFill>
                <a:ea typeface="Helvetica Neue Light" charset="0"/>
                <a:cs typeface="Helvetica Neue Light" charset="0"/>
              </a:rPr>
              <a:t>l’ARN</a:t>
            </a:r>
            <a:r>
              <a:rPr lang="en-US" sz="2100" dirty="0">
                <a:solidFill>
                  <a:srgbClr val="C00000"/>
                </a:solidFill>
                <a:ea typeface="Helvetica Neue Light" charset="0"/>
                <a:cs typeface="Helvetica Neue Light" charset="0"/>
              </a:rPr>
              <a:t> de la </a:t>
            </a:r>
            <a:r>
              <a:rPr lang="en-US" sz="2100" dirty="0" err="1">
                <a:solidFill>
                  <a:srgbClr val="C00000"/>
                </a:solidFill>
                <a:ea typeface="Helvetica Neue Light" charset="0"/>
                <a:cs typeface="Helvetica Neue Light" charset="0"/>
              </a:rPr>
              <a:t>RNAseP</a:t>
            </a:r>
            <a:r>
              <a:rPr lang="en-US" sz="2100" dirty="0">
                <a:solidFill>
                  <a:srgbClr val="C00000"/>
                </a:solidFill>
                <a:ea typeface="Helvetica Neue Light" charset="0"/>
                <a:cs typeface="Helvetica Neue Light" charset="0"/>
              </a:rPr>
              <a:t> ne </a:t>
            </a:r>
            <a:r>
              <a:rPr lang="en-US" sz="2100" dirty="0" err="1">
                <a:solidFill>
                  <a:srgbClr val="C00000"/>
                </a:solidFill>
                <a:ea typeface="Helvetica Neue Light" charset="0"/>
                <a:cs typeface="Helvetica Neue Light" charset="0"/>
              </a:rPr>
              <a:t>peut</a:t>
            </a:r>
            <a:r>
              <a:rPr lang="en-US" sz="2100" dirty="0">
                <a:solidFill>
                  <a:srgbClr val="C00000"/>
                </a:solidFill>
                <a:ea typeface="Helvetica Neue Light" charset="0"/>
                <a:cs typeface="Helvetica Neue Light" charset="0"/>
              </a:rPr>
              <a:t> pas </a:t>
            </a:r>
            <a:r>
              <a:rPr lang="en-US" sz="2100" dirty="0" err="1">
                <a:solidFill>
                  <a:srgbClr val="C00000"/>
                </a:solidFill>
                <a:ea typeface="Helvetica Neue Light" charset="0"/>
                <a:cs typeface="Helvetica Neue Light" charset="0"/>
              </a:rPr>
              <a:t>être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identifié</a:t>
            </a:r>
            <a:r>
              <a:rPr lang="en-US" sz="2100" dirty="0">
                <a:solidFill>
                  <a:srgbClr val="C00000"/>
                </a:solidFill>
                <a:ea typeface="Helvetica Neue Light" charset="0"/>
                <a:cs typeface="Helvetica Neue Light" charset="0"/>
              </a:rPr>
              <a:t> avec </a:t>
            </a:r>
            <a:r>
              <a:rPr lang="en-US" sz="2100" dirty="0" err="1">
                <a:solidFill>
                  <a:srgbClr val="C00000"/>
                </a:solidFill>
                <a:ea typeface="Helvetica Neue Light" charset="0"/>
                <a:cs typeface="Helvetica Neue Light" charset="0"/>
              </a:rPr>
              <a:t>une</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recherche</a:t>
            </a:r>
            <a:r>
              <a:rPr lang="en-US" sz="2100" dirty="0">
                <a:solidFill>
                  <a:srgbClr val="C00000"/>
                </a:solidFill>
                <a:ea typeface="Helvetica Neue Light" charset="0"/>
                <a:cs typeface="Helvetica Neue Light" charset="0"/>
              </a:rPr>
              <a:t> BLAST </a:t>
            </a:r>
            <a:r>
              <a:rPr lang="en-US" sz="2100" dirty="0" err="1">
                <a:solidFill>
                  <a:srgbClr val="C00000"/>
                </a:solidFill>
                <a:ea typeface="Helvetica Neue Light" charset="0"/>
                <a:cs typeface="Helvetica Neue Light" charset="0"/>
              </a:rPr>
              <a:t>dans</a:t>
            </a:r>
            <a:r>
              <a:rPr lang="en-US" sz="2100" dirty="0">
                <a:solidFill>
                  <a:srgbClr val="C00000"/>
                </a:solidFill>
                <a:ea typeface="Helvetica Neue Light" charset="0"/>
                <a:cs typeface="Helvetica Neue Light" charset="0"/>
              </a:rPr>
              <a:t> le </a:t>
            </a:r>
            <a:r>
              <a:rPr lang="en-US" sz="2100" dirty="0" err="1">
                <a:solidFill>
                  <a:srgbClr val="C00000"/>
                </a:solidFill>
                <a:ea typeface="Helvetica Neue Light" charset="0"/>
                <a:cs typeface="Helvetica Neue Light" charset="0"/>
              </a:rPr>
              <a:t>génome</a:t>
            </a:r>
            <a:r>
              <a:rPr lang="en-US" sz="2100" dirty="0">
                <a:solidFill>
                  <a:srgbClr val="C00000"/>
                </a:solidFill>
                <a:ea typeface="Helvetica Neue Light" charset="0"/>
                <a:cs typeface="Helvetica Neue Light" charset="0"/>
              </a:rPr>
              <a:t> de </a:t>
            </a:r>
            <a:r>
              <a:rPr lang="en-US" sz="2100" i="1" dirty="0">
                <a:solidFill>
                  <a:srgbClr val="C00000"/>
                </a:solidFill>
                <a:ea typeface="Helvetica Neue Light" charset="0"/>
                <a:cs typeface="Helvetica Neue Light" charset="0"/>
              </a:rPr>
              <a:t>Bacillus </a:t>
            </a:r>
            <a:r>
              <a:rPr lang="en-US" sz="2100" i="1" dirty="0" err="1">
                <a:solidFill>
                  <a:srgbClr val="C00000"/>
                </a:solidFill>
                <a:ea typeface="Helvetica Neue Light" charset="0"/>
                <a:cs typeface="Helvetica Neue Light" charset="0"/>
              </a:rPr>
              <a:t>subtilis</a:t>
            </a:r>
            <a:r>
              <a:rPr lang="en-US" sz="2100" dirty="0">
                <a:solidFill>
                  <a:srgbClr val="C00000"/>
                </a:solidFill>
                <a:ea typeface="Helvetica Neue Light" charset="0"/>
                <a:cs typeface="Helvetica Neue Light" charset="0"/>
              </a:rPr>
              <a:t> à </a:t>
            </a:r>
            <a:r>
              <a:rPr lang="en-US" sz="2100" dirty="0" err="1">
                <a:solidFill>
                  <a:srgbClr val="C00000"/>
                </a:solidFill>
                <a:ea typeface="Helvetica Neue Light" charset="0"/>
                <a:cs typeface="Helvetica Neue Light" charset="0"/>
              </a:rPr>
              <a:t>partir</a:t>
            </a:r>
            <a:r>
              <a:rPr lang="en-US" sz="2100" dirty="0">
                <a:solidFill>
                  <a:srgbClr val="C00000"/>
                </a:solidFill>
                <a:ea typeface="Helvetica Neue Light" charset="0"/>
                <a:cs typeface="Helvetica Neue Light" charset="0"/>
              </a:rPr>
              <a:t> de la </a:t>
            </a:r>
            <a:r>
              <a:rPr lang="en-US" sz="2100" dirty="0" err="1">
                <a:solidFill>
                  <a:srgbClr val="C00000"/>
                </a:solidFill>
                <a:ea typeface="Helvetica Neue Light" charset="0"/>
                <a:cs typeface="Helvetica Neue Light" charset="0"/>
              </a:rPr>
              <a:t>séquence</a:t>
            </a:r>
            <a:r>
              <a:rPr lang="en-US" sz="2100" dirty="0">
                <a:solidFill>
                  <a:srgbClr val="C00000"/>
                </a:solidFill>
                <a:ea typeface="Helvetica Neue Light" charset="0"/>
                <a:cs typeface="Helvetica Neue Light" charset="0"/>
              </a:rPr>
              <a:t> de </a:t>
            </a:r>
            <a:r>
              <a:rPr lang="en-US" sz="2100" i="1" dirty="0">
                <a:solidFill>
                  <a:srgbClr val="C00000"/>
                </a:solidFill>
                <a:ea typeface="Helvetica Neue Light" charset="0"/>
                <a:cs typeface="Helvetica Neue Light" charset="0"/>
              </a:rPr>
              <a:t>E. coli </a:t>
            </a:r>
            <a:r>
              <a:rPr lang="en-US" sz="2100" dirty="0" err="1">
                <a:solidFill>
                  <a:srgbClr val="C00000"/>
                </a:solidFill>
                <a:ea typeface="Helvetica Neue Light" charset="0"/>
                <a:cs typeface="Helvetica Neue Light" charset="0"/>
              </a:rPr>
              <a:t>ou</a:t>
            </a:r>
            <a:r>
              <a:rPr lang="en-US" sz="2100" i="1" dirty="0">
                <a:solidFill>
                  <a:srgbClr val="C00000"/>
                </a:solidFill>
                <a:ea typeface="Helvetica Neue Light" charset="0"/>
                <a:cs typeface="Helvetica Neue Light" charset="0"/>
              </a:rPr>
              <a:t> de T. </a:t>
            </a:r>
            <a:r>
              <a:rPr lang="en-US" sz="2100" i="1" dirty="0" err="1">
                <a:solidFill>
                  <a:srgbClr val="C00000"/>
                </a:solidFill>
                <a:ea typeface="Helvetica Neue Light" charset="0"/>
                <a:cs typeface="Helvetica Neue Light" charset="0"/>
              </a:rPr>
              <a:t>thermophilus</a:t>
            </a:r>
            <a:endParaRPr lang="en-US" sz="2100" dirty="0">
              <a:solidFill>
                <a:srgbClr val="C00000"/>
              </a:solidFill>
              <a:ea typeface="Helvetica Neue Light" charset="0"/>
              <a:cs typeface="Helvetica Neue Light" charset="0"/>
            </a:endParaRPr>
          </a:p>
          <a:p>
            <a:pPr marL="357175" indent="-357175" algn="just">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la </a:t>
            </a:r>
            <a:r>
              <a:rPr lang="en-US" sz="2100" dirty="0" err="1">
                <a:ea typeface="Helvetica Neue Light" charset="0"/>
                <a:cs typeface="Helvetica Neue Light" charset="0"/>
              </a:rPr>
              <a:t>souplesse</a:t>
            </a:r>
            <a:r>
              <a:rPr lang="en-US" sz="2100" dirty="0">
                <a:ea typeface="Helvetica Neue Light" charset="0"/>
                <a:cs typeface="Helvetica Neue Light" charset="0"/>
              </a:rPr>
              <a:t> des </a:t>
            </a:r>
            <a:r>
              <a:rPr lang="en-US" sz="2100" dirty="0" err="1">
                <a:ea typeface="Helvetica Neue Light" charset="0"/>
                <a:cs typeface="Helvetica Neue Light" charset="0"/>
              </a:rPr>
              <a:t>molécules</a:t>
            </a:r>
            <a:r>
              <a:rPr lang="en-US" sz="2100" dirty="0">
                <a:ea typeface="Helvetica Neue Light" charset="0"/>
                <a:cs typeface="Helvetica Neue Light" charset="0"/>
              </a:rPr>
              <a:t> </a:t>
            </a:r>
            <a:r>
              <a:rPr lang="en-US" sz="2100" dirty="0" err="1">
                <a:ea typeface="Helvetica Neue Light" charset="0"/>
                <a:cs typeface="Helvetica Neue Light" charset="0"/>
              </a:rPr>
              <a:t>d’ARN</a:t>
            </a:r>
            <a:r>
              <a:rPr lang="en-US" sz="2100" dirty="0">
                <a:ea typeface="Helvetica Neue Light" charset="0"/>
                <a:cs typeface="Helvetica Neue Light" charset="0"/>
              </a:rPr>
              <a:t> </a:t>
            </a:r>
            <a:r>
              <a:rPr lang="en-US" sz="2100" dirty="0" err="1">
                <a:ea typeface="Helvetica Neue Light" charset="0"/>
                <a:cs typeface="Helvetica Neue Light" charset="0"/>
              </a:rPr>
              <a:t>permet</a:t>
            </a:r>
            <a:r>
              <a:rPr lang="en-US" sz="2100" dirty="0">
                <a:ea typeface="Helvetica Neue Light" charset="0"/>
                <a:cs typeface="Helvetica Neue Light" charset="0"/>
              </a:rPr>
              <a:t> “</a:t>
            </a:r>
            <a:r>
              <a:rPr lang="en-US" sz="2100" dirty="0" err="1">
                <a:ea typeface="Helvetica Neue Light" charset="0"/>
                <a:cs typeface="Helvetica Neue Light" charset="0"/>
              </a:rPr>
              <a:t>l’accumulation</a:t>
            </a:r>
            <a:r>
              <a:rPr lang="en-US" sz="2100" dirty="0">
                <a:ea typeface="Helvetica Neue Light" charset="0"/>
                <a:cs typeface="Helvetica Neue Light" charset="0"/>
              </a:rPr>
              <a:t>” au </a:t>
            </a:r>
            <a:r>
              <a:rPr lang="en-US" sz="2100" dirty="0" err="1">
                <a:ea typeface="Helvetica Neue Light" charset="0"/>
                <a:cs typeface="Helvetica Neue Light" charset="0"/>
              </a:rPr>
              <a:t>cours</a:t>
            </a:r>
            <a:r>
              <a:rPr lang="en-US" sz="2100" dirty="0">
                <a:ea typeface="Helvetica Neue Light" charset="0"/>
                <a:cs typeface="Helvetica Neue Light" charset="0"/>
              </a:rPr>
              <a:t> de </a:t>
            </a:r>
            <a:r>
              <a:rPr lang="en-US" sz="2100" dirty="0" err="1">
                <a:ea typeface="Helvetica Neue Light" charset="0"/>
                <a:cs typeface="Helvetica Neue Light" charset="0"/>
              </a:rPr>
              <a:t>l’évolution</a:t>
            </a:r>
            <a:r>
              <a:rPr lang="en-US" sz="2100" dirty="0">
                <a:ea typeface="Helvetica Neue Light" charset="0"/>
                <a:cs typeface="Helvetica Neue Light" charset="0"/>
              </a:rPr>
              <a:t> de </a:t>
            </a:r>
            <a:r>
              <a:rPr lang="en-US" sz="2100" dirty="0" err="1">
                <a:solidFill>
                  <a:srgbClr val="C00000"/>
                </a:solidFill>
                <a:ea typeface="Helvetica Neue Light" charset="0"/>
                <a:cs typeface="Helvetica Neue Light" charset="0"/>
              </a:rPr>
              <a:t>domaines</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additionnels</a:t>
            </a:r>
            <a:r>
              <a:rPr lang="en-US" sz="2100" dirty="0">
                <a:solidFill>
                  <a:srgbClr val="C00000"/>
                </a:solidFill>
                <a:ea typeface="Helvetica Neue Light" charset="0"/>
                <a:cs typeface="Helvetica Neue Light" charset="0"/>
              </a:rPr>
              <a:t> qui “</a:t>
            </a:r>
            <a:r>
              <a:rPr lang="en-US" sz="2100" dirty="0" err="1">
                <a:solidFill>
                  <a:srgbClr val="C00000"/>
                </a:solidFill>
                <a:ea typeface="Helvetica Neue Light" charset="0"/>
                <a:cs typeface="Helvetica Neue Light" charset="0"/>
              </a:rPr>
              <a:t>déroutent</a:t>
            </a:r>
            <a:r>
              <a:rPr lang="en-US" sz="2100" dirty="0">
                <a:solidFill>
                  <a:srgbClr val="C00000"/>
                </a:solidFill>
                <a:ea typeface="Helvetica Neue Light" charset="0"/>
                <a:cs typeface="Helvetica Neue Light" charset="0"/>
              </a:rPr>
              <a:t>” les </a:t>
            </a:r>
            <a:r>
              <a:rPr lang="en-US" sz="2100" dirty="0" err="1">
                <a:solidFill>
                  <a:srgbClr val="C00000"/>
                </a:solidFill>
                <a:ea typeface="Helvetica Neue Light" charset="0"/>
                <a:cs typeface="Helvetica Neue Light" charset="0"/>
              </a:rPr>
              <a:t>approches</a:t>
            </a:r>
            <a:r>
              <a:rPr lang="en-US" sz="2100" dirty="0">
                <a:solidFill>
                  <a:srgbClr val="C00000"/>
                </a:solidFill>
                <a:ea typeface="Helvetica Neue Light" charset="0"/>
                <a:cs typeface="Helvetica Neue Light" charset="0"/>
              </a:rPr>
              <a:t> </a:t>
            </a:r>
            <a:r>
              <a:rPr lang="en-US" sz="2100" dirty="0" err="1">
                <a:solidFill>
                  <a:srgbClr val="C00000"/>
                </a:solidFill>
                <a:ea typeface="Helvetica Neue Light" charset="0"/>
                <a:cs typeface="Helvetica Neue Light" charset="0"/>
              </a:rPr>
              <a:t>bioinformatiques</a:t>
            </a:r>
            <a:r>
              <a:rPr lang="en-US" sz="2100" dirty="0">
                <a:solidFill>
                  <a:srgbClr val="C00000"/>
                </a:solidFill>
                <a:ea typeface="Helvetica Neue Light" charset="0"/>
                <a:cs typeface="Helvetica Neue Light" charset="0"/>
              </a:rPr>
              <a:t> et “</a:t>
            </a:r>
            <a:r>
              <a:rPr lang="en-US" sz="2100" dirty="0" err="1">
                <a:solidFill>
                  <a:srgbClr val="C00000"/>
                </a:solidFill>
                <a:ea typeface="Helvetica Neue Light" charset="0"/>
                <a:cs typeface="Helvetica Neue Light" charset="0"/>
              </a:rPr>
              <a:t>noient</a:t>
            </a:r>
            <a:r>
              <a:rPr lang="en-US" sz="2100" dirty="0">
                <a:solidFill>
                  <a:srgbClr val="C00000"/>
                </a:solidFill>
                <a:ea typeface="Helvetica Neue Light" charset="0"/>
                <a:cs typeface="Helvetica Neue Light" charset="0"/>
              </a:rPr>
              <a:t>” le signal du </a:t>
            </a:r>
            <a:r>
              <a:rPr lang="en-US" sz="2100" dirty="0" err="1">
                <a:solidFill>
                  <a:srgbClr val="C00000"/>
                </a:solidFill>
                <a:ea typeface="Helvetica Neue Light" charset="0"/>
                <a:cs typeface="Helvetica Neue Light" charset="0"/>
              </a:rPr>
              <a:t>coeur</a:t>
            </a:r>
            <a:r>
              <a:rPr lang="en-US" sz="2100" dirty="0">
                <a:solidFill>
                  <a:srgbClr val="C00000"/>
                </a:solidFill>
                <a:ea typeface="Helvetica Neue Light" charset="0"/>
                <a:cs typeface="Helvetica Neue Light" charset="0"/>
              </a:rPr>
              <a:t> structural </a:t>
            </a:r>
          </a:p>
        </p:txBody>
      </p:sp>
      <p:sp>
        <p:nvSpPr>
          <p:cNvPr id="4" name="Rectangle 3"/>
          <p:cNvSpPr>
            <a:spLocks/>
          </p:cNvSpPr>
          <p:nvPr/>
        </p:nvSpPr>
        <p:spPr bwMode="auto">
          <a:xfrm>
            <a:off x="214282" y="964402"/>
            <a:ext cx="8367117" cy="428644"/>
          </a:xfrm>
          <a:prstGeom prst="rect">
            <a:avLst/>
          </a:prstGeom>
          <a:noFill/>
          <a:ln w="12700" cap="flat">
            <a:noFill/>
            <a:miter lim="800000"/>
            <a:headEnd type="none" w="med" len="med"/>
            <a:tailEnd type="none" w="med" len="med"/>
          </a:ln>
        </p:spPr>
        <p:txBody>
          <a:bodyPr lIns="0" tIns="0" rIns="0" bIns="0" anchor="b"/>
          <a:lstStyle/>
          <a:p>
            <a:pPr algn="l"/>
            <a:r>
              <a:rPr lang="en-US" sz="2400" dirty="0">
                <a:solidFill>
                  <a:schemeClr val="accent1">
                    <a:lumMod val="50000"/>
                  </a:schemeClr>
                </a:solidFill>
                <a:ea typeface="Helvetica Neue Light" charset="0"/>
                <a:cs typeface="Helvetica Neue Light" charset="0"/>
                <a:sym typeface="Wingdings"/>
              </a:rPr>
              <a:t> </a:t>
            </a:r>
            <a:r>
              <a:rPr lang="en-US" sz="2400" dirty="0">
                <a:solidFill>
                  <a:schemeClr val="accent1">
                    <a:lumMod val="50000"/>
                  </a:schemeClr>
                </a:solidFill>
                <a:ea typeface="Helvetica Neue Light" charset="0"/>
                <a:cs typeface="Helvetica Neue Light" charset="0"/>
              </a:rPr>
              <a:t>La </a:t>
            </a:r>
            <a:r>
              <a:rPr lang="en-US" sz="2400" dirty="0" err="1">
                <a:solidFill>
                  <a:schemeClr val="accent1">
                    <a:lumMod val="50000"/>
                  </a:schemeClr>
                </a:solidFill>
                <a:ea typeface="Helvetica Neue Light" charset="0"/>
                <a:cs typeface="Helvetica Neue Light" charset="0"/>
              </a:rPr>
              <a:t>prédiction</a:t>
            </a:r>
            <a:r>
              <a:rPr lang="en-US" sz="2400" dirty="0">
                <a:solidFill>
                  <a:schemeClr val="accent1">
                    <a:lumMod val="50000"/>
                  </a:schemeClr>
                </a:solidFill>
                <a:ea typeface="Helvetica Neue Light" charset="0"/>
                <a:cs typeface="Helvetica Neue Light" charset="0"/>
              </a:rPr>
              <a:t> </a:t>
            </a:r>
            <a:r>
              <a:rPr lang="en-US" sz="2400" i="1" dirty="0">
                <a:solidFill>
                  <a:schemeClr val="accent1">
                    <a:lumMod val="50000"/>
                  </a:schemeClr>
                </a:solidFill>
                <a:ea typeface="Helvetica Neue Light" charset="0"/>
                <a:cs typeface="Helvetica Neue Light" charset="0"/>
              </a:rPr>
              <a:t>par </a:t>
            </a:r>
            <a:r>
              <a:rPr lang="en-US" sz="2400" i="1" dirty="0" err="1">
                <a:solidFill>
                  <a:schemeClr val="accent1">
                    <a:lumMod val="50000"/>
                  </a:schemeClr>
                </a:solidFill>
                <a:ea typeface="Helvetica Neue Light" charset="0"/>
                <a:cs typeface="Helvetica Neue Light" charset="0"/>
              </a:rPr>
              <a:t>homologie</a:t>
            </a:r>
            <a:r>
              <a:rPr lang="en-US" sz="2400" i="1" dirty="0">
                <a:solidFill>
                  <a:schemeClr val="accent1">
                    <a:lumMod val="50000"/>
                  </a:schemeClr>
                </a:solidFill>
                <a:ea typeface="Helvetica Neue Light" charset="0"/>
                <a:cs typeface="Helvetica Neue Light" charset="0"/>
              </a:rPr>
              <a:t> </a:t>
            </a:r>
            <a:r>
              <a:rPr lang="en-US" sz="2400" dirty="0">
                <a:solidFill>
                  <a:schemeClr val="accent1">
                    <a:lumMod val="50000"/>
                  </a:schemeClr>
                </a:solidFill>
                <a:ea typeface="Helvetica Neue Light" charset="0"/>
                <a:cs typeface="Helvetica Neue Light" charset="0"/>
              </a:rPr>
              <a:t>de </a:t>
            </a:r>
            <a:r>
              <a:rPr lang="en-US" sz="2400" dirty="0" err="1">
                <a:solidFill>
                  <a:schemeClr val="accent1">
                    <a:lumMod val="50000"/>
                  </a:schemeClr>
                </a:solidFill>
                <a:ea typeface="Helvetica Neue Light" charset="0"/>
                <a:cs typeface="Helvetica Neue Light" charset="0"/>
              </a:rPr>
              <a:t>gènes</a:t>
            </a:r>
            <a:r>
              <a:rPr lang="en-US" sz="2400" dirty="0">
                <a:solidFill>
                  <a:schemeClr val="accent1">
                    <a:lumMod val="50000"/>
                  </a:schemeClr>
                </a:solidFill>
                <a:ea typeface="Helvetica Neue Light" charset="0"/>
                <a:cs typeface="Helvetica Neue Light" charset="0"/>
              </a:rPr>
              <a:t> </a:t>
            </a:r>
            <a:r>
              <a:rPr lang="en-US" sz="2400" dirty="0" err="1">
                <a:solidFill>
                  <a:schemeClr val="accent1">
                    <a:lumMod val="50000"/>
                  </a:schemeClr>
                </a:solidFill>
                <a:ea typeface="Helvetica Neue Light" charset="0"/>
                <a:cs typeface="Helvetica Neue Light" charset="0"/>
              </a:rPr>
              <a:t>d’ARN</a:t>
            </a:r>
            <a:r>
              <a:rPr lang="en-US" sz="2400" dirty="0">
                <a:solidFill>
                  <a:schemeClr val="accent1">
                    <a:lumMod val="50000"/>
                  </a:schemeClr>
                </a:solidFill>
                <a:ea typeface="Helvetica Neue Light" charset="0"/>
                <a:cs typeface="Helvetica Neue Light" charset="0"/>
              </a:rPr>
              <a:t> non-</a:t>
            </a:r>
            <a:r>
              <a:rPr lang="en-US" sz="2400" dirty="0" err="1">
                <a:solidFill>
                  <a:schemeClr val="accent1">
                    <a:lumMod val="50000"/>
                  </a:schemeClr>
                </a:solidFill>
                <a:ea typeface="Helvetica Neue Light" charset="0"/>
                <a:cs typeface="Helvetica Neue Light" charset="0"/>
              </a:rPr>
              <a:t>codants</a:t>
            </a:r>
            <a:endParaRPr lang="en-US" sz="2400" dirty="0">
              <a:solidFill>
                <a:schemeClr val="accent1">
                  <a:lumMod val="50000"/>
                </a:schemeClr>
              </a:solidFill>
              <a:ea typeface="Helvetica Neue Light" charset="0"/>
              <a:cs typeface="Helvetica Neue Light" charset="0"/>
            </a:endParaRPr>
          </a:p>
        </p:txBody>
      </p:sp>
      <p:sp>
        <p:nvSpPr>
          <p:cNvPr id="5" name="ZoneTexte 4"/>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6" name="ZoneTexte 5"/>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8" name="Espace réservé du numéro de diapositive 7"/>
          <p:cNvSpPr>
            <a:spLocks noGrp="1"/>
          </p:cNvSpPr>
          <p:nvPr>
            <p:ph type="sldNum" sz="quarter" idx="12"/>
          </p:nvPr>
        </p:nvSpPr>
        <p:spPr/>
        <p:txBody>
          <a:bodyPr/>
          <a:lstStyle/>
          <a:p>
            <a:fld id="{922D7642-BDE5-4A24-BAC5-C7F7F2D9BEDB}" type="slidenum">
              <a:rPr lang="fr-FR" smtClean="0"/>
              <a:pPr/>
              <a:t>29</a:t>
            </a:fld>
            <a:endParaRPr lang="fr-F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0166" y="1285860"/>
            <a:ext cx="5929338" cy="1569660"/>
          </a:xfrm>
          <a:prstGeom prst="rect">
            <a:avLst/>
          </a:prstGeom>
        </p:spPr>
        <p:txBody>
          <a:bodyPr wrap="square">
            <a:spAutoFit/>
          </a:bodyPr>
          <a:lstStyle/>
          <a:p>
            <a:pPr algn="just"/>
            <a:r>
              <a:rPr lang="fr-FR" sz="2400" dirty="0">
                <a:cs typeface="Arial" pitchFamily="34" charset="0"/>
              </a:rPr>
              <a:t>Un </a:t>
            </a:r>
            <a:r>
              <a:rPr lang="fr-FR" sz="2400" b="1" dirty="0">
                <a:cs typeface="Arial" pitchFamily="34" charset="0"/>
              </a:rPr>
              <a:t>ARN non-codant</a:t>
            </a:r>
            <a:r>
              <a:rPr lang="fr-FR" sz="2400" dirty="0">
                <a:cs typeface="Arial" pitchFamily="34" charset="0"/>
              </a:rPr>
              <a:t> (</a:t>
            </a:r>
            <a:r>
              <a:rPr lang="fr-FR" sz="2400" dirty="0" err="1">
                <a:cs typeface="Arial" pitchFamily="34" charset="0"/>
              </a:rPr>
              <a:t>ARNnc</a:t>
            </a:r>
            <a:r>
              <a:rPr lang="fr-FR" sz="2400" dirty="0">
                <a:cs typeface="Arial" pitchFamily="34" charset="0"/>
              </a:rPr>
              <a:t> ou </a:t>
            </a:r>
            <a:r>
              <a:rPr lang="fr-FR" sz="2400" dirty="0" err="1">
                <a:cs typeface="Arial" pitchFamily="34" charset="0"/>
              </a:rPr>
              <a:t>sncRNA</a:t>
            </a:r>
            <a:r>
              <a:rPr lang="fr-FR" sz="2400" dirty="0">
                <a:cs typeface="Arial" pitchFamily="34" charset="0"/>
              </a:rPr>
              <a:t>) ou ARN non messager (</a:t>
            </a:r>
            <a:r>
              <a:rPr lang="fr-FR" sz="2400" dirty="0" err="1">
                <a:cs typeface="Arial" pitchFamily="34" charset="0"/>
              </a:rPr>
              <a:t>ARNnm</a:t>
            </a:r>
            <a:r>
              <a:rPr lang="fr-FR" sz="2400" dirty="0">
                <a:cs typeface="Arial" pitchFamily="34" charset="0"/>
              </a:rPr>
              <a:t>) est un ARN, issu de la transcription de l'ADN, qui ne sera pas traduit en protéine par les ribosomes.</a:t>
            </a:r>
          </a:p>
        </p:txBody>
      </p:sp>
      <p:sp>
        <p:nvSpPr>
          <p:cNvPr id="3" name="ZoneTexte 2"/>
          <p:cNvSpPr txBox="1"/>
          <p:nvPr/>
        </p:nvSpPr>
        <p:spPr>
          <a:xfrm>
            <a:off x="285720" y="71414"/>
            <a:ext cx="186788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Définition</a:t>
            </a:r>
            <a:endParaRPr lang="fr-FR" sz="2800" dirty="0">
              <a:solidFill>
                <a:schemeClr val="accent1">
                  <a:lumMod val="50000"/>
                </a:schemeClr>
              </a:solidFill>
              <a:cs typeface="Arial" pitchFamily="34" charset="0"/>
            </a:endParaRPr>
          </a:p>
        </p:txBody>
      </p:sp>
      <p:sp>
        <p:nvSpPr>
          <p:cNvPr id="4" name="ZoneTexte 3"/>
          <p:cNvSpPr txBox="1"/>
          <p:nvPr/>
        </p:nvSpPr>
        <p:spPr>
          <a:xfrm>
            <a:off x="285720" y="3171766"/>
            <a:ext cx="2430345"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Amendement</a:t>
            </a:r>
            <a:endParaRPr lang="fr-FR" sz="2800" dirty="0">
              <a:solidFill>
                <a:schemeClr val="accent1">
                  <a:lumMod val="50000"/>
                </a:schemeClr>
              </a:solidFill>
              <a:cs typeface="Arial" pitchFamily="34" charset="0"/>
            </a:endParaRPr>
          </a:p>
        </p:txBody>
      </p:sp>
      <p:sp>
        <p:nvSpPr>
          <p:cNvPr id="5" name="Rectangle 4"/>
          <p:cNvSpPr/>
          <p:nvPr/>
        </p:nvSpPr>
        <p:spPr>
          <a:xfrm>
            <a:off x="1500166" y="3788166"/>
            <a:ext cx="5929338" cy="1200329"/>
          </a:xfrm>
          <a:prstGeom prst="rect">
            <a:avLst/>
          </a:prstGeom>
        </p:spPr>
        <p:txBody>
          <a:bodyPr wrap="square">
            <a:spAutoFit/>
          </a:bodyPr>
          <a:lstStyle/>
          <a:p>
            <a:pPr algn="just"/>
            <a:r>
              <a:rPr lang="fr-FR" sz="2400" dirty="0">
                <a:cs typeface="Arial" pitchFamily="34" charset="0"/>
              </a:rPr>
              <a:t>Les éléments régulant la traduction chez les procaryotes se trouvent généralement en cis dans la partie 5’ UTR des </a:t>
            </a:r>
            <a:r>
              <a:rPr lang="fr-FR" sz="2400" dirty="0" err="1">
                <a:cs typeface="Arial" pitchFamily="34" charset="0"/>
              </a:rPr>
              <a:t>mRNA</a:t>
            </a:r>
            <a:r>
              <a:rPr lang="fr-FR" sz="2400" dirty="0">
                <a:cs typeface="Arial" pitchFamily="34" charset="0"/>
              </a:rPr>
              <a:t>.</a:t>
            </a: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3</a:t>
            </a:fld>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3" name="Picture 9"/>
          <p:cNvPicPr>
            <a:picLocks noChangeAspect="1" noChangeArrowheads="1"/>
          </p:cNvPicPr>
          <p:nvPr/>
        </p:nvPicPr>
        <p:blipFill>
          <a:blip r:embed="rId3" cstate="print"/>
          <a:srcRect/>
          <a:stretch>
            <a:fillRect/>
          </a:stretch>
        </p:blipFill>
        <p:spPr bwMode="auto">
          <a:xfrm>
            <a:off x="329983" y="1651752"/>
            <a:ext cx="2273612" cy="4548039"/>
          </a:xfrm>
          <a:prstGeom prst="rect">
            <a:avLst/>
          </a:prstGeom>
          <a:noFill/>
          <a:ln w="25400" cap="flat">
            <a:noFill/>
            <a:miter lim="800000"/>
            <a:headEnd/>
            <a:tailEnd/>
          </a:ln>
        </p:spPr>
      </p:pic>
      <p:sp>
        <p:nvSpPr>
          <p:cNvPr id="129034" name="Rectangle 10"/>
          <p:cNvSpPr>
            <a:spLocks/>
          </p:cNvSpPr>
          <p:nvPr/>
        </p:nvSpPr>
        <p:spPr bwMode="auto">
          <a:xfrm>
            <a:off x="142844" y="1000108"/>
            <a:ext cx="2622162" cy="522799"/>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err="1">
                <a:latin typeface="Gill Sans" charset="0"/>
                <a:ea typeface="Gill Sans" charset="0"/>
                <a:cs typeface="Gill Sans" charset="0"/>
                <a:sym typeface="Gill Sans" charset="0"/>
              </a:rPr>
              <a:t>RnaseP</a:t>
            </a:r>
            <a:r>
              <a:rPr lang="en-US" sz="1700" dirty="0">
                <a:latin typeface="Gill Sans" charset="0"/>
                <a:ea typeface="Gill Sans" charset="0"/>
                <a:cs typeface="Gill Sans" charset="0"/>
                <a:sym typeface="Gill Sans" charset="0"/>
              </a:rPr>
              <a:t> RNA S domain, type A , ex: </a:t>
            </a:r>
            <a:r>
              <a:rPr lang="en-US" sz="1700" i="1" dirty="0">
                <a:latin typeface="Gill Sans" charset="0"/>
                <a:ea typeface="Gill Sans" charset="0"/>
                <a:cs typeface="Gill Sans" charset="0"/>
                <a:sym typeface="Gill Sans" charset="0"/>
              </a:rPr>
              <a:t>T. </a:t>
            </a:r>
            <a:r>
              <a:rPr lang="en-US" sz="1700" i="1" dirty="0" err="1">
                <a:latin typeface="Gill Sans" charset="0"/>
                <a:ea typeface="Gill Sans" charset="0"/>
                <a:cs typeface="Gill Sans" charset="0"/>
                <a:sym typeface="Gill Sans" charset="0"/>
              </a:rPr>
              <a:t>thermophilus</a:t>
            </a:r>
            <a:endParaRPr lang="en-US" sz="1700" i="1" dirty="0">
              <a:latin typeface="Gill Sans" charset="0"/>
              <a:ea typeface="Gill Sans" charset="0"/>
              <a:cs typeface="Gill Sans" charset="0"/>
              <a:sym typeface="Gill Sans" charset="0"/>
            </a:endParaRPr>
          </a:p>
        </p:txBody>
      </p:sp>
      <p:pic>
        <p:nvPicPr>
          <p:cNvPr id="129038" name="Picture 14"/>
          <p:cNvPicPr>
            <a:picLocks noChangeAspect="1" noChangeArrowheads="1"/>
          </p:cNvPicPr>
          <p:nvPr/>
        </p:nvPicPr>
        <p:blipFill>
          <a:blip r:embed="rId4" cstate="print"/>
          <a:srcRect/>
          <a:stretch>
            <a:fillRect/>
          </a:stretch>
        </p:blipFill>
        <p:spPr bwMode="auto">
          <a:xfrm>
            <a:off x="6012417" y="1705330"/>
            <a:ext cx="2488673" cy="4509752"/>
          </a:xfrm>
          <a:prstGeom prst="rect">
            <a:avLst/>
          </a:prstGeom>
          <a:noFill/>
          <a:ln w="25400" cap="flat">
            <a:noFill/>
            <a:miter lim="800000"/>
            <a:headEnd/>
            <a:tailEnd/>
          </a:ln>
        </p:spPr>
      </p:pic>
      <p:sp>
        <p:nvSpPr>
          <p:cNvPr id="129039" name="Rectangle 15"/>
          <p:cNvSpPr>
            <a:spLocks/>
          </p:cNvSpPr>
          <p:nvPr/>
        </p:nvSpPr>
        <p:spPr bwMode="auto">
          <a:xfrm>
            <a:off x="6215074" y="1071546"/>
            <a:ext cx="2622162" cy="522799"/>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err="1">
                <a:latin typeface="Gill Sans" charset="0"/>
                <a:ea typeface="Gill Sans" charset="0"/>
                <a:cs typeface="Gill Sans" charset="0"/>
                <a:sym typeface="Gill Sans" charset="0"/>
              </a:rPr>
              <a:t>RnaseP</a:t>
            </a:r>
            <a:r>
              <a:rPr lang="en-US" sz="1700" dirty="0">
                <a:latin typeface="Gill Sans" charset="0"/>
                <a:ea typeface="Gill Sans" charset="0"/>
                <a:cs typeface="Gill Sans" charset="0"/>
                <a:sym typeface="Gill Sans" charset="0"/>
              </a:rPr>
              <a:t> RNA S domain, type B, ex: </a:t>
            </a:r>
            <a:r>
              <a:rPr lang="en-US" sz="1700" i="1" dirty="0">
                <a:latin typeface="Gill Sans" charset="0"/>
                <a:ea typeface="Gill Sans" charset="0"/>
                <a:cs typeface="Gill Sans" charset="0"/>
                <a:sym typeface="Gill Sans" charset="0"/>
              </a:rPr>
              <a:t>B. </a:t>
            </a:r>
            <a:r>
              <a:rPr lang="en-US" sz="1700" i="1" dirty="0" err="1">
                <a:latin typeface="Gill Sans" charset="0"/>
                <a:ea typeface="Gill Sans" charset="0"/>
                <a:cs typeface="Gill Sans" charset="0"/>
                <a:sym typeface="Gill Sans" charset="0"/>
              </a:rPr>
              <a:t>subtilis</a:t>
            </a:r>
            <a:endParaRPr lang="en-US" sz="1700" i="1" dirty="0">
              <a:latin typeface="Gill Sans" charset="0"/>
              <a:ea typeface="Gill Sans" charset="0"/>
              <a:cs typeface="Gill Sans" charset="0"/>
              <a:sym typeface="Gill Sans" charset="0"/>
            </a:endParaRPr>
          </a:p>
        </p:txBody>
      </p:sp>
      <p:grpSp>
        <p:nvGrpSpPr>
          <p:cNvPr id="25" name="Groupe 24"/>
          <p:cNvGrpSpPr/>
          <p:nvPr/>
        </p:nvGrpSpPr>
        <p:grpSpPr>
          <a:xfrm>
            <a:off x="2972648" y="1928808"/>
            <a:ext cx="2823380" cy="3500456"/>
            <a:chOff x="2972648" y="1928808"/>
            <a:chExt cx="2823380" cy="3500456"/>
          </a:xfrm>
        </p:grpSpPr>
        <p:sp>
          <p:nvSpPr>
            <p:cNvPr id="129025" name="Rectangle 1"/>
            <p:cNvSpPr>
              <a:spLocks/>
            </p:cNvSpPr>
            <p:nvPr/>
          </p:nvSpPr>
          <p:spPr bwMode="auto">
            <a:xfrm>
              <a:off x="3839773" y="1928808"/>
              <a:ext cx="1732359" cy="392906"/>
            </a:xfrm>
            <a:prstGeom prst="rect">
              <a:avLst/>
            </a:prstGeom>
            <a:noFill/>
            <a:ln w="12700" cap="flat">
              <a:noFill/>
              <a:miter lim="800000"/>
              <a:headEnd type="none" w="med" len="med"/>
              <a:tailEnd type="none" w="med" len="med"/>
            </a:ln>
          </p:spPr>
          <p:txBody>
            <a:bodyPr lIns="0" tIns="0" rIns="0" bIns="0"/>
            <a:lstStyle/>
            <a:p>
              <a:pPr>
                <a:tabLst>
                  <a:tab pos="750067" algn="l"/>
                  <a:tab pos="1750157" algn="l"/>
                </a:tabLst>
              </a:pPr>
              <a:r>
                <a:rPr lang="en-US" sz="2200" dirty="0">
                  <a:latin typeface="Gill Sans" charset="0"/>
                  <a:ea typeface="Gill Sans" charset="0"/>
                  <a:cs typeface="Gill Sans" charset="0"/>
                  <a:sym typeface="Gill Sans" charset="0"/>
                </a:rPr>
                <a:t>pre-</a:t>
              </a:r>
              <a:r>
                <a:rPr lang="en-US" sz="2200" dirty="0" err="1">
                  <a:latin typeface="Gill Sans" charset="0"/>
                  <a:ea typeface="Gill Sans" charset="0"/>
                  <a:cs typeface="Gill Sans" charset="0"/>
                  <a:sym typeface="Gill Sans" charset="0"/>
                </a:rPr>
                <a:t>tRNA</a:t>
              </a:r>
              <a:r>
                <a:rPr lang="en-US" sz="2200" dirty="0">
                  <a:latin typeface="Gill Sans" charset="0"/>
                  <a:ea typeface="Gill Sans" charset="0"/>
                  <a:cs typeface="Gill Sans" charset="0"/>
                  <a:sym typeface="Gill Sans" charset="0"/>
                </a:rPr>
                <a:t> </a:t>
              </a:r>
            </a:p>
          </p:txBody>
        </p:sp>
        <p:sp>
          <p:nvSpPr>
            <p:cNvPr id="129026" name="Rectangle 2"/>
            <p:cNvSpPr>
              <a:spLocks/>
            </p:cNvSpPr>
            <p:nvPr/>
          </p:nvSpPr>
          <p:spPr bwMode="auto">
            <a:xfrm>
              <a:off x="4125522" y="5036358"/>
              <a:ext cx="1303734" cy="392906"/>
            </a:xfrm>
            <a:prstGeom prst="rect">
              <a:avLst/>
            </a:prstGeom>
            <a:noFill/>
            <a:ln w="12700" cap="flat">
              <a:noFill/>
              <a:miter lim="800000"/>
              <a:headEnd type="none" w="med" len="med"/>
              <a:tailEnd type="none" w="med" len="med"/>
            </a:ln>
          </p:spPr>
          <p:txBody>
            <a:bodyPr lIns="0" tIns="0" rIns="0" bIns="0"/>
            <a:lstStyle/>
            <a:p>
              <a:pPr>
                <a:tabLst>
                  <a:tab pos="750067" algn="l"/>
                  <a:tab pos="1321547" algn="l"/>
                </a:tabLst>
              </a:pPr>
              <a:r>
                <a:rPr lang="en-US" sz="2200" dirty="0" err="1">
                  <a:latin typeface="Gill Sans" charset="0"/>
                  <a:ea typeface="Gill Sans" charset="0"/>
                  <a:cs typeface="Gill Sans" charset="0"/>
                  <a:sym typeface="Gill Sans" charset="0"/>
                </a:rPr>
                <a:t>tRNA</a:t>
              </a:r>
              <a:r>
                <a:rPr lang="en-US" sz="2200" dirty="0">
                  <a:latin typeface="Gill Sans" charset="0"/>
                  <a:ea typeface="Gill Sans" charset="0"/>
                  <a:cs typeface="Gill Sans" charset="0"/>
                  <a:sym typeface="Gill Sans" charset="0"/>
                </a:rPr>
                <a:t> </a:t>
              </a:r>
            </a:p>
          </p:txBody>
        </p:sp>
        <p:sp>
          <p:nvSpPr>
            <p:cNvPr id="129027" name="Line 3"/>
            <p:cNvSpPr>
              <a:spLocks noChangeShapeType="1"/>
            </p:cNvSpPr>
            <p:nvPr/>
          </p:nvSpPr>
          <p:spPr bwMode="auto">
            <a:xfrm flipH="1">
              <a:off x="4455914" y="2366374"/>
              <a:ext cx="0" cy="2579564"/>
            </a:xfrm>
            <a:prstGeom prst="line">
              <a:avLst/>
            </a:prstGeom>
            <a:noFill/>
            <a:ln w="63500" cap="flat">
              <a:solidFill>
                <a:schemeClr val="tx1"/>
              </a:solidFill>
              <a:prstDash val="solid"/>
              <a:miter lim="800000"/>
              <a:headEnd type="none" w="med" len="med"/>
              <a:tailEnd type="stealth" w="med" len="med"/>
            </a:ln>
          </p:spPr>
          <p:txBody>
            <a:bodyPr lIns="0" tIns="0" rIns="0" bIns="0"/>
            <a:lstStyle/>
            <a:p>
              <a:endParaRPr lang="fr-FR"/>
            </a:p>
          </p:txBody>
        </p:sp>
        <p:grpSp>
          <p:nvGrpSpPr>
            <p:cNvPr id="2" name="Group 4"/>
            <p:cNvGrpSpPr>
              <a:grpSpLocks/>
            </p:cNvGrpSpPr>
            <p:nvPr/>
          </p:nvGrpSpPr>
          <p:grpSpPr bwMode="auto">
            <a:xfrm>
              <a:off x="3982646" y="3330780"/>
              <a:ext cx="1303734" cy="392906"/>
              <a:chOff x="0" y="0"/>
              <a:chExt cx="1168" cy="352"/>
            </a:xfrm>
          </p:grpSpPr>
          <p:sp>
            <p:nvSpPr>
              <p:cNvPr id="129029" name="Rectangle 5"/>
              <p:cNvSpPr>
                <a:spLocks/>
              </p:cNvSpPr>
              <p:nvPr/>
            </p:nvSpPr>
            <p:spPr bwMode="auto">
              <a:xfrm>
                <a:off x="160" y="72"/>
                <a:ext cx="848" cy="272"/>
              </a:xfrm>
              <a:prstGeom prst="rect">
                <a:avLst/>
              </a:prstGeom>
              <a:solidFill>
                <a:srgbClr val="FFFFFF"/>
              </a:solidFill>
              <a:ln w="12700" cap="flat">
                <a:noFill/>
                <a:miter lim="800000"/>
                <a:headEnd type="none" w="med" len="med"/>
                <a:tailEnd type="none" w="med" len="med"/>
              </a:ln>
            </p:spPr>
            <p:txBody>
              <a:bodyPr lIns="0" tIns="0" rIns="0" bIns="0"/>
              <a:lstStyle/>
              <a:p>
                <a:endParaRPr lang="fr-FR"/>
              </a:p>
            </p:txBody>
          </p:sp>
          <p:sp>
            <p:nvSpPr>
              <p:cNvPr id="129030" name="Rectangle 6"/>
              <p:cNvSpPr>
                <a:spLocks/>
              </p:cNvSpPr>
              <p:nvPr/>
            </p:nvSpPr>
            <p:spPr bwMode="auto">
              <a:xfrm>
                <a:off x="0" y="0"/>
                <a:ext cx="1168" cy="352"/>
              </a:xfrm>
              <a:prstGeom prst="rect">
                <a:avLst/>
              </a:prstGeom>
              <a:noFill/>
              <a:ln w="12700" cap="flat">
                <a:noFill/>
                <a:miter lim="800000"/>
                <a:headEnd type="none" w="med" len="med"/>
                <a:tailEnd type="none" w="med" len="med"/>
              </a:ln>
            </p:spPr>
            <p:txBody>
              <a:bodyPr lIns="0" tIns="0" rIns="0" bIns="0"/>
              <a:lstStyle/>
              <a:p>
                <a:pPr>
                  <a:tabLst>
                    <a:tab pos="750067" algn="l"/>
                    <a:tab pos="1321547" algn="l"/>
                  </a:tabLst>
                </a:pPr>
                <a:r>
                  <a:rPr lang="en-US" sz="2200" dirty="0" err="1">
                    <a:latin typeface="Gill Sans" charset="0"/>
                    <a:ea typeface="Gill Sans" charset="0"/>
                    <a:cs typeface="Gill Sans" charset="0"/>
                    <a:sym typeface="Gill Sans" charset="0"/>
                  </a:rPr>
                  <a:t>RnaseP</a:t>
                </a:r>
                <a:r>
                  <a:rPr lang="en-US" sz="2200" dirty="0">
                    <a:latin typeface="Gill Sans" charset="0"/>
                    <a:ea typeface="Gill Sans" charset="0"/>
                    <a:cs typeface="Gill Sans" charset="0"/>
                    <a:sym typeface="Gill Sans" charset="0"/>
                  </a:rPr>
                  <a:t> </a:t>
                </a:r>
              </a:p>
            </p:txBody>
          </p:sp>
        </p:grpSp>
        <p:sp>
          <p:nvSpPr>
            <p:cNvPr id="129035" name="AutoShape 11"/>
            <p:cNvSpPr>
              <a:spLocks/>
            </p:cNvSpPr>
            <p:nvPr/>
          </p:nvSpPr>
          <p:spPr bwMode="auto">
            <a:xfrm rot="10800000">
              <a:off x="2972648" y="3333703"/>
              <a:ext cx="714764" cy="346150"/>
            </a:xfrm>
            <a:custGeom>
              <a:avLst/>
              <a:gdLst>
                <a:gd name="T0" fmla="*/ 10800 w 21600"/>
                <a:gd name="T1" fmla="*/ 10800 h 21600"/>
              </a:gdLst>
              <a:ahLst/>
              <a:cxnLst>
                <a:cxn ang="0">
                  <a:pos x="T0" y="T1"/>
                </a:cxn>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FFFFFF"/>
            </a:solidFill>
            <a:ln w="25400" cap="flat">
              <a:solidFill>
                <a:schemeClr val="tx1"/>
              </a:solidFill>
              <a:prstDash val="solid"/>
              <a:miter lim="800000"/>
              <a:headEnd type="none" w="med" len="med"/>
              <a:tailEnd type="none" w="med" len="med"/>
            </a:ln>
            <a:effectLst>
              <a:outerShdw dist="76199" dir="2700000" algn="ctr" rotWithShape="0">
                <a:schemeClr val="bg2">
                  <a:alpha val="75000"/>
                </a:schemeClr>
              </a:outerShdw>
            </a:effectLst>
          </p:spPr>
          <p:txBody>
            <a:bodyPr lIns="0" tIns="0" rIns="0" bIns="0"/>
            <a:lstStyle/>
            <a:p>
              <a:endParaRPr lang="fr-FR"/>
            </a:p>
          </p:txBody>
        </p:sp>
        <p:sp>
          <p:nvSpPr>
            <p:cNvPr id="129040" name="AutoShape 16"/>
            <p:cNvSpPr>
              <a:spLocks/>
            </p:cNvSpPr>
            <p:nvPr/>
          </p:nvSpPr>
          <p:spPr bwMode="auto">
            <a:xfrm>
              <a:off x="5101686" y="3338269"/>
              <a:ext cx="694342" cy="346150"/>
            </a:xfrm>
            <a:custGeom>
              <a:avLst/>
              <a:gdLst>
                <a:gd name="T0" fmla="*/ 10800 w 21600"/>
                <a:gd name="T1" fmla="*/ 10800 h 21600"/>
              </a:gdLst>
              <a:ahLst/>
              <a:cxnLst>
                <a:cxn ang="0">
                  <a:pos x="T0" y="T1"/>
                </a:cxn>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FFFFFF"/>
            </a:solidFill>
            <a:ln w="25400" cap="flat">
              <a:solidFill>
                <a:schemeClr val="tx1"/>
              </a:solidFill>
              <a:prstDash val="solid"/>
              <a:miter lim="800000"/>
              <a:headEnd type="none" w="med" len="med"/>
              <a:tailEnd type="none" w="med" len="med"/>
            </a:ln>
            <a:effectLst>
              <a:outerShdw dist="76199" dir="2700000" algn="ctr" rotWithShape="0">
                <a:schemeClr val="bg2">
                  <a:alpha val="75000"/>
                </a:schemeClr>
              </a:outerShdw>
            </a:effectLst>
          </p:spPr>
          <p:txBody>
            <a:bodyPr lIns="0" tIns="0" rIns="0" bIns="0"/>
            <a:lstStyle/>
            <a:p>
              <a:endParaRPr lang="fr-FR"/>
            </a:p>
          </p:txBody>
        </p:sp>
      </p:grpSp>
      <p:sp>
        <p:nvSpPr>
          <p:cNvPr id="23" name="ZoneTexte 22"/>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24" name="ZoneTexte 23"/>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18" name="Espace réservé du numéro de diapositive 17"/>
          <p:cNvSpPr>
            <a:spLocks noGrp="1"/>
          </p:cNvSpPr>
          <p:nvPr>
            <p:ph type="sldNum" sz="quarter" idx="12"/>
          </p:nvPr>
        </p:nvSpPr>
        <p:spPr/>
        <p:txBody>
          <a:bodyPr/>
          <a:lstStyle/>
          <a:p>
            <a:fld id="{922D7642-BDE5-4A24-BAC5-C7F7F2D9BEDB}" type="slidenum">
              <a:rPr lang="fr-FR" smtClean="0"/>
              <a:pPr/>
              <a:t>30</a:t>
            </a:fld>
            <a:endParaRPr lang="fr-FR"/>
          </a:p>
        </p:txBody>
      </p:sp>
      <p:sp>
        <p:nvSpPr>
          <p:cNvPr id="20" name="ZoneTexte 19">
            <a:extLst>
              <a:ext uri="{FF2B5EF4-FFF2-40B4-BE49-F238E27FC236}">
                <a16:creationId xmlns:a16="http://schemas.microsoft.com/office/drawing/2014/main" id="{17B6F599-0415-5449-BD0B-BDCB3B8CDFAC}"/>
              </a:ext>
            </a:extLst>
          </p:cNvPr>
          <p:cNvSpPr txBox="1"/>
          <p:nvPr/>
        </p:nvSpPr>
        <p:spPr>
          <a:xfrm>
            <a:off x="2369958" y="1628800"/>
            <a:ext cx="3845116" cy="307777"/>
          </a:xfrm>
          <a:prstGeom prst="rect">
            <a:avLst/>
          </a:prstGeom>
          <a:solidFill>
            <a:schemeClr val="accent1">
              <a:lumMod val="40000"/>
              <a:lumOff val="60000"/>
            </a:schemeClr>
          </a:solidFill>
        </p:spPr>
        <p:txBody>
          <a:bodyPr wrap="square" rtlCol="0">
            <a:spAutoFit/>
          </a:bodyPr>
          <a:lstStyle/>
          <a:p>
            <a:r>
              <a:rPr lang="fr-FR" sz="1400" dirty="0"/>
              <a:t>Apparemment les 2 </a:t>
            </a:r>
            <a:r>
              <a:rPr lang="fr-FR" sz="1400" dirty="0" err="1"/>
              <a:t>RnasesP</a:t>
            </a:r>
            <a:r>
              <a:rPr lang="fr-FR" sz="1400" dirty="0"/>
              <a:t> sont quasi identiques</a:t>
            </a:r>
            <a:endParaRPr lang="fr-FR" sz="1400" dirty="0">
              <a:solidFill>
                <a:srgbClr val="C00000"/>
              </a:solidFill>
            </a:endParaRPr>
          </a:p>
        </p:txBody>
      </p:sp>
    </p:spTree>
    <p:extLst>
      <p:ext uri="{BB962C8B-B14F-4D97-AF65-F5344CB8AC3E}">
        <p14:creationId xmlns:p14="http://schemas.microsoft.com/office/powerpoint/2010/main" val="31482441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3" name="Picture 9"/>
          <p:cNvPicPr>
            <a:picLocks noChangeAspect="1" noChangeArrowheads="1"/>
          </p:cNvPicPr>
          <p:nvPr/>
        </p:nvPicPr>
        <p:blipFill>
          <a:blip r:embed="rId3" cstate="print"/>
          <a:srcRect/>
          <a:stretch>
            <a:fillRect/>
          </a:stretch>
        </p:blipFill>
        <p:spPr bwMode="auto">
          <a:xfrm>
            <a:off x="329983" y="1651752"/>
            <a:ext cx="2273612" cy="4548039"/>
          </a:xfrm>
          <a:prstGeom prst="rect">
            <a:avLst/>
          </a:prstGeom>
          <a:noFill/>
          <a:ln w="25400" cap="flat">
            <a:noFill/>
            <a:miter lim="800000"/>
            <a:headEnd/>
            <a:tailEnd/>
          </a:ln>
        </p:spPr>
      </p:pic>
      <p:sp>
        <p:nvSpPr>
          <p:cNvPr id="129034" name="Rectangle 10"/>
          <p:cNvSpPr>
            <a:spLocks/>
          </p:cNvSpPr>
          <p:nvPr/>
        </p:nvSpPr>
        <p:spPr bwMode="auto">
          <a:xfrm>
            <a:off x="142844" y="1000108"/>
            <a:ext cx="2622162" cy="522799"/>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err="1">
                <a:latin typeface="Gill Sans" charset="0"/>
                <a:ea typeface="Gill Sans" charset="0"/>
                <a:cs typeface="Gill Sans" charset="0"/>
                <a:sym typeface="Gill Sans" charset="0"/>
              </a:rPr>
              <a:t>RnaseP</a:t>
            </a:r>
            <a:r>
              <a:rPr lang="en-US" sz="1700" dirty="0">
                <a:latin typeface="Gill Sans" charset="0"/>
                <a:ea typeface="Gill Sans" charset="0"/>
                <a:cs typeface="Gill Sans" charset="0"/>
                <a:sym typeface="Gill Sans" charset="0"/>
              </a:rPr>
              <a:t> RNA S domain, type A , ex: </a:t>
            </a:r>
            <a:r>
              <a:rPr lang="en-US" sz="1700" i="1" dirty="0">
                <a:latin typeface="Gill Sans" charset="0"/>
                <a:ea typeface="Gill Sans" charset="0"/>
                <a:cs typeface="Gill Sans" charset="0"/>
                <a:sym typeface="Gill Sans" charset="0"/>
              </a:rPr>
              <a:t>T. </a:t>
            </a:r>
            <a:r>
              <a:rPr lang="en-US" sz="1700" i="1" dirty="0" err="1">
                <a:latin typeface="Gill Sans" charset="0"/>
                <a:ea typeface="Gill Sans" charset="0"/>
                <a:cs typeface="Gill Sans" charset="0"/>
                <a:sym typeface="Gill Sans" charset="0"/>
              </a:rPr>
              <a:t>thermophilus</a:t>
            </a:r>
            <a:endParaRPr lang="en-US" sz="1700" i="1" dirty="0">
              <a:latin typeface="Gill Sans" charset="0"/>
              <a:ea typeface="Gill Sans" charset="0"/>
              <a:cs typeface="Gill Sans" charset="0"/>
              <a:sym typeface="Gill Sans" charset="0"/>
            </a:endParaRPr>
          </a:p>
        </p:txBody>
      </p:sp>
      <p:pic>
        <p:nvPicPr>
          <p:cNvPr id="129038" name="Picture 14"/>
          <p:cNvPicPr>
            <a:picLocks noChangeAspect="1" noChangeArrowheads="1"/>
          </p:cNvPicPr>
          <p:nvPr/>
        </p:nvPicPr>
        <p:blipFill>
          <a:blip r:embed="rId4" cstate="print"/>
          <a:srcRect/>
          <a:stretch>
            <a:fillRect/>
          </a:stretch>
        </p:blipFill>
        <p:spPr bwMode="auto">
          <a:xfrm>
            <a:off x="6012417" y="1705330"/>
            <a:ext cx="2488673" cy="4509752"/>
          </a:xfrm>
          <a:prstGeom prst="rect">
            <a:avLst/>
          </a:prstGeom>
          <a:noFill/>
          <a:ln w="25400" cap="flat">
            <a:noFill/>
            <a:miter lim="800000"/>
            <a:headEnd/>
            <a:tailEnd/>
          </a:ln>
        </p:spPr>
      </p:pic>
      <p:sp>
        <p:nvSpPr>
          <p:cNvPr id="129039" name="Rectangle 15"/>
          <p:cNvSpPr>
            <a:spLocks/>
          </p:cNvSpPr>
          <p:nvPr/>
        </p:nvSpPr>
        <p:spPr bwMode="auto">
          <a:xfrm>
            <a:off x="6215074" y="1071546"/>
            <a:ext cx="2622162" cy="522799"/>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err="1">
                <a:latin typeface="Gill Sans" charset="0"/>
                <a:ea typeface="Gill Sans" charset="0"/>
                <a:cs typeface="Gill Sans" charset="0"/>
                <a:sym typeface="Gill Sans" charset="0"/>
              </a:rPr>
              <a:t>RnaseP</a:t>
            </a:r>
            <a:r>
              <a:rPr lang="en-US" sz="1700" dirty="0">
                <a:latin typeface="Gill Sans" charset="0"/>
                <a:ea typeface="Gill Sans" charset="0"/>
                <a:cs typeface="Gill Sans" charset="0"/>
                <a:sym typeface="Gill Sans" charset="0"/>
              </a:rPr>
              <a:t> RNA S domain, type B, ex: </a:t>
            </a:r>
            <a:r>
              <a:rPr lang="en-US" sz="1700" i="1" dirty="0">
                <a:latin typeface="Gill Sans" charset="0"/>
                <a:ea typeface="Gill Sans" charset="0"/>
                <a:cs typeface="Gill Sans" charset="0"/>
                <a:sym typeface="Gill Sans" charset="0"/>
              </a:rPr>
              <a:t>B. </a:t>
            </a:r>
            <a:r>
              <a:rPr lang="en-US" sz="1700" i="1" dirty="0" err="1">
                <a:latin typeface="Gill Sans" charset="0"/>
                <a:ea typeface="Gill Sans" charset="0"/>
                <a:cs typeface="Gill Sans" charset="0"/>
                <a:sym typeface="Gill Sans" charset="0"/>
              </a:rPr>
              <a:t>subtilis</a:t>
            </a:r>
            <a:endParaRPr lang="en-US" sz="1700" i="1" dirty="0">
              <a:latin typeface="Gill Sans" charset="0"/>
              <a:ea typeface="Gill Sans" charset="0"/>
              <a:cs typeface="Gill Sans" charset="0"/>
              <a:sym typeface="Gill Sans" charset="0"/>
            </a:endParaRPr>
          </a:p>
        </p:txBody>
      </p:sp>
      <p:grpSp>
        <p:nvGrpSpPr>
          <p:cNvPr id="25" name="Groupe 24"/>
          <p:cNvGrpSpPr/>
          <p:nvPr/>
        </p:nvGrpSpPr>
        <p:grpSpPr>
          <a:xfrm>
            <a:off x="2972648" y="1928808"/>
            <a:ext cx="2823380" cy="3500456"/>
            <a:chOff x="2972648" y="1928808"/>
            <a:chExt cx="2823380" cy="3500456"/>
          </a:xfrm>
        </p:grpSpPr>
        <p:sp>
          <p:nvSpPr>
            <p:cNvPr id="129025" name="Rectangle 1"/>
            <p:cNvSpPr>
              <a:spLocks/>
            </p:cNvSpPr>
            <p:nvPr/>
          </p:nvSpPr>
          <p:spPr bwMode="auto">
            <a:xfrm>
              <a:off x="3839773" y="1928808"/>
              <a:ext cx="1732359" cy="392906"/>
            </a:xfrm>
            <a:prstGeom prst="rect">
              <a:avLst/>
            </a:prstGeom>
            <a:noFill/>
            <a:ln w="12700" cap="flat">
              <a:noFill/>
              <a:miter lim="800000"/>
              <a:headEnd type="none" w="med" len="med"/>
              <a:tailEnd type="none" w="med" len="med"/>
            </a:ln>
          </p:spPr>
          <p:txBody>
            <a:bodyPr lIns="0" tIns="0" rIns="0" bIns="0"/>
            <a:lstStyle/>
            <a:p>
              <a:pPr>
                <a:tabLst>
                  <a:tab pos="750067" algn="l"/>
                  <a:tab pos="1750157" algn="l"/>
                </a:tabLst>
              </a:pPr>
              <a:r>
                <a:rPr lang="en-US" sz="2200" dirty="0">
                  <a:latin typeface="Gill Sans" charset="0"/>
                  <a:ea typeface="Gill Sans" charset="0"/>
                  <a:cs typeface="Gill Sans" charset="0"/>
                  <a:sym typeface="Gill Sans" charset="0"/>
                </a:rPr>
                <a:t>pre-</a:t>
              </a:r>
              <a:r>
                <a:rPr lang="en-US" sz="2200" dirty="0" err="1">
                  <a:latin typeface="Gill Sans" charset="0"/>
                  <a:ea typeface="Gill Sans" charset="0"/>
                  <a:cs typeface="Gill Sans" charset="0"/>
                  <a:sym typeface="Gill Sans" charset="0"/>
                </a:rPr>
                <a:t>tRNA</a:t>
              </a:r>
              <a:r>
                <a:rPr lang="en-US" sz="2200" dirty="0">
                  <a:latin typeface="Gill Sans" charset="0"/>
                  <a:ea typeface="Gill Sans" charset="0"/>
                  <a:cs typeface="Gill Sans" charset="0"/>
                  <a:sym typeface="Gill Sans" charset="0"/>
                </a:rPr>
                <a:t> </a:t>
              </a:r>
            </a:p>
          </p:txBody>
        </p:sp>
        <p:sp>
          <p:nvSpPr>
            <p:cNvPr id="129026" name="Rectangle 2"/>
            <p:cNvSpPr>
              <a:spLocks/>
            </p:cNvSpPr>
            <p:nvPr/>
          </p:nvSpPr>
          <p:spPr bwMode="auto">
            <a:xfrm>
              <a:off x="4125522" y="5036358"/>
              <a:ext cx="1303734" cy="392906"/>
            </a:xfrm>
            <a:prstGeom prst="rect">
              <a:avLst/>
            </a:prstGeom>
            <a:noFill/>
            <a:ln w="12700" cap="flat">
              <a:noFill/>
              <a:miter lim="800000"/>
              <a:headEnd type="none" w="med" len="med"/>
              <a:tailEnd type="none" w="med" len="med"/>
            </a:ln>
          </p:spPr>
          <p:txBody>
            <a:bodyPr lIns="0" tIns="0" rIns="0" bIns="0"/>
            <a:lstStyle/>
            <a:p>
              <a:pPr>
                <a:tabLst>
                  <a:tab pos="750067" algn="l"/>
                  <a:tab pos="1321547" algn="l"/>
                </a:tabLst>
              </a:pPr>
              <a:r>
                <a:rPr lang="en-US" sz="2200" dirty="0" err="1">
                  <a:latin typeface="Gill Sans" charset="0"/>
                  <a:ea typeface="Gill Sans" charset="0"/>
                  <a:cs typeface="Gill Sans" charset="0"/>
                  <a:sym typeface="Gill Sans" charset="0"/>
                </a:rPr>
                <a:t>tRNA</a:t>
              </a:r>
              <a:r>
                <a:rPr lang="en-US" sz="2200" dirty="0">
                  <a:latin typeface="Gill Sans" charset="0"/>
                  <a:ea typeface="Gill Sans" charset="0"/>
                  <a:cs typeface="Gill Sans" charset="0"/>
                  <a:sym typeface="Gill Sans" charset="0"/>
                </a:rPr>
                <a:t> </a:t>
              </a:r>
            </a:p>
          </p:txBody>
        </p:sp>
        <p:sp>
          <p:nvSpPr>
            <p:cNvPr id="129027" name="Line 3"/>
            <p:cNvSpPr>
              <a:spLocks noChangeShapeType="1"/>
            </p:cNvSpPr>
            <p:nvPr/>
          </p:nvSpPr>
          <p:spPr bwMode="auto">
            <a:xfrm flipH="1">
              <a:off x="4455914" y="2366374"/>
              <a:ext cx="0" cy="2579564"/>
            </a:xfrm>
            <a:prstGeom prst="line">
              <a:avLst/>
            </a:prstGeom>
            <a:noFill/>
            <a:ln w="63500" cap="flat">
              <a:solidFill>
                <a:schemeClr val="tx1"/>
              </a:solidFill>
              <a:prstDash val="solid"/>
              <a:miter lim="800000"/>
              <a:headEnd type="none" w="med" len="med"/>
              <a:tailEnd type="stealth" w="med" len="med"/>
            </a:ln>
          </p:spPr>
          <p:txBody>
            <a:bodyPr lIns="0" tIns="0" rIns="0" bIns="0"/>
            <a:lstStyle/>
            <a:p>
              <a:endParaRPr lang="fr-FR"/>
            </a:p>
          </p:txBody>
        </p:sp>
        <p:grpSp>
          <p:nvGrpSpPr>
            <p:cNvPr id="2" name="Group 4"/>
            <p:cNvGrpSpPr>
              <a:grpSpLocks/>
            </p:cNvGrpSpPr>
            <p:nvPr/>
          </p:nvGrpSpPr>
          <p:grpSpPr bwMode="auto">
            <a:xfrm>
              <a:off x="3982646" y="3330780"/>
              <a:ext cx="1303734" cy="392906"/>
              <a:chOff x="0" y="0"/>
              <a:chExt cx="1168" cy="352"/>
            </a:xfrm>
          </p:grpSpPr>
          <p:sp>
            <p:nvSpPr>
              <p:cNvPr id="129029" name="Rectangle 5"/>
              <p:cNvSpPr>
                <a:spLocks/>
              </p:cNvSpPr>
              <p:nvPr/>
            </p:nvSpPr>
            <p:spPr bwMode="auto">
              <a:xfrm>
                <a:off x="160" y="72"/>
                <a:ext cx="848" cy="272"/>
              </a:xfrm>
              <a:prstGeom prst="rect">
                <a:avLst/>
              </a:prstGeom>
              <a:solidFill>
                <a:srgbClr val="FFFFFF"/>
              </a:solidFill>
              <a:ln w="12700" cap="flat">
                <a:noFill/>
                <a:miter lim="800000"/>
                <a:headEnd type="none" w="med" len="med"/>
                <a:tailEnd type="none" w="med" len="med"/>
              </a:ln>
            </p:spPr>
            <p:txBody>
              <a:bodyPr lIns="0" tIns="0" rIns="0" bIns="0"/>
              <a:lstStyle/>
              <a:p>
                <a:endParaRPr lang="fr-FR"/>
              </a:p>
            </p:txBody>
          </p:sp>
          <p:sp>
            <p:nvSpPr>
              <p:cNvPr id="129030" name="Rectangle 6"/>
              <p:cNvSpPr>
                <a:spLocks/>
              </p:cNvSpPr>
              <p:nvPr/>
            </p:nvSpPr>
            <p:spPr bwMode="auto">
              <a:xfrm>
                <a:off x="0" y="0"/>
                <a:ext cx="1168" cy="352"/>
              </a:xfrm>
              <a:prstGeom prst="rect">
                <a:avLst/>
              </a:prstGeom>
              <a:noFill/>
              <a:ln w="12700" cap="flat">
                <a:noFill/>
                <a:miter lim="800000"/>
                <a:headEnd type="none" w="med" len="med"/>
                <a:tailEnd type="none" w="med" len="med"/>
              </a:ln>
            </p:spPr>
            <p:txBody>
              <a:bodyPr lIns="0" tIns="0" rIns="0" bIns="0"/>
              <a:lstStyle/>
              <a:p>
                <a:pPr>
                  <a:tabLst>
                    <a:tab pos="750067" algn="l"/>
                    <a:tab pos="1321547" algn="l"/>
                  </a:tabLst>
                </a:pPr>
                <a:r>
                  <a:rPr lang="en-US" sz="2200" dirty="0" err="1">
                    <a:latin typeface="Gill Sans" charset="0"/>
                    <a:ea typeface="Gill Sans" charset="0"/>
                    <a:cs typeface="Gill Sans" charset="0"/>
                    <a:sym typeface="Gill Sans" charset="0"/>
                  </a:rPr>
                  <a:t>RnaseP</a:t>
                </a:r>
                <a:r>
                  <a:rPr lang="en-US" sz="2200" dirty="0">
                    <a:latin typeface="Gill Sans" charset="0"/>
                    <a:ea typeface="Gill Sans" charset="0"/>
                    <a:cs typeface="Gill Sans" charset="0"/>
                    <a:sym typeface="Gill Sans" charset="0"/>
                  </a:rPr>
                  <a:t> </a:t>
                </a:r>
              </a:p>
            </p:txBody>
          </p:sp>
        </p:grpSp>
        <p:sp>
          <p:nvSpPr>
            <p:cNvPr id="129035" name="AutoShape 11"/>
            <p:cNvSpPr>
              <a:spLocks/>
            </p:cNvSpPr>
            <p:nvPr/>
          </p:nvSpPr>
          <p:spPr bwMode="auto">
            <a:xfrm rot="10800000">
              <a:off x="2972648" y="3333703"/>
              <a:ext cx="714764" cy="346150"/>
            </a:xfrm>
            <a:custGeom>
              <a:avLst/>
              <a:gdLst>
                <a:gd name="T0" fmla="*/ 10800 w 21600"/>
                <a:gd name="T1" fmla="*/ 10800 h 21600"/>
              </a:gdLst>
              <a:ahLst/>
              <a:cxnLst>
                <a:cxn ang="0">
                  <a:pos x="T0" y="T1"/>
                </a:cxn>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FFFFFF"/>
            </a:solidFill>
            <a:ln w="25400" cap="flat">
              <a:solidFill>
                <a:schemeClr val="tx1"/>
              </a:solidFill>
              <a:prstDash val="solid"/>
              <a:miter lim="800000"/>
              <a:headEnd type="none" w="med" len="med"/>
              <a:tailEnd type="none" w="med" len="med"/>
            </a:ln>
            <a:effectLst>
              <a:outerShdw dist="76199" dir="2700000" algn="ctr" rotWithShape="0">
                <a:schemeClr val="bg2">
                  <a:alpha val="75000"/>
                </a:schemeClr>
              </a:outerShdw>
            </a:effectLst>
          </p:spPr>
          <p:txBody>
            <a:bodyPr lIns="0" tIns="0" rIns="0" bIns="0"/>
            <a:lstStyle/>
            <a:p>
              <a:endParaRPr lang="fr-FR"/>
            </a:p>
          </p:txBody>
        </p:sp>
        <p:sp>
          <p:nvSpPr>
            <p:cNvPr id="129040" name="AutoShape 16"/>
            <p:cNvSpPr>
              <a:spLocks/>
            </p:cNvSpPr>
            <p:nvPr/>
          </p:nvSpPr>
          <p:spPr bwMode="auto">
            <a:xfrm>
              <a:off x="5101686" y="3338269"/>
              <a:ext cx="694342" cy="346150"/>
            </a:xfrm>
            <a:custGeom>
              <a:avLst/>
              <a:gdLst>
                <a:gd name="T0" fmla="*/ 10800 w 21600"/>
                <a:gd name="T1" fmla="*/ 10800 h 21600"/>
              </a:gdLst>
              <a:ahLst/>
              <a:cxnLst>
                <a:cxn ang="0">
                  <a:pos x="T0" y="T1"/>
                </a:cxn>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FFFFFF"/>
            </a:solidFill>
            <a:ln w="25400" cap="flat">
              <a:solidFill>
                <a:schemeClr val="tx1"/>
              </a:solidFill>
              <a:prstDash val="solid"/>
              <a:miter lim="800000"/>
              <a:headEnd type="none" w="med" len="med"/>
              <a:tailEnd type="none" w="med" len="med"/>
            </a:ln>
            <a:effectLst>
              <a:outerShdw dist="76199" dir="2700000" algn="ctr" rotWithShape="0">
                <a:schemeClr val="bg2">
                  <a:alpha val="75000"/>
                </a:schemeClr>
              </a:outerShdw>
            </a:effectLst>
          </p:spPr>
          <p:txBody>
            <a:bodyPr lIns="0" tIns="0" rIns="0" bIns="0"/>
            <a:lstStyle/>
            <a:p>
              <a:endParaRPr lang="fr-FR"/>
            </a:p>
          </p:txBody>
        </p:sp>
      </p:grpSp>
      <p:sp>
        <p:nvSpPr>
          <p:cNvPr id="23" name="ZoneTexte 22"/>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24" name="ZoneTexte 23"/>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18" name="Espace réservé du numéro de diapositive 17"/>
          <p:cNvSpPr>
            <a:spLocks noGrp="1"/>
          </p:cNvSpPr>
          <p:nvPr>
            <p:ph type="sldNum" sz="quarter" idx="12"/>
          </p:nvPr>
        </p:nvSpPr>
        <p:spPr/>
        <p:txBody>
          <a:bodyPr/>
          <a:lstStyle/>
          <a:p>
            <a:fld id="{922D7642-BDE5-4A24-BAC5-C7F7F2D9BEDB}" type="slidenum">
              <a:rPr lang="fr-FR" smtClean="0"/>
              <a:pPr/>
              <a:t>31</a:t>
            </a:fld>
            <a:endParaRPr lang="fr-FR"/>
          </a:p>
        </p:txBody>
      </p:sp>
      <p:sp>
        <p:nvSpPr>
          <p:cNvPr id="3" name="Forme libre 2"/>
          <p:cNvSpPr/>
          <p:nvPr/>
        </p:nvSpPr>
        <p:spPr>
          <a:xfrm>
            <a:off x="549730" y="1668002"/>
            <a:ext cx="701380" cy="4473278"/>
          </a:xfrm>
          <a:custGeom>
            <a:avLst/>
            <a:gdLst>
              <a:gd name="connsiteX0" fmla="*/ 691902 w 701380"/>
              <a:gd name="connsiteY0" fmla="*/ 4122619 h 4473278"/>
              <a:gd name="connsiteX1" fmla="*/ 691902 w 701380"/>
              <a:gd name="connsiteY1" fmla="*/ 3762482 h 4473278"/>
              <a:gd name="connsiteX2" fmla="*/ 274865 w 701380"/>
              <a:gd name="connsiteY2" fmla="*/ 3724573 h 4473278"/>
              <a:gd name="connsiteX3" fmla="*/ 274865 w 701380"/>
              <a:gd name="connsiteY3" fmla="*/ 4151051 h 4473278"/>
              <a:gd name="connsiteX4" fmla="*/ 350690 w 701380"/>
              <a:gd name="connsiteY4" fmla="*/ 4274255 h 4473278"/>
              <a:gd name="connsiteX5" fmla="*/ 303299 w 701380"/>
              <a:gd name="connsiteY5" fmla="*/ 4416415 h 4473278"/>
              <a:gd name="connsiteX6" fmla="*/ 208518 w 701380"/>
              <a:gd name="connsiteY6" fmla="*/ 4473278 h 4473278"/>
              <a:gd name="connsiteX7" fmla="*/ 94781 w 701380"/>
              <a:gd name="connsiteY7" fmla="*/ 4416415 h 4473278"/>
              <a:gd name="connsiteX8" fmla="*/ 9478 w 701380"/>
              <a:gd name="connsiteY8" fmla="*/ 4331119 h 4473278"/>
              <a:gd name="connsiteX9" fmla="*/ 9478 w 701380"/>
              <a:gd name="connsiteY9" fmla="*/ 4236346 h 4473278"/>
              <a:gd name="connsiteX10" fmla="*/ 75825 w 701380"/>
              <a:gd name="connsiteY10" fmla="*/ 4160528 h 4473278"/>
              <a:gd name="connsiteX11" fmla="*/ 56869 w 701380"/>
              <a:gd name="connsiteY11" fmla="*/ 3118027 h 4473278"/>
              <a:gd name="connsiteX12" fmla="*/ 0 w 701380"/>
              <a:gd name="connsiteY12" fmla="*/ 3051686 h 4473278"/>
              <a:gd name="connsiteX13" fmla="*/ 37912 w 701380"/>
              <a:gd name="connsiteY13" fmla="*/ 2985345 h 4473278"/>
              <a:gd name="connsiteX14" fmla="*/ 142172 w 701380"/>
              <a:gd name="connsiteY14" fmla="*/ 2900049 h 4473278"/>
              <a:gd name="connsiteX15" fmla="*/ 236953 w 701380"/>
              <a:gd name="connsiteY15" fmla="*/ 2909526 h 4473278"/>
              <a:gd name="connsiteX16" fmla="*/ 322255 w 701380"/>
              <a:gd name="connsiteY16" fmla="*/ 3023254 h 4473278"/>
              <a:gd name="connsiteX17" fmla="*/ 265387 w 701380"/>
              <a:gd name="connsiteY17" fmla="*/ 3136981 h 4473278"/>
              <a:gd name="connsiteX18" fmla="*/ 265387 w 701380"/>
              <a:gd name="connsiteY18" fmla="*/ 3449732 h 4473278"/>
              <a:gd name="connsiteX19" fmla="*/ 445471 w 701380"/>
              <a:gd name="connsiteY19" fmla="*/ 3563459 h 4473278"/>
              <a:gd name="connsiteX20" fmla="*/ 597120 w 701380"/>
              <a:gd name="connsiteY20" fmla="*/ 3516073 h 4473278"/>
              <a:gd name="connsiteX21" fmla="*/ 701380 w 701380"/>
              <a:gd name="connsiteY21" fmla="*/ 3459209 h 4473278"/>
              <a:gd name="connsiteX22" fmla="*/ 635033 w 701380"/>
              <a:gd name="connsiteY22" fmla="*/ 3279141 h 4473278"/>
              <a:gd name="connsiteX23" fmla="*/ 663467 w 701380"/>
              <a:gd name="connsiteY23" fmla="*/ 3146459 h 4473278"/>
              <a:gd name="connsiteX24" fmla="*/ 672945 w 701380"/>
              <a:gd name="connsiteY24" fmla="*/ 2776844 h 4473278"/>
              <a:gd name="connsiteX25" fmla="*/ 635033 w 701380"/>
              <a:gd name="connsiteY25" fmla="*/ 2606253 h 4473278"/>
              <a:gd name="connsiteX26" fmla="*/ 549730 w 701380"/>
              <a:gd name="connsiteY26" fmla="*/ 2321935 h 4473278"/>
              <a:gd name="connsiteX27" fmla="*/ 578164 w 701380"/>
              <a:gd name="connsiteY27" fmla="*/ 2037616 h 4473278"/>
              <a:gd name="connsiteX28" fmla="*/ 672945 w 701380"/>
              <a:gd name="connsiteY28" fmla="*/ 1781730 h 4473278"/>
              <a:gd name="connsiteX29" fmla="*/ 653989 w 701380"/>
              <a:gd name="connsiteY29" fmla="*/ 1241524 h 4473278"/>
              <a:gd name="connsiteX30" fmla="*/ 625555 w 701380"/>
              <a:gd name="connsiteY30" fmla="*/ 1137274 h 4473278"/>
              <a:gd name="connsiteX31" fmla="*/ 691902 w 701380"/>
              <a:gd name="connsiteY31" fmla="*/ 947729 h 4473278"/>
              <a:gd name="connsiteX32" fmla="*/ 663467 w 701380"/>
              <a:gd name="connsiteY32" fmla="*/ 0 h 447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1380" h="4473278">
                <a:moveTo>
                  <a:pt x="691902" y="4122619"/>
                </a:moveTo>
                <a:lnTo>
                  <a:pt x="691902" y="3762482"/>
                </a:lnTo>
                <a:lnTo>
                  <a:pt x="274865" y="3724573"/>
                </a:lnTo>
                <a:lnTo>
                  <a:pt x="274865" y="4151051"/>
                </a:lnTo>
                <a:lnTo>
                  <a:pt x="350690" y="4274255"/>
                </a:lnTo>
                <a:lnTo>
                  <a:pt x="303299" y="4416415"/>
                </a:lnTo>
                <a:lnTo>
                  <a:pt x="208518" y="4473278"/>
                </a:lnTo>
                <a:lnTo>
                  <a:pt x="94781" y="4416415"/>
                </a:lnTo>
                <a:lnTo>
                  <a:pt x="9478" y="4331119"/>
                </a:lnTo>
                <a:lnTo>
                  <a:pt x="9478" y="4236346"/>
                </a:lnTo>
                <a:lnTo>
                  <a:pt x="75825" y="4160528"/>
                </a:lnTo>
                <a:lnTo>
                  <a:pt x="56869" y="3118027"/>
                </a:lnTo>
                <a:lnTo>
                  <a:pt x="0" y="3051686"/>
                </a:lnTo>
                <a:lnTo>
                  <a:pt x="37912" y="2985345"/>
                </a:lnTo>
                <a:lnTo>
                  <a:pt x="142172" y="2900049"/>
                </a:lnTo>
                <a:lnTo>
                  <a:pt x="236953" y="2909526"/>
                </a:lnTo>
                <a:lnTo>
                  <a:pt x="322255" y="3023254"/>
                </a:lnTo>
                <a:lnTo>
                  <a:pt x="265387" y="3136981"/>
                </a:lnTo>
                <a:lnTo>
                  <a:pt x="265387" y="3449732"/>
                </a:lnTo>
                <a:lnTo>
                  <a:pt x="445471" y="3563459"/>
                </a:lnTo>
                <a:lnTo>
                  <a:pt x="597120" y="3516073"/>
                </a:lnTo>
                <a:lnTo>
                  <a:pt x="701380" y="3459209"/>
                </a:lnTo>
                <a:lnTo>
                  <a:pt x="635033" y="3279141"/>
                </a:lnTo>
                <a:lnTo>
                  <a:pt x="663467" y="3146459"/>
                </a:lnTo>
                <a:lnTo>
                  <a:pt x="672945" y="2776844"/>
                </a:lnTo>
                <a:lnTo>
                  <a:pt x="635033" y="2606253"/>
                </a:lnTo>
                <a:lnTo>
                  <a:pt x="549730" y="2321935"/>
                </a:lnTo>
                <a:lnTo>
                  <a:pt x="578164" y="2037616"/>
                </a:lnTo>
                <a:lnTo>
                  <a:pt x="672945" y="1781730"/>
                </a:lnTo>
                <a:lnTo>
                  <a:pt x="653989" y="1241524"/>
                </a:lnTo>
                <a:lnTo>
                  <a:pt x="625555" y="1137274"/>
                </a:lnTo>
                <a:lnTo>
                  <a:pt x="691902" y="947729"/>
                </a:lnTo>
                <a:lnTo>
                  <a:pt x="663467" y="0"/>
                </a:lnTo>
              </a:path>
            </a:pathLst>
          </a:custGeom>
          <a:ln w="120650" cap="rnd" cmpd="sng">
            <a:solidFill>
              <a:srgbClr val="C00000"/>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 name="Forme libre 3"/>
          <p:cNvSpPr/>
          <p:nvPr/>
        </p:nvSpPr>
        <p:spPr>
          <a:xfrm>
            <a:off x="6179723" y="1753298"/>
            <a:ext cx="2037792" cy="4350073"/>
          </a:xfrm>
          <a:custGeom>
            <a:avLst/>
            <a:gdLst>
              <a:gd name="connsiteX0" fmla="*/ 909898 w 2037792"/>
              <a:gd name="connsiteY0" fmla="*/ 3639277 h 4350073"/>
              <a:gd name="connsiteX1" fmla="*/ 900420 w 2037792"/>
              <a:gd name="connsiteY1" fmla="*/ 3155935 h 4350073"/>
              <a:gd name="connsiteX2" fmla="*/ 369646 w 2037792"/>
              <a:gd name="connsiteY2" fmla="*/ 3203322 h 4350073"/>
              <a:gd name="connsiteX3" fmla="*/ 379124 w 2037792"/>
              <a:gd name="connsiteY3" fmla="*/ 3753004 h 4350073"/>
              <a:gd name="connsiteX4" fmla="*/ 549730 w 2037792"/>
              <a:gd name="connsiteY4" fmla="*/ 3904641 h 4350073"/>
              <a:gd name="connsiteX5" fmla="*/ 568686 w 2037792"/>
              <a:gd name="connsiteY5" fmla="*/ 4084709 h 4350073"/>
              <a:gd name="connsiteX6" fmla="*/ 492862 w 2037792"/>
              <a:gd name="connsiteY6" fmla="*/ 4274255 h 4350073"/>
              <a:gd name="connsiteX7" fmla="*/ 322256 w 2037792"/>
              <a:gd name="connsiteY7" fmla="*/ 4350073 h 4350073"/>
              <a:gd name="connsiteX8" fmla="*/ 142172 w 2037792"/>
              <a:gd name="connsiteY8" fmla="*/ 4312164 h 4350073"/>
              <a:gd name="connsiteX9" fmla="*/ 0 w 2037792"/>
              <a:gd name="connsiteY9" fmla="*/ 4141573 h 4350073"/>
              <a:gd name="connsiteX10" fmla="*/ 0 w 2037792"/>
              <a:gd name="connsiteY10" fmla="*/ 3952027 h 4350073"/>
              <a:gd name="connsiteX11" fmla="*/ 142172 w 2037792"/>
              <a:gd name="connsiteY11" fmla="*/ 3781436 h 4350073"/>
              <a:gd name="connsiteX12" fmla="*/ 161128 w 2037792"/>
              <a:gd name="connsiteY12" fmla="*/ 3449731 h 4350073"/>
              <a:gd name="connsiteX13" fmla="*/ 142172 w 2037792"/>
              <a:gd name="connsiteY13" fmla="*/ 3174890 h 4350073"/>
              <a:gd name="connsiteX14" fmla="*/ 113737 w 2037792"/>
              <a:gd name="connsiteY14" fmla="*/ 2369321 h 4350073"/>
              <a:gd name="connsiteX15" fmla="*/ 180084 w 2037792"/>
              <a:gd name="connsiteY15" fmla="*/ 2255593 h 4350073"/>
              <a:gd name="connsiteX16" fmla="*/ 274865 w 2037792"/>
              <a:gd name="connsiteY16" fmla="*/ 2227161 h 4350073"/>
              <a:gd name="connsiteX17" fmla="*/ 341212 w 2037792"/>
              <a:gd name="connsiteY17" fmla="*/ 2284025 h 4350073"/>
              <a:gd name="connsiteX18" fmla="*/ 341212 w 2037792"/>
              <a:gd name="connsiteY18" fmla="*/ 2284025 h 4350073"/>
              <a:gd name="connsiteX19" fmla="*/ 379124 w 2037792"/>
              <a:gd name="connsiteY19" fmla="*/ 2833708 h 4350073"/>
              <a:gd name="connsiteX20" fmla="*/ 540252 w 2037792"/>
              <a:gd name="connsiteY20" fmla="*/ 2956912 h 4350073"/>
              <a:gd name="connsiteX21" fmla="*/ 748770 w 2037792"/>
              <a:gd name="connsiteY21" fmla="*/ 2966390 h 4350073"/>
              <a:gd name="connsiteX22" fmla="*/ 890942 w 2037792"/>
              <a:gd name="connsiteY22" fmla="*/ 2928481 h 4350073"/>
              <a:gd name="connsiteX23" fmla="*/ 900420 w 2037792"/>
              <a:gd name="connsiteY23" fmla="*/ 2805276 h 4350073"/>
              <a:gd name="connsiteX24" fmla="*/ 1298500 w 2037792"/>
              <a:gd name="connsiteY24" fmla="*/ 2634685 h 4350073"/>
              <a:gd name="connsiteX25" fmla="*/ 1715537 w 2037792"/>
              <a:gd name="connsiteY25" fmla="*/ 2663117 h 4350073"/>
              <a:gd name="connsiteX26" fmla="*/ 1706059 w 2037792"/>
              <a:gd name="connsiteY26" fmla="*/ 1412115 h 4350073"/>
              <a:gd name="connsiteX27" fmla="*/ 1639712 w 2037792"/>
              <a:gd name="connsiteY27" fmla="*/ 1232047 h 4350073"/>
              <a:gd name="connsiteX28" fmla="*/ 1620756 w 2037792"/>
              <a:gd name="connsiteY28" fmla="*/ 1080410 h 4350073"/>
              <a:gd name="connsiteX29" fmla="*/ 1677624 w 2037792"/>
              <a:gd name="connsiteY29" fmla="*/ 909819 h 4350073"/>
              <a:gd name="connsiteX30" fmla="*/ 1734493 w 2037792"/>
              <a:gd name="connsiteY30" fmla="*/ 767660 h 4350073"/>
              <a:gd name="connsiteX31" fmla="*/ 1696581 w 2037792"/>
              <a:gd name="connsiteY31" fmla="*/ 540205 h 4350073"/>
              <a:gd name="connsiteX32" fmla="*/ 1639712 w 2037792"/>
              <a:gd name="connsiteY32" fmla="*/ 473864 h 4350073"/>
              <a:gd name="connsiteX33" fmla="*/ 1706059 w 2037792"/>
              <a:gd name="connsiteY33" fmla="*/ 331705 h 4350073"/>
              <a:gd name="connsiteX34" fmla="*/ 1943011 w 2037792"/>
              <a:gd name="connsiteY34" fmla="*/ 312750 h 4350073"/>
              <a:gd name="connsiteX35" fmla="*/ 2009358 w 2037792"/>
              <a:gd name="connsiteY35" fmla="*/ 426477 h 4350073"/>
              <a:gd name="connsiteX36" fmla="*/ 1943011 w 2037792"/>
              <a:gd name="connsiteY36" fmla="*/ 625500 h 4350073"/>
              <a:gd name="connsiteX37" fmla="*/ 1943011 w 2037792"/>
              <a:gd name="connsiteY37" fmla="*/ 767660 h 4350073"/>
              <a:gd name="connsiteX38" fmla="*/ 2037792 w 2037792"/>
              <a:gd name="connsiteY38" fmla="*/ 947728 h 4350073"/>
              <a:gd name="connsiteX39" fmla="*/ 2028314 w 2037792"/>
              <a:gd name="connsiteY39" fmla="*/ 1241524 h 4350073"/>
              <a:gd name="connsiteX40" fmla="*/ 1952489 w 2037792"/>
              <a:gd name="connsiteY40" fmla="*/ 1393160 h 4350073"/>
              <a:gd name="connsiteX41" fmla="*/ 1961968 w 2037792"/>
              <a:gd name="connsiteY41" fmla="*/ 2625207 h 4350073"/>
              <a:gd name="connsiteX42" fmla="*/ 1800840 w 2037792"/>
              <a:gd name="connsiteY42" fmla="*/ 2738935 h 4350073"/>
              <a:gd name="connsiteX43" fmla="*/ 1497541 w 2037792"/>
              <a:gd name="connsiteY43" fmla="*/ 2795799 h 4350073"/>
              <a:gd name="connsiteX44" fmla="*/ 1222676 w 2037792"/>
              <a:gd name="connsiteY44" fmla="*/ 2757889 h 4350073"/>
              <a:gd name="connsiteX45" fmla="*/ 919376 w 2037792"/>
              <a:gd name="connsiteY45" fmla="*/ 2653639 h 4350073"/>
              <a:gd name="connsiteX46" fmla="*/ 890942 w 2037792"/>
              <a:gd name="connsiteY46" fmla="*/ 2009184 h 4350073"/>
              <a:gd name="connsiteX47" fmla="*/ 777205 w 2037792"/>
              <a:gd name="connsiteY47" fmla="*/ 1772252 h 4350073"/>
              <a:gd name="connsiteX48" fmla="*/ 720336 w 2037792"/>
              <a:gd name="connsiteY48" fmla="*/ 1468979 h 4350073"/>
              <a:gd name="connsiteX49" fmla="*/ 815117 w 2037792"/>
              <a:gd name="connsiteY49" fmla="*/ 1184660 h 4350073"/>
              <a:gd name="connsiteX50" fmla="*/ 834073 w 2037792"/>
              <a:gd name="connsiteY50" fmla="*/ 1042501 h 4350073"/>
              <a:gd name="connsiteX51" fmla="*/ 834073 w 2037792"/>
              <a:gd name="connsiteY51" fmla="*/ 350659 h 4350073"/>
              <a:gd name="connsiteX52" fmla="*/ 786683 w 2037792"/>
              <a:gd name="connsiteY52" fmla="*/ 189545 h 4350073"/>
              <a:gd name="connsiteX53" fmla="*/ 919376 w 2037792"/>
              <a:gd name="connsiteY53" fmla="*/ 0 h 4350073"/>
              <a:gd name="connsiteX54" fmla="*/ 1033113 w 2037792"/>
              <a:gd name="connsiteY54" fmla="*/ 0 h 4350073"/>
              <a:gd name="connsiteX55" fmla="*/ 1108938 w 2037792"/>
              <a:gd name="connsiteY55" fmla="*/ 123204 h 4350073"/>
              <a:gd name="connsiteX56" fmla="*/ 1175285 w 2037792"/>
              <a:gd name="connsiteY56" fmla="*/ 199023 h 4350073"/>
              <a:gd name="connsiteX57" fmla="*/ 1099460 w 2037792"/>
              <a:gd name="connsiteY57" fmla="*/ 312750 h 4350073"/>
              <a:gd name="connsiteX58" fmla="*/ 1080504 w 2037792"/>
              <a:gd name="connsiteY58" fmla="*/ 1080410 h 4350073"/>
              <a:gd name="connsiteX59" fmla="*/ 1213197 w 2037792"/>
              <a:gd name="connsiteY59" fmla="*/ 1317342 h 4350073"/>
              <a:gd name="connsiteX60" fmla="*/ 1222676 w 2037792"/>
              <a:gd name="connsiteY60" fmla="*/ 1544797 h 4350073"/>
              <a:gd name="connsiteX61" fmla="*/ 1203719 w 2037792"/>
              <a:gd name="connsiteY61" fmla="*/ 1829116 h 4350073"/>
              <a:gd name="connsiteX62" fmla="*/ 1118416 w 2037792"/>
              <a:gd name="connsiteY62" fmla="*/ 2018661 h 4350073"/>
              <a:gd name="connsiteX63" fmla="*/ 1156329 w 2037792"/>
              <a:gd name="connsiteY63" fmla="*/ 4008891 h 435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037792" h="4350073">
                <a:moveTo>
                  <a:pt x="909898" y="3639277"/>
                </a:moveTo>
                <a:lnTo>
                  <a:pt x="900420" y="3155935"/>
                </a:lnTo>
                <a:lnTo>
                  <a:pt x="369646" y="3203322"/>
                </a:lnTo>
                <a:lnTo>
                  <a:pt x="379124" y="3753004"/>
                </a:lnTo>
                <a:lnTo>
                  <a:pt x="549730" y="3904641"/>
                </a:lnTo>
                <a:lnTo>
                  <a:pt x="568686" y="4084709"/>
                </a:lnTo>
                <a:lnTo>
                  <a:pt x="492862" y="4274255"/>
                </a:lnTo>
                <a:lnTo>
                  <a:pt x="322256" y="4350073"/>
                </a:lnTo>
                <a:lnTo>
                  <a:pt x="142172" y="4312164"/>
                </a:lnTo>
                <a:lnTo>
                  <a:pt x="0" y="4141573"/>
                </a:lnTo>
                <a:lnTo>
                  <a:pt x="0" y="3952027"/>
                </a:lnTo>
                <a:lnTo>
                  <a:pt x="142172" y="3781436"/>
                </a:lnTo>
                <a:lnTo>
                  <a:pt x="161128" y="3449731"/>
                </a:lnTo>
                <a:lnTo>
                  <a:pt x="142172" y="3174890"/>
                </a:lnTo>
                <a:lnTo>
                  <a:pt x="113737" y="2369321"/>
                </a:lnTo>
                <a:lnTo>
                  <a:pt x="180084" y="2255593"/>
                </a:lnTo>
                <a:lnTo>
                  <a:pt x="274865" y="2227161"/>
                </a:lnTo>
                <a:lnTo>
                  <a:pt x="341212" y="2284025"/>
                </a:lnTo>
                <a:lnTo>
                  <a:pt x="341212" y="2284025"/>
                </a:lnTo>
                <a:lnTo>
                  <a:pt x="379124" y="2833708"/>
                </a:lnTo>
                <a:lnTo>
                  <a:pt x="540252" y="2956912"/>
                </a:lnTo>
                <a:lnTo>
                  <a:pt x="748770" y="2966390"/>
                </a:lnTo>
                <a:lnTo>
                  <a:pt x="890942" y="2928481"/>
                </a:lnTo>
                <a:lnTo>
                  <a:pt x="900420" y="2805276"/>
                </a:lnTo>
                <a:lnTo>
                  <a:pt x="1298500" y="2634685"/>
                </a:lnTo>
                <a:lnTo>
                  <a:pt x="1715537" y="2663117"/>
                </a:lnTo>
                <a:cubicBezTo>
                  <a:pt x="1712378" y="2246116"/>
                  <a:pt x="1709218" y="1829116"/>
                  <a:pt x="1706059" y="1412115"/>
                </a:cubicBezTo>
                <a:lnTo>
                  <a:pt x="1639712" y="1232047"/>
                </a:lnTo>
                <a:lnTo>
                  <a:pt x="1620756" y="1080410"/>
                </a:lnTo>
                <a:lnTo>
                  <a:pt x="1677624" y="909819"/>
                </a:lnTo>
                <a:lnTo>
                  <a:pt x="1734493" y="767660"/>
                </a:lnTo>
                <a:lnTo>
                  <a:pt x="1696581" y="540205"/>
                </a:lnTo>
                <a:lnTo>
                  <a:pt x="1639712" y="473864"/>
                </a:lnTo>
                <a:lnTo>
                  <a:pt x="1706059" y="331705"/>
                </a:lnTo>
                <a:lnTo>
                  <a:pt x="1943011" y="312750"/>
                </a:lnTo>
                <a:lnTo>
                  <a:pt x="2009358" y="426477"/>
                </a:lnTo>
                <a:lnTo>
                  <a:pt x="1943011" y="625500"/>
                </a:lnTo>
                <a:lnTo>
                  <a:pt x="1943011" y="767660"/>
                </a:lnTo>
                <a:lnTo>
                  <a:pt x="2037792" y="947728"/>
                </a:lnTo>
                <a:lnTo>
                  <a:pt x="2028314" y="1241524"/>
                </a:lnTo>
                <a:lnTo>
                  <a:pt x="1952489" y="1393160"/>
                </a:lnTo>
                <a:cubicBezTo>
                  <a:pt x="1955649" y="1803842"/>
                  <a:pt x="1958808" y="2214525"/>
                  <a:pt x="1961968" y="2625207"/>
                </a:cubicBezTo>
                <a:lnTo>
                  <a:pt x="1800840" y="2738935"/>
                </a:lnTo>
                <a:lnTo>
                  <a:pt x="1497541" y="2795799"/>
                </a:lnTo>
                <a:lnTo>
                  <a:pt x="1222676" y="2757889"/>
                </a:lnTo>
                <a:lnTo>
                  <a:pt x="919376" y="2653639"/>
                </a:lnTo>
                <a:lnTo>
                  <a:pt x="890942" y="2009184"/>
                </a:lnTo>
                <a:lnTo>
                  <a:pt x="777205" y="1772252"/>
                </a:lnTo>
                <a:lnTo>
                  <a:pt x="720336" y="1468979"/>
                </a:lnTo>
                <a:lnTo>
                  <a:pt x="815117" y="1184660"/>
                </a:lnTo>
                <a:lnTo>
                  <a:pt x="834073" y="1042501"/>
                </a:lnTo>
                <a:lnTo>
                  <a:pt x="834073" y="350659"/>
                </a:lnTo>
                <a:lnTo>
                  <a:pt x="786683" y="189545"/>
                </a:lnTo>
                <a:lnTo>
                  <a:pt x="919376" y="0"/>
                </a:lnTo>
                <a:lnTo>
                  <a:pt x="1033113" y="0"/>
                </a:lnTo>
                <a:lnTo>
                  <a:pt x="1108938" y="123204"/>
                </a:lnTo>
                <a:lnTo>
                  <a:pt x="1175285" y="199023"/>
                </a:lnTo>
                <a:lnTo>
                  <a:pt x="1099460" y="312750"/>
                </a:lnTo>
                <a:lnTo>
                  <a:pt x="1080504" y="1080410"/>
                </a:lnTo>
                <a:lnTo>
                  <a:pt x="1213197" y="1317342"/>
                </a:lnTo>
                <a:lnTo>
                  <a:pt x="1222676" y="1544797"/>
                </a:lnTo>
                <a:lnTo>
                  <a:pt x="1203719" y="1829116"/>
                </a:lnTo>
                <a:lnTo>
                  <a:pt x="1118416" y="2018661"/>
                </a:lnTo>
                <a:lnTo>
                  <a:pt x="1156329" y="4008891"/>
                </a:lnTo>
              </a:path>
            </a:pathLst>
          </a:custGeom>
          <a:ln w="120650" cap="rnd" cmpd="sng">
            <a:solidFill>
              <a:srgbClr val="C00000"/>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1" name="ZoneTexte 20">
            <a:extLst>
              <a:ext uri="{FF2B5EF4-FFF2-40B4-BE49-F238E27FC236}">
                <a16:creationId xmlns:a16="http://schemas.microsoft.com/office/drawing/2014/main" id="{D39E413D-A80B-2147-A761-A0BEC4E4EABD}"/>
              </a:ext>
            </a:extLst>
          </p:cNvPr>
          <p:cNvSpPr txBox="1"/>
          <p:nvPr/>
        </p:nvSpPr>
        <p:spPr>
          <a:xfrm>
            <a:off x="3540770" y="1398833"/>
            <a:ext cx="1583873" cy="307777"/>
          </a:xfrm>
          <a:prstGeom prst="rect">
            <a:avLst/>
          </a:prstGeom>
          <a:solidFill>
            <a:schemeClr val="accent1">
              <a:lumMod val="40000"/>
              <a:lumOff val="60000"/>
            </a:schemeClr>
          </a:solidFill>
        </p:spPr>
        <p:txBody>
          <a:bodyPr wrap="square" rtlCol="0">
            <a:spAutoFit/>
          </a:bodyPr>
          <a:lstStyle/>
          <a:p>
            <a:r>
              <a:rPr lang="fr-FR" sz="1400" dirty="0"/>
              <a:t>Ce n’est pas le cas</a:t>
            </a:r>
            <a:endParaRPr lang="fr-FR" sz="1400" dirty="0">
              <a:solidFill>
                <a:srgbClr val="C00000"/>
              </a:solidFill>
            </a:endParaRPr>
          </a:p>
        </p:txBody>
      </p:sp>
      <p:sp>
        <p:nvSpPr>
          <p:cNvPr id="22" name="ZoneTexte 21">
            <a:extLst>
              <a:ext uri="{FF2B5EF4-FFF2-40B4-BE49-F238E27FC236}">
                <a16:creationId xmlns:a16="http://schemas.microsoft.com/office/drawing/2014/main" id="{E1B82970-CCA2-DE4B-93FB-41A1BCF9F4E0}"/>
              </a:ext>
            </a:extLst>
          </p:cNvPr>
          <p:cNvSpPr txBox="1"/>
          <p:nvPr/>
        </p:nvSpPr>
        <p:spPr>
          <a:xfrm>
            <a:off x="1917595" y="5618060"/>
            <a:ext cx="4090059" cy="738664"/>
          </a:xfrm>
          <a:prstGeom prst="rect">
            <a:avLst/>
          </a:prstGeom>
          <a:solidFill>
            <a:schemeClr val="accent1">
              <a:lumMod val="40000"/>
              <a:lumOff val="60000"/>
            </a:schemeClr>
          </a:solidFill>
        </p:spPr>
        <p:txBody>
          <a:bodyPr wrap="square" rtlCol="0">
            <a:spAutoFit/>
          </a:bodyPr>
          <a:lstStyle/>
          <a:p>
            <a:r>
              <a:rPr lang="fr-FR" sz="1400" dirty="0"/>
              <a:t>Dans celle de </a:t>
            </a:r>
            <a:r>
              <a:rPr lang="fr-FR" sz="1400" i="1" dirty="0" err="1"/>
              <a:t>thermus</a:t>
            </a:r>
            <a:r>
              <a:rPr lang="fr-FR" sz="1400" i="1" dirty="0"/>
              <a:t> </a:t>
            </a:r>
            <a:r>
              <a:rPr lang="fr-FR" sz="1400" dirty="0"/>
              <a:t>la séquence de l’ensemble du cœur catalytique est </a:t>
            </a:r>
            <a:r>
              <a:rPr lang="fr-FR" sz="1400" dirty="0">
                <a:solidFill>
                  <a:srgbClr val="C00000"/>
                </a:solidFill>
              </a:rPr>
              <a:t>interrompue</a:t>
            </a:r>
            <a:r>
              <a:rPr lang="fr-FR" sz="1400" dirty="0"/>
              <a:t> par une insertion , alors qu’elle ne l’est pas pour </a:t>
            </a:r>
            <a:r>
              <a:rPr lang="fr-FR" sz="1400" i="1" dirty="0"/>
              <a:t>Bacillus</a:t>
            </a:r>
            <a:endParaRPr lang="fr-FR" sz="1400" i="1" dirty="0">
              <a:solidFill>
                <a:srgbClr val="C00000"/>
              </a:solidFill>
            </a:endParaRPr>
          </a:p>
        </p:txBody>
      </p:sp>
      <p:sp>
        <p:nvSpPr>
          <p:cNvPr id="26" name="Rectangle 10">
            <a:extLst>
              <a:ext uri="{FF2B5EF4-FFF2-40B4-BE49-F238E27FC236}">
                <a16:creationId xmlns:a16="http://schemas.microsoft.com/office/drawing/2014/main" id="{9E3A2FC3-E5F9-7346-B6FE-DB60C8A09BEA}"/>
              </a:ext>
            </a:extLst>
          </p:cNvPr>
          <p:cNvSpPr>
            <a:spLocks/>
          </p:cNvSpPr>
          <p:nvPr/>
        </p:nvSpPr>
        <p:spPr bwMode="auto">
          <a:xfrm>
            <a:off x="7047788" y="5411272"/>
            <a:ext cx="301662" cy="275454"/>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a:solidFill>
                  <a:srgbClr val="C00000"/>
                </a:solidFill>
                <a:latin typeface="Gill Sans" charset="0"/>
                <a:ea typeface="Gill Sans" charset="0"/>
                <a:cs typeface="Gill Sans" charset="0"/>
                <a:sym typeface="Gill Sans" charset="0"/>
              </a:rPr>
              <a:t>5’</a:t>
            </a:r>
            <a:endParaRPr lang="en-US" sz="1700" i="1" dirty="0">
              <a:solidFill>
                <a:srgbClr val="C00000"/>
              </a:solidFill>
              <a:latin typeface="Gill Sans" charset="0"/>
              <a:ea typeface="Gill Sans" charset="0"/>
              <a:cs typeface="Gill Sans" charset="0"/>
              <a:sym typeface="Gill Sans" charset="0"/>
            </a:endParaRPr>
          </a:p>
        </p:txBody>
      </p:sp>
      <p:sp>
        <p:nvSpPr>
          <p:cNvPr id="27" name="Rectangle 10">
            <a:extLst>
              <a:ext uri="{FF2B5EF4-FFF2-40B4-BE49-F238E27FC236}">
                <a16:creationId xmlns:a16="http://schemas.microsoft.com/office/drawing/2014/main" id="{0B419FBF-7D20-7D49-8341-0E227A3B16F2}"/>
              </a:ext>
            </a:extLst>
          </p:cNvPr>
          <p:cNvSpPr>
            <a:spLocks/>
          </p:cNvSpPr>
          <p:nvPr/>
        </p:nvSpPr>
        <p:spPr bwMode="auto">
          <a:xfrm>
            <a:off x="7302554" y="5794594"/>
            <a:ext cx="301662" cy="275454"/>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a:solidFill>
                  <a:srgbClr val="C00000"/>
                </a:solidFill>
                <a:latin typeface="Gill Sans" charset="0"/>
                <a:ea typeface="Gill Sans" charset="0"/>
                <a:cs typeface="Gill Sans" charset="0"/>
                <a:sym typeface="Gill Sans" charset="0"/>
              </a:rPr>
              <a:t>3’</a:t>
            </a:r>
            <a:endParaRPr lang="en-US" sz="1700" i="1" dirty="0">
              <a:solidFill>
                <a:srgbClr val="C00000"/>
              </a:solidFill>
              <a:latin typeface="Gill Sans" charset="0"/>
              <a:ea typeface="Gill Sans" charset="0"/>
              <a:cs typeface="Gill Sans" charset="0"/>
              <a:sym typeface="Gill Sans" charset="0"/>
            </a:endParaRPr>
          </a:p>
        </p:txBody>
      </p:sp>
      <p:sp>
        <p:nvSpPr>
          <p:cNvPr id="28" name="Rectangle 10">
            <a:extLst>
              <a:ext uri="{FF2B5EF4-FFF2-40B4-BE49-F238E27FC236}">
                <a16:creationId xmlns:a16="http://schemas.microsoft.com/office/drawing/2014/main" id="{F4440921-AA9D-014F-9D6F-FE8FED03ED46}"/>
              </a:ext>
            </a:extLst>
          </p:cNvPr>
          <p:cNvSpPr>
            <a:spLocks/>
          </p:cNvSpPr>
          <p:nvPr/>
        </p:nvSpPr>
        <p:spPr bwMode="auto">
          <a:xfrm>
            <a:off x="1190595" y="5857892"/>
            <a:ext cx="301662" cy="275454"/>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a:solidFill>
                  <a:srgbClr val="C00000"/>
                </a:solidFill>
                <a:latin typeface="Gill Sans" charset="0"/>
                <a:ea typeface="Gill Sans" charset="0"/>
                <a:cs typeface="Gill Sans" charset="0"/>
                <a:sym typeface="Gill Sans" charset="0"/>
              </a:rPr>
              <a:t>5’</a:t>
            </a:r>
            <a:endParaRPr lang="en-US" sz="1700" i="1" dirty="0">
              <a:solidFill>
                <a:srgbClr val="C00000"/>
              </a:solidFill>
              <a:latin typeface="Gill Sans" charset="0"/>
              <a:ea typeface="Gill Sans" charset="0"/>
              <a:cs typeface="Gill Sans" charset="0"/>
              <a:sym typeface="Gill Sans" charset="0"/>
            </a:endParaRPr>
          </a:p>
        </p:txBody>
      </p:sp>
      <p:sp>
        <p:nvSpPr>
          <p:cNvPr id="29" name="Rectangle 10">
            <a:extLst>
              <a:ext uri="{FF2B5EF4-FFF2-40B4-BE49-F238E27FC236}">
                <a16:creationId xmlns:a16="http://schemas.microsoft.com/office/drawing/2014/main" id="{1263F49F-5609-AC41-A7C0-ADAAB4AC8A81}"/>
              </a:ext>
            </a:extLst>
          </p:cNvPr>
          <p:cNvSpPr>
            <a:spLocks/>
          </p:cNvSpPr>
          <p:nvPr/>
        </p:nvSpPr>
        <p:spPr bwMode="auto">
          <a:xfrm>
            <a:off x="1416094" y="5798632"/>
            <a:ext cx="301662" cy="275454"/>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a:solidFill>
                  <a:srgbClr val="C00000"/>
                </a:solidFill>
                <a:latin typeface="Gill Sans" charset="0"/>
                <a:ea typeface="Gill Sans" charset="0"/>
                <a:cs typeface="Gill Sans" charset="0"/>
                <a:sym typeface="Gill Sans" charset="0"/>
              </a:rPr>
              <a:t>3’</a:t>
            </a:r>
            <a:endParaRPr lang="en-US" sz="1700" i="1" dirty="0">
              <a:solidFill>
                <a:srgbClr val="C00000"/>
              </a:solidFill>
              <a:latin typeface="Gill Sans" charset="0"/>
              <a:ea typeface="Gill Sans" charset="0"/>
              <a:cs typeface="Gill Sans" charset="0"/>
              <a:sym typeface="Gill Sans" charset="0"/>
            </a:endParaRPr>
          </a:p>
        </p:txBody>
      </p:sp>
      <p:sp>
        <p:nvSpPr>
          <p:cNvPr id="5" name="Forme libre 4">
            <a:extLst>
              <a:ext uri="{FF2B5EF4-FFF2-40B4-BE49-F238E27FC236}">
                <a16:creationId xmlns:a16="http://schemas.microsoft.com/office/drawing/2014/main" id="{E0FBF2C9-771C-2D45-A22F-9F0D263E5A33}"/>
              </a:ext>
            </a:extLst>
          </p:cNvPr>
          <p:cNvSpPr/>
          <p:nvPr/>
        </p:nvSpPr>
        <p:spPr>
          <a:xfrm>
            <a:off x="1631092" y="1680519"/>
            <a:ext cx="2162432" cy="4238367"/>
          </a:xfrm>
          <a:custGeom>
            <a:avLst/>
            <a:gdLst>
              <a:gd name="connsiteX0" fmla="*/ 2162432 w 2162432"/>
              <a:gd name="connsiteY0" fmla="*/ 4238367 h 4238367"/>
              <a:gd name="connsiteX1" fmla="*/ 2162432 w 2162432"/>
              <a:gd name="connsiteY1" fmla="*/ 3002692 h 4238367"/>
              <a:gd name="connsiteX2" fmla="*/ 1149178 w 2162432"/>
              <a:gd name="connsiteY2" fmla="*/ 1989438 h 4238367"/>
              <a:gd name="connsiteX3" fmla="*/ 1149178 w 2162432"/>
              <a:gd name="connsiteY3" fmla="*/ 0 h 4238367"/>
              <a:gd name="connsiteX4" fmla="*/ 0 w 2162432"/>
              <a:gd name="connsiteY4" fmla="*/ 0 h 423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432" h="4238367">
                <a:moveTo>
                  <a:pt x="2162432" y="4238367"/>
                </a:moveTo>
                <a:lnTo>
                  <a:pt x="2162432" y="3002692"/>
                </a:lnTo>
                <a:lnTo>
                  <a:pt x="1149178" y="1989438"/>
                </a:lnTo>
                <a:lnTo>
                  <a:pt x="1149178" y="0"/>
                </a:lnTo>
                <a:lnTo>
                  <a:pt x="0" y="0"/>
                </a:lnTo>
              </a:path>
            </a:pathLst>
          </a:custGeom>
          <a:noFill/>
          <a:ln w="44450" cap="rnd">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4" name="Rectangle 10"/>
          <p:cNvSpPr>
            <a:spLocks/>
          </p:cNvSpPr>
          <p:nvPr/>
        </p:nvSpPr>
        <p:spPr bwMode="auto">
          <a:xfrm>
            <a:off x="142844" y="1000108"/>
            <a:ext cx="2622162" cy="522799"/>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err="1">
                <a:latin typeface="Gill Sans" charset="0"/>
                <a:ea typeface="Gill Sans" charset="0"/>
                <a:cs typeface="Gill Sans" charset="0"/>
                <a:sym typeface="Gill Sans" charset="0"/>
              </a:rPr>
              <a:t>RnaseP</a:t>
            </a:r>
            <a:r>
              <a:rPr lang="en-US" sz="1700" dirty="0">
                <a:latin typeface="Gill Sans" charset="0"/>
                <a:ea typeface="Gill Sans" charset="0"/>
                <a:cs typeface="Gill Sans" charset="0"/>
                <a:sym typeface="Gill Sans" charset="0"/>
              </a:rPr>
              <a:t> RNA S domain, type A , ex: </a:t>
            </a:r>
            <a:r>
              <a:rPr lang="en-US" sz="1700" i="1" dirty="0">
                <a:latin typeface="Gill Sans" charset="0"/>
                <a:ea typeface="Gill Sans" charset="0"/>
                <a:cs typeface="Gill Sans" charset="0"/>
                <a:sym typeface="Gill Sans" charset="0"/>
              </a:rPr>
              <a:t>T. </a:t>
            </a:r>
            <a:r>
              <a:rPr lang="en-US" sz="1700" i="1" dirty="0" err="1">
                <a:latin typeface="Gill Sans" charset="0"/>
                <a:ea typeface="Gill Sans" charset="0"/>
                <a:cs typeface="Gill Sans" charset="0"/>
                <a:sym typeface="Gill Sans" charset="0"/>
              </a:rPr>
              <a:t>thermophilus</a:t>
            </a:r>
            <a:endParaRPr lang="en-US" sz="1700" i="1" dirty="0">
              <a:latin typeface="Gill Sans" charset="0"/>
              <a:ea typeface="Gill Sans" charset="0"/>
              <a:cs typeface="Gill Sans" charset="0"/>
              <a:sym typeface="Gill Sans" charset="0"/>
            </a:endParaRPr>
          </a:p>
        </p:txBody>
      </p:sp>
      <p:sp>
        <p:nvSpPr>
          <p:cNvPr id="129039" name="Rectangle 15"/>
          <p:cNvSpPr>
            <a:spLocks/>
          </p:cNvSpPr>
          <p:nvPr/>
        </p:nvSpPr>
        <p:spPr bwMode="auto">
          <a:xfrm>
            <a:off x="6215074" y="1071546"/>
            <a:ext cx="2622162" cy="522799"/>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err="1">
                <a:latin typeface="Gill Sans" charset="0"/>
                <a:ea typeface="Gill Sans" charset="0"/>
                <a:cs typeface="Gill Sans" charset="0"/>
                <a:sym typeface="Gill Sans" charset="0"/>
              </a:rPr>
              <a:t>RnaseP</a:t>
            </a:r>
            <a:r>
              <a:rPr lang="en-US" sz="1700" dirty="0">
                <a:latin typeface="Gill Sans" charset="0"/>
                <a:ea typeface="Gill Sans" charset="0"/>
                <a:cs typeface="Gill Sans" charset="0"/>
                <a:sym typeface="Gill Sans" charset="0"/>
              </a:rPr>
              <a:t> RNA S domain, type B, ex: </a:t>
            </a:r>
            <a:r>
              <a:rPr lang="en-US" sz="1700" i="1" dirty="0">
                <a:latin typeface="Gill Sans" charset="0"/>
                <a:ea typeface="Gill Sans" charset="0"/>
                <a:cs typeface="Gill Sans" charset="0"/>
                <a:sym typeface="Gill Sans" charset="0"/>
              </a:rPr>
              <a:t>B. </a:t>
            </a:r>
            <a:r>
              <a:rPr lang="en-US" sz="1700" i="1" dirty="0" err="1">
                <a:latin typeface="Gill Sans" charset="0"/>
                <a:ea typeface="Gill Sans" charset="0"/>
                <a:cs typeface="Gill Sans" charset="0"/>
                <a:sym typeface="Gill Sans" charset="0"/>
              </a:rPr>
              <a:t>subtilis</a:t>
            </a:r>
            <a:endParaRPr lang="en-US" sz="1700" i="1" dirty="0">
              <a:latin typeface="Gill Sans" charset="0"/>
              <a:ea typeface="Gill Sans" charset="0"/>
              <a:cs typeface="Gill Sans" charset="0"/>
              <a:sym typeface="Gill Sans" charset="0"/>
            </a:endParaRPr>
          </a:p>
        </p:txBody>
      </p:sp>
      <p:grpSp>
        <p:nvGrpSpPr>
          <p:cNvPr id="2" name="Groupe 24"/>
          <p:cNvGrpSpPr/>
          <p:nvPr/>
        </p:nvGrpSpPr>
        <p:grpSpPr>
          <a:xfrm>
            <a:off x="2972648" y="1928808"/>
            <a:ext cx="2823380" cy="3500456"/>
            <a:chOff x="2972648" y="1928808"/>
            <a:chExt cx="2823380" cy="3500456"/>
          </a:xfrm>
        </p:grpSpPr>
        <p:sp>
          <p:nvSpPr>
            <p:cNvPr id="129025" name="Rectangle 1"/>
            <p:cNvSpPr>
              <a:spLocks/>
            </p:cNvSpPr>
            <p:nvPr/>
          </p:nvSpPr>
          <p:spPr bwMode="auto">
            <a:xfrm>
              <a:off x="3839773" y="1928808"/>
              <a:ext cx="1732359" cy="392906"/>
            </a:xfrm>
            <a:prstGeom prst="rect">
              <a:avLst/>
            </a:prstGeom>
            <a:noFill/>
            <a:ln w="12700" cap="flat">
              <a:noFill/>
              <a:miter lim="800000"/>
              <a:headEnd type="none" w="med" len="med"/>
              <a:tailEnd type="none" w="med" len="med"/>
            </a:ln>
          </p:spPr>
          <p:txBody>
            <a:bodyPr lIns="0" tIns="0" rIns="0" bIns="0"/>
            <a:lstStyle/>
            <a:p>
              <a:pPr>
                <a:tabLst>
                  <a:tab pos="750067" algn="l"/>
                  <a:tab pos="1750157" algn="l"/>
                </a:tabLst>
              </a:pPr>
              <a:r>
                <a:rPr lang="en-US" sz="2200" dirty="0">
                  <a:latin typeface="Gill Sans" charset="0"/>
                  <a:ea typeface="Gill Sans" charset="0"/>
                  <a:cs typeface="Gill Sans" charset="0"/>
                  <a:sym typeface="Gill Sans" charset="0"/>
                </a:rPr>
                <a:t>pre-</a:t>
              </a:r>
              <a:r>
                <a:rPr lang="en-US" sz="2200" dirty="0" err="1">
                  <a:latin typeface="Gill Sans" charset="0"/>
                  <a:ea typeface="Gill Sans" charset="0"/>
                  <a:cs typeface="Gill Sans" charset="0"/>
                  <a:sym typeface="Gill Sans" charset="0"/>
                </a:rPr>
                <a:t>tRNA</a:t>
              </a:r>
              <a:r>
                <a:rPr lang="en-US" sz="2200" dirty="0">
                  <a:latin typeface="Gill Sans" charset="0"/>
                  <a:ea typeface="Gill Sans" charset="0"/>
                  <a:cs typeface="Gill Sans" charset="0"/>
                  <a:sym typeface="Gill Sans" charset="0"/>
                </a:rPr>
                <a:t> </a:t>
              </a:r>
            </a:p>
          </p:txBody>
        </p:sp>
        <p:sp>
          <p:nvSpPr>
            <p:cNvPr id="129026" name="Rectangle 2"/>
            <p:cNvSpPr>
              <a:spLocks/>
            </p:cNvSpPr>
            <p:nvPr/>
          </p:nvSpPr>
          <p:spPr bwMode="auto">
            <a:xfrm>
              <a:off x="4125522" y="5036358"/>
              <a:ext cx="1303734" cy="392906"/>
            </a:xfrm>
            <a:prstGeom prst="rect">
              <a:avLst/>
            </a:prstGeom>
            <a:noFill/>
            <a:ln w="12700" cap="flat">
              <a:noFill/>
              <a:miter lim="800000"/>
              <a:headEnd type="none" w="med" len="med"/>
              <a:tailEnd type="none" w="med" len="med"/>
            </a:ln>
          </p:spPr>
          <p:txBody>
            <a:bodyPr lIns="0" tIns="0" rIns="0" bIns="0"/>
            <a:lstStyle/>
            <a:p>
              <a:pPr>
                <a:tabLst>
                  <a:tab pos="750067" algn="l"/>
                  <a:tab pos="1321547" algn="l"/>
                </a:tabLst>
              </a:pPr>
              <a:r>
                <a:rPr lang="en-US" sz="2200" dirty="0" err="1">
                  <a:latin typeface="Gill Sans" charset="0"/>
                  <a:ea typeface="Gill Sans" charset="0"/>
                  <a:cs typeface="Gill Sans" charset="0"/>
                  <a:sym typeface="Gill Sans" charset="0"/>
                </a:rPr>
                <a:t>tRNA</a:t>
              </a:r>
              <a:r>
                <a:rPr lang="en-US" sz="2200" dirty="0">
                  <a:latin typeface="Gill Sans" charset="0"/>
                  <a:ea typeface="Gill Sans" charset="0"/>
                  <a:cs typeface="Gill Sans" charset="0"/>
                  <a:sym typeface="Gill Sans" charset="0"/>
                </a:rPr>
                <a:t> </a:t>
              </a:r>
            </a:p>
          </p:txBody>
        </p:sp>
        <p:sp>
          <p:nvSpPr>
            <p:cNvPr id="129027" name="Line 3"/>
            <p:cNvSpPr>
              <a:spLocks noChangeShapeType="1"/>
            </p:cNvSpPr>
            <p:nvPr/>
          </p:nvSpPr>
          <p:spPr bwMode="auto">
            <a:xfrm flipH="1">
              <a:off x="4455914" y="2366374"/>
              <a:ext cx="0" cy="2579564"/>
            </a:xfrm>
            <a:prstGeom prst="line">
              <a:avLst/>
            </a:prstGeom>
            <a:noFill/>
            <a:ln w="63500" cap="flat">
              <a:solidFill>
                <a:schemeClr val="tx1"/>
              </a:solidFill>
              <a:prstDash val="solid"/>
              <a:miter lim="800000"/>
              <a:headEnd type="none" w="med" len="med"/>
              <a:tailEnd type="stealth" w="med" len="med"/>
            </a:ln>
          </p:spPr>
          <p:txBody>
            <a:bodyPr lIns="0" tIns="0" rIns="0" bIns="0"/>
            <a:lstStyle/>
            <a:p>
              <a:endParaRPr lang="fr-FR"/>
            </a:p>
          </p:txBody>
        </p:sp>
        <p:grpSp>
          <p:nvGrpSpPr>
            <p:cNvPr id="3" name="Group 4"/>
            <p:cNvGrpSpPr>
              <a:grpSpLocks/>
            </p:cNvGrpSpPr>
            <p:nvPr/>
          </p:nvGrpSpPr>
          <p:grpSpPr bwMode="auto">
            <a:xfrm>
              <a:off x="3982646" y="3330780"/>
              <a:ext cx="1303734" cy="392906"/>
              <a:chOff x="0" y="0"/>
              <a:chExt cx="1168" cy="352"/>
            </a:xfrm>
          </p:grpSpPr>
          <p:sp>
            <p:nvSpPr>
              <p:cNvPr id="129029" name="Rectangle 5"/>
              <p:cNvSpPr>
                <a:spLocks/>
              </p:cNvSpPr>
              <p:nvPr/>
            </p:nvSpPr>
            <p:spPr bwMode="auto">
              <a:xfrm>
                <a:off x="160" y="72"/>
                <a:ext cx="848" cy="272"/>
              </a:xfrm>
              <a:prstGeom prst="rect">
                <a:avLst/>
              </a:prstGeom>
              <a:solidFill>
                <a:srgbClr val="FFFFFF"/>
              </a:solidFill>
              <a:ln w="12700" cap="flat">
                <a:noFill/>
                <a:miter lim="800000"/>
                <a:headEnd type="none" w="med" len="med"/>
                <a:tailEnd type="none" w="med" len="med"/>
              </a:ln>
            </p:spPr>
            <p:txBody>
              <a:bodyPr lIns="0" tIns="0" rIns="0" bIns="0"/>
              <a:lstStyle/>
              <a:p>
                <a:endParaRPr lang="fr-FR"/>
              </a:p>
            </p:txBody>
          </p:sp>
          <p:sp>
            <p:nvSpPr>
              <p:cNvPr id="129030" name="Rectangle 6"/>
              <p:cNvSpPr>
                <a:spLocks/>
              </p:cNvSpPr>
              <p:nvPr/>
            </p:nvSpPr>
            <p:spPr bwMode="auto">
              <a:xfrm>
                <a:off x="0" y="0"/>
                <a:ext cx="1168" cy="352"/>
              </a:xfrm>
              <a:prstGeom prst="rect">
                <a:avLst/>
              </a:prstGeom>
              <a:noFill/>
              <a:ln w="12700" cap="flat">
                <a:noFill/>
                <a:miter lim="800000"/>
                <a:headEnd type="none" w="med" len="med"/>
                <a:tailEnd type="none" w="med" len="med"/>
              </a:ln>
            </p:spPr>
            <p:txBody>
              <a:bodyPr lIns="0" tIns="0" rIns="0" bIns="0"/>
              <a:lstStyle/>
              <a:p>
                <a:pPr>
                  <a:tabLst>
                    <a:tab pos="750067" algn="l"/>
                    <a:tab pos="1321547" algn="l"/>
                  </a:tabLst>
                </a:pPr>
                <a:r>
                  <a:rPr lang="en-US" sz="2200" dirty="0" err="1">
                    <a:latin typeface="Gill Sans" charset="0"/>
                    <a:ea typeface="Gill Sans" charset="0"/>
                    <a:cs typeface="Gill Sans" charset="0"/>
                    <a:sym typeface="Gill Sans" charset="0"/>
                  </a:rPr>
                  <a:t>RnaseP</a:t>
                </a:r>
                <a:r>
                  <a:rPr lang="en-US" sz="2200" dirty="0">
                    <a:latin typeface="Gill Sans" charset="0"/>
                    <a:ea typeface="Gill Sans" charset="0"/>
                    <a:cs typeface="Gill Sans" charset="0"/>
                    <a:sym typeface="Gill Sans" charset="0"/>
                  </a:rPr>
                  <a:t> </a:t>
                </a:r>
              </a:p>
            </p:txBody>
          </p:sp>
        </p:grpSp>
        <p:sp>
          <p:nvSpPr>
            <p:cNvPr id="129035" name="AutoShape 11"/>
            <p:cNvSpPr>
              <a:spLocks/>
            </p:cNvSpPr>
            <p:nvPr/>
          </p:nvSpPr>
          <p:spPr bwMode="auto">
            <a:xfrm rot="10800000">
              <a:off x="2972648" y="3333703"/>
              <a:ext cx="714764" cy="346150"/>
            </a:xfrm>
            <a:custGeom>
              <a:avLst/>
              <a:gdLst>
                <a:gd name="T0" fmla="*/ 10800 w 21600"/>
                <a:gd name="T1" fmla="*/ 10800 h 21600"/>
              </a:gdLst>
              <a:ahLst/>
              <a:cxnLst>
                <a:cxn ang="0">
                  <a:pos x="T0" y="T1"/>
                </a:cxn>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FFFFFF"/>
            </a:solidFill>
            <a:ln w="25400" cap="flat">
              <a:solidFill>
                <a:schemeClr val="tx1"/>
              </a:solidFill>
              <a:prstDash val="solid"/>
              <a:miter lim="800000"/>
              <a:headEnd type="none" w="med" len="med"/>
              <a:tailEnd type="none" w="med" len="med"/>
            </a:ln>
            <a:effectLst>
              <a:outerShdw dist="76199" dir="2700000" algn="ctr" rotWithShape="0">
                <a:schemeClr val="bg2">
                  <a:alpha val="75000"/>
                </a:schemeClr>
              </a:outerShdw>
            </a:effectLst>
          </p:spPr>
          <p:txBody>
            <a:bodyPr lIns="0" tIns="0" rIns="0" bIns="0"/>
            <a:lstStyle/>
            <a:p>
              <a:endParaRPr lang="fr-FR"/>
            </a:p>
          </p:txBody>
        </p:sp>
        <p:sp>
          <p:nvSpPr>
            <p:cNvPr id="129040" name="AutoShape 16"/>
            <p:cNvSpPr>
              <a:spLocks/>
            </p:cNvSpPr>
            <p:nvPr/>
          </p:nvSpPr>
          <p:spPr bwMode="auto">
            <a:xfrm>
              <a:off x="5101686" y="3338269"/>
              <a:ext cx="694342" cy="346150"/>
            </a:xfrm>
            <a:custGeom>
              <a:avLst/>
              <a:gdLst>
                <a:gd name="T0" fmla="*/ 10800 w 21600"/>
                <a:gd name="T1" fmla="*/ 10800 h 21600"/>
              </a:gdLst>
              <a:ahLst/>
              <a:cxnLst>
                <a:cxn ang="0">
                  <a:pos x="T0" y="T1"/>
                </a:cxn>
              </a:cxnLst>
              <a:rect l="0" t="0" r="r" b="b"/>
              <a:pathLst>
                <a:path w="21600" h="21600">
                  <a:moveTo>
                    <a:pt x="0" y="7193"/>
                  </a:moveTo>
                  <a:lnTo>
                    <a:pt x="0" y="14407"/>
                  </a:lnTo>
                  <a:lnTo>
                    <a:pt x="12960" y="14407"/>
                  </a:lnTo>
                  <a:lnTo>
                    <a:pt x="12960" y="21600"/>
                  </a:lnTo>
                  <a:lnTo>
                    <a:pt x="21600" y="10800"/>
                  </a:lnTo>
                  <a:lnTo>
                    <a:pt x="12960" y="0"/>
                  </a:lnTo>
                  <a:lnTo>
                    <a:pt x="12960" y="7193"/>
                  </a:lnTo>
                  <a:close/>
                  <a:moveTo>
                    <a:pt x="0" y="7193"/>
                  </a:moveTo>
                </a:path>
              </a:pathLst>
            </a:custGeom>
            <a:solidFill>
              <a:srgbClr val="FFFFFF"/>
            </a:solidFill>
            <a:ln w="25400" cap="flat">
              <a:solidFill>
                <a:schemeClr val="tx1"/>
              </a:solidFill>
              <a:prstDash val="solid"/>
              <a:miter lim="800000"/>
              <a:headEnd type="none" w="med" len="med"/>
              <a:tailEnd type="none" w="med" len="med"/>
            </a:ln>
            <a:effectLst>
              <a:outerShdw dist="76199" dir="2700000" algn="ctr" rotWithShape="0">
                <a:schemeClr val="bg2">
                  <a:alpha val="75000"/>
                </a:schemeClr>
              </a:outerShdw>
            </a:effectLst>
          </p:spPr>
          <p:txBody>
            <a:bodyPr lIns="0" tIns="0" rIns="0" bIns="0"/>
            <a:lstStyle/>
            <a:p>
              <a:endParaRPr lang="fr-FR"/>
            </a:p>
          </p:txBody>
        </p:sp>
      </p:grpSp>
      <p:sp>
        <p:nvSpPr>
          <p:cNvPr id="23" name="ZoneTexte 22"/>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24" name="ZoneTexte 23"/>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pic>
        <p:nvPicPr>
          <p:cNvPr id="18" name="Picture 18"/>
          <p:cNvPicPr>
            <a:picLocks noChangeAspect="1" noChangeArrowheads="1"/>
          </p:cNvPicPr>
          <p:nvPr/>
        </p:nvPicPr>
        <p:blipFill>
          <a:blip r:embed="rId2" cstate="print"/>
          <a:srcRect/>
          <a:stretch>
            <a:fillRect/>
          </a:stretch>
        </p:blipFill>
        <p:spPr bwMode="auto">
          <a:xfrm>
            <a:off x="428596" y="2239674"/>
            <a:ext cx="2083419" cy="4305785"/>
          </a:xfrm>
          <a:prstGeom prst="rect">
            <a:avLst/>
          </a:prstGeom>
          <a:noFill/>
          <a:ln w="25400" cap="flat">
            <a:noFill/>
            <a:miter lim="800000"/>
            <a:headEnd/>
            <a:tailEnd/>
          </a:ln>
        </p:spPr>
      </p:pic>
      <p:pic>
        <p:nvPicPr>
          <p:cNvPr id="19" name="Picture 19"/>
          <p:cNvPicPr>
            <a:picLocks noChangeAspect="1" noChangeArrowheads="1"/>
          </p:cNvPicPr>
          <p:nvPr/>
        </p:nvPicPr>
        <p:blipFill>
          <a:blip r:embed="rId3" cstate="print"/>
          <a:srcRect/>
          <a:stretch>
            <a:fillRect/>
          </a:stretch>
        </p:blipFill>
        <p:spPr bwMode="auto">
          <a:xfrm>
            <a:off x="6410620" y="2214554"/>
            <a:ext cx="2590536" cy="4302645"/>
          </a:xfrm>
          <a:prstGeom prst="rect">
            <a:avLst/>
          </a:prstGeom>
          <a:noFill/>
          <a:ln w="25400" cap="flat">
            <a:noFill/>
            <a:miter lim="800000"/>
            <a:headEnd/>
            <a:tailEnd/>
          </a:ln>
        </p:spPr>
      </p:pic>
      <p:sp>
        <p:nvSpPr>
          <p:cNvPr id="20" name="Rectangle 20"/>
          <p:cNvSpPr>
            <a:spLocks/>
          </p:cNvSpPr>
          <p:nvPr/>
        </p:nvSpPr>
        <p:spPr bwMode="auto">
          <a:xfrm>
            <a:off x="1928794" y="2308755"/>
            <a:ext cx="1218337" cy="408206"/>
          </a:xfrm>
          <a:prstGeom prst="rect">
            <a:avLst/>
          </a:prstGeom>
          <a:noFill/>
          <a:ln w="12700" cap="flat">
            <a:noFill/>
            <a:miter lim="800000"/>
            <a:headEnd type="none" w="med" len="med"/>
            <a:tailEnd type="none" w="med" len="med"/>
          </a:ln>
        </p:spPr>
        <p:txBody>
          <a:bodyPr lIns="0" tIns="0" rIns="0" bIns="0"/>
          <a:lstStyle/>
          <a:p>
            <a:pPr>
              <a:tabLst>
                <a:tab pos="750067" algn="l"/>
                <a:tab pos="1750157" algn="l"/>
              </a:tabLst>
            </a:pPr>
            <a:r>
              <a:rPr lang="en-US" sz="1700" dirty="0" err="1">
                <a:latin typeface="Gill Sans" charset="0"/>
                <a:ea typeface="Gill Sans" charset="0"/>
                <a:cs typeface="Gill Sans" charset="0"/>
                <a:sym typeface="Gill Sans" charset="0"/>
              </a:rPr>
              <a:t>Krasilnikov</a:t>
            </a:r>
            <a:r>
              <a:rPr lang="en-US" sz="1700" dirty="0">
                <a:latin typeface="Gill Sans" charset="0"/>
                <a:ea typeface="Gill Sans" charset="0"/>
                <a:cs typeface="Gill Sans" charset="0"/>
                <a:sym typeface="Gill Sans" charset="0"/>
              </a:rPr>
              <a:t> </a:t>
            </a:r>
            <a:r>
              <a:rPr lang="en-US" sz="1700" i="1" dirty="0">
                <a:latin typeface="Gill Sans" charset="0"/>
                <a:ea typeface="Gill Sans" charset="0"/>
                <a:cs typeface="Gill Sans" charset="0"/>
                <a:sym typeface="Gill Sans" charset="0"/>
              </a:rPr>
              <a:t>et al</a:t>
            </a:r>
            <a:r>
              <a:rPr lang="en-US" sz="1700" dirty="0">
                <a:latin typeface="Gill Sans" charset="0"/>
                <a:ea typeface="Gill Sans" charset="0"/>
                <a:cs typeface="Gill Sans" charset="0"/>
                <a:sym typeface="Gill Sans" charset="0"/>
              </a:rPr>
              <a:t>, 2004 </a:t>
            </a:r>
          </a:p>
        </p:txBody>
      </p:sp>
      <p:sp>
        <p:nvSpPr>
          <p:cNvPr id="21" name="Rectangle 21"/>
          <p:cNvSpPr>
            <a:spLocks/>
          </p:cNvSpPr>
          <p:nvPr/>
        </p:nvSpPr>
        <p:spPr bwMode="auto">
          <a:xfrm>
            <a:off x="6139745" y="2308755"/>
            <a:ext cx="1218337" cy="408206"/>
          </a:xfrm>
          <a:prstGeom prst="rect">
            <a:avLst/>
          </a:prstGeom>
          <a:noFill/>
          <a:ln w="12700" cap="flat">
            <a:noFill/>
            <a:miter lim="800000"/>
            <a:headEnd type="none" w="med" len="med"/>
            <a:tailEnd type="none" w="med" len="med"/>
          </a:ln>
        </p:spPr>
        <p:txBody>
          <a:bodyPr lIns="0" tIns="0" rIns="0" bIns="0"/>
          <a:lstStyle/>
          <a:p>
            <a:pPr>
              <a:tabLst>
                <a:tab pos="750067" algn="l"/>
                <a:tab pos="1750157" algn="l"/>
              </a:tabLst>
            </a:pPr>
            <a:r>
              <a:rPr lang="en-US" sz="1700" dirty="0" err="1">
                <a:latin typeface="Gill Sans" charset="0"/>
                <a:ea typeface="Gill Sans" charset="0"/>
                <a:cs typeface="Gill Sans" charset="0"/>
                <a:sym typeface="Gill Sans" charset="0"/>
              </a:rPr>
              <a:t>Krasilnikov</a:t>
            </a:r>
            <a:r>
              <a:rPr lang="en-US" sz="1700" dirty="0">
                <a:latin typeface="Gill Sans" charset="0"/>
                <a:ea typeface="Gill Sans" charset="0"/>
                <a:cs typeface="Gill Sans" charset="0"/>
                <a:sym typeface="Gill Sans" charset="0"/>
              </a:rPr>
              <a:t> </a:t>
            </a:r>
            <a:r>
              <a:rPr lang="en-US" sz="1700" i="1" dirty="0">
                <a:latin typeface="Gill Sans" charset="0"/>
                <a:ea typeface="Gill Sans" charset="0"/>
                <a:cs typeface="Gill Sans" charset="0"/>
                <a:sym typeface="Gill Sans" charset="0"/>
              </a:rPr>
              <a:t>et al</a:t>
            </a:r>
            <a:r>
              <a:rPr lang="en-US" sz="1700" dirty="0">
                <a:latin typeface="Gill Sans" charset="0"/>
                <a:ea typeface="Gill Sans" charset="0"/>
                <a:cs typeface="Gill Sans" charset="0"/>
                <a:sym typeface="Gill Sans" charset="0"/>
              </a:rPr>
              <a:t>, 2003</a:t>
            </a:r>
          </a:p>
        </p:txBody>
      </p:sp>
      <p:sp>
        <p:nvSpPr>
          <p:cNvPr id="25" name="Espace réservé du numéro de diapositive 24"/>
          <p:cNvSpPr>
            <a:spLocks noGrp="1"/>
          </p:cNvSpPr>
          <p:nvPr>
            <p:ph type="sldNum" sz="quarter" idx="12"/>
          </p:nvPr>
        </p:nvSpPr>
        <p:spPr/>
        <p:txBody>
          <a:bodyPr/>
          <a:lstStyle/>
          <a:p>
            <a:fld id="{922D7642-BDE5-4A24-BAC5-C7F7F2D9BEDB}" type="slidenum">
              <a:rPr lang="fr-FR" smtClean="0"/>
              <a:pPr/>
              <a:t>32</a:t>
            </a:fld>
            <a:endParaRPr lang="fr-FR"/>
          </a:p>
        </p:txBody>
      </p:sp>
      <p:sp>
        <p:nvSpPr>
          <p:cNvPr id="22" name="ZoneTexte 21">
            <a:extLst>
              <a:ext uri="{FF2B5EF4-FFF2-40B4-BE49-F238E27FC236}">
                <a16:creationId xmlns:a16="http://schemas.microsoft.com/office/drawing/2014/main" id="{F6F27DA3-4DFD-AE42-B600-F079D0461D8D}"/>
              </a:ext>
            </a:extLst>
          </p:cNvPr>
          <p:cNvSpPr txBox="1"/>
          <p:nvPr/>
        </p:nvSpPr>
        <p:spPr>
          <a:xfrm>
            <a:off x="2080492" y="1678553"/>
            <a:ext cx="4090059" cy="307777"/>
          </a:xfrm>
          <a:prstGeom prst="rect">
            <a:avLst/>
          </a:prstGeom>
          <a:solidFill>
            <a:schemeClr val="accent1">
              <a:lumMod val="40000"/>
              <a:lumOff val="60000"/>
            </a:schemeClr>
          </a:solidFill>
        </p:spPr>
        <p:txBody>
          <a:bodyPr wrap="square" rtlCol="0">
            <a:spAutoFit/>
          </a:bodyPr>
          <a:lstStyle/>
          <a:p>
            <a:r>
              <a:rPr lang="fr-FR" sz="1400" dirty="0">
                <a:solidFill>
                  <a:schemeClr val="tx1">
                    <a:lumMod val="95000"/>
                    <a:lumOff val="5000"/>
                  </a:schemeClr>
                </a:solidFill>
              </a:rPr>
              <a:t>En 3D on voit mieux la différence entre les 2 types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
          <p:cNvPicPr>
            <a:picLocks noChangeAspect="1" noChangeArrowheads="1"/>
          </p:cNvPicPr>
          <p:nvPr/>
        </p:nvPicPr>
        <p:blipFill>
          <a:blip r:embed="rId3" cstate="print"/>
          <a:srcRect t="1051"/>
          <a:stretch>
            <a:fillRect/>
          </a:stretch>
        </p:blipFill>
        <p:spPr bwMode="auto">
          <a:xfrm>
            <a:off x="4437176" y="261257"/>
            <a:ext cx="2849468" cy="2739115"/>
          </a:xfrm>
          <a:prstGeom prst="rect">
            <a:avLst/>
          </a:prstGeom>
          <a:noFill/>
          <a:ln w="25400" cap="flat">
            <a:noFill/>
            <a:miter lim="800000"/>
            <a:headEnd/>
            <a:tailEnd/>
          </a:ln>
        </p:spPr>
      </p:pic>
      <p:pic>
        <p:nvPicPr>
          <p:cNvPr id="27" name="Picture 3"/>
          <p:cNvPicPr>
            <a:picLocks noChangeAspect="1" noChangeArrowheads="1"/>
          </p:cNvPicPr>
          <p:nvPr/>
        </p:nvPicPr>
        <p:blipFill>
          <a:blip r:embed="rId4" cstate="print"/>
          <a:srcRect/>
          <a:stretch>
            <a:fillRect/>
          </a:stretch>
        </p:blipFill>
        <p:spPr bwMode="auto">
          <a:xfrm>
            <a:off x="1643074" y="3571876"/>
            <a:ext cx="2928926" cy="2707598"/>
          </a:xfrm>
          <a:prstGeom prst="rect">
            <a:avLst/>
          </a:prstGeom>
          <a:noFill/>
          <a:ln w="25400" cap="flat">
            <a:noFill/>
            <a:miter lim="800000"/>
            <a:headEnd/>
            <a:tailEnd/>
          </a:ln>
        </p:spPr>
      </p:pic>
      <p:sp>
        <p:nvSpPr>
          <p:cNvPr id="129034" name="Rectangle 10"/>
          <p:cNvSpPr>
            <a:spLocks/>
          </p:cNvSpPr>
          <p:nvPr/>
        </p:nvSpPr>
        <p:spPr bwMode="auto">
          <a:xfrm>
            <a:off x="142844" y="1000108"/>
            <a:ext cx="2622162" cy="522799"/>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err="1">
                <a:latin typeface="Gill Sans" charset="0"/>
                <a:ea typeface="Gill Sans" charset="0"/>
                <a:cs typeface="Gill Sans" charset="0"/>
                <a:sym typeface="Gill Sans" charset="0"/>
              </a:rPr>
              <a:t>RnaseP</a:t>
            </a:r>
            <a:r>
              <a:rPr lang="en-US" sz="1700" dirty="0">
                <a:latin typeface="Gill Sans" charset="0"/>
                <a:ea typeface="Gill Sans" charset="0"/>
                <a:cs typeface="Gill Sans" charset="0"/>
                <a:sym typeface="Gill Sans" charset="0"/>
              </a:rPr>
              <a:t> RNA S domain, type A , ex: </a:t>
            </a:r>
            <a:r>
              <a:rPr lang="en-US" sz="1700" i="1" dirty="0">
                <a:latin typeface="Gill Sans" charset="0"/>
                <a:ea typeface="Gill Sans" charset="0"/>
                <a:cs typeface="Gill Sans" charset="0"/>
                <a:sym typeface="Gill Sans" charset="0"/>
              </a:rPr>
              <a:t>T. </a:t>
            </a:r>
            <a:r>
              <a:rPr lang="en-US" sz="1700" i="1" dirty="0" err="1">
                <a:latin typeface="Gill Sans" charset="0"/>
                <a:ea typeface="Gill Sans" charset="0"/>
                <a:cs typeface="Gill Sans" charset="0"/>
                <a:sym typeface="Gill Sans" charset="0"/>
              </a:rPr>
              <a:t>thermophilus</a:t>
            </a:r>
            <a:endParaRPr lang="en-US" sz="1700" i="1" dirty="0">
              <a:latin typeface="Gill Sans" charset="0"/>
              <a:ea typeface="Gill Sans" charset="0"/>
              <a:cs typeface="Gill Sans" charset="0"/>
              <a:sym typeface="Gill Sans" charset="0"/>
            </a:endParaRPr>
          </a:p>
        </p:txBody>
      </p:sp>
      <p:sp>
        <p:nvSpPr>
          <p:cNvPr id="129039" name="Rectangle 15"/>
          <p:cNvSpPr>
            <a:spLocks/>
          </p:cNvSpPr>
          <p:nvPr/>
        </p:nvSpPr>
        <p:spPr bwMode="auto">
          <a:xfrm>
            <a:off x="6572264" y="1834631"/>
            <a:ext cx="2622162" cy="522799"/>
          </a:xfrm>
          <a:prstGeom prst="rect">
            <a:avLst/>
          </a:prstGeom>
          <a:noFill/>
          <a:ln w="12700" cap="flat">
            <a:noFill/>
            <a:miter lim="800000"/>
            <a:headEnd type="none" w="med" len="med"/>
            <a:tailEnd type="none" w="med" len="med"/>
          </a:ln>
        </p:spPr>
        <p:txBody>
          <a:bodyPr lIns="0" tIns="0" rIns="0" bIns="0"/>
          <a:lstStyle/>
          <a:p>
            <a:pPr>
              <a:tabLst>
                <a:tab pos="750067" algn="l"/>
                <a:tab pos="2884187" algn="l"/>
                <a:tab pos="750067" algn="l"/>
                <a:tab pos="2884187" algn="l"/>
              </a:tabLst>
            </a:pPr>
            <a:r>
              <a:rPr lang="en-US" sz="1700" dirty="0" err="1">
                <a:latin typeface="Gill Sans" charset="0"/>
                <a:ea typeface="Gill Sans" charset="0"/>
                <a:cs typeface="Gill Sans" charset="0"/>
                <a:sym typeface="Gill Sans" charset="0"/>
              </a:rPr>
              <a:t>RnaseP</a:t>
            </a:r>
            <a:r>
              <a:rPr lang="en-US" sz="1700" dirty="0">
                <a:latin typeface="Gill Sans" charset="0"/>
                <a:ea typeface="Gill Sans" charset="0"/>
                <a:cs typeface="Gill Sans" charset="0"/>
                <a:sym typeface="Gill Sans" charset="0"/>
              </a:rPr>
              <a:t> RNA S domain, type B, ex: </a:t>
            </a:r>
            <a:r>
              <a:rPr lang="en-US" sz="1700" i="1" dirty="0">
                <a:latin typeface="Gill Sans" charset="0"/>
                <a:ea typeface="Gill Sans" charset="0"/>
                <a:cs typeface="Gill Sans" charset="0"/>
                <a:sym typeface="Gill Sans" charset="0"/>
              </a:rPr>
              <a:t>B. </a:t>
            </a:r>
            <a:r>
              <a:rPr lang="en-US" sz="1700" i="1" dirty="0" err="1">
                <a:latin typeface="Gill Sans" charset="0"/>
                <a:ea typeface="Gill Sans" charset="0"/>
                <a:cs typeface="Gill Sans" charset="0"/>
                <a:sym typeface="Gill Sans" charset="0"/>
              </a:rPr>
              <a:t>subtilis</a:t>
            </a:r>
            <a:endParaRPr lang="en-US" sz="1700" i="1" dirty="0">
              <a:latin typeface="Gill Sans" charset="0"/>
              <a:ea typeface="Gill Sans" charset="0"/>
              <a:cs typeface="Gill Sans" charset="0"/>
              <a:sym typeface="Gill Sans" charset="0"/>
            </a:endParaRPr>
          </a:p>
        </p:txBody>
      </p:sp>
      <p:sp>
        <p:nvSpPr>
          <p:cNvPr id="23" name="ZoneTexte 22"/>
          <p:cNvSpPr txBox="1"/>
          <p:nvPr/>
        </p:nvSpPr>
        <p:spPr>
          <a:xfrm>
            <a:off x="7000892" y="6500834"/>
            <a:ext cx="2137124" cy="338554"/>
          </a:xfrm>
          <a:prstGeom prst="rect">
            <a:avLst/>
          </a:prstGeom>
          <a:noFill/>
        </p:spPr>
        <p:txBody>
          <a:bodyPr wrap="none" rtlCol="0">
            <a:spAutoFit/>
          </a:bodyPr>
          <a:lstStyle/>
          <a:p>
            <a:r>
              <a:rPr lang="fr-FR" sz="1600" i="1" dirty="0"/>
              <a:t>Courtoisie de F. Jossinet</a:t>
            </a:r>
          </a:p>
        </p:txBody>
      </p:sp>
      <p:sp>
        <p:nvSpPr>
          <p:cNvPr id="24" name="ZoneTexte 23"/>
          <p:cNvSpPr txBox="1"/>
          <p:nvPr/>
        </p:nvSpPr>
        <p:spPr>
          <a:xfrm>
            <a:off x="285720" y="71414"/>
            <a:ext cx="604473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22" name="Line 6"/>
          <p:cNvSpPr>
            <a:spLocks noChangeShapeType="1"/>
          </p:cNvSpPr>
          <p:nvPr/>
        </p:nvSpPr>
        <p:spPr bwMode="auto">
          <a:xfrm>
            <a:off x="3571868" y="500043"/>
            <a:ext cx="2205640" cy="6206152"/>
          </a:xfrm>
          <a:prstGeom prst="line">
            <a:avLst/>
          </a:prstGeom>
          <a:noFill/>
          <a:ln w="25400" cap="flat">
            <a:solidFill>
              <a:schemeClr val="tx1"/>
            </a:solidFill>
            <a:prstDash val="dash"/>
            <a:miter lim="800000"/>
            <a:headEnd type="none" w="med" len="med"/>
            <a:tailEnd type="none" w="med" len="med"/>
          </a:ln>
        </p:spPr>
        <p:txBody>
          <a:bodyPr lIns="0" tIns="0" rIns="0" bIns="0"/>
          <a:lstStyle/>
          <a:p>
            <a:endParaRPr lang="fr-FR"/>
          </a:p>
        </p:txBody>
      </p:sp>
      <p:pic>
        <p:nvPicPr>
          <p:cNvPr id="26" name="Picture 2"/>
          <p:cNvPicPr>
            <a:picLocks noChangeAspect="1" noChangeArrowheads="1"/>
          </p:cNvPicPr>
          <p:nvPr/>
        </p:nvPicPr>
        <p:blipFill>
          <a:blip r:embed="rId5" cstate="print"/>
          <a:srcRect l="2757" t="331"/>
          <a:stretch>
            <a:fillRect/>
          </a:stretch>
        </p:blipFill>
        <p:spPr bwMode="auto">
          <a:xfrm>
            <a:off x="1" y="1571612"/>
            <a:ext cx="2571736" cy="3015268"/>
          </a:xfrm>
          <a:prstGeom prst="rect">
            <a:avLst/>
          </a:prstGeom>
          <a:noFill/>
          <a:ln w="25400" cap="flat">
            <a:noFill/>
            <a:miter lim="800000"/>
            <a:headEnd/>
            <a:tailEnd/>
          </a:ln>
        </p:spPr>
      </p:pic>
      <p:pic>
        <p:nvPicPr>
          <p:cNvPr id="28" name="Picture 7"/>
          <p:cNvPicPr>
            <a:picLocks noChangeAspect="1" noChangeArrowheads="1"/>
          </p:cNvPicPr>
          <p:nvPr/>
        </p:nvPicPr>
        <p:blipFill>
          <a:blip r:embed="rId6" cstate="print"/>
          <a:srcRect/>
          <a:stretch>
            <a:fillRect/>
          </a:stretch>
        </p:blipFill>
        <p:spPr bwMode="auto">
          <a:xfrm>
            <a:off x="5715653" y="3303987"/>
            <a:ext cx="3071189" cy="2768219"/>
          </a:xfrm>
          <a:prstGeom prst="rect">
            <a:avLst/>
          </a:prstGeom>
          <a:noFill/>
          <a:ln w="25400" cap="flat">
            <a:noFill/>
            <a:miter lim="800000"/>
            <a:headEnd/>
            <a:tailEnd/>
          </a:ln>
        </p:spPr>
      </p:pic>
      <p:sp>
        <p:nvSpPr>
          <p:cNvPr id="12" name="Espace réservé du numéro de diapositive 11"/>
          <p:cNvSpPr>
            <a:spLocks noGrp="1"/>
          </p:cNvSpPr>
          <p:nvPr>
            <p:ph type="sldNum" sz="quarter" idx="12"/>
          </p:nvPr>
        </p:nvSpPr>
        <p:spPr/>
        <p:txBody>
          <a:bodyPr/>
          <a:lstStyle/>
          <a:p>
            <a:fld id="{922D7642-BDE5-4A24-BAC5-C7F7F2D9BEDB}" type="slidenum">
              <a:rPr lang="fr-FR" smtClean="0"/>
              <a:pPr/>
              <a:t>33</a:t>
            </a:fld>
            <a:endParaRPr lang="fr-FR"/>
          </a:p>
        </p:txBody>
      </p:sp>
      <p:sp>
        <p:nvSpPr>
          <p:cNvPr id="13" name="ZoneTexte 12">
            <a:extLst>
              <a:ext uri="{FF2B5EF4-FFF2-40B4-BE49-F238E27FC236}">
                <a16:creationId xmlns:a16="http://schemas.microsoft.com/office/drawing/2014/main" id="{FE11EEDD-F74E-BB40-90DA-54C47DBB50FF}"/>
              </a:ext>
            </a:extLst>
          </p:cNvPr>
          <p:cNvSpPr txBox="1"/>
          <p:nvPr/>
        </p:nvSpPr>
        <p:spPr>
          <a:xfrm>
            <a:off x="2240394" y="1686013"/>
            <a:ext cx="2205640" cy="738664"/>
          </a:xfrm>
          <a:prstGeom prst="rect">
            <a:avLst/>
          </a:prstGeom>
          <a:solidFill>
            <a:schemeClr val="accent1">
              <a:lumMod val="40000"/>
              <a:lumOff val="60000"/>
            </a:schemeClr>
          </a:solidFill>
        </p:spPr>
        <p:txBody>
          <a:bodyPr wrap="square" rtlCol="0">
            <a:spAutoFit/>
          </a:bodyPr>
          <a:lstStyle/>
          <a:p>
            <a:r>
              <a:rPr lang="fr-FR" sz="1400" dirty="0">
                <a:solidFill>
                  <a:schemeClr val="tx1">
                    <a:lumMod val="95000"/>
                    <a:lumOff val="5000"/>
                  </a:schemeClr>
                </a:solidFill>
              </a:rPr>
              <a:t>Néanmoins le site catalytique minimal est quasi-identique en 3D</a:t>
            </a:r>
          </a:p>
        </p:txBody>
      </p:sp>
      <p:sp>
        <p:nvSpPr>
          <p:cNvPr id="14" name="ZoneTexte 13">
            <a:extLst>
              <a:ext uri="{FF2B5EF4-FFF2-40B4-BE49-F238E27FC236}">
                <a16:creationId xmlns:a16="http://schemas.microsoft.com/office/drawing/2014/main" id="{4B658F52-9C15-6F4D-BE97-B2CF0BD1C4DF}"/>
              </a:ext>
            </a:extLst>
          </p:cNvPr>
          <p:cNvSpPr txBox="1"/>
          <p:nvPr/>
        </p:nvSpPr>
        <p:spPr>
          <a:xfrm>
            <a:off x="1702546" y="6402971"/>
            <a:ext cx="3517526" cy="307777"/>
          </a:xfrm>
          <a:prstGeom prst="rect">
            <a:avLst/>
          </a:prstGeom>
          <a:solidFill>
            <a:schemeClr val="accent1">
              <a:lumMod val="40000"/>
              <a:lumOff val="60000"/>
            </a:schemeClr>
          </a:solidFill>
        </p:spPr>
        <p:txBody>
          <a:bodyPr wrap="square" rtlCol="0">
            <a:spAutoFit/>
          </a:bodyPr>
          <a:lstStyle/>
          <a:p>
            <a:r>
              <a:rPr lang="fr-FR" sz="1400" dirty="0">
                <a:solidFill>
                  <a:schemeClr val="tx1">
                    <a:lumMod val="95000"/>
                    <a:lumOff val="5000"/>
                  </a:schemeClr>
                </a:solidFill>
              </a:rPr>
              <a:t>Mais totalement différent en 1D (séquence)</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aiguille dans botte de foin noire.png"/>
          <p:cNvPicPr>
            <a:picLocks noChangeAspect="1"/>
          </p:cNvPicPr>
          <p:nvPr/>
        </p:nvPicPr>
        <p:blipFill>
          <a:blip r:embed="rId3" cstate="print"/>
          <a:stretch>
            <a:fillRect/>
          </a:stretch>
        </p:blipFill>
        <p:spPr>
          <a:xfrm>
            <a:off x="2000232" y="2214554"/>
            <a:ext cx="4279401" cy="3569215"/>
          </a:xfrm>
          <a:prstGeom prst="rect">
            <a:avLst/>
          </a:prstGeom>
        </p:spPr>
      </p:pic>
      <p:sp>
        <p:nvSpPr>
          <p:cNvPr id="3" name="ZoneTexte 2"/>
          <p:cNvSpPr txBox="1"/>
          <p:nvPr/>
        </p:nvSpPr>
        <p:spPr>
          <a:xfrm>
            <a:off x="285720" y="71414"/>
            <a:ext cx="6318846"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r>
              <a:rPr lang="fr-FR" sz="2800" dirty="0">
                <a:solidFill>
                  <a:schemeClr val="accent1">
                    <a:lumMod val="50000"/>
                  </a:schemeClr>
                </a:solidFill>
                <a:cs typeface="Arial" pitchFamily="34" charset="0"/>
                <a:sym typeface="Wingdings"/>
              </a:rPr>
              <a:t>…</a:t>
            </a:r>
            <a:endParaRPr lang="fr-FR" sz="2800" dirty="0">
              <a:solidFill>
                <a:schemeClr val="accent1">
                  <a:lumMod val="50000"/>
                </a:schemeClr>
              </a:solidFill>
              <a:cs typeface="Arial" pitchFamily="34" charset="0"/>
            </a:endParaRPr>
          </a:p>
        </p:txBody>
      </p:sp>
      <p:sp>
        <p:nvSpPr>
          <p:cNvPr id="5" name="Rectangle 1"/>
          <p:cNvSpPr>
            <a:spLocks/>
          </p:cNvSpPr>
          <p:nvPr/>
        </p:nvSpPr>
        <p:spPr bwMode="auto">
          <a:xfrm>
            <a:off x="1357290" y="1428736"/>
            <a:ext cx="6215106" cy="428644"/>
          </a:xfrm>
          <a:prstGeom prst="rect">
            <a:avLst/>
          </a:prstGeom>
          <a:noFill/>
          <a:ln w="12700" cap="flat">
            <a:noFill/>
            <a:miter lim="800000"/>
            <a:headEnd type="none" w="med" len="med"/>
            <a:tailEnd type="none" w="med" len="med"/>
          </a:ln>
        </p:spPr>
        <p:txBody>
          <a:bodyPr lIns="0" tIns="0" rIns="0" bIns="0" anchor="b"/>
          <a:lstStyle/>
          <a:p>
            <a:pPr algn="l"/>
            <a:r>
              <a:rPr lang="en-US" sz="2400" i="1" dirty="0">
                <a:solidFill>
                  <a:schemeClr val="accent1">
                    <a:lumMod val="50000"/>
                  </a:schemeClr>
                </a:solidFill>
                <a:ea typeface="Helvetica Neue Light" charset="0"/>
                <a:cs typeface="Helvetica Neue Light" charset="0"/>
                <a:sym typeface="Wingdings"/>
              </a:rPr>
              <a:t>… </a:t>
            </a:r>
            <a:r>
              <a:rPr lang="en-US" sz="2400" i="1" dirty="0" err="1">
                <a:solidFill>
                  <a:schemeClr val="accent1">
                    <a:lumMod val="50000"/>
                  </a:schemeClr>
                </a:solidFill>
                <a:ea typeface="Helvetica Neue Light" charset="0"/>
                <a:cs typeface="Helvetica Neue Light" charset="0"/>
                <a:sym typeface="Wingdings"/>
              </a:rPr>
              <a:t>Revient</a:t>
            </a:r>
            <a:r>
              <a:rPr lang="en-US" sz="2400" i="1" dirty="0">
                <a:solidFill>
                  <a:schemeClr val="accent1">
                    <a:lumMod val="50000"/>
                  </a:schemeClr>
                </a:solidFill>
                <a:ea typeface="Helvetica Neue Light" charset="0"/>
                <a:cs typeface="Helvetica Neue Light" charset="0"/>
                <a:sym typeface="Wingdings"/>
              </a:rPr>
              <a:t> en </a:t>
            </a:r>
            <a:r>
              <a:rPr lang="en-US" sz="2400" i="1" dirty="0" err="1">
                <a:solidFill>
                  <a:schemeClr val="accent1">
                    <a:lumMod val="50000"/>
                  </a:schemeClr>
                </a:solidFill>
                <a:ea typeface="Helvetica Neue Light" charset="0"/>
                <a:cs typeface="Helvetica Neue Light" charset="0"/>
                <a:sym typeface="Wingdings"/>
              </a:rPr>
              <a:t>quelque</a:t>
            </a:r>
            <a:r>
              <a:rPr lang="en-US" sz="2400" i="1" dirty="0">
                <a:solidFill>
                  <a:schemeClr val="accent1">
                    <a:lumMod val="50000"/>
                  </a:schemeClr>
                </a:solidFill>
                <a:ea typeface="Helvetica Neue Light" charset="0"/>
                <a:cs typeface="Helvetica Neue Light" charset="0"/>
                <a:sym typeface="Wingdings"/>
              </a:rPr>
              <a:t> </a:t>
            </a:r>
            <a:r>
              <a:rPr lang="en-US" sz="2400" i="1" dirty="0" err="1">
                <a:solidFill>
                  <a:schemeClr val="accent1">
                    <a:lumMod val="50000"/>
                  </a:schemeClr>
                </a:solidFill>
                <a:ea typeface="Helvetica Neue Light" charset="0"/>
                <a:cs typeface="Helvetica Neue Light" charset="0"/>
                <a:sym typeface="Wingdings"/>
              </a:rPr>
              <a:t>sorte</a:t>
            </a:r>
            <a:r>
              <a:rPr lang="en-US" sz="2400" i="1" dirty="0">
                <a:solidFill>
                  <a:schemeClr val="accent1">
                    <a:lumMod val="50000"/>
                  </a:schemeClr>
                </a:solidFill>
                <a:ea typeface="Helvetica Neue Light" charset="0"/>
                <a:cs typeface="Helvetica Neue Light" charset="0"/>
                <a:sym typeface="Wingdings"/>
              </a:rPr>
              <a:t> à </a:t>
            </a:r>
            <a:r>
              <a:rPr lang="en-US" sz="2400" i="1" dirty="0" err="1">
                <a:solidFill>
                  <a:schemeClr val="accent1">
                    <a:lumMod val="50000"/>
                  </a:schemeClr>
                </a:solidFill>
                <a:ea typeface="Helvetica Neue Light" charset="0"/>
                <a:cs typeface="Helvetica Neue Light" charset="0"/>
                <a:sym typeface="Wingdings"/>
              </a:rPr>
              <a:t>chercher</a:t>
            </a:r>
            <a:r>
              <a:rPr lang="en-US" sz="2400" i="1" dirty="0">
                <a:solidFill>
                  <a:schemeClr val="accent1">
                    <a:lumMod val="50000"/>
                  </a:schemeClr>
                </a:solidFill>
                <a:ea typeface="Helvetica Neue Light" charset="0"/>
                <a:cs typeface="Helvetica Neue Light" charset="0"/>
                <a:sym typeface="Wingdings"/>
              </a:rPr>
              <a:t> </a:t>
            </a:r>
            <a:r>
              <a:rPr lang="en-US" sz="2400" i="1" dirty="0" err="1">
                <a:solidFill>
                  <a:schemeClr val="accent1">
                    <a:lumMod val="50000"/>
                  </a:schemeClr>
                </a:solidFill>
                <a:ea typeface="Helvetica Neue Light" charset="0"/>
                <a:cs typeface="Helvetica Neue Light" charset="0"/>
                <a:sym typeface="Wingdings"/>
              </a:rPr>
              <a:t>une</a:t>
            </a:r>
            <a:r>
              <a:rPr lang="en-US" sz="2400" i="1" dirty="0">
                <a:solidFill>
                  <a:schemeClr val="accent1">
                    <a:lumMod val="50000"/>
                  </a:schemeClr>
                </a:solidFill>
                <a:ea typeface="Helvetica Neue Light" charset="0"/>
                <a:cs typeface="Helvetica Neue Light" charset="0"/>
                <a:sym typeface="Wingdings"/>
              </a:rPr>
              <a:t> …</a:t>
            </a:r>
            <a:endParaRPr lang="en-US" sz="2400" i="1" dirty="0">
              <a:solidFill>
                <a:schemeClr val="accent1">
                  <a:lumMod val="50000"/>
                </a:schemeClr>
              </a:solidFill>
              <a:ea typeface="Helvetica Neue Light" charset="0"/>
              <a:cs typeface="Helvetica Neue Light" charset="0"/>
            </a:endParaRPr>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34</a:t>
            </a:fld>
            <a:endParaRPr lang="fr-F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aiguille dans botte de foin rouge.png"/>
          <p:cNvPicPr>
            <a:picLocks noChangeAspect="1"/>
          </p:cNvPicPr>
          <p:nvPr/>
        </p:nvPicPr>
        <p:blipFill>
          <a:blip r:embed="rId3" cstate="print"/>
          <a:stretch>
            <a:fillRect/>
          </a:stretch>
        </p:blipFill>
        <p:spPr>
          <a:xfrm>
            <a:off x="2000232" y="2214554"/>
            <a:ext cx="4279401" cy="3569215"/>
          </a:xfrm>
          <a:prstGeom prst="rect">
            <a:avLst/>
          </a:prstGeom>
        </p:spPr>
      </p:pic>
      <p:sp>
        <p:nvSpPr>
          <p:cNvPr id="3" name="ZoneTexte 2"/>
          <p:cNvSpPr txBox="1"/>
          <p:nvPr/>
        </p:nvSpPr>
        <p:spPr>
          <a:xfrm>
            <a:off x="285720" y="71414"/>
            <a:ext cx="6318846"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bioinformatique des </a:t>
            </a:r>
            <a:r>
              <a:rPr lang="fr-FR" sz="2800" dirty="0" err="1">
                <a:solidFill>
                  <a:schemeClr val="accent1">
                    <a:lumMod val="50000"/>
                  </a:schemeClr>
                </a:solidFill>
                <a:cs typeface="Arial" pitchFamily="34" charset="0"/>
                <a:sym typeface="Wingdings"/>
              </a:rPr>
              <a:t>ARNnc</a:t>
            </a:r>
            <a:r>
              <a:rPr lang="fr-FR" sz="2800" dirty="0">
                <a:solidFill>
                  <a:schemeClr val="accent1">
                    <a:lumMod val="50000"/>
                  </a:schemeClr>
                </a:solidFill>
                <a:cs typeface="Arial" pitchFamily="34" charset="0"/>
                <a:sym typeface="Wingdings"/>
              </a:rPr>
              <a:t>…</a:t>
            </a:r>
            <a:endParaRPr lang="fr-FR" sz="2800" dirty="0">
              <a:solidFill>
                <a:schemeClr val="accent1">
                  <a:lumMod val="50000"/>
                </a:schemeClr>
              </a:solidFill>
              <a:cs typeface="Arial" pitchFamily="34" charset="0"/>
            </a:endParaRPr>
          </a:p>
        </p:txBody>
      </p:sp>
      <p:sp>
        <p:nvSpPr>
          <p:cNvPr id="5" name="Rectangle 1"/>
          <p:cNvSpPr>
            <a:spLocks/>
          </p:cNvSpPr>
          <p:nvPr/>
        </p:nvSpPr>
        <p:spPr bwMode="auto">
          <a:xfrm>
            <a:off x="1357290" y="1428736"/>
            <a:ext cx="6215106" cy="428644"/>
          </a:xfrm>
          <a:prstGeom prst="rect">
            <a:avLst/>
          </a:prstGeom>
          <a:noFill/>
          <a:ln w="12700" cap="flat">
            <a:noFill/>
            <a:miter lim="800000"/>
            <a:headEnd type="none" w="med" len="med"/>
            <a:tailEnd type="none" w="med" len="med"/>
          </a:ln>
        </p:spPr>
        <p:txBody>
          <a:bodyPr lIns="0" tIns="0" rIns="0" bIns="0" anchor="b"/>
          <a:lstStyle/>
          <a:p>
            <a:pPr algn="l"/>
            <a:r>
              <a:rPr lang="en-US" sz="2400" i="1" dirty="0">
                <a:solidFill>
                  <a:schemeClr val="accent1">
                    <a:lumMod val="50000"/>
                  </a:schemeClr>
                </a:solidFill>
                <a:ea typeface="Helvetica Neue Light" charset="0"/>
                <a:cs typeface="Helvetica Neue Light" charset="0"/>
                <a:sym typeface="Wingdings"/>
              </a:rPr>
              <a:t>… </a:t>
            </a:r>
            <a:r>
              <a:rPr lang="en-US" sz="2400" i="1" dirty="0" err="1">
                <a:solidFill>
                  <a:schemeClr val="accent1">
                    <a:lumMod val="50000"/>
                  </a:schemeClr>
                </a:solidFill>
                <a:ea typeface="Helvetica Neue Light" charset="0"/>
                <a:cs typeface="Helvetica Neue Light" charset="0"/>
                <a:sym typeface="Wingdings"/>
              </a:rPr>
              <a:t>Revient</a:t>
            </a:r>
            <a:r>
              <a:rPr lang="en-US" sz="2400" i="1" dirty="0">
                <a:solidFill>
                  <a:schemeClr val="accent1">
                    <a:lumMod val="50000"/>
                  </a:schemeClr>
                </a:solidFill>
                <a:ea typeface="Helvetica Neue Light" charset="0"/>
                <a:cs typeface="Helvetica Neue Light" charset="0"/>
                <a:sym typeface="Wingdings"/>
              </a:rPr>
              <a:t> en </a:t>
            </a:r>
            <a:r>
              <a:rPr lang="en-US" sz="2400" i="1" dirty="0" err="1">
                <a:solidFill>
                  <a:schemeClr val="accent1">
                    <a:lumMod val="50000"/>
                  </a:schemeClr>
                </a:solidFill>
                <a:ea typeface="Helvetica Neue Light" charset="0"/>
                <a:cs typeface="Helvetica Neue Light" charset="0"/>
                <a:sym typeface="Wingdings"/>
              </a:rPr>
              <a:t>quelque</a:t>
            </a:r>
            <a:r>
              <a:rPr lang="en-US" sz="2400" i="1" dirty="0">
                <a:solidFill>
                  <a:schemeClr val="accent1">
                    <a:lumMod val="50000"/>
                  </a:schemeClr>
                </a:solidFill>
                <a:ea typeface="Helvetica Neue Light" charset="0"/>
                <a:cs typeface="Helvetica Neue Light" charset="0"/>
                <a:sym typeface="Wingdings"/>
              </a:rPr>
              <a:t> </a:t>
            </a:r>
            <a:r>
              <a:rPr lang="en-US" sz="2400" i="1" dirty="0" err="1">
                <a:solidFill>
                  <a:schemeClr val="accent1">
                    <a:lumMod val="50000"/>
                  </a:schemeClr>
                </a:solidFill>
                <a:ea typeface="Helvetica Neue Light" charset="0"/>
                <a:cs typeface="Helvetica Neue Light" charset="0"/>
                <a:sym typeface="Wingdings"/>
              </a:rPr>
              <a:t>sorte</a:t>
            </a:r>
            <a:r>
              <a:rPr lang="en-US" sz="2400" i="1" dirty="0">
                <a:solidFill>
                  <a:schemeClr val="accent1">
                    <a:lumMod val="50000"/>
                  </a:schemeClr>
                </a:solidFill>
                <a:ea typeface="Helvetica Neue Light" charset="0"/>
                <a:cs typeface="Helvetica Neue Light" charset="0"/>
                <a:sym typeface="Wingdings"/>
              </a:rPr>
              <a:t> à </a:t>
            </a:r>
            <a:r>
              <a:rPr lang="en-US" sz="2400" i="1" dirty="0" err="1">
                <a:solidFill>
                  <a:schemeClr val="accent1">
                    <a:lumMod val="50000"/>
                  </a:schemeClr>
                </a:solidFill>
                <a:ea typeface="Helvetica Neue Light" charset="0"/>
                <a:cs typeface="Helvetica Neue Light" charset="0"/>
                <a:sym typeface="Wingdings"/>
              </a:rPr>
              <a:t>chercher</a:t>
            </a:r>
            <a:r>
              <a:rPr lang="en-US" sz="2400" i="1" dirty="0">
                <a:solidFill>
                  <a:schemeClr val="accent1">
                    <a:lumMod val="50000"/>
                  </a:schemeClr>
                </a:solidFill>
                <a:ea typeface="Helvetica Neue Light" charset="0"/>
                <a:cs typeface="Helvetica Neue Light" charset="0"/>
                <a:sym typeface="Wingdings"/>
              </a:rPr>
              <a:t> </a:t>
            </a:r>
            <a:r>
              <a:rPr lang="en-US" sz="2400" i="1" dirty="0" err="1">
                <a:solidFill>
                  <a:schemeClr val="accent1">
                    <a:lumMod val="50000"/>
                  </a:schemeClr>
                </a:solidFill>
                <a:ea typeface="Helvetica Neue Light" charset="0"/>
                <a:cs typeface="Helvetica Neue Light" charset="0"/>
                <a:sym typeface="Wingdings"/>
              </a:rPr>
              <a:t>une</a:t>
            </a:r>
            <a:r>
              <a:rPr lang="en-US" sz="2400" i="1" dirty="0">
                <a:solidFill>
                  <a:schemeClr val="accent1">
                    <a:lumMod val="50000"/>
                  </a:schemeClr>
                </a:solidFill>
                <a:ea typeface="Helvetica Neue Light" charset="0"/>
                <a:cs typeface="Helvetica Neue Light" charset="0"/>
                <a:sym typeface="Wingdings"/>
              </a:rPr>
              <a:t> aiguille dans </a:t>
            </a:r>
            <a:r>
              <a:rPr lang="en-US" sz="2400" i="1" dirty="0" err="1">
                <a:solidFill>
                  <a:schemeClr val="accent1">
                    <a:lumMod val="50000"/>
                  </a:schemeClr>
                </a:solidFill>
                <a:ea typeface="Helvetica Neue Light" charset="0"/>
                <a:cs typeface="Helvetica Neue Light" charset="0"/>
                <a:sym typeface="Wingdings"/>
              </a:rPr>
              <a:t>une</a:t>
            </a:r>
            <a:r>
              <a:rPr lang="en-US" sz="2400" i="1" dirty="0">
                <a:solidFill>
                  <a:schemeClr val="accent1">
                    <a:lumMod val="50000"/>
                  </a:schemeClr>
                </a:solidFill>
                <a:ea typeface="Helvetica Neue Light" charset="0"/>
                <a:cs typeface="Helvetica Neue Light" charset="0"/>
                <a:sym typeface="Wingdings"/>
              </a:rPr>
              <a:t> botte de </a:t>
            </a:r>
            <a:r>
              <a:rPr lang="en-US" sz="2400" i="1" dirty="0" err="1">
                <a:solidFill>
                  <a:schemeClr val="accent1">
                    <a:lumMod val="50000"/>
                  </a:schemeClr>
                </a:solidFill>
                <a:ea typeface="Helvetica Neue Light" charset="0"/>
                <a:cs typeface="Helvetica Neue Light" charset="0"/>
                <a:sym typeface="Wingdings"/>
              </a:rPr>
              <a:t>foin</a:t>
            </a:r>
            <a:r>
              <a:rPr lang="en-US" sz="2400" i="1" dirty="0">
                <a:solidFill>
                  <a:schemeClr val="accent1">
                    <a:lumMod val="50000"/>
                  </a:schemeClr>
                </a:solidFill>
                <a:ea typeface="Helvetica Neue Light" charset="0"/>
                <a:cs typeface="Helvetica Neue Light" charset="0"/>
                <a:sym typeface="Wingdings"/>
              </a:rPr>
              <a:t> !</a:t>
            </a:r>
            <a:endParaRPr lang="en-US" sz="2400" i="1" dirty="0">
              <a:solidFill>
                <a:schemeClr val="accent1">
                  <a:lumMod val="50000"/>
                </a:schemeClr>
              </a:solidFill>
              <a:ea typeface="Helvetica Neue Light" charset="0"/>
              <a:cs typeface="Helvetica Neue Light" charset="0"/>
            </a:endParaRPr>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35</a:t>
            </a:fld>
            <a:endParaRPr lang="fr-FR"/>
          </a:p>
        </p:txBody>
      </p:sp>
    </p:spTree>
    <p:extLst>
      <p:ext uri="{BB962C8B-B14F-4D97-AF65-F5344CB8AC3E}">
        <p14:creationId xmlns:p14="http://schemas.microsoft.com/office/powerpoint/2010/main" val="36456152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5720" y="71414"/>
            <a:ext cx="4335739"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Egalement et Néanmoins…</a:t>
            </a:r>
            <a:endParaRPr lang="fr-FR" sz="2800" dirty="0">
              <a:solidFill>
                <a:schemeClr val="accent1">
                  <a:lumMod val="50000"/>
                </a:schemeClr>
              </a:solidFill>
              <a:cs typeface="Arial" pitchFamily="34" charset="0"/>
            </a:endParaRPr>
          </a:p>
        </p:txBody>
      </p:sp>
      <p:sp>
        <p:nvSpPr>
          <p:cNvPr id="6" name="Text Box 4"/>
          <p:cNvSpPr txBox="1">
            <a:spLocks noChangeArrowheads="1"/>
          </p:cNvSpPr>
          <p:nvPr/>
        </p:nvSpPr>
        <p:spPr bwMode="auto">
          <a:xfrm>
            <a:off x="785786" y="856357"/>
            <a:ext cx="8242577" cy="6001643"/>
          </a:xfrm>
          <a:prstGeom prst="rect">
            <a:avLst/>
          </a:prstGeom>
          <a:noFill/>
          <a:ln w="9525">
            <a:noFill/>
            <a:miter lim="800000"/>
            <a:headEnd/>
            <a:tailEnd/>
          </a:ln>
        </p:spPr>
        <p:txBody>
          <a:bodyPr wrap="none">
            <a:spAutoFit/>
          </a:bodyPr>
          <a:lstStyle/>
          <a:p>
            <a:pPr>
              <a:buFontTx/>
              <a:buChar char="•"/>
            </a:pPr>
            <a:r>
              <a:rPr lang="en-US" sz="2400" dirty="0"/>
              <a:t> E</a:t>
            </a:r>
            <a:r>
              <a:rPr lang="en-US" sz="2400" b="0" dirty="0"/>
              <a:t>n </a:t>
            </a:r>
            <a:r>
              <a:rPr lang="en-US" sz="2400" b="0" i="1" dirty="0"/>
              <a:t>trans</a:t>
            </a:r>
            <a:r>
              <a:rPr lang="en-US" sz="2400" b="0" dirty="0"/>
              <a:t> (</a:t>
            </a:r>
            <a:r>
              <a:rPr lang="en-US" sz="2400" b="0" dirty="0" err="1"/>
              <a:t>région</a:t>
            </a:r>
            <a:r>
              <a:rPr lang="en-US" sz="2400" b="0" dirty="0"/>
              <a:t> </a:t>
            </a:r>
            <a:r>
              <a:rPr lang="en-US" sz="2400" b="0" dirty="0" err="1"/>
              <a:t>intergénique</a:t>
            </a:r>
            <a:r>
              <a:rPr lang="en-US" sz="2400" b="0" dirty="0"/>
              <a:t>)</a:t>
            </a:r>
            <a:r>
              <a:rPr lang="en-US" sz="2400" dirty="0"/>
              <a:t> </a:t>
            </a:r>
            <a:r>
              <a:rPr lang="en-US" sz="2400" dirty="0" err="1"/>
              <a:t>ou</a:t>
            </a:r>
            <a:r>
              <a:rPr lang="en-US" sz="2400" dirty="0"/>
              <a:t> en </a:t>
            </a:r>
            <a:r>
              <a:rPr lang="en-US" sz="2400" i="1" dirty="0" err="1"/>
              <a:t>cis</a:t>
            </a:r>
            <a:r>
              <a:rPr lang="en-US" sz="2400" dirty="0"/>
              <a:t> 5’ UTR</a:t>
            </a:r>
            <a:endParaRPr lang="en-US" sz="2400" b="0" dirty="0"/>
          </a:p>
          <a:p>
            <a:pPr>
              <a:buFontTx/>
              <a:buChar char="•"/>
            </a:pPr>
            <a:endParaRPr lang="en-US" sz="2400" dirty="0"/>
          </a:p>
          <a:p>
            <a:pPr>
              <a:buFontTx/>
              <a:buChar char="•"/>
            </a:pPr>
            <a:r>
              <a:rPr lang="en-US" sz="2400" dirty="0"/>
              <a:t> </a:t>
            </a:r>
            <a:r>
              <a:rPr lang="fr-FR" sz="2400" dirty="0"/>
              <a:t>Pas de </a:t>
            </a:r>
            <a:r>
              <a:rPr lang="fr-FR" sz="2400" dirty="0" err="1"/>
              <a:t>processing</a:t>
            </a:r>
            <a:r>
              <a:rPr lang="fr-FR" sz="2400" dirty="0"/>
              <a:t>/clivage</a:t>
            </a:r>
          </a:p>
          <a:p>
            <a:endParaRPr lang="en-US" sz="2400" b="0" dirty="0"/>
          </a:p>
          <a:p>
            <a:pPr>
              <a:buFontTx/>
              <a:buChar char="•"/>
            </a:pPr>
            <a:r>
              <a:rPr lang="en-US" sz="2400" b="0" dirty="0"/>
              <a:t> </a:t>
            </a:r>
            <a:r>
              <a:rPr lang="en-US" sz="2400" b="0"/>
              <a:t>~80-100 bp </a:t>
            </a:r>
            <a:r>
              <a:rPr lang="en-US" sz="2400" b="0" dirty="0"/>
              <a:t>de </a:t>
            </a:r>
            <a:r>
              <a:rPr lang="en-US" sz="2400" b="0" dirty="0" err="1"/>
              <a:t>longueur</a:t>
            </a:r>
            <a:endParaRPr lang="en-US" sz="2400" b="0" dirty="0"/>
          </a:p>
          <a:p>
            <a:endParaRPr lang="en-US" sz="2400" dirty="0"/>
          </a:p>
          <a:p>
            <a:r>
              <a:rPr lang="en-US" sz="2400" b="0" dirty="0">
                <a:sym typeface="Wingdings"/>
              </a:rPr>
              <a:t> </a:t>
            </a:r>
            <a:r>
              <a:rPr lang="en-US" sz="2400" b="0" dirty="0" err="1">
                <a:sym typeface="Wingdings"/>
              </a:rPr>
              <a:t>Terminaison</a:t>
            </a:r>
            <a:r>
              <a:rPr lang="en-US" sz="2400" b="0" dirty="0">
                <a:sym typeface="Wingdings"/>
              </a:rPr>
              <a:t> de transcription Rho-</a:t>
            </a:r>
            <a:r>
              <a:rPr lang="en-US" sz="2400" b="0" dirty="0" err="1">
                <a:sym typeface="Wingdings"/>
              </a:rPr>
              <a:t>indépendante</a:t>
            </a:r>
            <a:endParaRPr lang="en-US" sz="2400" b="0" dirty="0"/>
          </a:p>
          <a:p>
            <a:pPr>
              <a:buFontTx/>
              <a:buChar char="•"/>
            </a:pPr>
            <a:endParaRPr lang="en-US" sz="2400" b="0" dirty="0"/>
          </a:p>
          <a:p>
            <a:pPr>
              <a:buFontTx/>
              <a:buChar char="•"/>
            </a:pPr>
            <a:r>
              <a:rPr lang="en-US" sz="2400" b="0" dirty="0"/>
              <a:t> Un </a:t>
            </a:r>
            <a:r>
              <a:rPr lang="en-US" sz="2400" b="0" dirty="0" err="1"/>
              <a:t>seul</a:t>
            </a:r>
            <a:r>
              <a:rPr lang="en-US" sz="2400" b="0" dirty="0"/>
              <a:t> </a:t>
            </a:r>
            <a:r>
              <a:rPr lang="en-US" sz="2400" b="0" dirty="0" err="1"/>
              <a:t>sncRNA</a:t>
            </a:r>
            <a:r>
              <a:rPr lang="en-US" sz="2400" b="0" dirty="0"/>
              <a:t> </a:t>
            </a:r>
            <a:r>
              <a:rPr lang="en-US" sz="2400" b="0" dirty="0" err="1"/>
              <a:t>peut</a:t>
            </a:r>
            <a:r>
              <a:rPr lang="en-US" sz="2400" b="0" dirty="0"/>
              <a:t> </a:t>
            </a:r>
            <a:r>
              <a:rPr lang="en-US" sz="2400" b="0" dirty="0" err="1"/>
              <a:t>cibler</a:t>
            </a:r>
            <a:r>
              <a:rPr lang="en-US" sz="2400" b="0" dirty="0"/>
              <a:t> </a:t>
            </a:r>
            <a:r>
              <a:rPr lang="en-US" sz="2400" b="0" dirty="0" err="1"/>
              <a:t>plusieurs</a:t>
            </a:r>
            <a:r>
              <a:rPr lang="en-US" sz="2400" b="0" dirty="0"/>
              <a:t> </a:t>
            </a:r>
            <a:r>
              <a:rPr lang="en-US" sz="2400" b="0" dirty="0" err="1"/>
              <a:t>gènes</a:t>
            </a:r>
            <a:endParaRPr lang="en-US" sz="2400" b="0" dirty="0"/>
          </a:p>
          <a:p>
            <a:pPr>
              <a:buFontTx/>
              <a:buChar char="•"/>
            </a:pPr>
            <a:endParaRPr lang="en-US" sz="2400" b="0" dirty="0"/>
          </a:p>
          <a:p>
            <a:pPr>
              <a:buFontTx/>
              <a:buChar char="•"/>
            </a:pPr>
            <a:r>
              <a:rPr lang="en-US" sz="2400" b="0" dirty="0"/>
              <a:t> </a:t>
            </a:r>
            <a:r>
              <a:rPr lang="en-US" sz="2400" dirty="0"/>
              <a:t>De </a:t>
            </a:r>
            <a:r>
              <a:rPr lang="en-US" sz="2400" dirty="0" err="1"/>
              <a:t>nombreux</a:t>
            </a:r>
            <a:r>
              <a:rPr lang="en-US" sz="2400" dirty="0"/>
              <a:t> </a:t>
            </a:r>
            <a:r>
              <a:rPr lang="en-US" sz="2400" dirty="0" err="1"/>
              <a:t>sncRNA</a:t>
            </a:r>
            <a:r>
              <a:rPr lang="en-US" sz="2400" dirty="0"/>
              <a:t> </a:t>
            </a:r>
            <a:r>
              <a:rPr lang="en-US" sz="2400" dirty="0" err="1"/>
              <a:t>interagissent</a:t>
            </a:r>
            <a:r>
              <a:rPr lang="en-US" sz="2400" dirty="0"/>
              <a:t> avec la </a:t>
            </a:r>
            <a:r>
              <a:rPr lang="en-US" sz="2400" b="0" dirty="0"/>
              <a:t>RNA chaperone Hfq</a:t>
            </a:r>
          </a:p>
          <a:p>
            <a:r>
              <a:rPr lang="en-US" sz="2400" b="0" dirty="0"/>
              <a:t>  - Hfq se lie aux </a:t>
            </a:r>
            <a:r>
              <a:rPr lang="en-US" sz="2400" b="0" dirty="0" err="1"/>
              <a:t>régions</a:t>
            </a:r>
            <a:r>
              <a:rPr lang="en-US" sz="2400" b="0" dirty="0"/>
              <a:t> AU riches du mRNA</a:t>
            </a:r>
          </a:p>
          <a:p>
            <a:endParaRPr lang="en-US" sz="2400" b="0" dirty="0"/>
          </a:p>
          <a:p>
            <a:pPr>
              <a:buFontTx/>
              <a:buChar char="•"/>
            </a:pPr>
            <a:r>
              <a:rPr lang="en-US" sz="2400" b="0" dirty="0"/>
              <a:t> </a:t>
            </a:r>
            <a:r>
              <a:rPr lang="en-US" sz="2400" b="0" dirty="0" err="1"/>
              <a:t>Régulent</a:t>
            </a:r>
            <a:r>
              <a:rPr lang="en-US" sz="2400" b="0" dirty="0"/>
              <a:t> par formation de </a:t>
            </a:r>
            <a:r>
              <a:rPr lang="en-US" sz="2400" b="0" dirty="0" err="1"/>
              <a:t>paire</a:t>
            </a:r>
            <a:r>
              <a:rPr lang="en-US" sz="2400" b="0" dirty="0"/>
              <a:t> de bases avec le 5’ UTR du</a:t>
            </a:r>
          </a:p>
          <a:p>
            <a:r>
              <a:rPr lang="en-US" sz="2400" b="0" dirty="0"/>
              <a:t> mRNA et plus </a:t>
            </a:r>
            <a:r>
              <a:rPr lang="en-US" sz="2400" b="0" dirty="0" err="1"/>
              <a:t>rarement</a:t>
            </a:r>
            <a:r>
              <a:rPr lang="en-US" sz="2400" b="0" dirty="0"/>
              <a:t> avec le 3’ UTR</a:t>
            </a:r>
            <a:r>
              <a:rPr lang="en-US" sz="2400" dirty="0"/>
              <a:t> </a:t>
            </a:r>
            <a:r>
              <a:rPr lang="en-US" sz="2400" b="0" dirty="0"/>
              <a:t>(</a:t>
            </a:r>
            <a:r>
              <a:rPr lang="en-US" sz="2400" b="0" dirty="0" err="1"/>
              <a:t>parfois</a:t>
            </a:r>
            <a:r>
              <a:rPr lang="en-US" sz="2400" b="0" dirty="0"/>
              <a:t> </a:t>
            </a:r>
            <a:r>
              <a:rPr lang="en-US" sz="2400" b="0" dirty="0" err="1"/>
              <a:t>l’appariement</a:t>
            </a:r>
            <a:r>
              <a:rPr lang="en-US" sz="2400" b="0" dirty="0"/>
              <a:t> </a:t>
            </a:r>
          </a:p>
          <a:p>
            <a:r>
              <a:rPr lang="en-US" sz="2400" dirty="0"/>
              <a:t> </a:t>
            </a:r>
            <a:r>
              <a:rPr lang="en-US" sz="2400" b="0" dirty="0" err="1"/>
              <a:t>est</a:t>
            </a:r>
            <a:r>
              <a:rPr lang="en-US" sz="2400" b="0" dirty="0"/>
              <a:t> </a:t>
            </a:r>
            <a:r>
              <a:rPr lang="en-US" sz="2400" b="0" dirty="0" err="1"/>
              <a:t>imparfait</a:t>
            </a:r>
            <a:r>
              <a:rPr lang="en-US" sz="2400" b="0" dirty="0"/>
              <a:t>)</a:t>
            </a: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36</a:t>
            </a:fld>
            <a:endParaRPr lang="fr-FR"/>
          </a:p>
        </p:txBody>
      </p:sp>
      <p:sp>
        <p:nvSpPr>
          <p:cNvPr id="5" name="ZoneTexte 4">
            <a:extLst>
              <a:ext uri="{FF2B5EF4-FFF2-40B4-BE49-F238E27FC236}">
                <a16:creationId xmlns:a16="http://schemas.microsoft.com/office/drawing/2014/main" id="{86EC68C6-CDC8-634A-9956-1B4ADFF340D0}"/>
              </a:ext>
            </a:extLst>
          </p:cNvPr>
          <p:cNvSpPr txBox="1"/>
          <p:nvPr/>
        </p:nvSpPr>
        <p:spPr>
          <a:xfrm>
            <a:off x="7185668" y="3121509"/>
            <a:ext cx="1467510" cy="307777"/>
          </a:xfrm>
          <a:prstGeom prst="rect">
            <a:avLst/>
          </a:prstGeom>
          <a:solidFill>
            <a:schemeClr val="accent1">
              <a:lumMod val="40000"/>
              <a:lumOff val="60000"/>
            </a:schemeClr>
          </a:solidFill>
        </p:spPr>
        <p:txBody>
          <a:bodyPr wrap="square" rtlCol="0">
            <a:spAutoFit/>
          </a:bodyPr>
          <a:lstStyle/>
          <a:p>
            <a:r>
              <a:rPr lang="fr-FR" sz="1400" dirty="0" err="1">
                <a:solidFill>
                  <a:schemeClr val="tx1">
                    <a:lumMod val="95000"/>
                    <a:lumOff val="5000"/>
                  </a:schemeClr>
                </a:solidFill>
              </a:rPr>
              <a:t>Cf</a:t>
            </a:r>
            <a:r>
              <a:rPr lang="fr-FR" sz="1400" dirty="0">
                <a:solidFill>
                  <a:schemeClr val="tx1">
                    <a:lumMod val="95000"/>
                    <a:lumOff val="5000"/>
                  </a:schemeClr>
                </a:solidFill>
              </a:rPr>
              <a:t> dia suivante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5720" y="714356"/>
            <a:ext cx="5214974" cy="6001643"/>
          </a:xfrm>
          <a:prstGeom prst="rect">
            <a:avLst/>
          </a:prstGeom>
        </p:spPr>
        <p:txBody>
          <a:bodyPr wrap="square">
            <a:spAutoFit/>
          </a:bodyPr>
          <a:lstStyle/>
          <a:p>
            <a:pPr algn="just"/>
            <a:r>
              <a:rPr lang="en-US" sz="1600" b="1" dirty="0"/>
              <a:t>Rho-independent termination</a:t>
            </a:r>
            <a:r>
              <a:rPr lang="en-US" sz="1600" dirty="0"/>
              <a:t> is a mechanism in both eukaryotes and prokaryotes that causes mRNA transcription to be stopped. In this mechanism, the mRNA contains a sequence that can base pair with itself to form a stem-loop structure 7-20 base pairs in length that is also rich in Cytosine-Guanine base pairs. These bases form three hydrogen bonds between each other and are therefore particularly strong. Following the stem-loop structure is a chain of </a:t>
            </a:r>
            <a:r>
              <a:rPr lang="en-US" sz="1600" dirty="0" err="1"/>
              <a:t>Uracile</a:t>
            </a:r>
            <a:r>
              <a:rPr lang="en-US" sz="1600" dirty="0"/>
              <a:t> residues. The bonds between </a:t>
            </a:r>
            <a:r>
              <a:rPr lang="en-US" sz="1600" dirty="0" err="1"/>
              <a:t>Uracil</a:t>
            </a:r>
            <a:r>
              <a:rPr lang="en-US" sz="1600" dirty="0"/>
              <a:t> and Adenine are very weak. A protein bound to RNA polymerase (</a:t>
            </a:r>
            <a:r>
              <a:rPr lang="en-US" sz="1600" dirty="0" err="1"/>
              <a:t>nusA</a:t>
            </a:r>
            <a:r>
              <a:rPr lang="en-US" sz="1600" dirty="0"/>
              <a:t>) binds to the stem-loop structure tightly enough to cause the polymerase to temporarily stall. This pausing of the polymerase coincides with transcription of the poly-</a:t>
            </a:r>
            <a:r>
              <a:rPr lang="en-US" sz="1600" dirty="0" err="1"/>
              <a:t>Uracil</a:t>
            </a:r>
            <a:r>
              <a:rPr lang="en-US" sz="1600" dirty="0"/>
              <a:t> sequence. The weak Adenine-</a:t>
            </a:r>
            <a:r>
              <a:rPr lang="en-US" sz="1600" dirty="0" err="1"/>
              <a:t>Uracil</a:t>
            </a:r>
            <a:r>
              <a:rPr lang="en-US" sz="1600" dirty="0"/>
              <a:t> bonds destabilize the RNA-DNA duplex, causing it to unwind and dissociate from the RNA polymerase.</a:t>
            </a:r>
          </a:p>
          <a:p>
            <a:pPr algn="just"/>
            <a:r>
              <a:rPr lang="en-US" sz="1600" dirty="0"/>
              <a:t>Stem-loop structures that are not followed by a poly-</a:t>
            </a:r>
            <a:r>
              <a:rPr lang="en-US" sz="1600" dirty="0" err="1"/>
              <a:t>Uracil</a:t>
            </a:r>
            <a:r>
              <a:rPr lang="en-US" sz="1600" dirty="0"/>
              <a:t> sequence cause the RNA polymerase to pause, but it will typically continue transcription after a brief time because the duplex is too stable to unwind far enough to cause termination.</a:t>
            </a:r>
          </a:p>
          <a:p>
            <a:pPr algn="just"/>
            <a:r>
              <a:rPr lang="en-US" sz="1600" dirty="0"/>
              <a:t>Rho-independent transcription termination is a frequent mechanism underlying the activity of </a:t>
            </a:r>
            <a:r>
              <a:rPr lang="en-US" sz="1600" i="1" dirty="0" err="1"/>
              <a:t>cis</a:t>
            </a:r>
            <a:r>
              <a:rPr lang="en-US" sz="1600" dirty="0"/>
              <a:t>-acting RNA regulatory elements, such as </a:t>
            </a:r>
            <a:r>
              <a:rPr lang="en-US" sz="1600" dirty="0" err="1"/>
              <a:t>riboswitches</a:t>
            </a:r>
            <a:r>
              <a:rPr lang="en-US" sz="1600" dirty="0"/>
              <a:t>.</a:t>
            </a:r>
          </a:p>
        </p:txBody>
      </p:sp>
      <p:pic>
        <p:nvPicPr>
          <p:cNvPr id="6" name="Image 5" descr="Rho-independent transcription termination.jpg"/>
          <p:cNvPicPr>
            <a:picLocks noChangeAspect="1"/>
          </p:cNvPicPr>
          <p:nvPr/>
        </p:nvPicPr>
        <p:blipFill>
          <a:blip r:embed="rId2" cstate="print"/>
          <a:stretch>
            <a:fillRect/>
          </a:stretch>
        </p:blipFill>
        <p:spPr>
          <a:xfrm>
            <a:off x="5857884" y="285728"/>
            <a:ext cx="2807503" cy="6238896"/>
          </a:xfrm>
          <a:prstGeom prst="rect">
            <a:avLst/>
          </a:prstGeom>
        </p:spPr>
      </p:pic>
      <p:sp>
        <p:nvSpPr>
          <p:cNvPr id="7" name="ZoneTexte 6"/>
          <p:cNvSpPr txBox="1"/>
          <p:nvPr/>
        </p:nvSpPr>
        <p:spPr>
          <a:xfrm>
            <a:off x="7358082" y="2714620"/>
            <a:ext cx="1785918" cy="553998"/>
          </a:xfrm>
          <a:prstGeom prst="rect">
            <a:avLst/>
          </a:prstGeom>
          <a:noFill/>
        </p:spPr>
        <p:txBody>
          <a:bodyPr wrap="square" rtlCol="0">
            <a:spAutoFit/>
          </a:bodyPr>
          <a:lstStyle/>
          <a:p>
            <a:r>
              <a:rPr lang="fr-FR" sz="1000" dirty="0">
                <a:solidFill>
                  <a:srgbClr val="C00000"/>
                </a:solidFill>
              </a:rPr>
              <a:t>Et les A se </a:t>
            </a:r>
            <a:r>
              <a:rPr lang="fr-FR" sz="1000" dirty="0" err="1">
                <a:solidFill>
                  <a:srgbClr val="C00000"/>
                </a:solidFill>
              </a:rPr>
              <a:t>réapparient</a:t>
            </a:r>
            <a:r>
              <a:rPr lang="fr-FR" sz="1000" dirty="0">
                <a:solidFill>
                  <a:srgbClr val="C00000"/>
                </a:solidFill>
              </a:rPr>
              <a:t> avec les U de l’autre brin d’ADN et du coup la RNA </a:t>
            </a:r>
            <a:r>
              <a:rPr lang="fr-FR" sz="1000" dirty="0" err="1">
                <a:solidFill>
                  <a:srgbClr val="C00000"/>
                </a:solidFill>
              </a:rPr>
              <a:t>pol</a:t>
            </a:r>
            <a:r>
              <a:rPr lang="fr-FR" sz="1000" dirty="0">
                <a:solidFill>
                  <a:srgbClr val="C00000"/>
                </a:solidFill>
              </a:rPr>
              <a:t> se décroche</a:t>
            </a:r>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37</a:t>
            </a:fld>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71414"/>
            <a:ext cx="4547720"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Recherche ciblée des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sp>
        <p:nvSpPr>
          <p:cNvPr id="3" name="Rectangle 1"/>
          <p:cNvSpPr>
            <a:spLocks/>
          </p:cNvSpPr>
          <p:nvPr/>
        </p:nvSpPr>
        <p:spPr bwMode="auto">
          <a:xfrm>
            <a:off x="642910" y="5000636"/>
            <a:ext cx="8143932" cy="428644"/>
          </a:xfrm>
          <a:prstGeom prst="rect">
            <a:avLst/>
          </a:prstGeom>
          <a:noFill/>
          <a:ln w="12700" cap="flat">
            <a:noFill/>
            <a:miter lim="800000"/>
            <a:headEnd type="none" w="med" len="med"/>
            <a:tailEnd type="none" w="med" len="med"/>
          </a:ln>
        </p:spPr>
        <p:txBody>
          <a:bodyPr lIns="0" tIns="0" rIns="0" bIns="0" anchor="b"/>
          <a:lstStyle/>
          <a:p>
            <a:pPr algn="l"/>
            <a:r>
              <a:rPr lang="en-US" sz="2400" dirty="0">
                <a:solidFill>
                  <a:schemeClr val="accent1">
                    <a:lumMod val="50000"/>
                  </a:schemeClr>
                </a:solidFill>
                <a:ea typeface="Helvetica Neue Light" charset="0"/>
                <a:cs typeface="Helvetica Neue Light" charset="0"/>
                <a:sym typeface="Wingdings"/>
              </a:rPr>
              <a:t> On part </a:t>
            </a:r>
            <a:r>
              <a:rPr lang="en-US" sz="2400" dirty="0" err="1">
                <a:solidFill>
                  <a:schemeClr val="accent1">
                    <a:lumMod val="50000"/>
                  </a:schemeClr>
                </a:solidFill>
                <a:ea typeface="Helvetica Neue Light" charset="0"/>
                <a:cs typeface="Helvetica Neue Light" charset="0"/>
                <a:sym typeface="Wingdings"/>
              </a:rPr>
              <a:t>d’une</a:t>
            </a:r>
            <a:r>
              <a:rPr lang="en-US" sz="2400" dirty="0">
                <a:solidFill>
                  <a:schemeClr val="accent1">
                    <a:lumMod val="50000"/>
                  </a:schemeClr>
                </a:solidFill>
                <a:ea typeface="Helvetica Neue Light" charset="0"/>
                <a:cs typeface="Helvetica Neue Light" charset="0"/>
                <a:sym typeface="Wingdings"/>
              </a:rPr>
              <a:t> observation d’un </a:t>
            </a:r>
            <a:r>
              <a:rPr lang="en-US" sz="2400" dirty="0" err="1">
                <a:solidFill>
                  <a:schemeClr val="accent1">
                    <a:lumMod val="50000"/>
                  </a:schemeClr>
                </a:solidFill>
                <a:ea typeface="Helvetica Neue Light" charset="0"/>
                <a:cs typeface="Helvetica Neue Light" charset="0"/>
                <a:sym typeface="Wingdings"/>
              </a:rPr>
              <a:t>phénomène</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biologique</a:t>
            </a:r>
            <a:endParaRPr lang="en-US" sz="2400" dirty="0">
              <a:solidFill>
                <a:schemeClr val="accent1">
                  <a:lumMod val="50000"/>
                </a:schemeClr>
              </a:solidFill>
              <a:ea typeface="Helvetica Neue Light" charset="0"/>
              <a:cs typeface="Helvetica Neue Light" charset="0"/>
              <a:sym typeface="Wingdings"/>
            </a:endParaRPr>
          </a:p>
          <a:p>
            <a:pPr algn="l"/>
            <a:r>
              <a:rPr lang="en-US" sz="2400" dirty="0">
                <a:solidFill>
                  <a:schemeClr val="accent1">
                    <a:lumMod val="50000"/>
                  </a:schemeClr>
                </a:solidFill>
                <a:ea typeface="Helvetica Neue Light" charset="0"/>
                <a:cs typeface="Helvetica Neue Light" charset="0"/>
                <a:sym typeface="Wingdings"/>
              </a:rPr>
              <a:t> </a:t>
            </a:r>
          </a:p>
          <a:p>
            <a:r>
              <a:rPr lang="en-US" sz="2400" dirty="0">
                <a:solidFill>
                  <a:schemeClr val="accent1">
                    <a:lumMod val="50000"/>
                  </a:schemeClr>
                </a:solidFill>
                <a:ea typeface="Helvetica Neue Light" charset="0"/>
                <a:cs typeface="Helvetica Neue Light" charset="0"/>
                <a:sym typeface="Wingdings"/>
              </a:rPr>
              <a:t> On </a:t>
            </a:r>
            <a:r>
              <a:rPr lang="en-US" sz="2400" dirty="0" err="1">
                <a:solidFill>
                  <a:schemeClr val="accent1">
                    <a:lumMod val="50000"/>
                  </a:schemeClr>
                </a:solidFill>
                <a:ea typeface="Helvetica Neue Light" charset="0"/>
                <a:cs typeface="Helvetica Neue Light" charset="0"/>
                <a:sym typeface="Wingdings"/>
              </a:rPr>
              <a:t>montre</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qu’il</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est</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relié</a:t>
            </a:r>
            <a:r>
              <a:rPr lang="en-US" sz="2400" dirty="0">
                <a:solidFill>
                  <a:schemeClr val="accent1">
                    <a:lumMod val="50000"/>
                  </a:schemeClr>
                </a:solidFill>
                <a:ea typeface="Helvetica Neue Light" charset="0"/>
                <a:cs typeface="Helvetica Neue Light" charset="0"/>
                <a:sym typeface="Wingdings"/>
              </a:rPr>
              <a:t> à un ARN </a:t>
            </a:r>
            <a:r>
              <a:rPr lang="en-US" sz="2400" dirty="0" err="1">
                <a:solidFill>
                  <a:schemeClr val="accent1">
                    <a:lumMod val="50000"/>
                  </a:schemeClr>
                </a:solidFill>
                <a:ea typeface="Helvetica Neue Light" charset="0"/>
                <a:cs typeface="Helvetica Neue Light" charset="0"/>
                <a:sym typeface="Wingdings"/>
              </a:rPr>
              <a:t>régulateur</a:t>
            </a:r>
            <a:r>
              <a:rPr lang="en-US" sz="2400" dirty="0">
                <a:solidFill>
                  <a:schemeClr val="accent1">
                    <a:lumMod val="50000"/>
                  </a:schemeClr>
                </a:solidFill>
                <a:ea typeface="Helvetica Neue Light" charset="0"/>
                <a:cs typeface="Helvetica Neue Light" charset="0"/>
                <a:sym typeface="Wingdings"/>
              </a:rPr>
              <a:t> (</a:t>
            </a:r>
            <a:r>
              <a:rPr lang="en-US" sz="2400" i="1" dirty="0">
                <a:solidFill>
                  <a:schemeClr val="accent1">
                    <a:lumMod val="50000"/>
                  </a:schemeClr>
                </a:solidFill>
                <a:ea typeface="Helvetica Neue Light" charset="0"/>
                <a:cs typeface="Helvetica Neue Light" charset="0"/>
                <a:sym typeface="Wingdings"/>
              </a:rPr>
              <a:t>trans</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ou</a:t>
            </a:r>
            <a:r>
              <a:rPr lang="en-US" sz="2400" dirty="0">
                <a:solidFill>
                  <a:schemeClr val="accent1">
                    <a:lumMod val="50000"/>
                  </a:schemeClr>
                </a:solidFill>
                <a:ea typeface="Helvetica Neue Light" charset="0"/>
                <a:cs typeface="Helvetica Neue Light" charset="0"/>
                <a:sym typeface="Wingdings"/>
              </a:rPr>
              <a:t> </a:t>
            </a:r>
            <a:r>
              <a:rPr lang="en-US" sz="2400" i="1" dirty="0" err="1">
                <a:solidFill>
                  <a:schemeClr val="accent1">
                    <a:lumMod val="50000"/>
                  </a:schemeClr>
                </a:solidFill>
                <a:ea typeface="Helvetica Neue Light" charset="0"/>
                <a:cs typeface="Helvetica Neue Light" charset="0"/>
                <a:sym typeface="Wingdings"/>
              </a:rPr>
              <a:t>cis</a:t>
            </a:r>
            <a:r>
              <a:rPr lang="en-US" sz="2400" dirty="0">
                <a:solidFill>
                  <a:schemeClr val="accent1">
                    <a:lumMod val="50000"/>
                  </a:schemeClr>
                </a:solidFill>
                <a:ea typeface="Helvetica Neue Light" charset="0"/>
                <a:cs typeface="Helvetica Neue Light" charset="0"/>
                <a:sym typeface="Wingdings"/>
              </a:rPr>
              <a:t>)</a:t>
            </a:r>
          </a:p>
          <a:p>
            <a:endParaRPr lang="en-US" sz="2400" dirty="0">
              <a:solidFill>
                <a:schemeClr val="accent1">
                  <a:lumMod val="50000"/>
                </a:schemeClr>
              </a:solidFill>
              <a:ea typeface="Helvetica Neue Light" charset="0"/>
              <a:cs typeface="Helvetica Neue Light" charset="0"/>
              <a:sym typeface="Wingdings"/>
            </a:endParaRPr>
          </a:p>
          <a:p>
            <a:r>
              <a:rPr lang="en-US" sz="2400" dirty="0">
                <a:solidFill>
                  <a:schemeClr val="accent1">
                    <a:lumMod val="50000"/>
                  </a:schemeClr>
                </a:solidFill>
                <a:ea typeface="Helvetica Neue Light" charset="0"/>
                <a:cs typeface="Helvetica Neue Light" charset="0"/>
                <a:sym typeface="Wingdings"/>
              </a:rPr>
              <a:t> On </a:t>
            </a:r>
            <a:r>
              <a:rPr lang="en-US" sz="2400" dirty="0" err="1">
                <a:solidFill>
                  <a:schemeClr val="accent1">
                    <a:lumMod val="50000"/>
                  </a:schemeClr>
                </a:solidFill>
                <a:ea typeface="Helvetica Neue Light" charset="0"/>
                <a:cs typeface="Helvetica Neue Light" charset="0"/>
                <a:sym typeface="Wingdings"/>
              </a:rPr>
              <a:t>isole</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l’ARNnc</a:t>
            </a:r>
            <a:endParaRPr lang="en-US" sz="2400" dirty="0">
              <a:solidFill>
                <a:schemeClr val="accent1">
                  <a:lumMod val="50000"/>
                </a:schemeClr>
              </a:solidFill>
              <a:ea typeface="Helvetica Neue Light" charset="0"/>
              <a:cs typeface="Helvetica Neue Light" charset="0"/>
              <a:sym typeface="Wingdings"/>
            </a:endParaRPr>
          </a:p>
          <a:p>
            <a:endParaRPr lang="en-US" sz="2400" dirty="0">
              <a:solidFill>
                <a:schemeClr val="accent1">
                  <a:lumMod val="50000"/>
                </a:schemeClr>
              </a:solidFill>
              <a:ea typeface="Helvetica Neue Light" charset="0"/>
              <a:cs typeface="Helvetica Neue Light" charset="0"/>
              <a:sym typeface="Wingdings"/>
            </a:endParaRPr>
          </a:p>
          <a:p>
            <a:r>
              <a:rPr lang="en-US" sz="2400" dirty="0">
                <a:solidFill>
                  <a:schemeClr val="accent1">
                    <a:lumMod val="50000"/>
                  </a:schemeClr>
                </a:solidFill>
                <a:ea typeface="Helvetica Neue Light" charset="0"/>
                <a:cs typeface="Helvetica Neue Light" charset="0"/>
                <a:sym typeface="Wingdings"/>
              </a:rPr>
              <a:t> On </a:t>
            </a:r>
            <a:r>
              <a:rPr lang="en-US" sz="2400" dirty="0" err="1">
                <a:solidFill>
                  <a:schemeClr val="accent1">
                    <a:lumMod val="50000"/>
                  </a:schemeClr>
                </a:solidFill>
                <a:ea typeface="Helvetica Neue Light" charset="0"/>
                <a:cs typeface="Helvetica Neue Light" charset="0"/>
                <a:sym typeface="Wingdings"/>
              </a:rPr>
              <a:t>établi</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sa</a:t>
            </a:r>
            <a:r>
              <a:rPr lang="en-US" sz="2400" dirty="0">
                <a:solidFill>
                  <a:schemeClr val="accent1">
                    <a:lumMod val="50000"/>
                  </a:schemeClr>
                </a:solidFill>
                <a:ea typeface="Helvetica Neue Light" charset="0"/>
                <a:cs typeface="Helvetica Neue Light" charset="0"/>
                <a:sym typeface="Wingdings"/>
              </a:rPr>
              <a:t>/</a:t>
            </a:r>
            <a:r>
              <a:rPr lang="en-US" sz="2400" dirty="0" err="1">
                <a:solidFill>
                  <a:schemeClr val="accent1">
                    <a:lumMod val="50000"/>
                  </a:schemeClr>
                </a:solidFill>
                <a:ea typeface="Helvetica Neue Light" charset="0"/>
                <a:cs typeface="Helvetica Neue Light" charset="0"/>
                <a:sym typeface="Wingdings"/>
              </a:rPr>
              <a:t>ses</a:t>
            </a:r>
            <a:r>
              <a:rPr lang="en-US" sz="2400" dirty="0">
                <a:solidFill>
                  <a:schemeClr val="accent1">
                    <a:lumMod val="50000"/>
                  </a:schemeClr>
                </a:solidFill>
                <a:ea typeface="Helvetica Neue Light" charset="0"/>
                <a:cs typeface="Helvetica Neue Light" charset="0"/>
                <a:sym typeface="Wingdings"/>
              </a:rPr>
              <a:t> structures</a:t>
            </a:r>
          </a:p>
          <a:p>
            <a:endParaRPr lang="en-US" sz="2400" dirty="0">
              <a:solidFill>
                <a:schemeClr val="accent1">
                  <a:lumMod val="50000"/>
                </a:schemeClr>
              </a:solidFill>
              <a:ea typeface="Helvetica Neue Light" charset="0"/>
              <a:cs typeface="Helvetica Neue Light" charset="0"/>
              <a:sym typeface="Wingdings"/>
            </a:endParaRPr>
          </a:p>
          <a:p>
            <a:r>
              <a:rPr lang="en-US" sz="2400" dirty="0">
                <a:solidFill>
                  <a:schemeClr val="accent1">
                    <a:lumMod val="50000"/>
                  </a:schemeClr>
                </a:solidFill>
                <a:ea typeface="Helvetica Neue Light" charset="0"/>
                <a:cs typeface="Helvetica Neue Light" charset="0"/>
                <a:sym typeface="Wingdings"/>
              </a:rPr>
              <a:t> On </a:t>
            </a:r>
            <a:r>
              <a:rPr lang="en-US" sz="2400" dirty="0" err="1">
                <a:solidFill>
                  <a:schemeClr val="accent1">
                    <a:lumMod val="50000"/>
                  </a:schemeClr>
                </a:solidFill>
                <a:ea typeface="Helvetica Neue Light" charset="0"/>
                <a:cs typeface="Helvetica Neue Light" charset="0"/>
                <a:sym typeface="Wingdings"/>
              </a:rPr>
              <a:t>produit</a:t>
            </a:r>
            <a:r>
              <a:rPr lang="en-US" sz="2400" dirty="0">
                <a:solidFill>
                  <a:schemeClr val="accent1">
                    <a:lumMod val="50000"/>
                  </a:schemeClr>
                </a:solidFill>
                <a:ea typeface="Helvetica Neue Light" charset="0"/>
                <a:cs typeface="Helvetica Neue Light" charset="0"/>
                <a:sym typeface="Wingdings"/>
              </a:rPr>
              <a:t> un </a:t>
            </a:r>
            <a:r>
              <a:rPr lang="en-US" sz="2400" dirty="0" err="1">
                <a:solidFill>
                  <a:schemeClr val="accent1">
                    <a:lumMod val="50000"/>
                  </a:schemeClr>
                </a:solidFill>
                <a:ea typeface="Helvetica Neue Light" charset="0"/>
                <a:cs typeface="Helvetica Neue Light" charset="0"/>
                <a:sym typeface="Wingdings"/>
              </a:rPr>
              <a:t>alignement</a:t>
            </a:r>
            <a:r>
              <a:rPr lang="en-US" sz="2400" dirty="0">
                <a:solidFill>
                  <a:schemeClr val="accent1">
                    <a:lumMod val="50000"/>
                  </a:schemeClr>
                </a:solidFill>
                <a:ea typeface="Helvetica Neue Light" charset="0"/>
                <a:cs typeface="Helvetica Neue Light" charset="0"/>
                <a:sym typeface="Wingdings"/>
              </a:rPr>
              <a:t> structural</a:t>
            </a:r>
          </a:p>
          <a:p>
            <a:endParaRPr lang="en-US" sz="2400" dirty="0">
              <a:solidFill>
                <a:schemeClr val="accent1">
                  <a:lumMod val="50000"/>
                </a:schemeClr>
              </a:solidFill>
              <a:ea typeface="Helvetica Neue Light" charset="0"/>
              <a:cs typeface="Helvetica Neue Light" charset="0"/>
              <a:sym typeface="Wingdings"/>
            </a:endParaRPr>
          </a:p>
          <a:p>
            <a:r>
              <a:rPr lang="en-US" sz="2400" dirty="0">
                <a:solidFill>
                  <a:schemeClr val="accent1">
                    <a:lumMod val="50000"/>
                  </a:schemeClr>
                </a:solidFill>
                <a:ea typeface="Helvetica Neue Light" charset="0"/>
                <a:cs typeface="Helvetica Neue Light" charset="0"/>
                <a:sym typeface="Wingdings"/>
              </a:rPr>
              <a:t> On </a:t>
            </a:r>
            <a:r>
              <a:rPr lang="en-US" sz="2400" dirty="0" err="1">
                <a:solidFill>
                  <a:schemeClr val="accent1">
                    <a:lumMod val="50000"/>
                  </a:schemeClr>
                </a:solidFill>
                <a:ea typeface="Helvetica Neue Light" charset="0"/>
                <a:cs typeface="Helvetica Neue Light" charset="0"/>
                <a:sym typeface="Wingdings"/>
              </a:rPr>
              <a:t>recherche</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ses</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cibles</a:t>
            </a:r>
            <a:r>
              <a:rPr lang="en-US" sz="2400" dirty="0">
                <a:solidFill>
                  <a:schemeClr val="accent1">
                    <a:lumMod val="50000"/>
                  </a:schemeClr>
                </a:solidFill>
                <a:ea typeface="Helvetica Neue Light" charset="0"/>
                <a:cs typeface="Helvetica Neue Light" charset="0"/>
                <a:sym typeface="Wingdings"/>
              </a:rPr>
              <a:t> (</a:t>
            </a:r>
            <a:r>
              <a:rPr lang="en-US" sz="2400" dirty="0" err="1">
                <a:solidFill>
                  <a:schemeClr val="accent1">
                    <a:lumMod val="50000"/>
                  </a:schemeClr>
                </a:solidFill>
                <a:ea typeface="Helvetica Neue Light" charset="0"/>
                <a:cs typeface="Helvetica Neue Light" charset="0"/>
                <a:sym typeface="Wingdings"/>
              </a:rPr>
              <a:t>bioinformatique</a:t>
            </a:r>
            <a:r>
              <a:rPr lang="en-US" sz="2400" dirty="0">
                <a:solidFill>
                  <a:schemeClr val="accent1">
                    <a:lumMod val="50000"/>
                  </a:schemeClr>
                </a:solidFill>
                <a:ea typeface="Helvetica Neue Light" charset="0"/>
                <a:cs typeface="Helvetica Neue Light" charset="0"/>
                <a:sym typeface="Wingdings"/>
              </a:rPr>
              <a:t> et </a:t>
            </a:r>
            <a:r>
              <a:rPr lang="en-US" sz="2400" dirty="0" err="1">
                <a:solidFill>
                  <a:schemeClr val="accent1">
                    <a:lumMod val="50000"/>
                  </a:schemeClr>
                </a:solidFill>
                <a:ea typeface="Helvetica Neue Light" charset="0"/>
                <a:cs typeface="Helvetica Neue Light" charset="0"/>
                <a:sym typeface="Wingdings"/>
              </a:rPr>
              <a:t>expérimental</a:t>
            </a:r>
            <a:r>
              <a:rPr lang="en-US" sz="2400" dirty="0">
                <a:solidFill>
                  <a:schemeClr val="accent1">
                    <a:lumMod val="50000"/>
                  </a:schemeClr>
                </a:solidFill>
                <a:ea typeface="Helvetica Neue Light" charset="0"/>
                <a:cs typeface="Helvetica Neue Light" charset="0"/>
                <a:sym typeface="Wingdings"/>
              </a:rPr>
              <a:t>) </a:t>
            </a:r>
            <a:endParaRPr lang="en-US" sz="2400" dirty="0">
              <a:solidFill>
                <a:schemeClr val="accent1">
                  <a:lumMod val="50000"/>
                </a:schemeClr>
              </a:solidFill>
              <a:ea typeface="Helvetica Neue Light" charset="0"/>
              <a:cs typeface="Helvetica Neue Light" charset="0"/>
            </a:endParaRPr>
          </a:p>
        </p:txBody>
      </p:sp>
      <p:sp>
        <p:nvSpPr>
          <p:cNvPr id="5" name="Espace réservé du numéro de diapositive 4"/>
          <p:cNvSpPr>
            <a:spLocks noGrp="1"/>
          </p:cNvSpPr>
          <p:nvPr>
            <p:ph type="sldNum" sz="quarter" idx="12"/>
          </p:nvPr>
        </p:nvSpPr>
        <p:spPr/>
        <p:txBody>
          <a:bodyPr/>
          <a:lstStyle/>
          <a:p>
            <a:fld id="{922D7642-BDE5-4A24-BAC5-C7F7F2D9BEDB}" type="slidenum">
              <a:rPr lang="fr-FR" smtClean="0"/>
              <a:pPr/>
              <a:t>38</a:t>
            </a:fld>
            <a:endParaRPr lang="fr-F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71414"/>
            <a:ext cx="4696863"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Isolation de l’</a:t>
            </a:r>
            <a:r>
              <a:rPr lang="fr-FR" sz="2800" dirty="0" err="1">
                <a:solidFill>
                  <a:schemeClr val="accent1">
                    <a:lumMod val="50000"/>
                  </a:schemeClr>
                </a:solidFill>
                <a:cs typeface="Arial" pitchFamily="34" charset="0"/>
                <a:sym typeface="Wingdings"/>
              </a:rPr>
              <a:t>ARNm</a:t>
            </a:r>
            <a:r>
              <a:rPr lang="fr-FR" sz="2800" dirty="0">
                <a:solidFill>
                  <a:schemeClr val="accent1">
                    <a:lumMod val="50000"/>
                  </a:schemeClr>
                </a:solidFill>
                <a:cs typeface="Arial" pitchFamily="34" charset="0"/>
                <a:sym typeface="Wingdings"/>
              </a:rPr>
              <a:t> et </a:t>
            </a:r>
            <a:r>
              <a:rPr lang="fr-FR" sz="2800" dirty="0" err="1">
                <a:solidFill>
                  <a:schemeClr val="accent1">
                    <a:lumMod val="50000"/>
                  </a:schemeClr>
                </a:solidFill>
                <a:cs typeface="Arial" pitchFamily="34" charset="0"/>
                <a:sym typeface="Wingdings"/>
              </a:rPr>
              <a:t>ARNnc</a:t>
            </a:r>
            <a:endParaRPr lang="fr-FR" sz="2800" dirty="0">
              <a:solidFill>
                <a:schemeClr val="accent1">
                  <a:lumMod val="50000"/>
                </a:schemeClr>
              </a:solidFill>
              <a:cs typeface="Arial" pitchFamily="34" charset="0"/>
            </a:endParaRPr>
          </a:p>
        </p:txBody>
      </p:sp>
      <p:pic>
        <p:nvPicPr>
          <p:cNvPr id="3" name="Image 2" descr="fig rna bact sans 16s 23s.jpg"/>
          <p:cNvPicPr>
            <a:picLocks noChangeAspect="1"/>
          </p:cNvPicPr>
          <p:nvPr/>
        </p:nvPicPr>
        <p:blipFill>
          <a:blip r:embed="rId3" cstate="print"/>
          <a:stretch>
            <a:fillRect/>
          </a:stretch>
        </p:blipFill>
        <p:spPr>
          <a:xfrm>
            <a:off x="2952644" y="642918"/>
            <a:ext cx="1976546" cy="3518251"/>
          </a:xfrm>
          <a:prstGeom prst="rect">
            <a:avLst/>
          </a:prstGeom>
        </p:spPr>
      </p:pic>
      <p:pic>
        <p:nvPicPr>
          <p:cNvPr id="4" name="Image 3" descr="figure total rna bacteries.jpg"/>
          <p:cNvPicPr>
            <a:picLocks noChangeAspect="1"/>
          </p:cNvPicPr>
          <p:nvPr/>
        </p:nvPicPr>
        <p:blipFill>
          <a:blip r:embed="rId4" cstate="print"/>
          <a:stretch>
            <a:fillRect/>
          </a:stretch>
        </p:blipFill>
        <p:spPr>
          <a:xfrm>
            <a:off x="5542201" y="1071546"/>
            <a:ext cx="3458955" cy="2500330"/>
          </a:xfrm>
          <a:prstGeom prst="rect">
            <a:avLst/>
          </a:prstGeom>
        </p:spPr>
      </p:pic>
      <p:sp>
        <p:nvSpPr>
          <p:cNvPr id="5" name="Rectangle 2"/>
          <p:cNvSpPr>
            <a:spLocks/>
          </p:cNvSpPr>
          <p:nvPr/>
        </p:nvSpPr>
        <p:spPr bwMode="auto">
          <a:xfrm>
            <a:off x="357158" y="4286256"/>
            <a:ext cx="8384977" cy="1750218"/>
          </a:xfrm>
          <a:prstGeom prst="rect">
            <a:avLst/>
          </a:prstGeom>
          <a:noFill/>
          <a:ln w="12700" cap="flat">
            <a:noFill/>
            <a:miter lim="800000"/>
            <a:headEnd type="none" w="med" len="med"/>
            <a:tailEnd type="none" w="med" len="med"/>
          </a:ln>
        </p:spPr>
        <p:txBody>
          <a:bodyPr lIns="0" tIns="0" rIns="0" bIns="0"/>
          <a:lstStyle/>
          <a:p>
            <a:pPr marL="357175" indent="-357175">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Les </a:t>
            </a:r>
            <a:r>
              <a:rPr lang="en-US" sz="2100" dirty="0" err="1">
                <a:ea typeface="Helvetica Neue Light" charset="0"/>
                <a:cs typeface="Helvetica Neue Light" charset="0"/>
              </a:rPr>
              <a:t>ARNr</a:t>
            </a:r>
            <a:r>
              <a:rPr lang="en-US" sz="2100" dirty="0">
                <a:ea typeface="Helvetica Neue Light" charset="0"/>
                <a:cs typeface="Helvetica Neue Light" charset="0"/>
              </a:rPr>
              <a:t> et </a:t>
            </a:r>
            <a:r>
              <a:rPr lang="en-US" sz="2100" dirty="0" err="1">
                <a:ea typeface="Helvetica Neue Light" charset="0"/>
                <a:cs typeface="Helvetica Neue Light" charset="0"/>
              </a:rPr>
              <a:t>ARNt</a:t>
            </a:r>
            <a:r>
              <a:rPr lang="en-US" sz="2100" dirty="0">
                <a:ea typeface="Helvetica Neue Light" charset="0"/>
                <a:cs typeface="Helvetica Neue Light" charset="0"/>
              </a:rPr>
              <a:t> </a:t>
            </a:r>
            <a:r>
              <a:rPr lang="en-US" sz="2100" dirty="0" err="1">
                <a:ea typeface="Helvetica Neue Light" charset="0"/>
                <a:cs typeface="Helvetica Neue Light" charset="0"/>
              </a:rPr>
              <a:t>sont</a:t>
            </a:r>
            <a:r>
              <a:rPr lang="en-US" sz="2100" dirty="0">
                <a:ea typeface="Helvetica Neue Light" charset="0"/>
                <a:cs typeface="Helvetica Neue Light" charset="0"/>
              </a:rPr>
              <a:t> </a:t>
            </a:r>
            <a:r>
              <a:rPr lang="en-US" sz="2100" dirty="0" err="1">
                <a:ea typeface="Helvetica Neue Light" charset="0"/>
                <a:cs typeface="Helvetica Neue Light" charset="0"/>
              </a:rPr>
              <a:t>majoritaires</a:t>
            </a:r>
            <a:endParaRPr lang="en-US" sz="2100" dirty="0">
              <a:ea typeface="Helvetica Neue Light" charset="0"/>
              <a:cs typeface="Helvetica Neue Light" charset="0"/>
            </a:endParaRPr>
          </a:p>
          <a:p>
            <a:pPr marL="357175" indent="-357175">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Les </a:t>
            </a:r>
            <a:r>
              <a:rPr lang="en-US" sz="2100" dirty="0" err="1">
                <a:ea typeface="Helvetica Neue Light" charset="0"/>
                <a:cs typeface="Helvetica Neue Light" charset="0"/>
              </a:rPr>
              <a:t>ARNm</a:t>
            </a:r>
            <a:r>
              <a:rPr lang="en-US" sz="2100" dirty="0">
                <a:ea typeface="Helvetica Neue Light" charset="0"/>
                <a:cs typeface="Helvetica Neue Light" charset="0"/>
              </a:rPr>
              <a:t> et </a:t>
            </a:r>
            <a:r>
              <a:rPr lang="en-US" sz="2100" dirty="0" err="1">
                <a:ea typeface="Helvetica Neue Light" charset="0"/>
                <a:cs typeface="Helvetica Neue Light" charset="0"/>
              </a:rPr>
              <a:t>sNCRNA</a:t>
            </a:r>
            <a:r>
              <a:rPr lang="en-US" sz="2100" dirty="0">
                <a:ea typeface="Helvetica Neue Light" charset="0"/>
                <a:cs typeface="Helvetica Neue Light" charset="0"/>
              </a:rPr>
              <a:t> </a:t>
            </a:r>
            <a:r>
              <a:rPr lang="en-US" sz="2100" dirty="0" err="1">
                <a:ea typeface="Helvetica Neue Light" charset="0"/>
                <a:cs typeface="Helvetica Neue Light" charset="0"/>
              </a:rPr>
              <a:t>sont</a:t>
            </a:r>
            <a:r>
              <a:rPr lang="en-US" sz="2100" dirty="0">
                <a:ea typeface="Helvetica Neue Light" charset="0"/>
                <a:cs typeface="Helvetica Neue Light" charset="0"/>
              </a:rPr>
              <a:t> plus </a:t>
            </a:r>
            <a:r>
              <a:rPr lang="en-US" sz="2100" dirty="0" err="1">
                <a:ea typeface="Helvetica Neue Light" charset="0"/>
                <a:cs typeface="Helvetica Neue Light" charset="0"/>
              </a:rPr>
              <a:t>difficiles</a:t>
            </a:r>
            <a:r>
              <a:rPr lang="en-US" sz="2100" dirty="0">
                <a:ea typeface="Helvetica Neue Light" charset="0"/>
                <a:cs typeface="Helvetica Neue Light" charset="0"/>
              </a:rPr>
              <a:t> à purifier</a:t>
            </a:r>
          </a:p>
          <a:p>
            <a:pPr marL="357175" indent="-357175">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Les </a:t>
            </a:r>
            <a:r>
              <a:rPr lang="en-US" sz="2100" dirty="0" err="1">
                <a:ea typeface="Helvetica Neue Light" charset="0"/>
                <a:cs typeface="Helvetica Neue Light" charset="0"/>
              </a:rPr>
              <a:t>ARNm</a:t>
            </a:r>
            <a:r>
              <a:rPr lang="en-US" sz="2100" dirty="0">
                <a:ea typeface="Helvetica Neue Light" charset="0"/>
                <a:cs typeface="Helvetica Neue Light" charset="0"/>
              </a:rPr>
              <a:t> </a:t>
            </a:r>
            <a:r>
              <a:rPr lang="en-US" sz="2100" dirty="0" err="1">
                <a:ea typeface="Helvetica Neue Light" charset="0"/>
                <a:cs typeface="Helvetica Neue Light" charset="0"/>
              </a:rPr>
              <a:t>procaryotiques</a:t>
            </a:r>
            <a:r>
              <a:rPr lang="en-US" sz="2100" dirty="0">
                <a:ea typeface="Helvetica Neue Light" charset="0"/>
                <a:cs typeface="Helvetica Neue Light" charset="0"/>
              </a:rPr>
              <a:t> ne </a:t>
            </a:r>
            <a:r>
              <a:rPr lang="en-US" sz="2100" dirty="0" err="1">
                <a:ea typeface="Helvetica Neue Light" charset="0"/>
                <a:cs typeface="Helvetica Neue Light" charset="0"/>
              </a:rPr>
              <a:t>peuvent</a:t>
            </a:r>
            <a:r>
              <a:rPr lang="en-US" sz="2100" dirty="0">
                <a:ea typeface="Helvetica Neue Light" charset="0"/>
                <a:cs typeface="Helvetica Neue Light" charset="0"/>
              </a:rPr>
              <a:t> pas </a:t>
            </a:r>
            <a:r>
              <a:rPr lang="en-US" sz="2100" dirty="0" err="1">
                <a:ea typeface="Helvetica Neue Light" charset="0"/>
                <a:cs typeface="Helvetica Neue Light" charset="0"/>
              </a:rPr>
              <a:t>être</a:t>
            </a:r>
            <a:r>
              <a:rPr lang="en-US" sz="2100" dirty="0">
                <a:ea typeface="Helvetica Neue Light" charset="0"/>
                <a:cs typeface="Helvetica Neue Light" charset="0"/>
              </a:rPr>
              <a:t> </a:t>
            </a:r>
            <a:r>
              <a:rPr lang="en-US" sz="2100" dirty="0" err="1">
                <a:ea typeface="Helvetica Neue Light" charset="0"/>
                <a:cs typeface="Helvetica Neue Light" charset="0"/>
              </a:rPr>
              <a:t>purifiés</a:t>
            </a:r>
            <a:r>
              <a:rPr lang="en-US" sz="2100" dirty="0">
                <a:ea typeface="Helvetica Neue Light" charset="0"/>
                <a:cs typeface="Helvetica Neue Light" charset="0"/>
              </a:rPr>
              <a:t> par CA (pas </a:t>
            </a:r>
            <a:r>
              <a:rPr lang="en-US" sz="2100" dirty="0" err="1">
                <a:ea typeface="Helvetica Neue Light" charset="0"/>
                <a:cs typeface="Helvetica Neue Light" charset="0"/>
              </a:rPr>
              <a:t>polyA</a:t>
            </a:r>
            <a:r>
              <a:rPr lang="en-US" sz="2100" dirty="0">
                <a:ea typeface="Helvetica Neue Light" charset="0"/>
                <a:cs typeface="Helvetica Neue Light" charset="0"/>
              </a:rPr>
              <a:t>)</a:t>
            </a:r>
          </a:p>
          <a:p>
            <a:pPr marL="357175" indent="-357175">
              <a:spcBef>
                <a:spcPts val="1055"/>
              </a:spcBef>
              <a:buSzPct val="89000"/>
            </a:pPr>
            <a:r>
              <a:rPr lang="en-US" sz="2100" dirty="0">
                <a:ea typeface="Helvetica Neue Light" charset="0"/>
                <a:cs typeface="Helvetica Neue Light" charset="0"/>
                <a:sym typeface="Wingdings"/>
              </a:rPr>
              <a:t>   </a:t>
            </a:r>
            <a:r>
              <a:rPr lang="en-US" sz="2100" dirty="0">
                <a:ea typeface="Helvetica Neue Light" charset="0"/>
                <a:cs typeface="Helvetica Neue Light" charset="0"/>
              </a:rPr>
              <a:t>Les </a:t>
            </a:r>
            <a:r>
              <a:rPr lang="en-US" sz="2100" dirty="0" err="1">
                <a:ea typeface="Helvetica Neue Light" charset="0"/>
                <a:cs typeface="Helvetica Neue Light" charset="0"/>
              </a:rPr>
              <a:t>sNCRNA</a:t>
            </a:r>
            <a:r>
              <a:rPr lang="en-US" sz="2100" dirty="0">
                <a:ea typeface="Helvetica Neue Light" charset="0"/>
                <a:cs typeface="Helvetica Neue Light" charset="0"/>
              </a:rPr>
              <a:t> = </a:t>
            </a:r>
            <a:r>
              <a:rPr lang="en-US" sz="2100" dirty="0" err="1">
                <a:ea typeface="Helvetica Neue Light" charset="0"/>
                <a:cs typeface="Helvetica Neue Light" charset="0"/>
              </a:rPr>
              <a:t>réellement</a:t>
            </a:r>
            <a:r>
              <a:rPr lang="en-US" sz="2100" dirty="0">
                <a:ea typeface="Helvetica Neue Light" charset="0"/>
                <a:cs typeface="Helvetica Neue Light" charset="0"/>
              </a:rPr>
              <a:t> </a:t>
            </a:r>
            <a:r>
              <a:rPr lang="en-US" sz="2100" dirty="0" err="1">
                <a:ea typeface="Helvetica Neue Light" charset="0"/>
                <a:cs typeface="Helvetica Neue Light" charset="0"/>
              </a:rPr>
              <a:t>sncRNA</a:t>
            </a:r>
            <a:r>
              <a:rPr lang="en-US" sz="2100" dirty="0">
                <a:ea typeface="Helvetica Neue Light" charset="0"/>
                <a:cs typeface="Helvetica Neue Light" charset="0"/>
              </a:rPr>
              <a:t> </a:t>
            </a:r>
            <a:r>
              <a:rPr lang="en-US" sz="2100" dirty="0" err="1">
                <a:ea typeface="Helvetica Neue Light" charset="0"/>
                <a:cs typeface="Helvetica Neue Light" charset="0"/>
              </a:rPr>
              <a:t>ou</a:t>
            </a:r>
            <a:r>
              <a:rPr lang="en-US" sz="2100" dirty="0">
                <a:ea typeface="Helvetica Neue Light" charset="0"/>
                <a:cs typeface="Helvetica Neue Light" charset="0"/>
              </a:rPr>
              <a:t> </a:t>
            </a:r>
            <a:r>
              <a:rPr lang="en-US" sz="2100" dirty="0" err="1">
                <a:ea typeface="Helvetica Neue Light" charset="0"/>
                <a:cs typeface="Helvetica Neue Light" charset="0"/>
              </a:rPr>
              <a:t>produits</a:t>
            </a:r>
            <a:r>
              <a:rPr lang="en-US" sz="2100" dirty="0">
                <a:ea typeface="Helvetica Neue Light" charset="0"/>
                <a:cs typeface="Helvetica Neue Light" charset="0"/>
              </a:rPr>
              <a:t> de </a:t>
            </a:r>
            <a:r>
              <a:rPr lang="en-US" sz="2100" dirty="0" err="1">
                <a:ea typeface="Helvetica Neue Light" charset="0"/>
                <a:cs typeface="Helvetica Neue Light" charset="0"/>
              </a:rPr>
              <a:t>dégradation</a:t>
            </a:r>
            <a:endParaRPr lang="en-US" sz="2100" dirty="0">
              <a:ea typeface="Helvetica Neue Light" charset="0"/>
              <a:cs typeface="Helvetica Neue Light" charset="0"/>
            </a:endParaRPr>
          </a:p>
          <a:p>
            <a:pPr marL="357175" indent="-357175">
              <a:spcBef>
                <a:spcPts val="1055"/>
              </a:spcBef>
              <a:buSzPct val="89000"/>
            </a:pPr>
            <a:r>
              <a:rPr lang="en-US" sz="2100" dirty="0">
                <a:ea typeface="Helvetica Neue Light" charset="0"/>
                <a:cs typeface="Helvetica Neue Light" charset="0"/>
                <a:sym typeface="Wingdings"/>
              </a:rPr>
              <a:t>   </a:t>
            </a:r>
            <a:r>
              <a:rPr lang="en-US" sz="2100" i="1" dirty="0">
                <a:ea typeface="Helvetica Neue Light" charset="0"/>
                <a:cs typeface="Helvetica Neue Light" charset="0"/>
                <a:sym typeface="Wingdings"/>
              </a:rPr>
              <a:t>Quid</a:t>
            </a:r>
            <a:r>
              <a:rPr lang="en-US" sz="2100" dirty="0">
                <a:ea typeface="Helvetica Neue Light" charset="0"/>
                <a:cs typeface="Helvetica Neue Light" charset="0"/>
                <a:sym typeface="Wingdings"/>
              </a:rPr>
              <a:t> d</a:t>
            </a:r>
            <a:r>
              <a:rPr lang="en-US" sz="2100" dirty="0">
                <a:ea typeface="Helvetica Neue Light" charset="0"/>
                <a:cs typeface="Helvetica Neue Light" charset="0"/>
              </a:rPr>
              <a:t>es </a:t>
            </a:r>
            <a:r>
              <a:rPr lang="en-US" sz="2100" dirty="0" err="1">
                <a:ea typeface="Helvetica Neue Light" charset="0"/>
                <a:cs typeface="Helvetica Neue Light" charset="0"/>
              </a:rPr>
              <a:t>sncRNA</a:t>
            </a:r>
            <a:r>
              <a:rPr lang="en-US" sz="2100" dirty="0">
                <a:ea typeface="Helvetica Neue Light" charset="0"/>
                <a:cs typeface="Helvetica Neue Light" charset="0"/>
              </a:rPr>
              <a:t>  &lt;80 </a:t>
            </a:r>
            <a:r>
              <a:rPr lang="en-US" sz="2100" dirty="0" err="1">
                <a:ea typeface="Helvetica Neue Light" charset="0"/>
                <a:cs typeface="Helvetica Neue Light" charset="0"/>
              </a:rPr>
              <a:t>nucléotides</a:t>
            </a:r>
            <a:r>
              <a:rPr lang="en-US" sz="2100" dirty="0">
                <a:ea typeface="Helvetica Neue Light" charset="0"/>
                <a:cs typeface="Helvetica Neue Light" charset="0"/>
              </a:rPr>
              <a:t> ?</a:t>
            </a:r>
          </a:p>
          <a:p>
            <a:pPr marL="357175" indent="-357175">
              <a:spcBef>
                <a:spcPts val="1055"/>
              </a:spcBef>
              <a:buSzPct val="89000"/>
            </a:pPr>
            <a:endParaRPr lang="en-US" sz="2100" dirty="0">
              <a:ea typeface="Helvetica Neue Light" charset="0"/>
              <a:cs typeface="Helvetica Neue Light" charset="0"/>
            </a:endParaRPr>
          </a:p>
          <a:p>
            <a:pPr marL="357175" indent="-357175">
              <a:spcBef>
                <a:spcPts val="1055"/>
              </a:spcBef>
              <a:buSzPct val="89000"/>
            </a:pPr>
            <a:endParaRPr lang="en-US" sz="2100" dirty="0">
              <a:ea typeface="Helvetica Neue Light" charset="0"/>
              <a:cs typeface="Helvetica Neue Light" charset="0"/>
            </a:endParaRPr>
          </a:p>
          <a:p>
            <a:pPr marL="357175" indent="-357175">
              <a:spcBef>
                <a:spcPts val="1055"/>
              </a:spcBef>
              <a:buSzPct val="89000"/>
            </a:pPr>
            <a:endParaRPr lang="en-US" sz="2100" dirty="0">
              <a:ea typeface="Helvetica Neue Light" charset="0"/>
              <a:cs typeface="Helvetica Neue Light" charset="0"/>
            </a:endParaRPr>
          </a:p>
        </p:txBody>
      </p:sp>
      <p:sp>
        <p:nvSpPr>
          <p:cNvPr id="6" name="Rectangle 5"/>
          <p:cNvSpPr/>
          <p:nvPr/>
        </p:nvSpPr>
        <p:spPr>
          <a:xfrm>
            <a:off x="4143372" y="1643050"/>
            <a:ext cx="428628" cy="642942"/>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rot="10800000">
            <a:off x="3771668" y="1857364"/>
            <a:ext cx="357190" cy="158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Forme libre 13"/>
          <p:cNvSpPr/>
          <p:nvPr/>
        </p:nvSpPr>
        <p:spPr>
          <a:xfrm>
            <a:off x="3214678" y="1562087"/>
            <a:ext cx="561975" cy="295275"/>
          </a:xfrm>
          <a:custGeom>
            <a:avLst/>
            <a:gdLst>
              <a:gd name="connsiteX0" fmla="*/ 561975 w 561975"/>
              <a:gd name="connsiteY0" fmla="*/ 295275 h 295275"/>
              <a:gd name="connsiteX1" fmla="*/ 219075 w 561975"/>
              <a:gd name="connsiteY1" fmla="*/ 295275 h 295275"/>
              <a:gd name="connsiteX2" fmla="*/ 0 w 561975"/>
              <a:gd name="connsiteY2" fmla="*/ 0 h 295275"/>
            </a:gdLst>
            <a:ahLst/>
            <a:cxnLst>
              <a:cxn ang="0">
                <a:pos x="connsiteX0" y="connsiteY0"/>
              </a:cxn>
              <a:cxn ang="0">
                <a:pos x="connsiteX1" y="connsiteY1"/>
              </a:cxn>
              <a:cxn ang="0">
                <a:pos x="connsiteX2" y="connsiteY2"/>
              </a:cxn>
            </a:cxnLst>
            <a:rect l="l" t="t" r="r" b="b"/>
            <a:pathLst>
              <a:path w="561975" h="295275">
                <a:moveTo>
                  <a:pt x="561975" y="295275"/>
                </a:moveTo>
                <a:lnTo>
                  <a:pt x="219075" y="295275"/>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Rectangle 14"/>
          <p:cNvSpPr/>
          <p:nvPr/>
        </p:nvSpPr>
        <p:spPr>
          <a:xfrm>
            <a:off x="112515" y="1214422"/>
            <a:ext cx="3387915" cy="369332"/>
          </a:xfrm>
          <a:prstGeom prst="rect">
            <a:avLst/>
          </a:prstGeom>
        </p:spPr>
        <p:txBody>
          <a:bodyPr wrap="none">
            <a:spAutoFit/>
          </a:bodyPr>
          <a:lstStyle/>
          <a:p>
            <a:pPr marL="357175" indent="-357175">
              <a:spcBef>
                <a:spcPts val="1055"/>
              </a:spcBef>
              <a:buSzPct val="89000"/>
            </a:pPr>
            <a:r>
              <a:rPr lang="en-US" dirty="0">
                <a:ea typeface="Helvetica Neue Light" charset="0"/>
                <a:cs typeface="Helvetica Neue Light" charset="0"/>
                <a:sym typeface="Wingdings"/>
              </a:rPr>
              <a:t> </a:t>
            </a:r>
            <a:r>
              <a:rPr lang="en-US" dirty="0" err="1">
                <a:ea typeface="Helvetica Neue Light" charset="0"/>
                <a:cs typeface="Helvetica Neue Light" charset="0"/>
              </a:rPr>
              <a:t>Peu</a:t>
            </a:r>
            <a:r>
              <a:rPr lang="en-US" dirty="0">
                <a:ea typeface="Helvetica Neue Light" charset="0"/>
                <a:cs typeface="Helvetica Neue Light" charset="0"/>
              </a:rPr>
              <a:t> </a:t>
            </a:r>
            <a:r>
              <a:rPr lang="en-US" dirty="0" err="1">
                <a:ea typeface="Helvetica Neue Light" charset="0"/>
                <a:cs typeface="Helvetica Neue Light" charset="0"/>
              </a:rPr>
              <a:t>d’ARNm</a:t>
            </a:r>
            <a:r>
              <a:rPr lang="en-US" dirty="0">
                <a:ea typeface="Helvetica Neue Light" charset="0"/>
                <a:cs typeface="Helvetica Neue Light" charset="0"/>
              </a:rPr>
              <a:t> de </a:t>
            </a:r>
            <a:r>
              <a:rPr lang="en-US" dirty="0" err="1">
                <a:ea typeface="Helvetica Neue Light" charset="0"/>
                <a:cs typeface="Helvetica Neue Light" charset="0"/>
              </a:rPr>
              <a:t>grands</a:t>
            </a:r>
            <a:r>
              <a:rPr lang="en-US" dirty="0">
                <a:ea typeface="Helvetica Neue Light" charset="0"/>
                <a:cs typeface="Helvetica Neue Light" charset="0"/>
              </a:rPr>
              <a:t> </a:t>
            </a:r>
            <a:r>
              <a:rPr lang="en-US" dirty="0" err="1">
                <a:ea typeface="Helvetica Neue Light" charset="0"/>
                <a:cs typeface="Helvetica Neue Light" charset="0"/>
              </a:rPr>
              <a:t>opérons</a:t>
            </a:r>
            <a:endParaRPr lang="en-US" dirty="0">
              <a:ea typeface="Helvetica Neue Light" charset="0"/>
              <a:cs typeface="Helvetica Neue Light" charset="0"/>
            </a:endParaRPr>
          </a:p>
        </p:txBody>
      </p:sp>
      <p:sp>
        <p:nvSpPr>
          <p:cNvPr id="16" name="Rectangle 15"/>
          <p:cNvSpPr/>
          <p:nvPr/>
        </p:nvSpPr>
        <p:spPr>
          <a:xfrm>
            <a:off x="4143372" y="2786058"/>
            <a:ext cx="428628" cy="642942"/>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rot="10800000">
            <a:off x="3771668" y="3141659"/>
            <a:ext cx="357190" cy="158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Forme libre 17"/>
          <p:cNvSpPr/>
          <p:nvPr/>
        </p:nvSpPr>
        <p:spPr>
          <a:xfrm flipV="1">
            <a:off x="3214678" y="3133725"/>
            <a:ext cx="561975" cy="295275"/>
          </a:xfrm>
          <a:custGeom>
            <a:avLst/>
            <a:gdLst>
              <a:gd name="connsiteX0" fmla="*/ 561975 w 561975"/>
              <a:gd name="connsiteY0" fmla="*/ 295275 h 295275"/>
              <a:gd name="connsiteX1" fmla="*/ 219075 w 561975"/>
              <a:gd name="connsiteY1" fmla="*/ 295275 h 295275"/>
              <a:gd name="connsiteX2" fmla="*/ 0 w 561975"/>
              <a:gd name="connsiteY2" fmla="*/ 0 h 295275"/>
            </a:gdLst>
            <a:ahLst/>
            <a:cxnLst>
              <a:cxn ang="0">
                <a:pos x="connsiteX0" y="connsiteY0"/>
              </a:cxn>
              <a:cxn ang="0">
                <a:pos x="connsiteX1" y="connsiteY1"/>
              </a:cxn>
              <a:cxn ang="0">
                <a:pos x="connsiteX2" y="connsiteY2"/>
              </a:cxn>
            </a:cxnLst>
            <a:rect l="l" t="t" r="r" b="b"/>
            <a:pathLst>
              <a:path w="561975" h="295275">
                <a:moveTo>
                  <a:pt x="561975" y="295275"/>
                </a:moveTo>
                <a:lnTo>
                  <a:pt x="219075" y="295275"/>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Rectangle 18"/>
          <p:cNvSpPr/>
          <p:nvPr/>
        </p:nvSpPr>
        <p:spPr>
          <a:xfrm>
            <a:off x="785786" y="3429000"/>
            <a:ext cx="2726580" cy="369332"/>
          </a:xfrm>
          <a:prstGeom prst="rect">
            <a:avLst/>
          </a:prstGeom>
        </p:spPr>
        <p:txBody>
          <a:bodyPr wrap="none">
            <a:spAutoFit/>
          </a:bodyPr>
          <a:lstStyle/>
          <a:p>
            <a:pPr marL="357175" indent="-357175">
              <a:spcBef>
                <a:spcPts val="1055"/>
              </a:spcBef>
              <a:buSzPct val="89000"/>
            </a:pPr>
            <a:r>
              <a:rPr lang="en-US" dirty="0">
                <a:ea typeface="Helvetica Neue Light" charset="0"/>
                <a:cs typeface="Helvetica Neue Light" charset="0"/>
                <a:sym typeface="Wingdings"/>
              </a:rPr>
              <a:t> </a:t>
            </a:r>
            <a:r>
              <a:rPr lang="en-US" dirty="0" err="1">
                <a:ea typeface="Helvetica Neue Light" charset="0"/>
                <a:cs typeface="Helvetica Neue Light" charset="0"/>
              </a:rPr>
              <a:t>Dégradation</a:t>
            </a:r>
            <a:r>
              <a:rPr lang="en-US" dirty="0">
                <a:ea typeface="Helvetica Neue Light" charset="0"/>
                <a:cs typeface="Helvetica Neue Light" charset="0"/>
              </a:rPr>
              <a:t> </a:t>
            </a:r>
            <a:r>
              <a:rPr lang="en-US" dirty="0" err="1">
                <a:ea typeface="Helvetica Neue Light" charset="0"/>
                <a:cs typeface="Helvetica Neue Light" charset="0"/>
              </a:rPr>
              <a:t>ou</a:t>
            </a:r>
            <a:r>
              <a:rPr lang="en-US" dirty="0">
                <a:ea typeface="Helvetica Neue Light" charset="0"/>
                <a:cs typeface="Helvetica Neue Light" charset="0"/>
              </a:rPr>
              <a:t> </a:t>
            </a:r>
            <a:r>
              <a:rPr lang="en-US" dirty="0" err="1">
                <a:ea typeface="Helvetica Neue Light" charset="0"/>
                <a:cs typeface="Helvetica Neue Light" charset="0"/>
              </a:rPr>
              <a:t>sncRNA</a:t>
            </a:r>
            <a:r>
              <a:rPr lang="en-US" dirty="0">
                <a:ea typeface="Helvetica Neue Light" charset="0"/>
                <a:cs typeface="Helvetica Neue Light" charset="0"/>
              </a:rPr>
              <a:t> ?</a:t>
            </a:r>
          </a:p>
        </p:txBody>
      </p:sp>
      <p:sp>
        <p:nvSpPr>
          <p:cNvPr id="20" name="Rectangle 19"/>
          <p:cNvSpPr/>
          <p:nvPr/>
        </p:nvSpPr>
        <p:spPr>
          <a:xfrm>
            <a:off x="4143372" y="3643314"/>
            <a:ext cx="428628" cy="35719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4858963" y="2237704"/>
            <a:ext cx="498855" cy="276999"/>
          </a:xfrm>
          <a:prstGeom prst="rect">
            <a:avLst/>
          </a:prstGeom>
          <a:noFill/>
        </p:spPr>
        <p:txBody>
          <a:bodyPr wrap="none" rtlCol="0">
            <a:spAutoFit/>
          </a:bodyPr>
          <a:lstStyle/>
          <a:p>
            <a:r>
              <a:rPr lang="fr-FR" sz="1200" b="1" dirty="0"/>
              <a:t>2900</a:t>
            </a:r>
          </a:p>
        </p:txBody>
      </p:sp>
      <p:sp>
        <p:nvSpPr>
          <p:cNvPr id="22" name="ZoneTexte 21"/>
          <p:cNvSpPr txBox="1"/>
          <p:nvPr/>
        </p:nvSpPr>
        <p:spPr>
          <a:xfrm>
            <a:off x="4857752" y="2580497"/>
            <a:ext cx="498855" cy="276999"/>
          </a:xfrm>
          <a:prstGeom prst="rect">
            <a:avLst/>
          </a:prstGeom>
          <a:noFill/>
        </p:spPr>
        <p:txBody>
          <a:bodyPr wrap="none" rtlCol="0">
            <a:spAutoFit/>
          </a:bodyPr>
          <a:lstStyle/>
          <a:p>
            <a:r>
              <a:rPr lang="fr-FR" sz="1200" b="1" dirty="0"/>
              <a:t>1500</a:t>
            </a:r>
          </a:p>
        </p:txBody>
      </p:sp>
      <p:sp>
        <p:nvSpPr>
          <p:cNvPr id="23" name="ZoneTexte 22"/>
          <p:cNvSpPr txBox="1"/>
          <p:nvPr/>
        </p:nvSpPr>
        <p:spPr>
          <a:xfrm>
            <a:off x="4857752" y="3403862"/>
            <a:ext cx="623889" cy="276999"/>
          </a:xfrm>
          <a:prstGeom prst="rect">
            <a:avLst/>
          </a:prstGeom>
          <a:noFill/>
        </p:spPr>
        <p:txBody>
          <a:bodyPr wrap="none" rtlCol="0">
            <a:spAutoFit/>
          </a:bodyPr>
          <a:lstStyle/>
          <a:p>
            <a:r>
              <a:rPr lang="fr-FR" sz="1200" b="1" dirty="0"/>
              <a:t>76-120</a:t>
            </a:r>
          </a:p>
        </p:txBody>
      </p:sp>
      <p:cxnSp>
        <p:nvCxnSpPr>
          <p:cNvPr id="24" name="Connecteur droit 23"/>
          <p:cNvCxnSpPr/>
          <p:nvPr/>
        </p:nvCxnSpPr>
        <p:spPr>
          <a:xfrm rot="10800000">
            <a:off x="4572000" y="3857628"/>
            <a:ext cx="357190" cy="158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25" name="Forme libre 24"/>
          <p:cNvSpPr/>
          <p:nvPr/>
        </p:nvSpPr>
        <p:spPr>
          <a:xfrm flipH="1" flipV="1">
            <a:off x="4929190" y="3859680"/>
            <a:ext cx="561975" cy="295275"/>
          </a:xfrm>
          <a:custGeom>
            <a:avLst/>
            <a:gdLst>
              <a:gd name="connsiteX0" fmla="*/ 561975 w 561975"/>
              <a:gd name="connsiteY0" fmla="*/ 295275 h 295275"/>
              <a:gd name="connsiteX1" fmla="*/ 219075 w 561975"/>
              <a:gd name="connsiteY1" fmla="*/ 295275 h 295275"/>
              <a:gd name="connsiteX2" fmla="*/ 0 w 561975"/>
              <a:gd name="connsiteY2" fmla="*/ 0 h 295275"/>
            </a:gdLst>
            <a:ahLst/>
            <a:cxnLst>
              <a:cxn ang="0">
                <a:pos x="connsiteX0" y="connsiteY0"/>
              </a:cxn>
              <a:cxn ang="0">
                <a:pos x="connsiteX1" y="connsiteY1"/>
              </a:cxn>
              <a:cxn ang="0">
                <a:pos x="connsiteX2" y="connsiteY2"/>
              </a:cxn>
            </a:cxnLst>
            <a:rect l="l" t="t" r="r" b="b"/>
            <a:pathLst>
              <a:path w="561975" h="295275">
                <a:moveTo>
                  <a:pt x="561975" y="295275"/>
                </a:moveTo>
                <a:lnTo>
                  <a:pt x="219075" y="295275"/>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ZoneTexte 25"/>
          <p:cNvSpPr txBox="1"/>
          <p:nvPr/>
        </p:nvSpPr>
        <p:spPr>
          <a:xfrm>
            <a:off x="5357818" y="4071942"/>
            <a:ext cx="1744388" cy="369332"/>
          </a:xfrm>
          <a:prstGeom prst="rect">
            <a:avLst/>
          </a:prstGeom>
          <a:noFill/>
        </p:spPr>
        <p:txBody>
          <a:bodyPr wrap="none" rtlCol="0">
            <a:spAutoFit/>
          </a:bodyPr>
          <a:lstStyle/>
          <a:p>
            <a:r>
              <a:rPr lang="fr-FR" b="1" dirty="0"/>
              <a:t>&lt; 80 nucléotides</a:t>
            </a:r>
          </a:p>
        </p:txBody>
      </p:sp>
      <p:sp>
        <p:nvSpPr>
          <p:cNvPr id="28" name="Espace réservé du numéro de diapositive 27"/>
          <p:cNvSpPr>
            <a:spLocks noGrp="1"/>
          </p:cNvSpPr>
          <p:nvPr>
            <p:ph type="sldNum" sz="quarter" idx="12"/>
          </p:nvPr>
        </p:nvSpPr>
        <p:spPr/>
        <p:txBody>
          <a:bodyPr/>
          <a:lstStyle/>
          <a:p>
            <a:fld id="{922D7642-BDE5-4A24-BAC5-C7F7F2D9BEDB}" type="slidenum">
              <a:rPr lang="fr-FR" smtClean="0"/>
              <a:pPr/>
              <a:t>39</a:t>
            </a:fld>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e 49"/>
          <p:cNvGrpSpPr/>
          <p:nvPr/>
        </p:nvGrpSpPr>
        <p:grpSpPr>
          <a:xfrm>
            <a:off x="785786" y="3000372"/>
            <a:ext cx="7698664" cy="2331195"/>
            <a:chOff x="436916" y="2571744"/>
            <a:chExt cx="7698664" cy="2331195"/>
          </a:xfrm>
        </p:grpSpPr>
        <p:pic>
          <p:nvPicPr>
            <p:cNvPr id="22" name="Image 21" descr="hairpin.png"/>
            <p:cNvPicPr>
              <a:picLocks noChangeAspect="1"/>
            </p:cNvPicPr>
            <p:nvPr/>
          </p:nvPicPr>
          <p:blipFill>
            <a:blip r:embed="rId2" cstate="print"/>
            <a:stretch>
              <a:fillRect/>
            </a:stretch>
          </p:blipFill>
          <p:spPr>
            <a:xfrm>
              <a:off x="6799156" y="2571744"/>
              <a:ext cx="987554" cy="1274067"/>
            </a:xfrm>
            <a:prstGeom prst="rect">
              <a:avLst/>
            </a:prstGeom>
          </p:spPr>
        </p:pic>
        <p:pic>
          <p:nvPicPr>
            <p:cNvPr id="20" name="Image 19" descr="hairpin.png"/>
            <p:cNvPicPr>
              <a:picLocks noChangeAspect="1"/>
            </p:cNvPicPr>
            <p:nvPr/>
          </p:nvPicPr>
          <p:blipFill>
            <a:blip r:embed="rId2" cstate="print"/>
            <a:stretch>
              <a:fillRect/>
            </a:stretch>
          </p:blipFill>
          <p:spPr>
            <a:xfrm>
              <a:off x="4500562" y="2571744"/>
              <a:ext cx="987554" cy="1274067"/>
            </a:xfrm>
            <a:prstGeom prst="rect">
              <a:avLst/>
            </a:prstGeom>
          </p:spPr>
        </p:pic>
        <p:pic>
          <p:nvPicPr>
            <p:cNvPr id="3" name="Image 2" descr="hairpin.png"/>
            <p:cNvPicPr>
              <a:picLocks noChangeAspect="1"/>
            </p:cNvPicPr>
            <p:nvPr/>
          </p:nvPicPr>
          <p:blipFill>
            <a:blip r:embed="rId2" cstate="print"/>
            <a:stretch>
              <a:fillRect/>
            </a:stretch>
          </p:blipFill>
          <p:spPr>
            <a:xfrm>
              <a:off x="714348" y="2571744"/>
              <a:ext cx="987554" cy="1274067"/>
            </a:xfrm>
            <a:prstGeom prst="rect">
              <a:avLst/>
            </a:prstGeom>
          </p:spPr>
        </p:pic>
        <p:sp>
          <p:nvSpPr>
            <p:cNvPr id="4" name="ZoneTexte 3"/>
            <p:cNvSpPr txBox="1"/>
            <p:nvPr/>
          </p:nvSpPr>
          <p:spPr>
            <a:xfrm>
              <a:off x="1683689" y="3631172"/>
              <a:ext cx="1047851" cy="369332"/>
            </a:xfrm>
            <a:prstGeom prst="rect">
              <a:avLst/>
            </a:prstGeom>
            <a:noFill/>
          </p:spPr>
          <p:txBody>
            <a:bodyPr wrap="none" rtlCol="0">
              <a:spAutoFit/>
            </a:bodyPr>
            <a:lstStyle/>
            <a:p>
              <a:r>
                <a:rPr lang="fr-FR" b="1" dirty="0">
                  <a:solidFill>
                    <a:srgbClr val="C00000"/>
                  </a:solidFill>
                </a:rPr>
                <a:t>AGGAGG</a:t>
              </a:r>
            </a:p>
          </p:txBody>
        </p:sp>
        <p:cxnSp>
          <p:nvCxnSpPr>
            <p:cNvPr id="17" name="Connecteur droit 16"/>
            <p:cNvCxnSpPr/>
            <p:nvPr/>
          </p:nvCxnSpPr>
          <p:spPr>
            <a:xfrm>
              <a:off x="2643174" y="3821090"/>
              <a:ext cx="42862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à coins arrondis 18"/>
            <p:cNvSpPr/>
            <p:nvPr/>
          </p:nvSpPr>
          <p:spPr>
            <a:xfrm>
              <a:off x="3071802" y="3714752"/>
              <a:ext cx="1714512" cy="21431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5158018" y="3714752"/>
              <a:ext cx="1714512" cy="2143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23" name="ZoneTexte 22"/>
            <p:cNvSpPr txBox="1"/>
            <p:nvPr/>
          </p:nvSpPr>
          <p:spPr>
            <a:xfrm>
              <a:off x="436916" y="3571876"/>
              <a:ext cx="420308" cy="461665"/>
            </a:xfrm>
            <a:prstGeom prst="rect">
              <a:avLst/>
            </a:prstGeom>
            <a:noFill/>
          </p:spPr>
          <p:txBody>
            <a:bodyPr wrap="none" rtlCol="0">
              <a:spAutoFit/>
            </a:bodyPr>
            <a:lstStyle/>
            <a:p>
              <a:r>
                <a:rPr lang="fr-FR" sz="2400" b="1" dirty="0"/>
                <a:t>5’</a:t>
              </a:r>
            </a:p>
          </p:txBody>
        </p:sp>
        <p:sp>
          <p:nvSpPr>
            <p:cNvPr id="24" name="ZoneTexte 23"/>
            <p:cNvSpPr txBox="1"/>
            <p:nvPr/>
          </p:nvSpPr>
          <p:spPr>
            <a:xfrm>
              <a:off x="7715272" y="3571876"/>
              <a:ext cx="420308" cy="461665"/>
            </a:xfrm>
            <a:prstGeom prst="rect">
              <a:avLst/>
            </a:prstGeom>
            <a:noFill/>
          </p:spPr>
          <p:txBody>
            <a:bodyPr wrap="none" rtlCol="0">
              <a:spAutoFit/>
            </a:bodyPr>
            <a:lstStyle/>
            <a:p>
              <a:r>
                <a:rPr lang="fr-FR" sz="2400" b="1" dirty="0"/>
                <a:t>3’</a:t>
              </a:r>
            </a:p>
          </p:txBody>
        </p:sp>
        <p:sp>
          <p:nvSpPr>
            <p:cNvPr id="25" name="Rectangle à coins arrondis 24"/>
            <p:cNvSpPr/>
            <p:nvPr/>
          </p:nvSpPr>
          <p:spPr>
            <a:xfrm>
              <a:off x="5057552" y="3243714"/>
              <a:ext cx="142876" cy="35719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26" name="ZoneTexte 25"/>
            <p:cNvSpPr txBox="1"/>
            <p:nvPr/>
          </p:nvSpPr>
          <p:spPr>
            <a:xfrm>
              <a:off x="3428992" y="3571876"/>
              <a:ext cx="931665" cy="461665"/>
            </a:xfrm>
            <a:prstGeom prst="rect">
              <a:avLst/>
            </a:prstGeom>
            <a:noFill/>
          </p:spPr>
          <p:txBody>
            <a:bodyPr wrap="none" rtlCol="0">
              <a:spAutoFit/>
            </a:bodyPr>
            <a:lstStyle/>
            <a:p>
              <a:r>
                <a:rPr lang="fr-FR" sz="2400" b="1" dirty="0"/>
                <a:t>ORF 1</a:t>
              </a:r>
            </a:p>
          </p:txBody>
        </p:sp>
        <p:sp>
          <p:nvSpPr>
            <p:cNvPr id="27" name="ZoneTexte 26"/>
            <p:cNvSpPr txBox="1"/>
            <p:nvPr/>
          </p:nvSpPr>
          <p:spPr>
            <a:xfrm>
              <a:off x="5572132" y="3571876"/>
              <a:ext cx="931665" cy="461665"/>
            </a:xfrm>
            <a:prstGeom prst="rect">
              <a:avLst/>
            </a:prstGeom>
            <a:noFill/>
          </p:spPr>
          <p:txBody>
            <a:bodyPr wrap="none" rtlCol="0">
              <a:spAutoFit/>
            </a:bodyPr>
            <a:lstStyle/>
            <a:p>
              <a:r>
                <a:rPr lang="fr-FR" sz="2400" b="1" dirty="0"/>
                <a:t>ORF 2</a:t>
              </a:r>
            </a:p>
          </p:txBody>
        </p:sp>
        <p:sp>
          <p:nvSpPr>
            <p:cNvPr id="28" name="ZoneTexte 27"/>
            <p:cNvSpPr txBox="1"/>
            <p:nvPr/>
          </p:nvSpPr>
          <p:spPr>
            <a:xfrm>
              <a:off x="1863585" y="3143248"/>
              <a:ext cx="636713" cy="584775"/>
            </a:xfrm>
            <a:prstGeom prst="rect">
              <a:avLst/>
            </a:prstGeom>
            <a:noFill/>
          </p:spPr>
          <p:txBody>
            <a:bodyPr wrap="none" rtlCol="0">
              <a:spAutoFit/>
            </a:bodyPr>
            <a:lstStyle/>
            <a:p>
              <a:r>
                <a:rPr lang="fr-FR" sz="3200" b="1" dirty="0">
                  <a:solidFill>
                    <a:srgbClr val="C00000"/>
                  </a:solidFill>
                </a:rPr>
                <a:t>SD</a:t>
              </a:r>
            </a:p>
          </p:txBody>
        </p:sp>
        <p:sp>
          <p:nvSpPr>
            <p:cNvPr id="29" name="ZoneTexte 28"/>
            <p:cNvSpPr txBox="1"/>
            <p:nvPr/>
          </p:nvSpPr>
          <p:spPr>
            <a:xfrm>
              <a:off x="5143504" y="3202544"/>
              <a:ext cx="439544" cy="369332"/>
            </a:xfrm>
            <a:prstGeom prst="rect">
              <a:avLst/>
            </a:prstGeom>
            <a:noFill/>
          </p:spPr>
          <p:txBody>
            <a:bodyPr wrap="none" rtlCol="0">
              <a:spAutoFit/>
            </a:bodyPr>
            <a:lstStyle/>
            <a:p>
              <a:r>
                <a:rPr lang="fr-FR" b="1" dirty="0">
                  <a:solidFill>
                    <a:srgbClr val="C00000"/>
                  </a:solidFill>
                </a:rPr>
                <a:t>SD</a:t>
              </a:r>
            </a:p>
          </p:txBody>
        </p:sp>
        <p:sp>
          <p:nvSpPr>
            <p:cNvPr id="30" name="ZoneTexte 29"/>
            <p:cNvSpPr txBox="1"/>
            <p:nvPr/>
          </p:nvSpPr>
          <p:spPr>
            <a:xfrm>
              <a:off x="3021415" y="3663699"/>
              <a:ext cx="521425" cy="307777"/>
            </a:xfrm>
            <a:prstGeom prst="rect">
              <a:avLst/>
            </a:prstGeom>
            <a:noFill/>
          </p:spPr>
          <p:txBody>
            <a:bodyPr wrap="none" rtlCol="0">
              <a:spAutoFit/>
            </a:bodyPr>
            <a:lstStyle/>
            <a:p>
              <a:r>
                <a:rPr lang="fr-FR" sz="1400" b="1" dirty="0"/>
                <a:t>AUG</a:t>
              </a:r>
            </a:p>
          </p:txBody>
        </p:sp>
        <p:sp>
          <p:nvSpPr>
            <p:cNvPr id="31" name="ZoneTexte 30"/>
            <p:cNvSpPr txBox="1"/>
            <p:nvPr/>
          </p:nvSpPr>
          <p:spPr>
            <a:xfrm>
              <a:off x="5099962" y="3672342"/>
              <a:ext cx="521425" cy="307777"/>
            </a:xfrm>
            <a:prstGeom prst="rect">
              <a:avLst/>
            </a:prstGeom>
            <a:noFill/>
          </p:spPr>
          <p:txBody>
            <a:bodyPr wrap="none" rtlCol="0">
              <a:spAutoFit/>
            </a:bodyPr>
            <a:lstStyle/>
            <a:p>
              <a:r>
                <a:rPr lang="fr-FR" sz="1400" b="1" dirty="0"/>
                <a:t>AUG</a:t>
              </a:r>
            </a:p>
          </p:txBody>
        </p:sp>
        <p:sp>
          <p:nvSpPr>
            <p:cNvPr id="32" name="ZoneTexte 31"/>
            <p:cNvSpPr txBox="1"/>
            <p:nvPr/>
          </p:nvSpPr>
          <p:spPr>
            <a:xfrm>
              <a:off x="6414874" y="3672342"/>
              <a:ext cx="524503" cy="307777"/>
            </a:xfrm>
            <a:prstGeom prst="rect">
              <a:avLst/>
            </a:prstGeom>
            <a:noFill/>
          </p:spPr>
          <p:txBody>
            <a:bodyPr wrap="none" rtlCol="0">
              <a:spAutoFit/>
            </a:bodyPr>
            <a:lstStyle/>
            <a:p>
              <a:r>
                <a:rPr lang="fr-FR" sz="1400" b="1" dirty="0"/>
                <a:t>UGA</a:t>
              </a:r>
            </a:p>
          </p:txBody>
        </p:sp>
        <p:sp>
          <p:nvSpPr>
            <p:cNvPr id="33" name="ZoneTexte 32"/>
            <p:cNvSpPr txBox="1"/>
            <p:nvPr/>
          </p:nvSpPr>
          <p:spPr>
            <a:xfrm>
              <a:off x="4300762" y="3672342"/>
              <a:ext cx="514885" cy="307777"/>
            </a:xfrm>
            <a:prstGeom prst="rect">
              <a:avLst/>
            </a:prstGeom>
            <a:noFill/>
          </p:spPr>
          <p:txBody>
            <a:bodyPr wrap="none" rtlCol="0">
              <a:spAutoFit/>
            </a:bodyPr>
            <a:lstStyle/>
            <a:p>
              <a:r>
                <a:rPr lang="fr-FR" sz="1400" b="1" dirty="0"/>
                <a:t>UAA</a:t>
              </a:r>
            </a:p>
          </p:txBody>
        </p:sp>
        <p:cxnSp>
          <p:nvCxnSpPr>
            <p:cNvPr id="37" name="Connecteur droit avec flèche 36"/>
            <p:cNvCxnSpPr/>
            <p:nvPr/>
          </p:nvCxnSpPr>
          <p:spPr>
            <a:xfrm>
              <a:off x="571472" y="4143380"/>
              <a:ext cx="2500330" cy="1588"/>
            </a:xfrm>
            <a:prstGeom prst="straightConnector1">
              <a:avLst/>
            </a:prstGeom>
            <a:ln w="25400">
              <a:solidFill>
                <a:schemeClr val="tx1"/>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6858016" y="4143380"/>
              <a:ext cx="1143008" cy="727"/>
            </a:xfrm>
            <a:prstGeom prst="straightConnector1">
              <a:avLst/>
            </a:prstGeom>
            <a:ln w="25400">
              <a:solidFill>
                <a:schemeClr val="tx1"/>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1214414" y="4071942"/>
              <a:ext cx="1237839" cy="830997"/>
            </a:xfrm>
            <a:prstGeom prst="rect">
              <a:avLst/>
            </a:prstGeom>
            <a:noFill/>
          </p:spPr>
          <p:txBody>
            <a:bodyPr wrap="none" rtlCol="0">
              <a:spAutoFit/>
            </a:bodyPr>
            <a:lstStyle/>
            <a:p>
              <a:r>
                <a:rPr lang="fr-FR" sz="2400" b="1" dirty="0"/>
                <a:t>5’ UTR =</a:t>
              </a:r>
            </a:p>
            <a:p>
              <a:r>
                <a:rPr lang="fr-FR" sz="2400" b="1" dirty="0"/>
                <a:t>leader</a:t>
              </a:r>
            </a:p>
          </p:txBody>
        </p:sp>
        <p:sp>
          <p:nvSpPr>
            <p:cNvPr id="43" name="ZoneTexte 42"/>
            <p:cNvSpPr txBox="1"/>
            <p:nvPr/>
          </p:nvSpPr>
          <p:spPr>
            <a:xfrm>
              <a:off x="6929454" y="4071942"/>
              <a:ext cx="1015021" cy="461665"/>
            </a:xfrm>
            <a:prstGeom prst="rect">
              <a:avLst/>
            </a:prstGeom>
            <a:noFill/>
          </p:spPr>
          <p:txBody>
            <a:bodyPr wrap="none" rtlCol="0">
              <a:spAutoFit/>
            </a:bodyPr>
            <a:lstStyle/>
            <a:p>
              <a:r>
                <a:rPr lang="fr-FR" sz="2400" b="1" dirty="0"/>
                <a:t>3’ UTR</a:t>
              </a:r>
            </a:p>
          </p:txBody>
        </p:sp>
        <p:cxnSp>
          <p:nvCxnSpPr>
            <p:cNvPr id="44" name="Connecteur droit avec flèche 43"/>
            <p:cNvCxnSpPr/>
            <p:nvPr/>
          </p:nvCxnSpPr>
          <p:spPr>
            <a:xfrm>
              <a:off x="3056287" y="4143380"/>
              <a:ext cx="3801729" cy="1588"/>
            </a:xfrm>
            <a:prstGeom prst="straightConnector1">
              <a:avLst/>
            </a:prstGeom>
            <a:ln w="25400">
              <a:solidFill>
                <a:schemeClr val="tx1"/>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52" name="ZoneTexte 51"/>
          <p:cNvSpPr txBox="1"/>
          <p:nvPr/>
        </p:nvSpPr>
        <p:spPr>
          <a:xfrm>
            <a:off x="3240733" y="1214422"/>
            <a:ext cx="4918269" cy="400110"/>
          </a:xfrm>
          <a:prstGeom prst="rect">
            <a:avLst/>
          </a:prstGeom>
          <a:noFill/>
        </p:spPr>
        <p:txBody>
          <a:bodyPr wrap="none" rtlCol="0">
            <a:spAutoFit/>
          </a:bodyPr>
          <a:lstStyle/>
          <a:p>
            <a:r>
              <a:rPr lang="fr-FR" sz="2000" dirty="0">
                <a:sym typeface="Wingdings"/>
              </a:rPr>
              <a:t> </a:t>
            </a:r>
            <a:r>
              <a:rPr lang="fr-FR" sz="2000" dirty="0" err="1"/>
              <a:t>Riboswitch</a:t>
            </a:r>
            <a:r>
              <a:rPr lang="fr-FR" sz="2000" dirty="0"/>
              <a:t> (métabolites, physicochimiques)</a:t>
            </a:r>
          </a:p>
        </p:txBody>
      </p:sp>
      <p:sp>
        <p:nvSpPr>
          <p:cNvPr id="53" name="ZoneTexte 52"/>
          <p:cNvSpPr txBox="1"/>
          <p:nvPr/>
        </p:nvSpPr>
        <p:spPr>
          <a:xfrm>
            <a:off x="3240733" y="1500174"/>
            <a:ext cx="2427459" cy="400110"/>
          </a:xfrm>
          <a:prstGeom prst="rect">
            <a:avLst/>
          </a:prstGeom>
          <a:noFill/>
        </p:spPr>
        <p:txBody>
          <a:bodyPr wrap="none" rtlCol="0">
            <a:spAutoFit/>
          </a:bodyPr>
          <a:lstStyle/>
          <a:p>
            <a:r>
              <a:rPr lang="fr-FR" sz="2000" dirty="0">
                <a:sym typeface="Wingdings"/>
              </a:rPr>
              <a:t> </a:t>
            </a:r>
            <a:r>
              <a:rPr lang="fr-FR" sz="2000" dirty="0"/>
              <a:t>Protéine régulatrice</a:t>
            </a:r>
          </a:p>
        </p:txBody>
      </p:sp>
      <p:sp>
        <p:nvSpPr>
          <p:cNvPr id="54" name="ZoneTexte 53"/>
          <p:cNvSpPr txBox="1"/>
          <p:nvPr/>
        </p:nvSpPr>
        <p:spPr>
          <a:xfrm>
            <a:off x="3240733" y="1785926"/>
            <a:ext cx="1011815" cy="400110"/>
          </a:xfrm>
          <a:prstGeom prst="rect">
            <a:avLst/>
          </a:prstGeom>
          <a:noFill/>
        </p:spPr>
        <p:txBody>
          <a:bodyPr wrap="none" rtlCol="0">
            <a:spAutoFit/>
          </a:bodyPr>
          <a:lstStyle/>
          <a:p>
            <a:r>
              <a:rPr lang="fr-FR" sz="2000" dirty="0">
                <a:sym typeface="Wingdings"/>
              </a:rPr>
              <a:t></a:t>
            </a:r>
            <a:r>
              <a:rPr lang="fr-FR" sz="2000" dirty="0" err="1"/>
              <a:t>ARNnc</a:t>
            </a:r>
            <a:endParaRPr lang="fr-FR" sz="2000" dirty="0"/>
          </a:p>
        </p:txBody>
      </p:sp>
      <p:cxnSp>
        <p:nvCxnSpPr>
          <p:cNvPr id="56" name="Connecteur droit avec flèche 55"/>
          <p:cNvCxnSpPr/>
          <p:nvPr/>
        </p:nvCxnSpPr>
        <p:spPr>
          <a:xfrm rot="5400000">
            <a:off x="2035951" y="1535893"/>
            <a:ext cx="1285883" cy="1214444"/>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rot="5400000">
            <a:off x="2035951" y="1821646"/>
            <a:ext cx="1285883" cy="1214444"/>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rot="5400000">
            <a:off x="2035951" y="2107398"/>
            <a:ext cx="1285883" cy="1214444"/>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rot="16200000" flipH="1">
            <a:off x="2394826" y="5323791"/>
            <a:ext cx="916936" cy="865641"/>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rot="16200000" flipH="1">
            <a:off x="2420036" y="5634753"/>
            <a:ext cx="893409" cy="838750"/>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63" name="ZoneTexte 62"/>
          <p:cNvSpPr txBox="1"/>
          <p:nvPr/>
        </p:nvSpPr>
        <p:spPr>
          <a:xfrm>
            <a:off x="3240733" y="5957848"/>
            <a:ext cx="3179781" cy="400110"/>
          </a:xfrm>
          <a:prstGeom prst="rect">
            <a:avLst/>
          </a:prstGeom>
          <a:noFill/>
        </p:spPr>
        <p:txBody>
          <a:bodyPr wrap="none" rtlCol="0">
            <a:spAutoFit/>
          </a:bodyPr>
          <a:lstStyle/>
          <a:p>
            <a:r>
              <a:rPr lang="fr-FR" sz="2000" dirty="0">
                <a:sym typeface="Wingdings"/>
              </a:rPr>
              <a:t> </a:t>
            </a:r>
            <a:r>
              <a:rPr lang="fr-FR" sz="2000" dirty="0" err="1"/>
              <a:t>Regulation</a:t>
            </a:r>
            <a:r>
              <a:rPr lang="fr-FR" sz="2000" dirty="0"/>
              <a:t> de la traduction</a:t>
            </a:r>
          </a:p>
        </p:txBody>
      </p:sp>
      <p:sp>
        <p:nvSpPr>
          <p:cNvPr id="64" name="ZoneTexte 63"/>
          <p:cNvSpPr txBox="1"/>
          <p:nvPr/>
        </p:nvSpPr>
        <p:spPr>
          <a:xfrm>
            <a:off x="3240733" y="6243600"/>
            <a:ext cx="2771271" cy="400110"/>
          </a:xfrm>
          <a:prstGeom prst="rect">
            <a:avLst/>
          </a:prstGeom>
          <a:noFill/>
        </p:spPr>
        <p:txBody>
          <a:bodyPr wrap="none" rtlCol="0">
            <a:spAutoFit/>
          </a:bodyPr>
          <a:lstStyle/>
          <a:p>
            <a:r>
              <a:rPr lang="fr-FR" sz="2000" dirty="0">
                <a:sym typeface="Wingdings"/>
              </a:rPr>
              <a:t> </a:t>
            </a:r>
            <a:r>
              <a:rPr lang="fr-FR" sz="2000" dirty="0"/>
              <a:t>Dégradation de l’</a:t>
            </a:r>
            <a:r>
              <a:rPr lang="fr-FR" sz="2000" dirty="0" err="1"/>
              <a:t>ARNm</a:t>
            </a:r>
            <a:endParaRPr lang="fr-FR" sz="2000" dirty="0"/>
          </a:p>
        </p:txBody>
      </p:sp>
      <p:sp>
        <p:nvSpPr>
          <p:cNvPr id="66" name="ZoneTexte 65"/>
          <p:cNvSpPr txBox="1"/>
          <p:nvPr/>
        </p:nvSpPr>
        <p:spPr>
          <a:xfrm>
            <a:off x="285720" y="71414"/>
            <a:ext cx="8662179"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régions de l’</a:t>
            </a:r>
            <a:r>
              <a:rPr lang="fr-FR" sz="2800" dirty="0" err="1">
                <a:solidFill>
                  <a:schemeClr val="accent1">
                    <a:lumMod val="50000"/>
                  </a:schemeClr>
                </a:solidFill>
                <a:cs typeface="Arial" pitchFamily="34" charset="0"/>
                <a:sym typeface="Wingdings"/>
              </a:rPr>
              <a:t>ARNm</a:t>
            </a:r>
            <a:r>
              <a:rPr lang="fr-FR" sz="2800" dirty="0">
                <a:solidFill>
                  <a:schemeClr val="accent1">
                    <a:lumMod val="50000"/>
                  </a:schemeClr>
                </a:solidFill>
                <a:cs typeface="Arial" pitchFamily="34" charset="0"/>
                <a:sym typeface="Wingdings"/>
              </a:rPr>
              <a:t> cibles des processus de régulation</a:t>
            </a:r>
            <a:endParaRPr lang="fr-FR" sz="2800" dirty="0">
              <a:solidFill>
                <a:schemeClr val="accent1">
                  <a:lumMod val="50000"/>
                </a:schemeClr>
              </a:solidFill>
              <a:cs typeface="Arial" pitchFamily="34" charset="0"/>
            </a:endParaRPr>
          </a:p>
        </p:txBody>
      </p:sp>
      <p:sp>
        <p:nvSpPr>
          <p:cNvPr id="51" name="Ellipse 50"/>
          <p:cNvSpPr/>
          <p:nvPr/>
        </p:nvSpPr>
        <p:spPr>
          <a:xfrm>
            <a:off x="428596" y="2214554"/>
            <a:ext cx="3000396" cy="3143272"/>
          </a:xfrm>
          <a:prstGeom prst="ellipse">
            <a:avLst/>
          </a:prstGeom>
          <a:solidFill>
            <a:srgbClr val="FF6600">
              <a:alpha val="20000"/>
            </a:srgbClr>
          </a:solidFill>
          <a:ln>
            <a:solidFill>
              <a:schemeClr val="accent1">
                <a:shade val="50000"/>
                <a:alpha val="63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ZoneTexte 72"/>
          <p:cNvSpPr txBox="1"/>
          <p:nvPr/>
        </p:nvSpPr>
        <p:spPr>
          <a:xfrm>
            <a:off x="3241572" y="5643578"/>
            <a:ext cx="3428696" cy="400110"/>
          </a:xfrm>
          <a:prstGeom prst="rect">
            <a:avLst/>
          </a:prstGeom>
          <a:noFill/>
        </p:spPr>
        <p:txBody>
          <a:bodyPr wrap="none" rtlCol="0">
            <a:spAutoFit/>
          </a:bodyPr>
          <a:lstStyle/>
          <a:p>
            <a:r>
              <a:rPr lang="fr-FR" sz="2000" dirty="0">
                <a:sym typeface="Wingdings"/>
              </a:rPr>
              <a:t> </a:t>
            </a:r>
            <a:r>
              <a:rPr lang="fr-FR" sz="2000" dirty="0" err="1"/>
              <a:t>Regulation</a:t>
            </a:r>
            <a:r>
              <a:rPr lang="fr-FR" sz="2000" dirty="0"/>
              <a:t> de la transcription</a:t>
            </a:r>
          </a:p>
        </p:txBody>
      </p:sp>
      <p:sp>
        <p:nvSpPr>
          <p:cNvPr id="74" name="ZoneTexte 73"/>
          <p:cNvSpPr txBox="1"/>
          <p:nvPr/>
        </p:nvSpPr>
        <p:spPr>
          <a:xfrm>
            <a:off x="4643438" y="4857760"/>
            <a:ext cx="1594860" cy="707886"/>
          </a:xfrm>
          <a:prstGeom prst="rect">
            <a:avLst/>
          </a:prstGeom>
          <a:noFill/>
        </p:spPr>
        <p:txBody>
          <a:bodyPr wrap="none" rtlCol="0">
            <a:spAutoFit/>
          </a:bodyPr>
          <a:lstStyle/>
          <a:p>
            <a:r>
              <a:rPr lang="fr-FR" sz="2000" dirty="0">
                <a:sym typeface="Wingdings"/>
              </a:rPr>
              <a:t> Couplage </a:t>
            </a:r>
          </a:p>
          <a:p>
            <a:r>
              <a:rPr lang="fr-FR" sz="2000" dirty="0">
                <a:sym typeface="Wingdings"/>
              </a:rPr>
              <a:t>traductionnel</a:t>
            </a:r>
            <a:endParaRPr lang="fr-FR" sz="2000" dirty="0"/>
          </a:p>
        </p:txBody>
      </p:sp>
      <p:sp>
        <p:nvSpPr>
          <p:cNvPr id="75" name="Ellipse 74"/>
          <p:cNvSpPr/>
          <p:nvPr/>
        </p:nvSpPr>
        <p:spPr>
          <a:xfrm>
            <a:off x="4429125" y="2928934"/>
            <a:ext cx="1841152" cy="1928826"/>
          </a:xfrm>
          <a:prstGeom prst="ellipse">
            <a:avLst/>
          </a:prstGeom>
          <a:solidFill>
            <a:srgbClr val="FF6600">
              <a:alpha val="20000"/>
            </a:srgbClr>
          </a:solidFill>
          <a:ln>
            <a:solidFill>
              <a:schemeClr val="accent1">
                <a:shade val="50000"/>
                <a:alpha val="63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p:cNvSpPr/>
          <p:nvPr/>
        </p:nvSpPr>
        <p:spPr>
          <a:xfrm>
            <a:off x="6731376" y="2928934"/>
            <a:ext cx="1977534" cy="2071702"/>
          </a:xfrm>
          <a:prstGeom prst="ellipse">
            <a:avLst/>
          </a:prstGeom>
          <a:solidFill>
            <a:srgbClr val="FF6600">
              <a:alpha val="20000"/>
            </a:srgbClr>
          </a:solidFill>
          <a:ln>
            <a:solidFill>
              <a:schemeClr val="accent1">
                <a:shade val="50000"/>
                <a:alpha val="63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ZoneTexte 76"/>
          <p:cNvSpPr txBox="1"/>
          <p:nvPr/>
        </p:nvSpPr>
        <p:spPr>
          <a:xfrm>
            <a:off x="7072330" y="5000636"/>
            <a:ext cx="1771191" cy="1015663"/>
          </a:xfrm>
          <a:prstGeom prst="rect">
            <a:avLst/>
          </a:prstGeom>
          <a:noFill/>
        </p:spPr>
        <p:txBody>
          <a:bodyPr wrap="none" rtlCol="0">
            <a:spAutoFit/>
          </a:bodyPr>
          <a:lstStyle/>
          <a:p>
            <a:r>
              <a:rPr lang="fr-FR" sz="2000" dirty="0">
                <a:sym typeface="Wingdings"/>
              </a:rPr>
              <a:t> </a:t>
            </a:r>
            <a:r>
              <a:rPr lang="fr-FR" sz="2000" dirty="0"/>
              <a:t>Dégradation </a:t>
            </a:r>
          </a:p>
          <a:p>
            <a:r>
              <a:rPr lang="fr-FR" sz="2000" dirty="0"/>
              <a:t>de l’</a:t>
            </a:r>
            <a:r>
              <a:rPr lang="fr-FR" sz="2000" dirty="0" err="1"/>
              <a:t>ARNm</a:t>
            </a:r>
            <a:r>
              <a:rPr lang="fr-FR" sz="2000" dirty="0"/>
              <a:t> </a:t>
            </a:r>
          </a:p>
          <a:p>
            <a:r>
              <a:rPr lang="fr-FR" sz="2000" dirty="0"/>
              <a:t>(</a:t>
            </a:r>
            <a:r>
              <a:rPr lang="fr-FR" sz="2000" dirty="0" err="1"/>
              <a:t>dégradosome</a:t>
            </a:r>
            <a:r>
              <a:rPr lang="fr-FR" sz="2000" dirty="0"/>
              <a:t>)</a:t>
            </a:r>
          </a:p>
        </p:txBody>
      </p:sp>
      <p:sp>
        <p:nvSpPr>
          <p:cNvPr id="46" name="Espace réservé du numéro de diapositive 45"/>
          <p:cNvSpPr>
            <a:spLocks noGrp="1"/>
          </p:cNvSpPr>
          <p:nvPr>
            <p:ph type="sldNum" sz="quarter" idx="12"/>
          </p:nvPr>
        </p:nvSpPr>
        <p:spPr/>
        <p:txBody>
          <a:bodyPr/>
          <a:lstStyle/>
          <a:p>
            <a:fld id="{922D7642-BDE5-4A24-BAC5-C7F7F2D9BEDB}" type="slidenum">
              <a:rPr lang="fr-FR" smtClean="0"/>
              <a:pPr/>
              <a:t>4</a:t>
            </a:fld>
            <a:endParaRPr lang="fr-FR"/>
          </a:p>
        </p:txBody>
      </p:sp>
      <p:cxnSp>
        <p:nvCxnSpPr>
          <p:cNvPr id="45" name="Connecteur droit avec flèche 44"/>
          <p:cNvCxnSpPr/>
          <p:nvPr/>
        </p:nvCxnSpPr>
        <p:spPr>
          <a:xfrm rot="16200000" flipH="1">
            <a:off x="2384567" y="4985983"/>
            <a:ext cx="916936" cy="865641"/>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71414"/>
            <a:ext cx="744447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Acquisition des données structurales du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pic>
        <p:nvPicPr>
          <p:cNvPr id="5" name="Image 4" descr="Nucléotides et sondes 1.png"/>
          <p:cNvPicPr>
            <a:picLocks noChangeAspect="1"/>
          </p:cNvPicPr>
          <p:nvPr/>
        </p:nvPicPr>
        <p:blipFill>
          <a:blip r:embed="rId3" cstate="print"/>
          <a:stretch>
            <a:fillRect/>
          </a:stretch>
        </p:blipFill>
        <p:spPr>
          <a:xfrm>
            <a:off x="642910" y="1657268"/>
            <a:ext cx="5902181" cy="4293571"/>
          </a:xfrm>
          <a:prstGeom prst="rect">
            <a:avLst/>
          </a:prstGeom>
        </p:spPr>
      </p:pic>
      <p:sp>
        <p:nvSpPr>
          <p:cNvPr id="7" name="Espace réservé du numéro de diapositive 6"/>
          <p:cNvSpPr>
            <a:spLocks noGrp="1"/>
          </p:cNvSpPr>
          <p:nvPr>
            <p:ph type="sldNum" sz="quarter" idx="12"/>
          </p:nvPr>
        </p:nvSpPr>
        <p:spPr/>
        <p:txBody>
          <a:bodyPr/>
          <a:lstStyle/>
          <a:p>
            <a:fld id="{922D7642-BDE5-4A24-BAC5-C7F7F2D9BEDB}" type="slidenum">
              <a:rPr lang="fr-FR" smtClean="0"/>
              <a:pPr/>
              <a:t>40</a:t>
            </a:fld>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71414"/>
            <a:ext cx="744447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Acquisition des données structurales du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pic>
        <p:nvPicPr>
          <p:cNvPr id="4" name="Image 3" descr="Nucléotides et sondes 1.png"/>
          <p:cNvPicPr>
            <a:picLocks noChangeAspect="1"/>
          </p:cNvPicPr>
          <p:nvPr/>
        </p:nvPicPr>
        <p:blipFill>
          <a:blip r:embed="rId2" cstate="print"/>
          <a:stretch>
            <a:fillRect/>
          </a:stretch>
        </p:blipFill>
        <p:spPr>
          <a:xfrm>
            <a:off x="642910" y="1657268"/>
            <a:ext cx="5902181" cy="4293571"/>
          </a:xfrm>
          <a:prstGeom prst="rect">
            <a:avLst/>
          </a:prstGeom>
        </p:spPr>
      </p:pic>
      <p:sp>
        <p:nvSpPr>
          <p:cNvPr id="7" name="Rectangle 6"/>
          <p:cNvSpPr/>
          <p:nvPr/>
        </p:nvSpPr>
        <p:spPr>
          <a:xfrm>
            <a:off x="357158" y="1857364"/>
            <a:ext cx="2714644" cy="400110"/>
          </a:xfrm>
          <a:prstGeom prst="rect">
            <a:avLst/>
          </a:prstGeom>
        </p:spPr>
        <p:txBody>
          <a:bodyPr wrap="square">
            <a:spAutoFit/>
          </a:bodyPr>
          <a:lstStyle/>
          <a:p>
            <a:r>
              <a:rPr lang="en-US" sz="2000" dirty="0" err="1">
                <a:solidFill>
                  <a:srgbClr val="C00000"/>
                </a:solidFill>
                <a:ea typeface="Helvetica Neue Light" charset="0"/>
                <a:cs typeface="Helvetica Neue Light" charset="0"/>
                <a:sym typeface="Wingdings"/>
              </a:rPr>
              <a:t>Appariement</a:t>
            </a:r>
            <a:r>
              <a:rPr lang="en-US" sz="2000" dirty="0">
                <a:solidFill>
                  <a:srgbClr val="C00000"/>
                </a:solidFill>
                <a:ea typeface="Helvetica Neue Light" charset="0"/>
                <a:cs typeface="Helvetica Neue Light" charset="0"/>
                <a:sym typeface="Wingdings"/>
              </a:rPr>
              <a:t> </a:t>
            </a:r>
            <a:r>
              <a:rPr lang="en-US" sz="2000" dirty="0" err="1">
                <a:solidFill>
                  <a:srgbClr val="C00000"/>
                </a:solidFill>
                <a:ea typeface="Helvetica Neue Light" charset="0"/>
                <a:cs typeface="Helvetica Neue Light" charset="0"/>
                <a:sym typeface="Wingdings"/>
              </a:rPr>
              <a:t>canonique</a:t>
            </a:r>
            <a:endParaRPr lang="en-US" sz="2000" dirty="0">
              <a:solidFill>
                <a:srgbClr val="C00000"/>
              </a:solidFill>
              <a:ea typeface="Helvetica Neue Light" charset="0"/>
              <a:cs typeface="Helvetica Neue Light" charset="0"/>
            </a:endParaRPr>
          </a:p>
        </p:txBody>
      </p:sp>
      <p:sp>
        <p:nvSpPr>
          <p:cNvPr id="10" name="ZoneTexte 9"/>
          <p:cNvSpPr txBox="1"/>
          <p:nvPr/>
        </p:nvSpPr>
        <p:spPr>
          <a:xfrm rot="1079800">
            <a:off x="3498923" y="1612201"/>
            <a:ext cx="1708545" cy="369332"/>
          </a:xfrm>
          <a:prstGeom prst="rect">
            <a:avLst/>
          </a:prstGeom>
          <a:solidFill>
            <a:srgbClr val="FFFFFF">
              <a:alpha val="50196"/>
            </a:srgbClr>
          </a:solidFill>
        </p:spPr>
        <p:txBody>
          <a:bodyPr wrap="none" rtlCol="0">
            <a:spAutoFit/>
          </a:bodyPr>
          <a:lstStyle/>
          <a:p>
            <a:r>
              <a:rPr lang="fr-FR" dirty="0" err="1">
                <a:solidFill>
                  <a:srgbClr val="C00000"/>
                </a:solidFill>
              </a:rPr>
              <a:t>Hoogsteen</a:t>
            </a:r>
            <a:r>
              <a:rPr lang="fr-FR" dirty="0">
                <a:solidFill>
                  <a:srgbClr val="C00000"/>
                </a:solidFill>
              </a:rPr>
              <a:t> </a:t>
            </a:r>
            <a:r>
              <a:rPr lang="fr-FR" dirty="0" err="1">
                <a:solidFill>
                  <a:srgbClr val="C00000"/>
                </a:solidFill>
              </a:rPr>
              <a:t>edge</a:t>
            </a:r>
            <a:endParaRPr lang="fr-FR" dirty="0">
              <a:solidFill>
                <a:srgbClr val="C00000"/>
              </a:solidFill>
            </a:endParaRPr>
          </a:p>
        </p:txBody>
      </p:sp>
      <p:sp>
        <p:nvSpPr>
          <p:cNvPr id="11" name="ZoneTexte 10"/>
          <p:cNvSpPr txBox="1"/>
          <p:nvPr/>
        </p:nvSpPr>
        <p:spPr>
          <a:xfrm rot="4639254">
            <a:off x="2493132" y="2404940"/>
            <a:ext cx="1942327" cy="369332"/>
          </a:xfrm>
          <a:prstGeom prst="rect">
            <a:avLst/>
          </a:prstGeom>
          <a:solidFill>
            <a:srgbClr val="FFFFFF">
              <a:alpha val="50196"/>
            </a:srgbClr>
          </a:solidFill>
        </p:spPr>
        <p:txBody>
          <a:bodyPr wrap="none" rtlCol="0">
            <a:spAutoFit/>
          </a:bodyPr>
          <a:lstStyle/>
          <a:p>
            <a:r>
              <a:rPr lang="fr-FR" dirty="0">
                <a:solidFill>
                  <a:srgbClr val="C00000"/>
                </a:solidFill>
              </a:rPr>
              <a:t>Watson-Crick </a:t>
            </a:r>
            <a:r>
              <a:rPr lang="fr-FR" dirty="0" err="1">
                <a:solidFill>
                  <a:srgbClr val="C00000"/>
                </a:solidFill>
              </a:rPr>
              <a:t>edge</a:t>
            </a:r>
            <a:endParaRPr lang="fr-FR" dirty="0">
              <a:solidFill>
                <a:srgbClr val="C00000"/>
              </a:solidFill>
            </a:endParaRPr>
          </a:p>
        </p:txBody>
      </p:sp>
      <p:sp>
        <p:nvSpPr>
          <p:cNvPr id="14" name="ZoneTexte 13"/>
          <p:cNvSpPr txBox="1"/>
          <p:nvPr/>
        </p:nvSpPr>
        <p:spPr>
          <a:xfrm rot="1079800">
            <a:off x="4028089" y="3463142"/>
            <a:ext cx="1204369" cy="369332"/>
          </a:xfrm>
          <a:prstGeom prst="rect">
            <a:avLst/>
          </a:prstGeom>
          <a:solidFill>
            <a:srgbClr val="FFFFFF">
              <a:alpha val="50196"/>
            </a:srgbClr>
          </a:solidFill>
        </p:spPr>
        <p:txBody>
          <a:bodyPr wrap="none" rtlCol="0">
            <a:spAutoFit/>
          </a:bodyPr>
          <a:lstStyle/>
          <a:p>
            <a:r>
              <a:rPr lang="fr-FR" dirty="0" err="1">
                <a:solidFill>
                  <a:srgbClr val="C00000"/>
                </a:solidFill>
              </a:rPr>
              <a:t>sugar</a:t>
            </a:r>
            <a:r>
              <a:rPr lang="fr-FR" dirty="0">
                <a:solidFill>
                  <a:srgbClr val="C00000"/>
                </a:solidFill>
              </a:rPr>
              <a:t> </a:t>
            </a:r>
            <a:r>
              <a:rPr lang="fr-FR" dirty="0" err="1">
                <a:solidFill>
                  <a:srgbClr val="C00000"/>
                </a:solidFill>
              </a:rPr>
              <a:t>edge</a:t>
            </a:r>
            <a:endParaRPr lang="fr-FR" dirty="0">
              <a:solidFill>
                <a:srgbClr val="C00000"/>
              </a:solidFill>
            </a:endParaRPr>
          </a:p>
        </p:txBody>
      </p:sp>
      <p:sp>
        <p:nvSpPr>
          <p:cNvPr id="12" name="Arc 11"/>
          <p:cNvSpPr/>
          <p:nvPr/>
        </p:nvSpPr>
        <p:spPr>
          <a:xfrm rot="19547620">
            <a:off x="3420432" y="3242172"/>
            <a:ext cx="2192338" cy="2677321"/>
          </a:xfrm>
          <a:prstGeom prst="arc">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Forme libre 8"/>
          <p:cNvSpPr/>
          <p:nvPr/>
        </p:nvSpPr>
        <p:spPr>
          <a:xfrm>
            <a:off x="3366457" y="1648918"/>
            <a:ext cx="1813810" cy="1828800"/>
          </a:xfrm>
          <a:custGeom>
            <a:avLst/>
            <a:gdLst>
              <a:gd name="connsiteX0" fmla="*/ 404735 w 1813810"/>
              <a:gd name="connsiteY0" fmla="*/ 1828800 h 1828800"/>
              <a:gd name="connsiteX1" fmla="*/ 0 w 1813810"/>
              <a:gd name="connsiteY1" fmla="*/ 0 h 1828800"/>
              <a:gd name="connsiteX2" fmla="*/ 1813810 w 1813810"/>
              <a:gd name="connsiteY2" fmla="*/ 599607 h 1828800"/>
            </a:gdLst>
            <a:ahLst/>
            <a:cxnLst>
              <a:cxn ang="0">
                <a:pos x="connsiteX0" y="connsiteY0"/>
              </a:cxn>
              <a:cxn ang="0">
                <a:pos x="connsiteX1" y="connsiteY1"/>
              </a:cxn>
              <a:cxn ang="0">
                <a:pos x="connsiteX2" y="connsiteY2"/>
              </a:cxn>
            </a:cxnLst>
            <a:rect l="l" t="t" r="r" b="b"/>
            <a:pathLst>
              <a:path w="1813810" h="1828800">
                <a:moveTo>
                  <a:pt x="404735" y="1828800"/>
                </a:moveTo>
                <a:lnTo>
                  <a:pt x="0" y="0"/>
                </a:lnTo>
                <a:lnTo>
                  <a:pt x="1813810" y="599607"/>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Rectangle 15"/>
          <p:cNvSpPr/>
          <p:nvPr/>
        </p:nvSpPr>
        <p:spPr>
          <a:xfrm>
            <a:off x="3286116" y="1000108"/>
            <a:ext cx="3500462" cy="400110"/>
          </a:xfrm>
          <a:prstGeom prst="rect">
            <a:avLst/>
          </a:prstGeom>
        </p:spPr>
        <p:txBody>
          <a:bodyPr wrap="square">
            <a:spAutoFit/>
          </a:bodyPr>
          <a:lstStyle/>
          <a:p>
            <a:r>
              <a:rPr lang="en-US" sz="2000" dirty="0" err="1">
                <a:solidFill>
                  <a:srgbClr val="C00000"/>
                </a:solidFill>
                <a:ea typeface="Helvetica Neue Light" charset="0"/>
                <a:cs typeface="Helvetica Neue Light" charset="0"/>
                <a:sym typeface="Wingdings"/>
              </a:rPr>
              <a:t>Appariement</a:t>
            </a:r>
            <a:r>
              <a:rPr lang="en-US" sz="2000" dirty="0">
                <a:solidFill>
                  <a:srgbClr val="C00000"/>
                </a:solidFill>
                <a:ea typeface="Helvetica Neue Light" charset="0"/>
                <a:cs typeface="Helvetica Neue Light" charset="0"/>
                <a:sym typeface="Wingdings"/>
              </a:rPr>
              <a:t> non </a:t>
            </a:r>
            <a:r>
              <a:rPr lang="en-US" sz="2000" dirty="0" err="1">
                <a:solidFill>
                  <a:srgbClr val="C00000"/>
                </a:solidFill>
                <a:ea typeface="Helvetica Neue Light" charset="0"/>
                <a:cs typeface="Helvetica Neue Light" charset="0"/>
                <a:sym typeface="Wingdings"/>
              </a:rPr>
              <a:t>canonique</a:t>
            </a:r>
            <a:endParaRPr lang="en-US" sz="2000" dirty="0">
              <a:solidFill>
                <a:srgbClr val="C00000"/>
              </a:solidFill>
              <a:ea typeface="Helvetica Neue Light" charset="0"/>
              <a:cs typeface="Helvetica Neue Light" charset="0"/>
            </a:endParaRPr>
          </a:p>
        </p:txBody>
      </p:sp>
      <p:sp>
        <p:nvSpPr>
          <p:cNvPr id="18" name="Arc 17"/>
          <p:cNvSpPr/>
          <p:nvPr/>
        </p:nvSpPr>
        <p:spPr>
          <a:xfrm rot="2398788" flipH="1">
            <a:off x="2469551" y="1723879"/>
            <a:ext cx="785818" cy="857256"/>
          </a:xfrm>
          <a:prstGeom prst="arc">
            <a:avLst/>
          </a:prstGeom>
          <a:ln w="25400">
            <a:solidFill>
              <a:srgbClr val="C0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p:cNvSpPr/>
          <p:nvPr/>
        </p:nvSpPr>
        <p:spPr>
          <a:xfrm rot="8478157" flipH="1">
            <a:off x="4396531" y="1223095"/>
            <a:ext cx="785818" cy="857256"/>
          </a:xfrm>
          <a:prstGeom prst="arc">
            <a:avLst/>
          </a:prstGeom>
          <a:ln w="25400">
            <a:solidFill>
              <a:srgbClr val="C0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rc 19"/>
          <p:cNvSpPr/>
          <p:nvPr/>
        </p:nvSpPr>
        <p:spPr>
          <a:xfrm rot="6961254" flipH="1">
            <a:off x="2680762" y="2301122"/>
            <a:ext cx="3379387" cy="1283728"/>
          </a:xfrm>
          <a:prstGeom prst="arc">
            <a:avLst/>
          </a:prstGeom>
          <a:ln w="25400">
            <a:solidFill>
              <a:srgbClr val="C0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Espace réservé du numéro de diapositive 16"/>
          <p:cNvSpPr>
            <a:spLocks noGrp="1"/>
          </p:cNvSpPr>
          <p:nvPr>
            <p:ph type="sldNum" sz="quarter" idx="12"/>
          </p:nvPr>
        </p:nvSpPr>
        <p:spPr/>
        <p:txBody>
          <a:bodyPr/>
          <a:lstStyle/>
          <a:p>
            <a:fld id="{922D7642-BDE5-4A24-BAC5-C7F7F2D9BEDB}" type="slidenum">
              <a:rPr lang="fr-FR" smtClean="0"/>
              <a:pPr/>
              <a:t>41</a:t>
            </a:fld>
            <a:endParaRPr lang="fr-F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71414"/>
            <a:ext cx="744447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Acquisition des données structurales du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pic>
        <p:nvPicPr>
          <p:cNvPr id="4" name="Image 3" descr="Nucléotides et sondes 1.png"/>
          <p:cNvPicPr>
            <a:picLocks noChangeAspect="1"/>
          </p:cNvPicPr>
          <p:nvPr/>
        </p:nvPicPr>
        <p:blipFill>
          <a:blip r:embed="rId2" cstate="print"/>
          <a:stretch>
            <a:fillRect/>
          </a:stretch>
        </p:blipFill>
        <p:spPr>
          <a:xfrm>
            <a:off x="642910" y="1657268"/>
            <a:ext cx="5902181" cy="4293571"/>
          </a:xfrm>
          <a:prstGeom prst="rect">
            <a:avLst/>
          </a:prstGeom>
        </p:spPr>
      </p:pic>
      <p:sp>
        <p:nvSpPr>
          <p:cNvPr id="7" name="Rectangle 6"/>
          <p:cNvSpPr/>
          <p:nvPr/>
        </p:nvSpPr>
        <p:spPr>
          <a:xfrm>
            <a:off x="3143240" y="1142984"/>
            <a:ext cx="2714644" cy="400110"/>
          </a:xfrm>
          <a:prstGeom prst="rect">
            <a:avLst/>
          </a:prstGeom>
        </p:spPr>
        <p:txBody>
          <a:bodyPr wrap="square">
            <a:spAutoFit/>
          </a:bodyPr>
          <a:lstStyle/>
          <a:p>
            <a:r>
              <a:rPr lang="en-US" sz="2000" dirty="0" err="1">
                <a:solidFill>
                  <a:srgbClr val="C00000"/>
                </a:solidFill>
                <a:ea typeface="Helvetica Neue Light" charset="0"/>
                <a:cs typeface="Helvetica Neue Light" charset="0"/>
                <a:sym typeface="Wingdings"/>
              </a:rPr>
              <a:t>Appariement</a:t>
            </a:r>
            <a:r>
              <a:rPr lang="en-US" sz="2000" dirty="0">
                <a:solidFill>
                  <a:srgbClr val="C00000"/>
                </a:solidFill>
                <a:ea typeface="Helvetica Neue Light" charset="0"/>
                <a:cs typeface="Helvetica Neue Light" charset="0"/>
                <a:sym typeface="Wingdings"/>
              </a:rPr>
              <a:t> </a:t>
            </a:r>
            <a:r>
              <a:rPr lang="en-US" sz="2000" dirty="0" err="1">
                <a:solidFill>
                  <a:srgbClr val="C00000"/>
                </a:solidFill>
                <a:ea typeface="Helvetica Neue Light" charset="0"/>
                <a:cs typeface="Helvetica Neue Light" charset="0"/>
                <a:sym typeface="Wingdings"/>
              </a:rPr>
              <a:t>canonique</a:t>
            </a:r>
            <a:endParaRPr lang="en-US" sz="2000" dirty="0">
              <a:solidFill>
                <a:srgbClr val="C00000"/>
              </a:solidFill>
              <a:ea typeface="Helvetica Neue Light" charset="0"/>
              <a:cs typeface="Helvetica Neue Light" charset="0"/>
            </a:endParaRPr>
          </a:p>
        </p:txBody>
      </p:sp>
      <p:sp>
        <p:nvSpPr>
          <p:cNvPr id="10" name="ZoneTexte 9"/>
          <p:cNvSpPr txBox="1"/>
          <p:nvPr/>
        </p:nvSpPr>
        <p:spPr>
          <a:xfrm rot="20246413">
            <a:off x="1846895" y="1942875"/>
            <a:ext cx="1708545" cy="369332"/>
          </a:xfrm>
          <a:prstGeom prst="rect">
            <a:avLst/>
          </a:prstGeom>
          <a:solidFill>
            <a:srgbClr val="FFFFFF">
              <a:alpha val="50196"/>
            </a:srgbClr>
          </a:solidFill>
        </p:spPr>
        <p:txBody>
          <a:bodyPr wrap="none" rtlCol="0">
            <a:spAutoFit/>
          </a:bodyPr>
          <a:lstStyle/>
          <a:p>
            <a:r>
              <a:rPr lang="fr-FR" dirty="0" err="1">
                <a:solidFill>
                  <a:srgbClr val="C00000"/>
                </a:solidFill>
              </a:rPr>
              <a:t>Hoogsteen</a:t>
            </a:r>
            <a:r>
              <a:rPr lang="fr-FR" dirty="0">
                <a:solidFill>
                  <a:srgbClr val="C00000"/>
                </a:solidFill>
              </a:rPr>
              <a:t> </a:t>
            </a:r>
            <a:r>
              <a:rPr lang="fr-FR" dirty="0" err="1">
                <a:solidFill>
                  <a:srgbClr val="C00000"/>
                </a:solidFill>
              </a:rPr>
              <a:t>edge</a:t>
            </a:r>
            <a:endParaRPr lang="fr-FR" dirty="0">
              <a:solidFill>
                <a:srgbClr val="C00000"/>
              </a:solidFill>
            </a:endParaRPr>
          </a:p>
        </p:txBody>
      </p:sp>
      <p:sp>
        <p:nvSpPr>
          <p:cNvPr id="11" name="ZoneTexte 10"/>
          <p:cNvSpPr txBox="1"/>
          <p:nvPr/>
        </p:nvSpPr>
        <p:spPr>
          <a:xfrm rot="16757172">
            <a:off x="2690373" y="2613289"/>
            <a:ext cx="1942327" cy="369332"/>
          </a:xfrm>
          <a:prstGeom prst="rect">
            <a:avLst/>
          </a:prstGeom>
          <a:solidFill>
            <a:srgbClr val="FFFFFF">
              <a:alpha val="50196"/>
            </a:srgbClr>
          </a:solidFill>
        </p:spPr>
        <p:txBody>
          <a:bodyPr wrap="none" rtlCol="0">
            <a:spAutoFit/>
          </a:bodyPr>
          <a:lstStyle/>
          <a:p>
            <a:r>
              <a:rPr lang="fr-FR" dirty="0">
                <a:solidFill>
                  <a:srgbClr val="C00000"/>
                </a:solidFill>
              </a:rPr>
              <a:t>Watson-Crick </a:t>
            </a:r>
            <a:r>
              <a:rPr lang="fr-FR" dirty="0" err="1">
                <a:solidFill>
                  <a:srgbClr val="C00000"/>
                </a:solidFill>
              </a:rPr>
              <a:t>edge</a:t>
            </a:r>
            <a:endParaRPr lang="fr-FR" dirty="0">
              <a:solidFill>
                <a:srgbClr val="C00000"/>
              </a:solidFill>
            </a:endParaRPr>
          </a:p>
        </p:txBody>
      </p:sp>
      <p:sp>
        <p:nvSpPr>
          <p:cNvPr id="14" name="ZoneTexte 13"/>
          <p:cNvSpPr txBox="1"/>
          <p:nvPr/>
        </p:nvSpPr>
        <p:spPr>
          <a:xfrm rot="20764031">
            <a:off x="2027824" y="3711440"/>
            <a:ext cx="1204369" cy="369332"/>
          </a:xfrm>
          <a:prstGeom prst="rect">
            <a:avLst/>
          </a:prstGeom>
          <a:solidFill>
            <a:srgbClr val="FFFFFF">
              <a:alpha val="50196"/>
            </a:srgbClr>
          </a:solidFill>
        </p:spPr>
        <p:txBody>
          <a:bodyPr wrap="none" rtlCol="0">
            <a:spAutoFit/>
          </a:bodyPr>
          <a:lstStyle/>
          <a:p>
            <a:r>
              <a:rPr lang="fr-FR" dirty="0" err="1">
                <a:solidFill>
                  <a:srgbClr val="C00000"/>
                </a:solidFill>
              </a:rPr>
              <a:t>sugar</a:t>
            </a:r>
            <a:r>
              <a:rPr lang="fr-FR" dirty="0">
                <a:solidFill>
                  <a:srgbClr val="C00000"/>
                </a:solidFill>
              </a:rPr>
              <a:t> </a:t>
            </a:r>
            <a:r>
              <a:rPr lang="fr-FR" dirty="0" err="1">
                <a:solidFill>
                  <a:srgbClr val="C00000"/>
                </a:solidFill>
              </a:rPr>
              <a:t>edge</a:t>
            </a:r>
            <a:endParaRPr lang="fr-FR" dirty="0">
              <a:solidFill>
                <a:srgbClr val="C00000"/>
              </a:solidFill>
            </a:endParaRPr>
          </a:p>
        </p:txBody>
      </p:sp>
      <p:sp>
        <p:nvSpPr>
          <p:cNvPr id="12" name="Arc 11"/>
          <p:cNvSpPr/>
          <p:nvPr/>
        </p:nvSpPr>
        <p:spPr>
          <a:xfrm rot="19221590">
            <a:off x="1427163" y="3659288"/>
            <a:ext cx="2193796" cy="1728596"/>
          </a:xfrm>
          <a:prstGeom prst="arc">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Forme libre 8"/>
          <p:cNvSpPr/>
          <p:nvPr/>
        </p:nvSpPr>
        <p:spPr>
          <a:xfrm rot="4864924">
            <a:off x="1994386" y="2052094"/>
            <a:ext cx="1813810" cy="1828800"/>
          </a:xfrm>
          <a:custGeom>
            <a:avLst/>
            <a:gdLst>
              <a:gd name="connsiteX0" fmla="*/ 404735 w 1813810"/>
              <a:gd name="connsiteY0" fmla="*/ 1828800 h 1828800"/>
              <a:gd name="connsiteX1" fmla="*/ 0 w 1813810"/>
              <a:gd name="connsiteY1" fmla="*/ 0 h 1828800"/>
              <a:gd name="connsiteX2" fmla="*/ 1813810 w 1813810"/>
              <a:gd name="connsiteY2" fmla="*/ 599607 h 1828800"/>
            </a:gdLst>
            <a:ahLst/>
            <a:cxnLst>
              <a:cxn ang="0">
                <a:pos x="connsiteX0" y="connsiteY0"/>
              </a:cxn>
              <a:cxn ang="0">
                <a:pos x="connsiteX1" y="connsiteY1"/>
              </a:cxn>
              <a:cxn ang="0">
                <a:pos x="connsiteX2" y="connsiteY2"/>
              </a:cxn>
            </a:cxnLst>
            <a:rect l="l" t="t" r="r" b="b"/>
            <a:pathLst>
              <a:path w="1813810" h="1828800">
                <a:moveTo>
                  <a:pt x="404735" y="1828800"/>
                </a:moveTo>
                <a:lnTo>
                  <a:pt x="0" y="0"/>
                </a:lnTo>
                <a:lnTo>
                  <a:pt x="1813810" y="599607"/>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Rectangle 15"/>
          <p:cNvSpPr/>
          <p:nvPr/>
        </p:nvSpPr>
        <p:spPr>
          <a:xfrm>
            <a:off x="214282" y="1385816"/>
            <a:ext cx="3500462" cy="400110"/>
          </a:xfrm>
          <a:prstGeom prst="rect">
            <a:avLst/>
          </a:prstGeom>
        </p:spPr>
        <p:txBody>
          <a:bodyPr wrap="square">
            <a:spAutoFit/>
          </a:bodyPr>
          <a:lstStyle/>
          <a:p>
            <a:r>
              <a:rPr lang="en-US" sz="2000" dirty="0" err="1">
                <a:solidFill>
                  <a:srgbClr val="C00000"/>
                </a:solidFill>
                <a:ea typeface="Helvetica Neue Light" charset="0"/>
                <a:cs typeface="Helvetica Neue Light" charset="0"/>
                <a:sym typeface="Wingdings"/>
              </a:rPr>
              <a:t>Appariement</a:t>
            </a:r>
            <a:r>
              <a:rPr lang="en-US" sz="2000" dirty="0">
                <a:solidFill>
                  <a:srgbClr val="C00000"/>
                </a:solidFill>
                <a:ea typeface="Helvetica Neue Light" charset="0"/>
                <a:cs typeface="Helvetica Neue Light" charset="0"/>
                <a:sym typeface="Wingdings"/>
              </a:rPr>
              <a:t> non </a:t>
            </a:r>
            <a:r>
              <a:rPr lang="en-US" sz="2000" dirty="0" err="1">
                <a:solidFill>
                  <a:srgbClr val="C00000"/>
                </a:solidFill>
                <a:ea typeface="Helvetica Neue Light" charset="0"/>
                <a:cs typeface="Helvetica Neue Light" charset="0"/>
                <a:sym typeface="Wingdings"/>
              </a:rPr>
              <a:t>canonique</a:t>
            </a:r>
            <a:endParaRPr lang="en-US" sz="2000" dirty="0">
              <a:solidFill>
                <a:srgbClr val="C00000"/>
              </a:solidFill>
              <a:ea typeface="Helvetica Neue Light" charset="0"/>
              <a:cs typeface="Helvetica Neue Light" charset="0"/>
            </a:endParaRPr>
          </a:p>
        </p:txBody>
      </p:sp>
      <p:sp>
        <p:nvSpPr>
          <p:cNvPr id="18" name="Arc 17"/>
          <p:cNvSpPr/>
          <p:nvPr/>
        </p:nvSpPr>
        <p:spPr>
          <a:xfrm rot="9802314" flipH="1">
            <a:off x="2932855" y="1417835"/>
            <a:ext cx="1602353" cy="1236245"/>
          </a:xfrm>
          <a:prstGeom prst="arc">
            <a:avLst/>
          </a:prstGeom>
          <a:ln w="25400">
            <a:solidFill>
              <a:srgbClr val="C0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p:cNvSpPr/>
          <p:nvPr/>
        </p:nvSpPr>
        <p:spPr>
          <a:xfrm rot="13121843">
            <a:off x="1824764" y="1580284"/>
            <a:ext cx="785818" cy="857256"/>
          </a:xfrm>
          <a:prstGeom prst="arc">
            <a:avLst/>
          </a:prstGeom>
          <a:ln w="25400">
            <a:solidFill>
              <a:srgbClr val="C0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rc 19"/>
          <p:cNvSpPr/>
          <p:nvPr/>
        </p:nvSpPr>
        <p:spPr>
          <a:xfrm rot="14638746">
            <a:off x="881026" y="2759461"/>
            <a:ext cx="3604507" cy="1283728"/>
          </a:xfrm>
          <a:prstGeom prst="arc">
            <a:avLst/>
          </a:prstGeom>
          <a:ln w="25400">
            <a:solidFill>
              <a:srgbClr val="C0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Espace réservé du numéro de diapositive 16"/>
          <p:cNvSpPr>
            <a:spLocks noGrp="1"/>
          </p:cNvSpPr>
          <p:nvPr>
            <p:ph type="sldNum" sz="quarter" idx="12"/>
          </p:nvPr>
        </p:nvSpPr>
        <p:spPr/>
        <p:txBody>
          <a:bodyPr/>
          <a:lstStyle/>
          <a:p>
            <a:fld id="{922D7642-BDE5-4A24-BAC5-C7F7F2D9BEDB}" type="slidenum">
              <a:rPr lang="fr-FR" smtClean="0"/>
              <a:pPr/>
              <a:t>42</a:t>
            </a:fld>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Nucléotides et sondes 2.png"/>
          <p:cNvPicPr>
            <a:picLocks noChangeAspect="1"/>
          </p:cNvPicPr>
          <p:nvPr/>
        </p:nvPicPr>
        <p:blipFill>
          <a:blip r:embed="rId3" cstate="print"/>
          <a:stretch>
            <a:fillRect/>
          </a:stretch>
        </p:blipFill>
        <p:spPr>
          <a:xfrm>
            <a:off x="642910" y="647374"/>
            <a:ext cx="6284621" cy="6067774"/>
          </a:xfrm>
          <a:prstGeom prst="rect">
            <a:avLst/>
          </a:prstGeom>
        </p:spPr>
      </p:pic>
      <p:sp>
        <p:nvSpPr>
          <p:cNvPr id="2" name="ZoneTexte 1"/>
          <p:cNvSpPr txBox="1"/>
          <p:nvPr/>
        </p:nvSpPr>
        <p:spPr>
          <a:xfrm>
            <a:off x="285720" y="71414"/>
            <a:ext cx="744447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Acquisition des données structurales du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pic>
        <p:nvPicPr>
          <p:cNvPr id="6" name="Image 5" descr="tableau sondes chimiques et enzymo ehresman.PNG"/>
          <p:cNvPicPr>
            <a:picLocks noChangeAspect="1"/>
          </p:cNvPicPr>
          <p:nvPr/>
        </p:nvPicPr>
        <p:blipFill>
          <a:blip r:embed="rId4" cstate="print"/>
          <a:srcRect l="46651" t="4397" r="24194" b="2469"/>
          <a:stretch>
            <a:fillRect/>
          </a:stretch>
        </p:blipFill>
        <p:spPr>
          <a:xfrm>
            <a:off x="7786742" y="714356"/>
            <a:ext cx="1500166" cy="3418860"/>
          </a:xfrm>
          <a:prstGeom prst="rect">
            <a:avLst/>
          </a:prstGeom>
        </p:spPr>
      </p:pic>
      <p:pic>
        <p:nvPicPr>
          <p:cNvPr id="7" name="Image 6" descr="tableau sondes chimiques et enzymo ehresman.PNG"/>
          <p:cNvPicPr>
            <a:picLocks noChangeAspect="1"/>
          </p:cNvPicPr>
          <p:nvPr/>
        </p:nvPicPr>
        <p:blipFill>
          <a:blip r:embed="rId4" cstate="print"/>
          <a:srcRect l="1490" t="4397" r="74409" b="2469"/>
          <a:stretch>
            <a:fillRect/>
          </a:stretch>
        </p:blipFill>
        <p:spPr>
          <a:xfrm>
            <a:off x="6576355" y="719958"/>
            <a:ext cx="1240126" cy="3418861"/>
          </a:xfrm>
          <a:prstGeom prst="rect">
            <a:avLst/>
          </a:prstGeom>
        </p:spPr>
      </p:pic>
      <p:sp>
        <p:nvSpPr>
          <p:cNvPr id="9" name="Espace réservé du numéro de diapositive 8"/>
          <p:cNvSpPr>
            <a:spLocks noGrp="1"/>
          </p:cNvSpPr>
          <p:nvPr>
            <p:ph type="sldNum" sz="quarter" idx="12"/>
          </p:nvPr>
        </p:nvSpPr>
        <p:spPr/>
        <p:txBody>
          <a:bodyPr/>
          <a:lstStyle/>
          <a:p>
            <a:fld id="{922D7642-BDE5-4A24-BAC5-C7F7F2D9BEDB}" type="slidenum">
              <a:rPr lang="fr-FR" smtClean="0"/>
              <a:pPr/>
              <a:t>43</a:t>
            </a:fld>
            <a:endParaRPr lang="fr-FR"/>
          </a:p>
        </p:txBody>
      </p:sp>
      <p:sp>
        <p:nvSpPr>
          <p:cNvPr id="8" name="ZoneTexte 7"/>
          <p:cNvSpPr txBox="1"/>
          <p:nvPr/>
        </p:nvSpPr>
        <p:spPr>
          <a:xfrm>
            <a:off x="3392977" y="4293096"/>
            <a:ext cx="263214" cy="276999"/>
          </a:xfrm>
          <a:prstGeom prst="rect">
            <a:avLst/>
          </a:prstGeom>
          <a:noFill/>
        </p:spPr>
        <p:txBody>
          <a:bodyPr wrap="none" rtlCol="0">
            <a:spAutoFit/>
          </a:bodyPr>
          <a:lstStyle/>
          <a:p>
            <a:r>
              <a:rPr lang="fr-FR" sz="1200" b="1" dirty="0"/>
              <a:t>1</a:t>
            </a:r>
          </a:p>
        </p:txBody>
      </p:sp>
      <p:sp>
        <p:nvSpPr>
          <p:cNvPr id="10" name="ZoneTexte 9"/>
          <p:cNvSpPr txBox="1"/>
          <p:nvPr/>
        </p:nvSpPr>
        <p:spPr>
          <a:xfrm>
            <a:off x="2499621" y="3097923"/>
            <a:ext cx="263214" cy="276999"/>
          </a:xfrm>
          <a:prstGeom prst="rect">
            <a:avLst/>
          </a:prstGeom>
          <a:noFill/>
        </p:spPr>
        <p:txBody>
          <a:bodyPr wrap="none" rtlCol="0">
            <a:spAutoFit/>
          </a:bodyPr>
          <a:lstStyle/>
          <a:p>
            <a:r>
              <a:rPr lang="fr-FR" sz="1200" b="1" dirty="0"/>
              <a:t>1</a:t>
            </a:r>
          </a:p>
        </p:txBody>
      </p:sp>
      <p:sp>
        <p:nvSpPr>
          <p:cNvPr id="11" name="ZoneTexte 10"/>
          <p:cNvSpPr txBox="1"/>
          <p:nvPr/>
        </p:nvSpPr>
        <p:spPr>
          <a:xfrm>
            <a:off x="4092762" y="2780928"/>
            <a:ext cx="263214" cy="276999"/>
          </a:xfrm>
          <a:prstGeom prst="rect">
            <a:avLst/>
          </a:prstGeom>
          <a:noFill/>
        </p:spPr>
        <p:txBody>
          <a:bodyPr wrap="none" rtlCol="0">
            <a:spAutoFit/>
          </a:bodyPr>
          <a:lstStyle/>
          <a:p>
            <a:r>
              <a:rPr lang="fr-FR" sz="1200" b="1" dirty="0"/>
              <a:t>1</a:t>
            </a:r>
          </a:p>
        </p:txBody>
      </p:sp>
      <p:sp>
        <p:nvSpPr>
          <p:cNvPr id="12" name="ZoneTexte 11"/>
          <p:cNvSpPr txBox="1"/>
          <p:nvPr/>
        </p:nvSpPr>
        <p:spPr>
          <a:xfrm>
            <a:off x="4947605" y="4520153"/>
            <a:ext cx="263214" cy="276999"/>
          </a:xfrm>
          <a:prstGeom prst="rect">
            <a:avLst/>
          </a:prstGeom>
          <a:noFill/>
        </p:spPr>
        <p:txBody>
          <a:bodyPr wrap="none" rtlCol="0">
            <a:spAutoFit/>
          </a:bodyPr>
          <a:lstStyle/>
          <a:p>
            <a:r>
              <a:rPr lang="fr-FR" sz="1200" b="1" dirty="0"/>
              <a:t>1</a:t>
            </a:r>
          </a:p>
        </p:txBody>
      </p:sp>
      <p:sp>
        <p:nvSpPr>
          <p:cNvPr id="13" name="ZoneTexte 12"/>
          <p:cNvSpPr txBox="1"/>
          <p:nvPr/>
        </p:nvSpPr>
        <p:spPr>
          <a:xfrm>
            <a:off x="2809251" y="2745303"/>
            <a:ext cx="263214" cy="276999"/>
          </a:xfrm>
          <a:prstGeom prst="rect">
            <a:avLst/>
          </a:prstGeom>
          <a:noFill/>
        </p:spPr>
        <p:txBody>
          <a:bodyPr wrap="none" rtlCol="0">
            <a:spAutoFit/>
          </a:bodyPr>
          <a:lstStyle/>
          <a:p>
            <a:r>
              <a:rPr lang="fr-FR" sz="1200" b="1" dirty="0"/>
              <a:t>3</a:t>
            </a:r>
          </a:p>
        </p:txBody>
      </p:sp>
      <p:sp>
        <p:nvSpPr>
          <p:cNvPr id="14" name="ZoneTexte 13"/>
          <p:cNvSpPr txBox="1"/>
          <p:nvPr/>
        </p:nvSpPr>
        <p:spPr>
          <a:xfrm>
            <a:off x="4595750" y="4244754"/>
            <a:ext cx="263214" cy="276999"/>
          </a:xfrm>
          <a:prstGeom prst="rect">
            <a:avLst/>
          </a:prstGeom>
          <a:noFill/>
        </p:spPr>
        <p:txBody>
          <a:bodyPr wrap="none" rtlCol="0">
            <a:spAutoFit/>
          </a:bodyPr>
          <a:lstStyle/>
          <a:p>
            <a:r>
              <a:rPr lang="fr-FR" sz="1200" b="1" dirty="0"/>
              <a:t>3</a:t>
            </a:r>
          </a:p>
        </p:txBody>
      </p:sp>
      <p:sp>
        <p:nvSpPr>
          <p:cNvPr id="15" name="ZoneTexte 14"/>
          <p:cNvSpPr txBox="1"/>
          <p:nvPr/>
        </p:nvSpPr>
        <p:spPr>
          <a:xfrm>
            <a:off x="3545377" y="4592161"/>
            <a:ext cx="263214" cy="276999"/>
          </a:xfrm>
          <a:prstGeom prst="rect">
            <a:avLst/>
          </a:prstGeom>
          <a:noFill/>
        </p:spPr>
        <p:txBody>
          <a:bodyPr wrap="none" rtlCol="0">
            <a:spAutoFit/>
          </a:bodyPr>
          <a:lstStyle/>
          <a:p>
            <a:r>
              <a:rPr lang="fr-FR" sz="1200" b="1" dirty="0"/>
              <a:t>2</a:t>
            </a:r>
          </a:p>
        </p:txBody>
      </p:sp>
      <p:sp>
        <p:nvSpPr>
          <p:cNvPr id="16" name="ZoneTexte 15">
            <a:extLst>
              <a:ext uri="{FF2B5EF4-FFF2-40B4-BE49-F238E27FC236}">
                <a16:creationId xmlns:a16="http://schemas.microsoft.com/office/drawing/2014/main" id="{A4D61006-A86B-4A48-8B6F-675B8B14DF11}"/>
              </a:ext>
            </a:extLst>
          </p:cNvPr>
          <p:cNvSpPr txBox="1"/>
          <p:nvPr/>
        </p:nvSpPr>
        <p:spPr>
          <a:xfrm>
            <a:off x="182232" y="1537443"/>
            <a:ext cx="5283934" cy="307777"/>
          </a:xfrm>
          <a:prstGeom prst="rect">
            <a:avLst/>
          </a:prstGeom>
          <a:solidFill>
            <a:schemeClr val="accent1">
              <a:lumMod val="40000"/>
              <a:lumOff val="60000"/>
            </a:schemeClr>
          </a:solidFill>
        </p:spPr>
        <p:txBody>
          <a:bodyPr wrap="square" rtlCol="0">
            <a:spAutoFit/>
          </a:bodyPr>
          <a:lstStyle/>
          <a:p>
            <a:r>
              <a:rPr lang="fr-FR" sz="1400" dirty="0">
                <a:solidFill>
                  <a:schemeClr val="tx1">
                    <a:lumMod val="95000"/>
                    <a:lumOff val="5000"/>
                  </a:schemeClr>
                </a:solidFill>
              </a:rPr>
              <a:t>Par sondage en solution (</a:t>
            </a:r>
            <a:r>
              <a:rPr lang="fr-FR" sz="1400" dirty="0" err="1">
                <a:solidFill>
                  <a:schemeClr val="tx1">
                    <a:lumMod val="95000"/>
                    <a:lumOff val="5000"/>
                  </a:schemeClr>
                </a:solidFill>
              </a:rPr>
              <a:t>probing</a:t>
            </a:r>
            <a:r>
              <a:rPr lang="fr-FR" sz="1400" dirty="0">
                <a:solidFill>
                  <a:schemeClr val="tx1">
                    <a:lumMod val="95000"/>
                    <a:lumOff val="5000"/>
                  </a:schemeClr>
                </a:solidFill>
              </a:rPr>
              <a:t>) soit </a:t>
            </a:r>
            <a:r>
              <a:rPr lang="fr-FR" sz="1400" dirty="0">
                <a:solidFill>
                  <a:srgbClr val="C00000"/>
                </a:solidFill>
              </a:rPr>
              <a:t>chimique</a:t>
            </a:r>
            <a:r>
              <a:rPr lang="fr-FR" sz="1400" dirty="0">
                <a:solidFill>
                  <a:schemeClr val="tx1">
                    <a:lumMod val="95000"/>
                    <a:lumOff val="5000"/>
                  </a:schemeClr>
                </a:solidFill>
              </a:rPr>
              <a:t> soit </a:t>
            </a:r>
            <a:r>
              <a:rPr lang="fr-FR" sz="1400" dirty="0">
                <a:solidFill>
                  <a:srgbClr val="C00000"/>
                </a:solidFill>
              </a:rPr>
              <a:t>enzymatique</a:t>
            </a:r>
          </a:p>
        </p:txBody>
      </p:sp>
      <p:sp>
        <p:nvSpPr>
          <p:cNvPr id="17" name="ZoneTexte 16">
            <a:extLst>
              <a:ext uri="{FF2B5EF4-FFF2-40B4-BE49-F238E27FC236}">
                <a16:creationId xmlns:a16="http://schemas.microsoft.com/office/drawing/2014/main" id="{1835D9D5-AF4E-714C-90CE-8C26B6C09ADF}"/>
              </a:ext>
            </a:extLst>
          </p:cNvPr>
          <p:cNvSpPr txBox="1"/>
          <p:nvPr/>
        </p:nvSpPr>
        <p:spPr>
          <a:xfrm>
            <a:off x="6630373" y="4195761"/>
            <a:ext cx="978658" cy="235834"/>
          </a:xfrm>
          <a:prstGeom prst="rect">
            <a:avLst/>
          </a:prstGeom>
          <a:noFill/>
        </p:spPr>
        <p:txBody>
          <a:bodyPr wrap="square" rtlCol="0">
            <a:spAutoFit/>
          </a:bodyPr>
          <a:lstStyle/>
          <a:p>
            <a:pPr>
              <a:lnSpc>
                <a:spcPts val="980"/>
              </a:lnSpc>
            </a:pPr>
            <a:r>
              <a:rPr lang="fr-FR" sz="1400" dirty="0">
                <a:solidFill>
                  <a:srgbClr val="C00000"/>
                </a:solidFill>
              </a:rPr>
              <a:t>chimiques</a:t>
            </a:r>
          </a:p>
        </p:txBody>
      </p:sp>
      <p:sp>
        <p:nvSpPr>
          <p:cNvPr id="18" name="ZoneTexte 17">
            <a:extLst>
              <a:ext uri="{FF2B5EF4-FFF2-40B4-BE49-F238E27FC236}">
                <a16:creationId xmlns:a16="http://schemas.microsoft.com/office/drawing/2014/main" id="{B2940881-6ADA-1141-A2F5-0B69FECFF09F}"/>
              </a:ext>
            </a:extLst>
          </p:cNvPr>
          <p:cNvSpPr txBox="1"/>
          <p:nvPr/>
        </p:nvSpPr>
        <p:spPr>
          <a:xfrm>
            <a:off x="6553200" y="912150"/>
            <a:ext cx="1233542" cy="235834"/>
          </a:xfrm>
          <a:prstGeom prst="rect">
            <a:avLst/>
          </a:prstGeom>
          <a:noFill/>
        </p:spPr>
        <p:txBody>
          <a:bodyPr wrap="square" rtlCol="0">
            <a:spAutoFit/>
          </a:bodyPr>
          <a:lstStyle/>
          <a:p>
            <a:pPr>
              <a:lnSpc>
                <a:spcPts val="980"/>
              </a:lnSpc>
            </a:pPr>
            <a:r>
              <a:rPr lang="fr-FR" sz="1400" dirty="0">
                <a:solidFill>
                  <a:srgbClr val="C00000"/>
                </a:solidFill>
              </a:rPr>
              <a:t>enzymatiques</a:t>
            </a:r>
          </a:p>
        </p:txBody>
      </p:sp>
      <p:sp>
        <p:nvSpPr>
          <p:cNvPr id="3" name="Rectangle 2">
            <a:extLst>
              <a:ext uri="{FF2B5EF4-FFF2-40B4-BE49-F238E27FC236}">
                <a16:creationId xmlns:a16="http://schemas.microsoft.com/office/drawing/2014/main" id="{C92F140F-46E0-5F48-81CA-0E225936F2AC}"/>
              </a:ext>
            </a:extLst>
          </p:cNvPr>
          <p:cNvSpPr/>
          <p:nvPr/>
        </p:nvSpPr>
        <p:spPr>
          <a:xfrm>
            <a:off x="6576355" y="912150"/>
            <a:ext cx="2567645" cy="1580746"/>
          </a:xfrm>
          <a:prstGeom prst="rect">
            <a:avLst/>
          </a:prstGeom>
          <a:solidFill>
            <a:srgbClr val="DCE6F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CDE41F87-5AF7-E944-ACCF-E7C8DC58D076}"/>
              </a:ext>
            </a:extLst>
          </p:cNvPr>
          <p:cNvSpPr/>
          <p:nvPr/>
        </p:nvSpPr>
        <p:spPr>
          <a:xfrm>
            <a:off x="6568589" y="2520339"/>
            <a:ext cx="2567645" cy="1897312"/>
          </a:xfrm>
          <a:prstGeom prst="rect">
            <a:avLst/>
          </a:prstGeom>
          <a:solidFill>
            <a:schemeClr val="accent6">
              <a:lumMod val="60000"/>
              <a:lumOff val="4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0282" y="2285992"/>
            <a:ext cx="3857668" cy="923330"/>
          </a:xfrm>
          <a:prstGeom prst="rect">
            <a:avLst/>
          </a:prstGeom>
        </p:spPr>
        <p:txBody>
          <a:bodyPr wrap="square">
            <a:spAutoFit/>
          </a:bodyPr>
          <a:lstStyle/>
          <a:p>
            <a:r>
              <a:rPr lang="fr-FR" dirty="0"/>
              <a:t>CMCT: 1-</a:t>
            </a:r>
            <a:r>
              <a:rPr lang="fr-FR" dirty="0" err="1"/>
              <a:t>cyclohexyl</a:t>
            </a:r>
            <a:r>
              <a:rPr lang="fr-FR" dirty="0"/>
              <a:t>-(2-</a:t>
            </a:r>
            <a:r>
              <a:rPr lang="fr-FR" dirty="0" err="1"/>
              <a:t>morpholinoethyl</a:t>
            </a:r>
            <a:r>
              <a:rPr lang="fr-FR" dirty="0"/>
              <a:t>)</a:t>
            </a:r>
            <a:r>
              <a:rPr lang="fr-FR" dirty="0" err="1"/>
              <a:t>carbodiimide</a:t>
            </a:r>
            <a:r>
              <a:rPr lang="fr-FR" dirty="0"/>
              <a:t> </a:t>
            </a:r>
          </a:p>
          <a:p>
            <a:r>
              <a:rPr lang="fr-FR" dirty="0" err="1"/>
              <a:t>metho</a:t>
            </a:r>
            <a:r>
              <a:rPr lang="fr-FR" dirty="0"/>
              <a:t>-p-</a:t>
            </a:r>
            <a:r>
              <a:rPr lang="fr-FR" dirty="0" err="1"/>
              <a:t>toluene</a:t>
            </a:r>
            <a:r>
              <a:rPr lang="fr-FR" dirty="0"/>
              <a:t> </a:t>
            </a:r>
            <a:r>
              <a:rPr lang="fr-FR" dirty="0" err="1"/>
              <a:t>sulfonate</a:t>
            </a:r>
            <a:endParaRPr lang="fr-FR" dirty="0"/>
          </a:p>
        </p:txBody>
      </p:sp>
      <p:pic>
        <p:nvPicPr>
          <p:cNvPr id="4" name="Image 3" descr="Structure-of-CMCT.gif"/>
          <p:cNvPicPr>
            <a:picLocks noChangeAspect="1"/>
          </p:cNvPicPr>
          <p:nvPr/>
        </p:nvPicPr>
        <p:blipFill>
          <a:blip r:embed="rId2" cstate="print"/>
          <a:stretch>
            <a:fillRect/>
          </a:stretch>
        </p:blipFill>
        <p:spPr>
          <a:xfrm>
            <a:off x="571472" y="2000240"/>
            <a:ext cx="1838325" cy="800100"/>
          </a:xfrm>
          <a:prstGeom prst="rect">
            <a:avLst/>
          </a:prstGeom>
        </p:spPr>
      </p:pic>
      <p:pic>
        <p:nvPicPr>
          <p:cNvPr id="5" name="Image 4" descr="Binding-of-kethoxal.png"/>
          <p:cNvPicPr>
            <a:picLocks noChangeAspect="1"/>
          </p:cNvPicPr>
          <p:nvPr/>
        </p:nvPicPr>
        <p:blipFill>
          <a:blip r:embed="rId3" cstate="print"/>
          <a:srcRect b="14609"/>
          <a:stretch>
            <a:fillRect/>
          </a:stretch>
        </p:blipFill>
        <p:spPr>
          <a:xfrm>
            <a:off x="2285984" y="4429132"/>
            <a:ext cx="1460318" cy="1214446"/>
          </a:xfrm>
          <a:prstGeom prst="rect">
            <a:avLst/>
          </a:prstGeom>
        </p:spPr>
      </p:pic>
      <p:pic>
        <p:nvPicPr>
          <p:cNvPr id="6" name="Image 5" descr="Dimethylsulfate.png"/>
          <p:cNvPicPr>
            <a:picLocks noChangeAspect="1"/>
          </p:cNvPicPr>
          <p:nvPr/>
        </p:nvPicPr>
        <p:blipFill>
          <a:blip r:embed="rId4" cstate="print"/>
          <a:stretch>
            <a:fillRect/>
          </a:stretch>
        </p:blipFill>
        <p:spPr>
          <a:xfrm>
            <a:off x="571472" y="3571876"/>
            <a:ext cx="1228734" cy="428628"/>
          </a:xfrm>
          <a:prstGeom prst="rect">
            <a:avLst/>
          </a:prstGeom>
        </p:spPr>
      </p:pic>
      <p:pic>
        <p:nvPicPr>
          <p:cNvPr id="7" name="Image 6" descr="Structure-of-kethoxal.png"/>
          <p:cNvPicPr>
            <a:picLocks noChangeAspect="1"/>
          </p:cNvPicPr>
          <p:nvPr/>
        </p:nvPicPr>
        <p:blipFill>
          <a:blip r:embed="rId5" cstate="print"/>
          <a:stretch>
            <a:fillRect/>
          </a:stretch>
        </p:blipFill>
        <p:spPr>
          <a:xfrm>
            <a:off x="285720" y="4786322"/>
            <a:ext cx="1600000" cy="558730"/>
          </a:xfrm>
          <a:prstGeom prst="rect">
            <a:avLst/>
          </a:prstGeom>
        </p:spPr>
      </p:pic>
      <p:sp>
        <p:nvSpPr>
          <p:cNvPr id="8" name="Rectangle 7"/>
          <p:cNvSpPr/>
          <p:nvPr/>
        </p:nvSpPr>
        <p:spPr>
          <a:xfrm>
            <a:off x="3714744" y="5000636"/>
            <a:ext cx="4336508" cy="369332"/>
          </a:xfrm>
          <a:prstGeom prst="rect">
            <a:avLst/>
          </a:prstGeom>
        </p:spPr>
        <p:txBody>
          <a:bodyPr wrap="none">
            <a:spAutoFit/>
          </a:bodyPr>
          <a:lstStyle/>
          <a:p>
            <a:r>
              <a:rPr lang="fr-FR" dirty="0" err="1"/>
              <a:t>Ketoxal</a:t>
            </a:r>
            <a:r>
              <a:rPr lang="fr-FR" dirty="0"/>
              <a:t>: 1,1-</a:t>
            </a:r>
            <a:r>
              <a:rPr lang="fr-FR" dirty="0" err="1"/>
              <a:t>Dihydroxy</a:t>
            </a:r>
            <a:r>
              <a:rPr lang="fr-FR" dirty="0"/>
              <a:t>-3-</a:t>
            </a:r>
            <a:r>
              <a:rPr lang="fr-FR" dirty="0" err="1"/>
              <a:t>ethoxy</a:t>
            </a:r>
            <a:r>
              <a:rPr lang="fr-FR" dirty="0"/>
              <a:t>-2-</a:t>
            </a:r>
            <a:r>
              <a:rPr lang="fr-FR" dirty="0" err="1"/>
              <a:t>butanone</a:t>
            </a:r>
            <a:endParaRPr lang="fr-FR" dirty="0"/>
          </a:p>
        </p:txBody>
      </p:sp>
      <p:cxnSp>
        <p:nvCxnSpPr>
          <p:cNvPr id="10" name="Connecteur droit avec flèche 9"/>
          <p:cNvCxnSpPr/>
          <p:nvPr/>
        </p:nvCxnSpPr>
        <p:spPr>
          <a:xfrm>
            <a:off x="1714480" y="5143512"/>
            <a:ext cx="571504" cy="158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00298" y="3714752"/>
            <a:ext cx="2273186" cy="369332"/>
          </a:xfrm>
          <a:prstGeom prst="rect">
            <a:avLst/>
          </a:prstGeom>
        </p:spPr>
        <p:txBody>
          <a:bodyPr wrap="none">
            <a:spAutoFit/>
          </a:bodyPr>
          <a:lstStyle/>
          <a:p>
            <a:r>
              <a:rPr lang="fr-FR" dirty="0"/>
              <a:t>DMS: Dimethyl sulfate</a:t>
            </a:r>
          </a:p>
        </p:txBody>
      </p:sp>
      <p:sp>
        <p:nvSpPr>
          <p:cNvPr id="12" name="ZoneTexte 11"/>
          <p:cNvSpPr txBox="1"/>
          <p:nvPr/>
        </p:nvSpPr>
        <p:spPr>
          <a:xfrm>
            <a:off x="285720" y="71414"/>
            <a:ext cx="744447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Acquisition des données structurales du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pic>
        <p:nvPicPr>
          <p:cNvPr id="13" name="Image 12" descr="tableau sondes chimiques et enzymo ehresman.PNG"/>
          <p:cNvPicPr>
            <a:picLocks noChangeAspect="1"/>
          </p:cNvPicPr>
          <p:nvPr/>
        </p:nvPicPr>
        <p:blipFill>
          <a:blip r:embed="rId6" cstate="print"/>
          <a:srcRect l="46651" t="4397" r="24194" b="2469"/>
          <a:stretch>
            <a:fillRect/>
          </a:stretch>
        </p:blipFill>
        <p:spPr>
          <a:xfrm>
            <a:off x="7786742" y="714356"/>
            <a:ext cx="1500166" cy="3418860"/>
          </a:xfrm>
          <a:prstGeom prst="rect">
            <a:avLst/>
          </a:prstGeom>
        </p:spPr>
      </p:pic>
      <p:pic>
        <p:nvPicPr>
          <p:cNvPr id="14" name="Image 13" descr="tableau sondes chimiques et enzymo ehresman.PNG"/>
          <p:cNvPicPr>
            <a:picLocks noChangeAspect="1"/>
          </p:cNvPicPr>
          <p:nvPr/>
        </p:nvPicPr>
        <p:blipFill>
          <a:blip r:embed="rId6" cstate="print"/>
          <a:srcRect l="1490" t="4397" r="74409" b="2469"/>
          <a:stretch>
            <a:fillRect/>
          </a:stretch>
        </p:blipFill>
        <p:spPr>
          <a:xfrm>
            <a:off x="6576355" y="719958"/>
            <a:ext cx="1240126" cy="3418861"/>
          </a:xfrm>
          <a:prstGeom prst="rect">
            <a:avLst/>
          </a:prstGeom>
        </p:spPr>
      </p:pic>
      <p:sp>
        <p:nvSpPr>
          <p:cNvPr id="17" name="Espace réservé du numéro de diapositive 16"/>
          <p:cNvSpPr>
            <a:spLocks noGrp="1"/>
          </p:cNvSpPr>
          <p:nvPr>
            <p:ph type="sldNum" sz="quarter" idx="12"/>
          </p:nvPr>
        </p:nvSpPr>
        <p:spPr/>
        <p:txBody>
          <a:bodyPr/>
          <a:lstStyle/>
          <a:p>
            <a:fld id="{922D7642-BDE5-4A24-BAC5-C7F7F2D9BEDB}" type="slidenum">
              <a:rPr lang="fr-FR" smtClean="0"/>
              <a:pPr/>
              <a:t>44</a:t>
            </a:fld>
            <a:endParaRPr lang="fr-FR"/>
          </a:p>
        </p:txBody>
      </p:sp>
      <p:sp>
        <p:nvSpPr>
          <p:cNvPr id="15" name="Rectangle 14">
            <a:extLst>
              <a:ext uri="{FF2B5EF4-FFF2-40B4-BE49-F238E27FC236}">
                <a16:creationId xmlns:a16="http://schemas.microsoft.com/office/drawing/2014/main" id="{176A3C63-8A8A-A64E-82AF-BC4814EFB4BC}"/>
              </a:ext>
            </a:extLst>
          </p:cNvPr>
          <p:cNvSpPr/>
          <p:nvPr/>
        </p:nvSpPr>
        <p:spPr>
          <a:xfrm>
            <a:off x="6576355" y="912150"/>
            <a:ext cx="2567645" cy="1580746"/>
          </a:xfrm>
          <a:prstGeom prst="rect">
            <a:avLst/>
          </a:prstGeom>
          <a:solidFill>
            <a:srgbClr val="DCE6F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167F850-2016-BF43-824B-78CF7A90AC45}"/>
              </a:ext>
            </a:extLst>
          </p:cNvPr>
          <p:cNvSpPr/>
          <p:nvPr/>
        </p:nvSpPr>
        <p:spPr>
          <a:xfrm>
            <a:off x="6568589" y="2520339"/>
            <a:ext cx="2567645" cy="1897312"/>
          </a:xfrm>
          <a:prstGeom prst="rect">
            <a:avLst/>
          </a:prstGeom>
          <a:solidFill>
            <a:schemeClr val="accent6">
              <a:lumMod val="60000"/>
              <a:lumOff val="4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tratégie probing 1.png"/>
          <p:cNvPicPr>
            <a:picLocks noChangeAspect="1"/>
          </p:cNvPicPr>
          <p:nvPr/>
        </p:nvPicPr>
        <p:blipFill>
          <a:blip r:embed="rId2" cstate="print"/>
          <a:stretch>
            <a:fillRect/>
          </a:stretch>
        </p:blipFill>
        <p:spPr>
          <a:xfrm>
            <a:off x="1522469" y="890010"/>
            <a:ext cx="6910655" cy="5753699"/>
          </a:xfrm>
          <a:prstGeom prst="rect">
            <a:avLst/>
          </a:prstGeom>
        </p:spPr>
      </p:pic>
      <p:sp>
        <p:nvSpPr>
          <p:cNvPr id="4" name="ZoneTexte 3"/>
          <p:cNvSpPr txBox="1"/>
          <p:nvPr/>
        </p:nvSpPr>
        <p:spPr>
          <a:xfrm>
            <a:off x="285720" y="71414"/>
            <a:ext cx="744447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Acquisition des données structurales du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45</a:t>
            </a:fld>
            <a:endParaRPr lang="fr-F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trategie probing 2.png"/>
          <p:cNvPicPr>
            <a:picLocks noChangeAspect="1"/>
          </p:cNvPicPr>
          <p:nvPr/>
        </p:nvPicPr>
        <p:blipFill>
          <a:blip r:embed="rId2" cstate="print"/>
          <a:stretch>
            <a:fillRect/>
          </a:stretch>
        </p:blipFill>
        <p:spPr>
          <a:xfrm>
            <a:off x="1071538" y="2571744"/>
            <a:ext cx="6705614" cy="3102870"/>
          </a:xfrm>
          <a:prstGeom prst="rect">
            <a:avLst/>
          </a:prstGeom>
        </p:spPr>
      </p:pic>
      <p:sp>
        <p:nvSpPr>
          <p:cNvPr id="5" name="ZoneTexte 4"/>
          <p:cNvSpPr txBox="1"/>
          <p:nvPr/>
        </p:nvSpPr>
        <p:spPr>
          <a:xfrm>
            <a:off x="285720" y="71414"/>
            <a:ext cx="744447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Acquisition des données structurales du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sp>
        <p:nvSpPr>
          <p:cNvPr id="6" name="Rectangle 5"/>
          <p:cNvSpPr/>
          <p:nvPr/>
        </p:nvSpPr>
        <p:spPr>
          <a:xfrm>
            <a:off x="1428728" y="1785926"/>
            <a:ext cx="3500462" cy="707886"/>
          </a:xfrm>
          <a:prstGeom prst="rect">
            <a:avLst/>
          </a:prstGeom>
        </p:spPr>
        <p:txBody>
          <a:bodyPr wrap="square">
            <a:spAutoFit/>
          </a:bodyPr>
          <a:lstStyle/>
          <a:p>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Arrêts</a:t>
            </a:r>
            <a:r>
              <a:rPr lang="en-US" sz="2000" dirty="0">
                <a:ea typeface="Helvetica Neue Light" charset="0"/>
                <a:cs typeface="Helvetica Neue Light" charset="0"/>
                <a:sym typeface="Wingdings"/>
              </a:rPr>
              <a:t> de la RT 1 </a:t>
            </a:r>
            <a:r>
              <a:rPr lang="en-US" sz="2000" dirty="0" err="1">
                <a:ea typeface="Helvetica Neue Light" charset="0"/>
                <a:cs typeface="Helvetica Neue Light" charset="0"/>
                <a:sym typeface="Wingdings"/>
              </a:rPr>
              <a:t>nucléotide</a:t>
            </a:r>
            <a:r>
              <a:rPr lang="en-US" sz="2000" dirty="0">
                <a:ea typeface="Helvetica Neue Light" charset="0"/>
                <a:cs typeface="Helvetica Neue Light" charset="0"/>
                <a:sym typeface="Wingdings"/>
              </a:rPr>
              <a:t>  </a:t>
            </a:r>
          </a:p>
          <a:p>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avant</a:t>
            </a:r>
            <a:r>
              <a:rPr lang="en-US" sz="2000" dirty="0">
                <a:ea typeface="Helvetica Neue Light" charset="0"/>
                <a:cs typeface="Helvetica Neue Light" charset="0"/>
                <a:sym typeface="Wingdings"/>
              </a:rPr>
              <a:t> la modification</a:t>
            </a:r>
            <a:endParaRPr lang="en-US" sz="2000" dirty="0">
              <a:ea typeface="Helvetica Neue Light" charset="0"/>
              <a:cs typeface="Helvetica Neue Light" charset="0"/>
            </a:endParaRPr>
          </a:p>
        </p:txBody>
      </p:sp>
      <p:sp>
        <p:nvSpPr>
          <p:cNvPr id="8" name="Espace réservé du numéro de diapositive 7"/>
          <p:cNvSpPr>
            <a:spLocks noGrp="1"/>
          </p:cNvSpPr>
          <p:nvPr>
            <p:ph type="sldNum" sz="quarter" idx="12"/>
          </p:nvPr>
        </p:nvSpPr>
        <p:spPr/>
        <p:txBody>
          <a:bodyPr/>
          <a:lstStyle/>
          <a:p>
            <a:fld id="{922D7642-BDE5-4A24-BAC5-C7F7F2D9BEDB}" type="slidenum">
              <a:rPr lang="fr-FR" smtClean="0"/>
              <a:pPr/>
              <a:t>46</a:t>
            </a:fld>
            <a:endParaRPr lang="fr-F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tratégie footprint.png"/>
          <p:cNvPicPr>
            <a:picLocks noChangeAspect="1"/>
          </p:cNvPicPr>
          <p:nvPr/>
        </p:nvPicPr>
        <p:blipFill>
          <a:blip r:embed="rId3" cstate="print"/>
          <a:stretch>
            <a:fillRect/>
          </a:stretch>
        </p:blipFill>
        <p:spPr>
          <a:xfrm>
            <a:off x="1534662" y="822954"/>
            <a:ext cx="6823552" cy="5854629"/>
          </a:xfrm>
          <a:prstGeom prst="rect">
            <a:avLst/>
          </a:prstGeom>
        </p:spPr>
      </p:pic>
      <p:sp>
        <p:nvSpPr>
          <p:cNvPr id="3" name="ZoneTexte 2"/>
          <p:cNvSpPr txBox="1"/>
          <p:nvPr/>
        </p:nvSpPr>
        <p:spPr>
          <a:xfrm>
            <a:off x="285720" y="71414"/>
            <a:ext cx="744447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Acquisition des données structurales du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sp>
        <p:nvSpPr>
          <p:cNvPr id="5" name="Espace réservé du numéro de diapositive 4"/>
          <p:cNvSpPr>
            <a:spLocks noGrp="1"/>
          </p:cNvSpPr>
          <p:nvPr>
            <p:ph type="sldNum" sz="quarter" idx="12"/>
          </p:nvPr>
        </p:nvSpPr>
        <p:spPr/>
        <p:txBody>
          <a:bodyPr/>
          <a:lstStyle/>
          <a:p>
            <a:fld id="{922D7642-BDE5-4A24-BAC5-C7F7F2D9BEDB}" type="slidenum">
              <a:rPr lang="fr-FR" smtClean="0"/>
              <a:pPr/>
              <a:t>47</a:t>
            </a:fld>
            <a:endParaRPr lang="fr-FR"/>
          </a:p>
        </p:txBody>
      </p:sp>
      <p:cxnSp>
        <p:nvCxnSpPr>
          <p:cNvPr id="13" name="Connecteur droit 12"/>
          <p:cNvCxnSpPr/>
          <p:nvPr/>
        </p:nvCxnSpPr>
        <p:spPr>
          <a:xfrm>
            <a:off x="5643570" y="4703382"/>
            <a:ext cx="500066" cy="158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5720" y="71414"/>
            <a:ext cx="2673681"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Modes d’action</a:t>
            </a:r>
            <a:endParaRPr lang="fr-FR" sz="2800" dirty="0">
              <a:solidFill>
                <a:schemeClr val="accent1">
                  <a:lumMod val="50000"/>
                </a:schemeClr>
              </a:solidFill>
              <a:cs typeface="Arial" pitchFamily="34" charset="0"/>
            </a:endParaRPr>
          </a:p>
        </p:txBody>
      </p:sp>
      <p:sp>
        <p:nvSpPr>
          <p:cNvPr id="7" name="Rectangle 6"/>
          <p:cNvSpPr/>
          <p:nvPr/>
        </p:nvSpPr>
        <p:spPr>
          <a:xfrm>
            <a:off x="857224" y="3502414"/>
            <a:ext cx="4572000" cy="1569660"/>
          </a:xfrm>
          <a:prstGeom prst="rect">
            <a:avLst/>
          </a:prstGeom>
        </p:spPr>
        <p:txBody>
          <a:bodyPr>
            <a:spAutoFit/>
          </a:bodyPr>
          <a:lstStyle/>
          <a:p>
            <a:pPr marL="342900" indent="-342900">
              <a:buFontTx/>
              <a:buAutoNum type="arabicParenR"/>
            </a:pPr>
            <a:r>
              <a:rPr lang="en-US" sz="2400" dirty="0"/>
              <a:t>Inhibition de la </a:t>
            </a:r>
            <a:r>
              <a:rPr lang="en-US" sz="2400" dirty="0" err="1"/>
              <a:t>traduction</a:t>
            </a:r>
            <a:endParaRPr lang="en-US" sz="2400" dirty="0"/>
          </a:p>
          <a:p>
            <a:pPr marL="342900" indent="-342900">
              <a:buFontTx/>
              <a:buAutoNum type="arabicParenR"/>
            </a:pPr>
            <a:r>
              <a:rPr lang="en-US" sz="2400" dirty="0" err="1"/>
              <a:t>Dégradation</a:t>
            </a:r>
            <a:r>
              <a:rPr lang="en-US" sz="2400" dirty="0"/>
              <a:t> du mRNA</a:t>
            </a:r>
          </a:p>
          <a:p>
            <a:pPr marL="342900" indent="-342900">
              <a:buFontTx/>
              <a:buAutoNum type="arabicParenR"/>
            </a:pPr>
            <a:r>
              <a:rPr lang="en-US" sz="2400" dirty="0"/>
              <a:t>Stimulation de la </a:t>
            </a:r>
            <a:r>
              <a:rPr lang="en-US" sz="2400" dirty="0" err="1"/>
              <a:t>traduction</a:t>
            </a:r>
            <a:endParaRPr lang="en-US" sz="2400" dirty="0"/>
          </a:p>
          <a:p>
            <a:pPr marL="342900" indent="-342900">
              <a:buFontTx/>
              <a:buAutoNum type="arabicParenR"/>
            </a:pPr>
            <a:r>
              <a:rPr lang="en-US" sz="2400" dirty="0" err="1"/>
              <a:t>Stabilisation</a:t>
            </a:r>
            <a:r>
              <a:rPr lang="en-US" sz="2400" dirty="0"/>
              <a:t> du mRNA</a:t>
            </a:r>
          </a:p>
        </p:txBody>
      </p:sp>
      <p:grpSp>
        <p:nvGrpSpPr>
          <p:cNvPr id="8" name="Group 7"/>
          <p:cNvGrpSpPr>
            <a:grpSpLocks/>
          </p:cNvGrpSpPr>
          <p:nvPr/>
        </p:nvGrpSpPr>
        <p:grpSpPr bwMode="auto">
          <a:xfrm>
            <a:off x="5486400" y="1828800"/>
            <a:ext cx="3203575" cy="3962400"/>
            <a:chOff x="3552" y="1152"/>
            <a:chExt cx="1922" cy="2386"/>
          </a:xfrm>
        </p:grpSpPr>
        <p:pic>
          <p:nvPicPr>
            <p:cNvPr id="9" name="Picture 5"/>
            <p:cNvPicPr>
              <a:picLocks noChangeAspect="1" noChangeArrowheads="1"/>
            </p:cNvPicPr>
            <p:nvPr/>
          </p:nvPicPr>
          <p:blipFill>
            <a:blip r:embed="rId2" cstate="print"/>
            <a:srcRect/>
            <a:stretch>
              <a:fillRect/>
            </a:stretch>
          </p:blipFill>
          <p:spPr bwMode="auto">
            <a:xfrm>
              <a:off x="3552" y="1152"/>
              <a:ext cx="1922" cy="2386"/>
            </a:xfrm>
            <a:prstGeom prst="rect">
              <a:avLst/>
            </a:prstGeom>
            <a:noFill/>
            <a:ln w="9525">
              <a:noFill/>
              <a:miter lim="800000"/>
              <a:headEnd/>
              <a:tailEnd/>
            </a:ln>
          </p:spPr>
        </p:pic>
        <p:sp>
          <p:nvSpPr>
            <p:cNvPr id="10" name="Rectangle 6"/>
            <p:cNvSpPr>
              <a:spLocks noChangeArrowheads="1"/>
            </p:cNvSpPr>
            <p:nvPr/>
          </p:nvSpPr>
          <p:spPr bwMode="auto">
            <a:xfrm>
              <a:off x="3552" y="1392"/>
              <a:ext cx="240" cy="384"/>
            </a:xfrm>
            <a:prstGeom prst="rect">
              <a:avLst/>
            </a:prstGeom>
            <a:solidFill>
              <a:schemeClr val="bg1"/>
            </a:solidFill>
            <a:ln w="9525">
              <a:noFill/>
              <a:miter lim="800000"/>
              <a:headEnd/>
              <a:tailEnd/>
            </a:ln>
          </p:spPr>
          <p:txBody>
            <a:bodyPr wrap="none" anchor="ctr"/>
            <a:lstStyle/>
            <a:p>
              <a:endParaRPr lang="fr-FR"/>
            </a:p>
          </p:txBody>
        </p:sp>
      </p:grpSp>
      <p:sp>
        <p:nvSpPr>
          <p:cNvPr id="11" name="Rectangle 10"/>
          <p:cNvSpPr/>
          <p:nvPr/>
        </p:nvSpPr>
        <p:spPr>
          <a:xfrm>
            <a:off x="857256" y="2026499"/>
            <a:ext cx="4572000" cy="830997"/>
          </a:xfrm>
          <a:prstGeom prst="rect">
            <a:avLst/>
          </a:prstGeom>
        </p:spPr>
        <p:txBody>
          <a:bodyPr>
            <a:spAutoFit/>
          </a:bodyPr>
          <a:lstStyle/>
          <a:p>
            <a:pPr marL="342900" indent="-342900">
              <a:buFontTx/>
              <a:buAutoNum type="arabicParenR"/>
            </a:pPr>
            <a:r>
              <a:rPr lang="en-US" sz="2400" dirty="0" err="1"/>
              <a:t>Soit</a:t>
            </a:r>
            <a:r>
              <a:rPr lang="en-US" sz="2400" dirty="0"/>
              <a:t> </a:t>
            </a:r>
            <a:r>
              <a:rPr lang="en-US" sz="2400" dirty="0" err="1"/>
              <a:t>seul</a:t>
            </a:r>
            <a:endParaRPr lang="en-US" sz="2400" dirty="0"/>
          </a:p>
          <a:p>
            <a:pPr marL="342900" indent="-342900">
              <a:buFontTx/>
              <a:buAutoNum type="arabicParenR"/>
            </a:pPr>
            <a:r>
              <a:rPr lang="en-US" sz="2400" dirty="0" err="1"/>
              <a:t>Soit</a:t>
            </a:r>
            <a:r>
              <a:rPr lang="en-US" sz="2400" dirty="0"/>
              <a:t> </a:t>
            </a:r>
            <a:r>
              <a:rPr lang="en-US" sz="2400" dirty="0" err="1"/>
              <a:t>aidé</a:t>
            </a:r>
            <a:r>
              <a:rPr lang="en-US" sz="2400" dirty="0"/>
              <a:t> par la </a:t>
            </a:r>
            <a:r>
              <a:rPr lang="en-US" sz="2400" dirty="0" err="1"/>
              <a:t>protéine</a:t>
            </a:r>
            <a:r>
              <a:rPr lang="en-US" sz="2400" dirty="0"/>
              <a:t> Hfq</a:t>
            </a:r>
          </a:p>
        </p:txBody>
      </p:sp>
      <p:sp>
        <p:nvSpPr>
          <p:cNvPr id="13" name="Espace réservé du numéro de diapositive 12"/>
          <p:cNvSpPr>
            <a:spLocks noGrp="1"/>
          </p:cNvSpPr>
          <p:nvPr>
            <p:ph type="sldNum" sz="quarter" idx="12"/>
          </p:nvPr>
        </p:nvSpPr>
        <p:spPr/>
        <p:txBody>
          <a:bodyPr/>
          <a:lstStyle/>
          <a:p>
            <a:fld id="{922D7642-BDE5-4A24-BAC5-C7F7F2D9BEDB}" type="slidenum">
              <a:rPr lang="fr-FR" smtClean="0"/>
              <a:pPr/>
              <a:t>48</a:t>
            </a:fld>
            <a:endParaRPr lang="fr-F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662" y="1142984"/>
            <a:ext cx="7358114" cy="1384995"/>
          </a:xfrm>
          <a:prstGeom prst="rect">
            <a:avLst/>
          </a:prstGeom>
        </p:spPr>
        <p:txBody>
          <a:bodyPr wrap="square">
            <a:spAutoFit/>
          </a:bodyPr>
          <a:lstStyle/>
          <a:p>
            <a:r>
              <a:rPr lang="en-US" sz="2000" b="1" dirty="0" err="1"/>
              <a:t>Rnase</a:t>
            </a:r>
            <a:r>
              <a:rPr lang="en-US" sz="2000" b="1" dirty="0"/>
              <a:t> III</a:t>
            </a:r>
          </a:p>
          <a:p>
            <a:r>
              <a:rPr lang="en-US" sz="1600" dirty="0">
                <a:sym typeface="Wingdings"/>
              </a:rPr>
              <a:t> </a:t>
            </a:r>
            <a:r>
              <a:rPr lang="en-US" sz="1600" dirty="0"/>
              <a:t>Is a type of </a:t>
            </a:r>
            <a:r>
              <a:rPr lang="en-US" sz="1600" dirty="0" err="1"/>
              <a:t>ribonuclease</a:t>
            </a:r>
            <a:r>
              <a:rPr lang="en-US" sz="1600" dirty="0"/>
              <a:t> that cleaves </a:t>
            </a:r>
            <a:r>
              <a:rPr lang="en-US" sz="1600" dirty="0" err="1"/>
              <a:t>rRNA</a:t>
            </a:r>
            <a:r>
              <a:rPr lang="en-US" sz="1600" dirty="0"/>
              <a:t> (16s </a:t>
            </a:r>
            <a:r>
              <a:rPr lang="en-US" sz="1600" dirty="0" err="1"/>
              <a:t>rRNA</a:t>
            </a:r>
            <a:r>
              <a:rPr lang="en-US" sz="1600" dirty="0"/>
              <a:t> and 23s </a:t>
            </a:r>
            <a:r>
              <a:rPr lang="en-US" sz="1600" dirty="0" err="1"/>
              <a:t>rRNA</a:t>
            </a:r>
            <a:r>
              <a:rPr lang="en-US" sz="1600" dirty="0"/>
              <a:t>) from transcribed </a:t>
            </a:r>
            <a:r>
              <a:rPr lang="en-US" sz="1600" dirty="0" err="1"/>
              <a:t>polycistronic</a:t>
            </a:r>
            <a:r>
              <a:rPr lang="en-US" sz="1600" dirty="0"/>
              <a:t> RNA </a:t>
            </a:r>
            <a:r>
              <a:rPr lang="en-US" sz="1600" dirty="0" err="1"/>
              <a:t>operon</a:t>
            </a:r>
            <a:r>
              <a:rPr lang="en-US" sz="1600" dirty="0"/>
              <a:t> in prokaryotes. </a:t>
            </a:r>
            <a:r>
              <a:rPr lang="en-US" sz="1600" b="1" dirty="0">
                <a:solidFill>
                  <a:srgbClr val="C00000"/>
                </a:solidFill>
              </a:rPr>
              <a:t>Cleaves double-stranded RNA</a:t>
            </a:r>
            <a:r>
              <a:rPr lang="en-US" sz="1600" dirty="0"/>
              <a:t>.</a:t>
            </a:r>
          </a:p>
          <a:p>
            <a:r>
              <a:rPr lang="en-US" sz="1600" dirty="0">
                <a:sym typeface="Wingdings"/>
              </a:rPr>
              <a:t> </a:t>
            </a:r>
            <a:r>
              <a:rPr lang="en-US" sz="1600" dirty="0"/>
              <a:t>It also digests double strands RNA </a:t>
            </a:r>
            <a:r>
              <a:rPr lang="en-US" sz="1600" b="1" dirty="0">
                <a:solidFill>
                  <a:srgbClr val="C00000"/>
                </a:solidFill>
              </a:rPr>
              <a:t>(</a:t>
            </a:r>
            <a:r>
              <a:rPr lang="en-US" sz="1600" b="1" dirty="0" err="1">
                <a:solidFill>
                  <a:srgbClr val="C00000"/>
                </a:solidFill>
              </a:rPr>
              <a:t>dsRNS</a:t>
            </a:r>
            <a:r>
              <a:rPr lang="en-US" sz="1600" b="1" dirty="0">
                <a:solidFill>
                  <a:srgbClr val="C00000"/>
                </a:solidFill>
              </a:rPr>
              <a:t>)-Dicer family of </a:t>
            </a:r>
            <a:r>
              <a:rPr lang="en-US" sz="1600" b="1" dirty="0" err="1">
                <a:solidFill>
                  <a:srgbClr val="C00000"/>
                </a:solidFill>
              </a:rPr>
              <a:t>RNAse</a:t>
            </a:r>
            <a:r>
              <a:rPr lang="en-US" sz="1600" dirty="0"/>
              <a:t>, that is actively involved in the regulation of transcription and mRNA life-time.</a:t>
            </a:r>
            <a:endParaRPr lang="fr-FR" sz="1600" dirty="0"/>
          </a:p>
        </p:txBody>
      </p:sp>
      <p:sp>
        <p:nvSpPr>
          <p:cNvPr id="3" name="Rectangle 2"/>
          <p:cNvSpPr/>
          <p:nvPr/>
        </p:nvSpPr>
        <p:spPr>
          <a:xfrm>
            <a:off x="928662" y="2500868"/>
            <a:ext cx="7858180" cy="3847207"/>
          </a:xfrm>
          <a:prstGeom prst="rect">
            <a:avLst/>
          </a:prstGeom>
        </p:spPr>
        <p:txBody>
          <a:bodyPr wrap="square">
            <a:spAutoFit/>
          </a:bodyPr>
          <a:lstStyle/>
          <a:p>
            <a:r>
              <a:rPr lang="en-US" sz="2000" b="1" dirty="0" err="1"/>
              <a:t>RNase</a:t>
            </a:r>
            <a:r>
              <a:rPr lang="en-US" sz="2000" b="1" dirty="0"/>
              <a:t> E</a:t>
            </a:r>
          </a:p>
          <a:p>
            <a:r>
              <a:rPr lang="en-US" sz="1600" dirty="0">
                <a:sym typeface="Wingdings"/>
              </a:rPr>
              <a:t> </a:t>
            </a:r>
            <a:r>
              <a:rPr lang="en-US" sz="1600" dirty="0"/>
              <a:t>Is one of two </a:t>
            </a:r>
            <a:r>
              <a:rPr lang="en-US" sz="1600" dirty="0" err="1"/>
              <a:t>ribonucleases</a:t>
            </a:r>
            <a:r>
              <a:rPr lang="en-US" sz="1600" dirty="0"/>
              <a:t>, </a:t>
            </a:r>
            <a:r>
              <a:rPr lang="en-US" sz="1600" dirty="0" err="1"/>
              <a:t>RNase</a:t>
            </a:r>
            <a:r>
              <a:rPr lang="en-US" sz="1600" dirty="0"/>
              <a:t> E and </a:t>
            </a:r>
            <a:r>
              <a:rPr lang="en-US" sz="1600" dirty="0" err="1"/>
              <a:t>RNase</a:t>
            </a:r>
            <a:r>
              <a:rPr lang="en-US" sz="1600" dirty="0"/>
              <a:t> P, essential for growth, no "knock-out” mutations have been isolated. </a:t>
            </a:r>
            <a:r>
              <a:rPr lang="en-US" sz="1600" dirty="0" err="1"/>
              <a:t>RNase</a:t>
            </a:r>
            <a:r>
              <a:rPr lang="en-US" sz="1600" dirty="0"/>
              <a:t> E cleaves several bacterial and phage messengers, as well as influencing the stability of its own mRNA. It appears to be both a large and complex enzyme and a component of a multiunit protein complex : the </a:t>
            </a:r>
            <a:r>
              <a:rPr lang="en-US" sz="1600" b="1" dirty="0" err="1"/>
              <a:t>degradosome</a:t>
            </a:r>
            <a:r>
              <a:rPr lang="en-US" sz="1600" dirty="0"/>
              <a:t>.</a:t>
            </a:r>
          </a:p>
          <a:p>
            <a:r>
              <a:rPr lang="en-US" sz="1600" dirty="0">
                <a:sym typeface="Wingdings"/>
              </a:rPr>
              <a:t> </a:t>
            </a:r>
            <a:r>
              <a:rPr lang="en-US" sz="1600" dirty="0" err="1"/>
              <a:t>RNase</a:t>
            </a:r>
            <a:r>
              <a:rPr lang="en-US" sz="1600" dirty="0"/>
              <a:t> E preferentially cleaves regions of </a:t>
            </a:r>
            <a:r>
              <a:rPr lang="en-US" sz="1600" b="1" dirty="0">
                <a:solidFill>
                  <a:srgbClr val="C00000"/>
                </a:solidFill>
              </a:rPr>
              <a:t>single-stranded RNA </a:t>
            </a:r>
            <a:r>
              <a:rPr lang="en-US" sz="1600" dirty="0"/>
              <a:t>with a consensus sequence </a:t>
            </a:r>
            <a:r>
              <a:rPr lang="en-US" sz="1600" b="1" dirty="0">
                <a:solidFill>
                  <a:srgbClr val="C00000"/>
                </a:solidFill>
              </a:rPr>
              <a:t>RAUUUW</a:t>
            </a:r>
            <a:r>
              <a:rPr lang="en-US" sz="1600" dirty="0"/>
              <a:t> (R= A or G, W= A or U). In some cases the </a:t>
            </a:r>
            <a:r>
              <a:rPr lang="en-US" sz="1600" dirty="0">
                <a:solidFill>
                  <a:srgbClr val="C00000"/>
                </a:solidFill>
              </a:rPr>
              <a:t>presence of a downstream hairpin has appeared to be important for maximal cleavage rates</a:t>
            </a:r>
            <a:r>
              <a:rPr lang="en-US" sz="1600" dirty="0"/>
              <a:t>. </a:t>
            </a:r>
          </a:p>
          <a:p>
            <a:r>
              <a:rPr lang="en-US" sz="1600" dirty="0">
                <a:sym typeface="Wingdings"/>
              </a:rPr>
              <a:t> </a:t>
            </a:r>
            <a:r>
              <a:rPr lang="en-US" sz="1600" dirty="0"/>
              <a:t>What do we know about catalytic domains of the enzyme? </a:t>
            </a:r>
          </a:p>
          <a:p>
            <a:r>
              <a:rPr lang="en-US" sz="1600" dirty="0"/>
              <a:t>The N-terminus of </a:t>
            </a:r>
            <a:r>
              <a:rPr lang="en-US" sz="1600" dirty="0" err="1"/>
              <a:t>RNase</a:t>
            </a:r>
            <a:r>
              <a:rPr lang="en-US" sz="1600" dirty="0"/>
              <a:t> E is essential for site-specific cleavage of </a:t>
            </a:r>
            <a:r>
              <a:rPr lang="en-US" sz="1600" dirty="0" err="1"/>
              <a:t>oligoribonucleotides</a:t>
            </a:r>
            <a:r>
              <a:rPr lang="en-US" sz="1600" dirty="0"/>
              <a:t> and complex RNAs. There is good homology between the N-terminal sequences of </a:t>
            </a:r>
            <a:r>
              <a:rPr lang="en-US" sz="1600" i="1" dirty="0"/>
              <a:t>E. coli</a:t>
            </a:r>
            <a:r>
              <a:rPr lang="en-US" sz="1600" dirty="0"/>
              <a:t> and </a:t>
            </a:r>
            <a:r>
              <a:rPr lang="en-US" sz="1600" i="1" dirty="0" err="1"/>
              <a:t>Haemophilus</a:t>
            </a:r>
            <a:r>
              <a:rPr lang="en-US" sz="1600" i="1" dirty="0"/>
              <a:t> </a:t>
            </a:r>
            <a:r>
              <a:rPr lang="en-US" sz="1600" i="1" dirty="0" err="1"/>
              <a:t>influenzae</a:t>
            </a:r>
            <a:r>
              <a:rPr lang="en-US" sz="1600" dirty="0"/>
              <a:t> </a:t>
            </a:r>
            <a:r>
              <a:rPr lang="en-US" sz="1600" dirty="0" err="1"/>
              <a:t>RNase</a:t>
            </a:r>
            <a:r>
              <a:rPr lang="en-US" sz="1600" dirty="0"/>
              <a:t> E. </a:t>
            </a:r>
          </a:p>
          <a:p>
            <a:r>
              <a:rPr lang="en-US" sz="1600" dirty="0"/>
              <a:t>The C-terminus consists of an </a:t>
            </a:r>
            <a:r>
              <a:rPr lang="en-US" sz="1600" dirty="0" err="1"/>
              <a:t>arginin</a:t>
            </a:r>
            <a:r>
              <a:rPr lang="en-US" sz="1600" dirty="0"/>
              <a:t>-rich RNA-binding domain and another essential sequence that maybe involved in interaction to </a:t>
            </a:r>
            <a:r>
              <a:rPr lang="en-US" sz="1600" dirty="0" err="1"/>
              <a:t>PNPase</a:t>
            </a:r>
            <a:r>
              <a:rPr lang="en-US" sz="1600" dirty="0"/>
              <a:t>. It is not clear, whether the RNA-binding domain is required for </a:t>
            </a:r>
            <a:r>
              <a:rPr lang="en-US" sz="1600" dirty="0" err="1"/>
              <a:t>endoribonucleolytic</a:t>
            </a:r>
            <a:r>
              <a:rPr lang="en-US" sz="1600" dirty="0"/>
              <a:t> activity. </a:t>
            </a:r>
          </a:p>
        </p:txBody>
      </p:sp>
      <p:sp>
        <p:nvSpPr>
          <p:cNvPr id="4" name="ZoneTexte 3"/>
          <p:cNvSpPr txBox="1"/>
          <p:nvPr/>
        </p:nvSpPr>
        <p:spPr>
          <a:xfrm>
            <a:off x="285720" y="71414"/>
            <a:ext cx="2040943"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a:t>
            </a:r>
            <a:r>
              <a:rPr lang="fr-FR" sz="2800" dirty="0" err="1">
                <a:solidFill>
                  <a:schemeClr val="accent1">
                    <a:lumMod val="50000"/>
                  </a:schemeClr>
                </a:solidFill>
                <a:cs typeface="Arial" pitchFamily="34" charset="0"/>
                <a:sym typeface="Wingdings"/>
              </a:rPr>
              <a:t>RNases</a:t>
            </a:r>
            <a:endParaRPr lang="fr-FR" sz="2800" dirty="0">
              <a:solidFill>
                <a:schemeClr val="accent1">
                  <a:lumMod val="50000"/>
                </a:schemeClr>
              </a:solidFill>
              <a:cs typeface="Arial" pitchFamily="34" charset="0"/>
            </a:endParaRP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49</a:t>
            </a:fld>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71414"/>
            <a:ext cx="6468566"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La régulation de la traduction et initiation</a:t>
            </a:r>
            <a:endParaRPr lang="fr-FR" sz="2800" dirty="0">
              <a:solidFill>
                <a:schemeClr val="accent1">
                  <a:lumMod val="50000"/>
                </a:schemeClr>
              </a:solidFill>
              <a:cs typeface="Arial" pitchFamily="34" charset="0"/>
            </a:endParaRPr>
          </a:p>
        </p:txBody>
      </p:sp>
      <p:pic>
        <p:nvPicPr>
          <p:cNvPr id="3" name="Image 2" descr="zmr0010520800001.jpeg"/>
          <p:cNvPicPr>
            <a:picLocks noChangeAspect="1"/>
          </p:cNvPicPr>
          <p:nvPr/>
        </p:nvPicPr>
        <p:blipFill>
          <a:blip r:embed="rId2" cstate="print"/>
          <a:stretch>
            <a:fillRect/>
          </a:stretch>
        </p:blipFill>
        <p:spPr>
          <a:xfrm>
            <a:off x="107504" y="1209620"/>
            <a:ext cx="5725300" cy="5197500"/>
          </a:xfrm>
          <a:prstGeom prst="rect">
            <a:avLst/>
          </a:prstGeom>
        </p:spPr>
      </p:pic>
      <p:sp>
        <p:nvSpPr>
          <p:cNvPr id="4" name="Rectangle 3"/>
          <p:cNvSpPr/>
          <p:nvPr/>
        </p:nvSpPr>
        <p:spPr>
          <a:xfrm>
            <a:off x="6441289" y="1362600"/>
            <a:ext cx="2357422" cy="4832092"/>
          </a:xfrm>
          <a:prstGeom prst="rect">
            <a:avLst/>
          </a:prstGeom>
        </p:spPr>
        <p:txBody>
          <a:bodyPr wrap="square">
            <a:spAutoFit/>
          </a:bodyPr>
          <a:lstStyle/>
          <a:p>
            <a:pPr algn="just"/>
            <a:r>
              <a:rPr lang="en-US" sz="1400" b="1" dirty="0"/>
              <a:t>FIG. 1. Translation initiation pathway in bacteria. </a:t>
            </a:r>
            <a:r>
              <a:rPr lang="en-US" sz="1400" dirty="0"/>
              <a:t>The 30S and 50S ribosomal subunits are shown in light and dark grey, respectively. Translation initiation factors IF1, IF2, and IF3, the mRNA, and the </a:t>
            </a:r>
            <a:r>
              <a:rPr lang="en-US" sz="1400" dirty="0" err="1"/>
              <a:t>fMet-tRNA</a:t>
            </a:r>
            <a:r>
              <a:rPr lang="en-US" sz="1400" baseline="-25000" dirty="0" err="1"/>
              <a:t>f</a:t>
            </a:r>
            <a:r>
              <a:rPr lang="en-US" sz="1400" baseline="30000" dirty="0" err="1"/>
              <a:t>Met</a:t>
            </a:r>
            <a:r>
              <a:rPr lang="en-US" sz="1400" dirty="0"/>
              <a:t> are shown in red, blue, green, yellow, and magenta, respectively. The components are placed on the ribosome according to current experimental knowledge. Details of the pathway are given in the text. Structures are derived from PDB entries as follows: 30S ribosomal subunit, 1HR0; 50S ribosomal subunit, 1FFK; IF1, 1HR0; IF2, 1G7T; IF3N, 1TIF; IF3C, 1TIG; mRNA, 1JGQ; </a:t>
            </a:r>
            <a:r>
              <a:rPr lang="en-US" sz="1400" dirty="0" err="1"/>
              <a:t>fMet-tRNA</a:t>
            </a:r>
            <a:r>
              <a:rPr lang="en-US" sz="1400" baseline="-25000" dirty="0" err="1"/>
              <a:t>f</a:t>
            </a:r>
            <a:r>
              <a:rPr lang="en-US" sz="1400" baseline="30000" dirty="0" err="1"/>
              <a:t>Met</a:t>
            </a:r>
            <a:r>
              <a:rPr lang="en-US" sz="1400" dirty="0"/>
              <a:t>, 1JGQ. </a:t>
            </a:r>
            <a:endParaRPr lang="fr-FR" sz="1400" dirty="0"/>
          </a:p>
        </p:txBody>
      </p:sp>
      <p:sp>
        <p:nvSpPr>
          <p:cNvPr id="5" name="Rectangle 4"/>
          <p:cNvSpPr/>
          <p:nvPr/>
        </p:nvSpPr>
        <p:spPr>
          <a:xfrm>
            <a:off x="0" y="6457890"/>
            <a:ext cx="7572428" cy="400110"/>
          </a:xfrm>
          <a:prstGeom prst="rect">
            <a:avLst/>
          </a:prstGeom>
        </p:spPr>
        <p:txBody>
          <a:bodyPr wrap="square">
            <a:spAutoFit/>
          </a:bodyPr>
          <a:lstStyle/>
          <a:p>
            <a:r>
              <a:rPr lang="fr-FR" sz="1000" i="1" dirty="0" err="1"/>
              <a:t>Microbiology</a:t>
            </a:r>
            <a:r>
              <a:rPr lang="fr-FR" sz="1000" i="1" dirty="0"/>
              <a:t> and </a:t>
            </a:r>
            <a:r>
              <a:rPr lang="fr-FR" sz="1000" i="1" dirty="0" err="1"/>
              <a:t>Molecular</a:t>
            </a:r>
            <a:r>
              <a:rPr lang="fr-FR" sz="1000" i="1" dirty="0"/>
              <a:t> </a:t>
            </a:r>
            <a:r>
              <a:rPr lang="fr-FR" sz="1000" i="1" dirty="0" err="1"/>
              <a:t>Biology</a:t>
            </a:r>
            <a:r>
              <a:rPr lang="fr-FR" sz="1000" i="1" dirty="0"/>
              <a:t> </a:t>
            </a:r>
            <a:r>
              <a:rPr lang="fr-FR" sz="1000" i="1" dirty="0" err="1"/>
              <a:t>Reviews</a:t>
            </a:r>
            <a:r>
              <a:rPr lang="fr-FR" sz="1000" i="1" dirty="0"/>
              <a:t>, March 2005, p. 101-123, Vol. 69, No. 1 1092 2172. </a:t>
            </a:r>
            <a:r>
              <a:rPr lang="fr-FR" sz="1000" b="1" i="1" dirty="0"/>
              <a:t>Initiation of </a:t>
            </a:r>
            <a:r>
              <a:rPr lang="fr-FR" sz="1000" b="1" i="1" dirty="0" err="1"/>
              <a:t>Protein</a:t>
            </a:r>
            <a:r>
              <a:rPr lang="fr-FR" sz="1000" b="1" i="1" dirty="0"/>
              <a:t> </a:t>
            </a:r>
            <a:r>
              <a:rPr lang="fr-FR" sz="1000" b="1" i="1" dirty="0" err="1"/>
              <a:t>Synthesis</a:t>
            </a:r>
            <a:r>
              <a:rPr lang="fr-FR" sz="1000" b="1" i="1" dirty="0"/>
              <a:t> in </a:t>
            </a:r>
            <a:r>
              <a:rPr lang="fr-FR" sz="1000" b="1" i="1" dirty="0" err="1"/>
              <a:t>Bacteria</a:t>
            </a:r>
            <a:r>
              <a:rPr lang="fr-FR" sz="1000" b="1" i="1" dirty="0"/>
              <a:t> </a:t>
            </a:r>
          </a:p>
          <a:p>
            <a:r>
              <a:rPr lang="fr-FR" sz="1000" i="1" dirty="0"/>
              <a:t>Brian </a:t>
            </a:r>
            <a:r>
              <a:rPr lang="fr-FR" sz="1000" i="1" dirty="0" err="1"/>
              <a:t>Søgaard</a:t>
            </a:r>
            <a:r>
              <a:rPr lang="fr-FR" sz="1000" i="1" dirty="0"/>
              <a:t> </a:t>
            </a:r>
            <a:r>
              <a:rPr lang="fr-FR" sz="1000" i="1" dirty="0" err="1"/>
              <a:t>Laursen</a:t>
            </a:r>
            <a:r>
              <a:rPr lang="fr-FR" sz="1000" i="1" dirty="0"/>
              <a:t>, Hans Peter </a:t>
            </a:r>
            <a:r>
              <a:rPr lang="fr-FR" sz="1000" i="1" dirty="0" err="1"/>
              <a:t>Sørensen</a:t>
            </a:r>
            <a:r>
              <a:rPr lang="fr-FR" sz="1000" i="1" dirty="0"/>
              <a:t>, Kim </a:t>
            </a:r>
            <a:r>
              <a:rPr lang="fr-FR" sz="1000" i="1" dirty="0" err="1"/>
              <a:t>Kusk</a:t>
            </a:r>
            <a:r>
              <a:rPr lang="fr-FR" sz="1000" i="1" dirty="0"/>
              <a:t> Mortensen, and Hans </a:t>
            </a:r>
            <a:r>
              <a:rPr lang="fr-FR" sz="1000" i="1" dirty="0" err="1"/>
              <a:t>Uffe</a:t>
            </a:r>
            <a:r>
              <a:rPr lang="fr-FR" sz="1000" i="1" dirty="0"/>
              <a:t> </a:t>
            </a:r>
            <a:r>
              <a:rPr lang="fr-FR" sz="1000" i="1" dirty="0" err="1"/>
              <a:t>Sperling</a:t>
            </a:r>
            <a:r>
              <a:rPr lang="fr-FR" sz="1000" i="1" dirty="0"/>
              <a:t>-Petersen</a:t>
            </a:r>
            <a:r>
              <a:rPr lang="fr-FR" sz="1000" i="1" baseline="30000" dirty="0">
                <a:hlinkClick r:id="rId3"/>
              </a:rPr>
              <a:t>*</a:t>
            </a:r>
            <a:r>
              <a:rPr lang="fr-FR" sz="1000" i="1" dirty="0"/>
              <a:t> </a:t>
            </a: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5</a:t>
            </a:fld>
            <a:endParaRPr lang="fr-FR"/>
          </a:p>
        </p:txBody>
      </p:sp>
      <p:sp>
        <p:nvSpPr>
          <p:cNvPr id="8" name="ZoneTexte 7">
            <a:extLst>
              <a:ext uri="{FF2B5EF4-FFF2-40B4-BE49-F238E27FC236}">
                <a16:creationId xmlns:a16="http://schemas.microsoft.com/office/drawing/2014/main" id="{31E7AE36-242A-9C4C-B55D-C2A5C739CDA7}"/>
              </a:ext>
            </a:extLst>
          </p:cNvPr>
          <p:cNvSpPr txBox="1"/>
          <p:nvPr/>
        </p:nvSpPr>
        <p:spPr>
          <a:xfrm>
            <a:off x="336848" y="563289"/>
            <a:ext cx="7283152" cy="523220"/>
          </a:xfrm>
          <a:prstGeom prst="rect">
            <a:avLst/>
          </a:prstGeom>
          <a:solidFill>
            <a:schemeClr val="accent1">
              <a:lumMod val="40000"/>
              <a:lumOff val="60000"/>
            </a:schemeClr>
          </a:solidFill>
        </p:spPr>
        <p:txBody>
          <a:bodyPr wrap="square" rtlCol="0">
            <a:spAutoFit/>
          </a:bodyPr>
          <a:lstStyle/>
          <a:p>
            <a:r>
              <a:rPr lang="fr-FR" sz="1400" dirty="0"/>
              <a:t>Chez les procaryotes l’étape de la traduction qui est le cible principale de la régulation est l’initiation dont voici un bref rappel: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5720" y="71414"/>
            <a:ext cx="266964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La protéine </a:t>
            </a:r>
            <a:r>
              <a:rPr lang="fr-FR" sz="2800" dirty="0" err="1">
                <a:solidFill>
                  <a:schemeClr val="accent1">
                    <a:lumMod val="50000"/>
                  </a:schemeClr>
                </a:solidFill>
                <a:cs typeface="Arial" pitchFamily="34" charset="0"/>
                <a:sym typeface="Wingdings"/>
              </a:rPr>
              <a:t>Hfq</a:t>
            </a:r>
            <a:endParaRPr lang="fr-FR" sz="2800" dirty="0">
              <a:solidFill>
                <a:schemeClr val="accent1">
                  <a:lumMod val="50000"/>
                </a:schemeClr>
              </a:solidFill>
              <a:cs typeface="Arial" pitchFamily="34" charset="0"/>
            </a:endParaRPr>
          </a:p>
        </p:txBody>
      </p:sp>
      <p:sp>
        <p:nvSpPr>
          <p:cNvPr id="5" name="Rectangle 4"/>
          <p:cNvSpPr/>
          <p:nvPr/>
        </p:nvSpPr>
        <p:spPr>
          <a:xfrm>
            <a:off x="642910" y="928670"/>
            <a:ext cx="7858180" cy="4801314"/>
          </a:xfrm>
          <a:prstGeom prst="rect">
            <a:avLst/>
          </a:prstGeom>
        </p:spPr>
        <p:txBody>
          <a:bodyPr wrap="square">
            <a:spAutoFit/>
          </a:bodyPr>
          <a:lstStyle/>
          <a:p>
            <a:r>
              <a:rPr lang="en-US" dirty="0">
                <a:solidFill>
                  <a:schemeClr val="accent1">
                    <a:lumMod val="50000"/>
                  </a:schemeClr>
                </a:solidFill>
                <a:sym typeface="Wingdings"/>
              </a:rPr>
              <a:t></a:t>
            </a:r>
            <a:r>
              <a:rPr lang="en-US" dirty="0">
                <a:sym typeface="Wingdings"/>
              </a:rPr>
              <a:t> </a:t>
            </a:r>
            <a:r>
              <a:rPr lang="en-US" b="1" dirty="0">
                <a:solidFill>
                  <a:schemeClr val="accent1">
                    <a:lumMod val="50000"/>
                  </a:schemeClr>
                </a:solidFill>
              </a:rPr>
              <a:t>The HF-I protein (also known as Hfq protein) </a:t>
            </a:r>
            <a:r>
              <a:rPr lang="en-US" dirty="0"/>
              <a:t>encoded by the </a:t>
            </a:r>
            <a:r>
              <a:rPr lang="en-US" b="1" i="1" dirty="0" err="1"/>
              <a:t>hfq</a:t>
            </a:r>
            <a:r>
              <a:rPr lang="en-US" dirty="0"/>
              <a:t> gene was discovered in 1968 as an </a:t>
            </a:r>
            <a:r>
              <a:rPr lang="en-US" i="1" dirty="0"/>
              <a:t>Escherichia. coli</a:t>
            </a:r>
            <a:r>
              <a:rPr lang="en-US" dirty="0"/>
              <a:t> </a:t>
            </a:r>
            <a:r>
              <a:rPr lang="en-US" dirty="0">
                <a:solidFill>
                  <a:srgbClr val="C00000"/>
                </a:solidFill>
              </a:rPr>
              <a:t>host factor that was essential for replication of the </a:t>
            </a:r>
            <a:r>
              <a:rPr lang="en-US" dirty="0" err="1">
                <a:solidFill>
                  <a:srgbClr val="C00000"/>
                </a:solidFill>
              </a:rPr>
              <a:t>bacteriophage</a:t>
            </a:r>
            <a:r>
              <a:rPr lang="en-US" dirty="0">
                <a:solidFill>
                  <a:srgbClr val="C00000"/>
                </a:solidFill>
              </a:rPr>
              <a:t> Qβ</a:t>
            </a:r>
            <a:r>
              <a:rPr lang="en-US" dirty="0"/>
              <a:t>. It is now clear that Hfq is an abundant bacterial RNA binding protein which has many important physiological roles. </a:t>
            </a:r>
          </a:p>
          <a:p>
            <a:r>
              <a:rPr lang="en-US" dirty="0">
                <a:sym typeface="Wingdings"/>
              </a:rPr>
              <a:t> </a:t>
            </a:r>
            <a:r>
              <a:rPr lang="en-US" dirty="0"/>
              <a:t>Usually mediated </a:t>
            </a:r>
            <a:r>
              <a:rPr lang="en-US" dirty="0">
                <a:solidFill>
                  <a:srgbClr val="C00000"/>
                </a:solidFill>
              </a:rPr>
              <a:t>by interacting with Hfq binding </a:t>
            </a:r>
            <a:r>
              <a:rPr lang="en-US" dirty="0" err="1">
                <a:solidFill>
                  <a:srgbClr val="C00000"/>
                </a:solidFill>
              </a:rPr>
              <a:t>sRNA</a:t>
            </a:r>
            <a:r>
              <a:rPr lang="en-US" dirty="0"/>
              <a:t>.</a:t>
            </a:r>
          </a:p>
          <a:p>
            <a:r>
              <a:rPr lang="en-US" dirty="0">
                <a:sym typeface="Wingdings"/>
              </a:rPr>
              <a:t> </a:t>
            </a:r>
            <a:r>
              <a:rPr lang="en-US" dirty="0"/>
              <a:t>In </a:t>
            </a:r>
            <a:r>
              <a:rPr lang="en-US" i="1" dirty="0"/>
              <a:t>E. coli</a:t>
            </a:r>
            <a:r>
              <a:rPr lang="en-US" dirty="0"/>
              <a:t>, Hfq mutants show </a:t>
            </a:r>
            <a:r>
              <a:rPr lang="en-US" dirty="0">
                <a:solidFill>
                  <a:srgbClr val="C00000"/>
                </a:solidFill>
              </a:rPr>
              <a:t>multiple stress response related phenotypes</a:t>
            </a:r>
            <a:r>
              <a:rPr lang="en-US" dirty="0"/>
              <a:t>. The Hfq protein is now known to regulate the translation of two major </a:t>
            </a:r>
            <a:r>
              <a:rPr lang="en-US" dirty="0">
                <a:solidFill>
                  <a:srgbClr val="C00000"/>
                </a:solidFill>
              </a:rPr>
              <a:t>stress transcription factors</a:t>
            </a:r>
            <a:r>
              <a:rPr lang="en-US" dirty="0"/>
              <a:t> ( </a:t>
            </a:r>
            <a:r>
              <a:rPr lang="en-US" dirty="0" err="1"/>
              <a:t>σS</a:t>
            </a:r>
            <a:r>
              <a:rPr lang="en-US" dirty="0"/>
              <a:t> (</a:t>
            </a:r>
            <a:r>
              <a:rPr lang="en-US" dirty="0" err="1"/>
              <a:t>RpoS</a:t>
            </a:r>
            <a:r>
              <a:rPr lang="en-US" dirty="0"/>
              <a:t>) and </a:t>
            </a:r>
            <a:r>
              <a:rPr lang="en-US" dirty="0" err="1"/>
              <a:t>σE</a:t>
            </a:r>
            <a:r>
              <a:rPr lang="en-US" dirty="0"/>
              <a:t> (</a:t>
            </a:r>
            <a:r>
              <a:rPr lang="en-US" dirty="0" err="1"/>
              <a:t>RpoE</a:t>
            </a:r>
            <a:r>
              <a:rPr lang="en-US" dirty="0"/>
              <a:t>) ) in Enterobacteria. </a:t>
            </a:r>
          </a:p>
          <a:p>
            <a:r>
              <a:rPr lang="en-US" dirty="0">
                <a:sym typeface="Wingdings"/>
              </a:rPr>
              <a:t> </a:t>
            </a:r>
            <a:r>
              <a:rPr lang="en-US" dirty="0"/>
              <a:t>In </a:t>
            </a:r>
            <a:r>
              <a:rPr lang="en-US" i="1" dirty="0">
                <a:solidFill>
                  <a:srgbClr val="C00000"/>
                </a:solidFill>
              </a:rPr>
              <a:t>Salmonella </a:t>
            </a:r>
            <a:r>
              <a:rPr lang="en-US" i="1" dirty="0" err="1">
                <a:solidFill>
                  <a:srgbClr val="C00000"/>
                </a:solidFill>
              </a:rPr>
              <a:t>typhimurium</a:t>
            </a:r>
            <a:r>
              <a:rPr lang="en-US" dirty="0">
                <a:solidFill>
                  <a:srgbClr val="C00000"/>
                </a:solidFill>
              </a:rPr>
              <a:t> Hfq has been shown to be an essential virulence factor</a:t>
            </a:r>
            <a:r>
              <a:rPr lang="en-US" dirty="0"/>
              <a:t> as its deletion attenuates the ability of </a:t>
            </a:r>
            <a:r>
              <a:rPr lang="en-US" i="1" dirty="0" err="1"/>
              <a:t>S.typhimurium</a:t>
            </a:r>
            <a:r>
              <a:rPr lang="en-US" dirty="0"/>
              <a:t> to invade epithelial cells, secrete virulence factors or survive in cultured macrophages. In </a:t>
            </a:r>
            <a:r>
              <a:rPr lang="en-US" i="1" dirty="0"/>
              <a:t>Salmonella</a:t>
            </a:r>
            <a:r>
              <a:rPr lang="en-US" dirty="0"/>
              <a:t> Hfq deletion mutants are also non motile and exhibit chronic activation of the sigma mediated envelope stress response.</a:t>
            </a:r>
          </a:p>
          <a:p>
            <a:r>
              <a:rPr lang="en-US" dirty="0">
                <a:sym typeface="Wingdings"/>
              </a:rPr>
              <a:t> </a:t>
            </a:r>
            <a:r>
              <a:rPr lang="en-US" dirty="0"/>
              <a:t>Hfq mediates its </a:t>
            </a:r>
            <a:r>
              <a:rPr lang="en-US" dirty="0" err="1"/>
              <a:t>plieotrophic</a:t>
            </a:r>
            <a:r>
              <a:rPr lang="en-US" dirty="0"/>
              <a:t> effects through several mechanisms. </a:t>
            </a:r>
            <a:r>
              <a:rPr lang="en-US" dirty="0">
                <a:solidFill>
                  <a:srgbClr val="C00000"/>
                </a:solidFill>
              </a:rPr>
              <a:t>It interacts with regulatory </a:t>
            </a:r>
            <a:r>
              <a:rPr lang="en-US" dirty="0" err="1">
                <a:solidFill>
                  <a:srgbClr val="C00000"/>
                </a:solidFill>
              </a:rPr>
              <a:t>sRNA</a:t>
            </a:r>
            <a:r>
              <a:rPr lang="en-US" dirty="0"/>
              <a:t> and </a:t>
            </a:r>
            <a:r>
              <a:rPr lang="en-US" dirty="0">
                <a:solidFill>
                  <a:srgbClr val="C00000"/>
                </a:solidFill>
              </a:rPr>
              <a:t>facilitates their antisense interaction </a:t>
            </a:r>
            <a:r>
              <a:rPr lang="en-US" dirty="0"/>
              <a:t>with their targets. Its also acts independently to </a:t>
            </a:r>
            <a:r>
              <a:rPr lang="en-US" dirty="0">
                <a:solidFill>
                  <a:srgbClr val="C00000"/>
                </a:solidFill>
              </a:rPr>
              <a:t>modulate mRNA decay </a:t>
            </a:r>
            <a:r>
              <a:rPr lang="en-US" dirty="0"/>
              <a:t>(directing mRNA transcripts for degradation) and also acts as a </a:t>
            </a:r>
            <a:r>
              <a:rPr lang="en-US" dirty="0">
                <a:solidFill>
                  <a:srgbClr val="C00000"/>
                </a:solidFill>
              </a:rPr>
              <a:t>repressor of mRNA translation</a:t>
            </a:r>
            <a:r>
              <a:rPr lang="en-US" dirty="0"/>
              <a:t>.</a:t>
            </a: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50</a:t>
            </a:fld>
            <a:endParaRPr lang="fr-F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b="3573"/>
          <a:stretch>
            <a:fillRect/>
          </a:stretch>
        </p:blipFill>
        <p:spPr bwMode="auto">
          <a:xfrm>
            <a:off x="1000100" y="714356"/>
            <a:ext cx="6031458" cy="4214842"/>
          </a:xfrm>
          <a:prstGeom prst="rect">
            <a:avLst/>
          </a:prstGeom>
          <a:noFill/>
          <a:ln w="9525">
            <a:noFill/>
            <a:miter lim="800000"/>
            <a:headEnd/>
            <a:tailEnd/>
          </a:ln>
          <a:effectLst/>
        </p:spPr>
      </p:pic>
      <p:sp>
        <p:nvSpPr>
          <p:cNvPr id="3" name="Rectangle 2"/>
          <p:cNvSpPr/>
          <p:nvPr/>
        </p:nvSpPr>
        <p:spPr>
          <a:xfrm>
            <a:off x="1071538" y="5143512"/>
            <a:ext cx="7500990" cy="1169551"/>
          </a:xfrm>
          <a:prstGeom prst="rect">
            <a:avLst/>
          </a:prstGeom>
        </p:spPr>
        <p:txBody>
          <a:bodyPr wrap="square">
            <a:spAutoFit/>
          </a:bodyPr>
          <a:lstStyle/>
          <a:p>
            <a:r>
              <a:rPr lang="fr-FR" sz="1400" b="1" i="1" dirty="0"/>
              <a:t>Modèles d’action de la protéine Hfq. </a:t>
            </a:r>
            <a:r>
              <a:rPr lang="fr-FR" sz="1400" i="1" dirty="0">
                <a:solidFill>
                  <a:schemeClr val="accent1">
                    <a:lumMod val="50000"/>
                  </a:schemeClr>
                </a:solidFill>
              </a:rPr>
              <a:t> Présentation des différents modes d’action proposés pour la </a:t>
            </a:r>
            <a:r>
              <a:rPr lang="fr-FR" sz="1400" dirty="0">
                <a:solidFill>
                  <a:schemeClr val="accent1">
                    <a:lumMod val="50000"/>
                  </a:schemeClr>
                </a:solidFill>
              </a:rPr>
              <a:t>protéine Hfq.</a:t>
            </a:r>
            <a:r>
              <a:rPr lang="fr-FR" sz="1400" dirty="0"/>
              <a:t> La protéine peut agir en modifiant la structure de l’ARN </a:t>
            </a:r>
            <a:r>
              <a:rPr lang="fr-FR" sz="1400" dirty="0" err="1"/>
              <a:t>antisens</a:t>
            </a:r>
            <a:r>
              <a:rPr lang="fr-FR" sz="1400" dirty="0"/>
              <a:t> (1), rapprocher les deux ARN sur un hexamère (2) ou sur deux hexamères (3). Un autre modèle propose que </a:t>
            </a:r>
            <a:r>
              <a:rPr lang="fr-FR" sz="1400" dirty="0" err="1"/>
              <a:t>Hfq</a:t>
            </a:r>
            <a:r>
              <a:rPr lang="fr-FR" sz="1400" dirty="0"/>
              <a:t> recrute la </a:t>
            </a:r>
            <a:r>
              <a:rPr lang="fr-FR" sz="1400" dirty="0" err="1"/>
              <a:t>RNase</a:t>
            </a:r>
            <a:r>
              <a:rPr lang="fr-FR" sz="1400" dirty="0"/>
              <a:t> E pour former un complexe </a:t>
            </a:r>
            <a:r>
              <a:rPr lang="fr-FR" sz="1400" dirty="0" err="1"/>
              <a:t>ARNnc</a:t>
            </a:r>
            <a:r>
              <a:rPr lang="fr-FR" sz="1400" dirty="0"/>
              <a:t>-</a:t>
            </a:r>
            <a:r>
              <a:rPr lang="fr-FR" sz="1400" dirty="0" err="1"/>
              <a:t>Hfq</a:t>
            </a:r>
            <a:r>
              <a:rPr lang="fr-FR" sz="1400" dirty="0"/>
              <a:t>-</a:t>
            </a:r>
            <a:r>
              <a:rPr lang="fr-FR" sz="1400" dirty="0" err="1"/>
              <a:t>RNase</a:t>
            </a:r>
            <a:r>
              <a:rPr lang="fr-FR" sz="1400" dirty="0"/>
              <a:t> E. </a:t>
            </a:r>
            <a:r>
              <a:rPr lang="fr-FR" sz="1400" dirty="0">
                <a:solidFill>
                  <a:schemeClr val="accent1">
                    <a:lumMod val="50000"/>
                  </a:schemeClr>
                </a:solidFill>
              </a:rPr>
              <a:t> Structure </a:t>
            </a:r>
            <a:r>
              <a:rPr lang="fr-FR" sz="1400" dirty="0" err="1">
                <a:solidFill>
                  <a:schemeClr val="accent1">
                    <a:lumMod val="50000"/>
                  </a:schemeClr>
                </a:solidFill>
              </a:rPr>
              <a:t>tridimentionnelle</a:t>
            </a:r>
            <a:r>
              <a:rPr lang="fr-FR" sz="1400" dirty="0">
                <a:solidFill>
                  <a:schemeClr val="accent1">
                    <a:lumMod val="50000"/>
                  </a:schemeClr>
                </a:solidFill>
              </a:rPr>
              <a:t> de la protéine </a:t>
            </a:r>
            <a:r>
              <a:rPr lang="fr-FR" sz="1400" dirty="0" err="1">
                <a:solidFill>
                  <a:schemeClr val="accent1">
                    <a:lumMod val="50000"/>
                  </a:schemeClr>
                </a:solidFill>
              </a:rPr>
              <a:t>Hfq</a:t>
            </a:r>
            <a:r>
              <a:rPr lang="fr-FR" sz="1400" dirty="0">
                <a:solidFill>
                  <a:schemeClr val="accent1">
                    <a:lumMod val="50000"/>
                  </a:schemeClr>
                </a:solidFill>
              </a:rPr>
              <a:t> de </a:t>
            </a:r>
            <a:r>
              <a:rPr lang="fr-FR" sz="1400" i="1" dirty="0">
                <a:solidFill>
                  <a:schemeClr val="accent1">
                    <a:lumMod val="50000"/>
                  </a:schemeClr>
                </a:solidFill>
              </a:rPr>
              <a:t>S. aureus.</a:t>
            </a:r>
            <a:r>
              <a:rPr lang="fr-FR" sz="1400" i="1" dirty="0"/>
              <a:t> (D’après </a:t>
            </a:r>
            <a:r>
              <a:rPr lang="fr-FR" sz="1400" dirty="0"/>
              <a:t>Schumacher et al., 2002).</a:t>
            </a:r>
          </a:p>
        </p:txBody>
      </p:sp>
      <p:sp>
        <p:nvSpPr>
          <p:cNvPr id="4" name="ZoneTexte 3"/>
          <p:cNvSpPr txBox="1"/>
          <p:nvPr/>
        </p:nvSpPr>
        <p:spPr>
          <a:xfrm>
            <a:off x="285720" y="71414"/>
            <a:ext cx="266964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La protéine </a:t>
            </a:r>
            <a:r>
              <a:rPr lang="fr-FR" sz="2800" dirty="0" err="1">
                <a:solidFill>
                  <a:schemeClr val="accent1">
                    <a:lumMod val="50000"/>
                  </a:schemeClr>
                </a:solidFill>
                <a:cs typeface="Arial" pitchFamily="34" charset="0"/>
                <a:sym typeface="Wingdings"/>
              </a:rPr>
              <a:t>Hfq</a:t>
            </a:r>
            <a:endParaRPr lang="fr-FR" sz="2800" dirty="0">
              <a:solidFill>
                <a:schemeClr val="accent1">
                  <a:lumMod val="50000"/>
                </a:schemeClr>
              </a:solidFill>
              <a:cs typeface="Arial" pitchFamily="34" charset="0"/>
            </a:endParaRP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51</a:t>
            </a:fld>
            <a:endParaRPr lang="fr-F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20" name="Picture 16" descr="fig1 regulatory rnas in bacteria"/>
          <p:cNvPicPr>
            <a:picLocks noChangeAspect="1" noChangeArrowheads="1"/>
          </p:cNvPicPr>
          <p:nvPr/>
        </p:nvPicPr>
        <p:blipFill>
          <a:blip r:embed="rId3" cstate="print"/>
          <a:srcRect b="56062"/>
          <a:stretch>
            <a:fillRect/>
          </a:stretch>
        </p:blipFill>
        <p:spPr bwMode="auto">
          <a:xfrm>
            <a:off x="1112885" y="1811633"/>
            <a:ext cx="6673825" cy="2574940"/>
          </a:xfrm>
          <a:prstGeom prst="rect">
            <a:avLst/>
          </a:prstGeom>
          <a:noFill/>
        </p:spPr>
      </p:pic>
      <p:sp>
        <p:nvSpPr>
          <p:cNvPr id="431121" name="Text Box 17"/>
          <p:cNvSpPr txBox="1">
            <a:spLocks noChangeArrowheads="1"/>
          </p:cNvSpPr>
          <p:nvPr/>
        </p:nvSpPr>
        <p:spPr bwMode="auto">
          <a:xfrm>
            <a:off x="142844" y="4889384"/>
            <a:ext cx="7993062" cy="1754326"/>
          </a:xfrm>
          <a:prstGeom prst="rect">
            <a:avLst/>
          </a:prstGeom>
          <a:noFill/>
          <a:ln w="9525">
            <a:noFill/>
            <a:miter lim="800000"/>
            <a:headEnd/>
            <a:tailEnd/>
          </a:ln>
          <a:effectLst/>
        </p:spPr>
        <p:txBody>
          <a:bodyPr>
            <a:spAutoFit/>
          </a:bodyPr>
          <a:lstStyle/>
          <a:p>
            <a:pPr algn="just">
              <a:spcBef>
                <a:spcPct val="50000"/>
              </a:spcBef>
            </a:pPr>
            <a:r>
              <a:rPr lang="fr-FR" sz="1400" b="1" dirty="0">
                <a:cs typeface="Arial" pitchFamily="34" charset="0"/>
              </a:rPr>
              <a:t>●</a:t>
            </a:r>
            <a:r>
              <a:rPr lang="fr-FR" sz="1400" b="1" dirty="0">
                <a:solidFill>
                  <a:srgbClr val="006699"/>
                </a:solidFill>
                <a:cs typeface="Arial" pitchFamily="34" charset="0"/>
              </a:rPr>
              <a:t> </a:t>
            </a:r>
            <a:r>
              <a:rPr lang="fr-FR" sz="2000" b="1" dirty="0" err="1"/>
              <a:t>Riboswitches</a:t>
            </a:r>
            <a:r>
              <a:rPr lang="fr-FR" sz="1400" dirty="0"/>
              <a:t> are </a:t>
            </a:r>
            <a:r>
              <a:rPr lang="fr-FR" sz="1400" dirty="0" err="1"/>
              <a:t>composed</a:t>
            </a:r>
            <a:r>
              <a:rPr lang="fr-FR" sz="1400" dirty="0"/>
              <a:t> of an </a:t>
            </a:r>
            <a:r>
              <a:rPr lang="fr-FR" dirty="0" err="1">
                <a:solidFill>
                  <a:srgbClr val="CC3399"/>
                </a:solidFill>
              </a:rPr>
              <a:t>aptamer</a:t>
            </a:r>
            <a:r>
              <a:rPr lang="fr-FR" dirty="0">
                <a:solidFill>
                  <a:srgbClr val="CC3399"/>
                </a:solidFill>
              </a:rPr>
              <a:t> </a:t>
            </a:r>
            <a:r>
              <a:rPr lang="fr-FR" dirty="0" err="1">
                <a:solidFill>
                  <a:srgbClr val="CC3399"/>
                </a:solidFill>
              </a:rPr>
              <a:t>region</a:t>
            </a:r>
            <a:r>
              <a:rPr lang="fr-FR" dirty="0">
                <a:solidFill>
                  <a:srgbClr val="CC3399"/>
                </a:solidFill>
              </a:rPr>
              <a:t> (</a:t>
            </a:r>
            <a:r>
              <a:rPr lang="fr-FR" dirty="0" err="1">
                <a:solidFill>
                  <a:srgbClr val="CC3399"/>
                </a:solidFill>
              </a:rPr>
              <a:t>pink</a:t>
            </a:r>
            <a:r>
              <a:rPr lang="fr-FR" dirty="0">
                <a:solidFill>
                  <a:srgbClr val="CC3399"/>
                </a:solidFill>
              </a:rPr>
              <a:t>) </a:t>
            </a:r>
            <a:r>
              <a:rPr lang="fr-FR" sz="1400" dirty="0"/>
              <a:t>and </a:t>
            </a:r>
            <a:r>
              <a:rPr lang="fr-FR" dirty="0">
                <a:solidFill>
                  <a:srgbClr val="FFC000"/>
                </a:solidFill>
              </a:rPr>
              <a:t>an expression </a:t>
            </a:r>
            <a:r>
              <a:rPr lang="fr-FR" dirty="0" err="1">
                <a:solidFill>
                  <a:srgbClr val="FFC000"/>
                </a:solidFill>
              </a:rPr>
              <a:t>platform</a:t>
            </a:r>
            <a:r>
              <a:rPr lang="fr-FR" dirty="0">
                <a:solidFill>
                  <a:srgbClr val="FFC000"/>
                </a:solidFill>
              </a:rPr>
              <a:t> (orange)</a:t>
            </a:r>
            <a:r>
              <a:rPr lang="fr-FR" sz="1400" dirty="0"/>
              <a:t> in the</a:t>
            </a:r>
            <a:r>
              <a:rPr lang="fr-FR" dirty="0"/>
              <a:t> </a:t>
            </a:r>
            <a:r>
              <a:rPr lang="fr-FR" dirty="0">
                <a:solidFill>
                  <a:schemeClr val="accent1">
                    <a:lumMod val="75000"/>
                  </a:schemeClr>
                </a:solidFill>
              </a:rPr>
              <a:t>5′UTR of an </a:t>
            </a:r>
            <a:r>
              <a:rPr lang="fr-FR" dirty="0" err="1">
                <a:solidFill>
                  <a:schemeClr val="accent1">
                    <a:lumMod val="75000"/>
                  </a:schemeClr>
                </a:solidFill>
              </a:rPr>
              <a:t>mRNA</a:t>
            </a:r>
            <a:r>
              <a:rPr lang="fr-FR" dirty="0">
                <a:solidFill>
                  <a:schemeClr val="accent1">
                    <a:lumMod val="75000"/>
                  </a:schemeClr>
                </a:solidFill>
              </a:rPr>
              <a:t> (</a:t>
            </a:r>
            <a:r>
              <a:rPr lang="fr-FR" dirty="0" err="1">
                <a:solidFill>
                  <a:schemeClr val="accent1">
                    <a:lumMod val="75000"/>
                  </a:schemeClr>
                </a:solidFill>
              </a:rPr>
              <a:t>blue</a:t>
            </a:r>
            <a:r>
              <a:rPr lang="fr-FR" dirty="0">
                <a:solidFill>
                  <a:schemeClr val="accent1">
                    <a:lumMod val="75000"/>
                  </a:schemeClr>
                </a:solidFill>
              </a:rPr>
              <a:t>)</a:t>
            </a:r>
            <a:r>
              <a:rPr lang="fr-FR" dirty="0"/>
              <a:t>. </a:t>
            </a:r>
            <a:r>
              <a:rPr lang="fr-FR" sz="1400" dirty="0"/>
              <a:t>Ligand </a:t>
            </a:r>
            <a:r>
              <a:rPr lang="fr-FR" sz="1400" dirty="0" err="1"/>
              <a:t>binding</a:t>
            </a:r>
            <a:r>
              <a:rPr lang="fr-FR" sz="1400" dirty="0"/>
              <a:t> </a:t>
            </a:r>
            <a:r>
              <a:rPr lang="fr-FR" sz="1400" dirty="0" err="1"/>
              <a:t>can</a:t>
            </a:r>
            <a:r>
              <a:rPr lang="fr-FR" sz="1400" dirty="0"/>
              <a:t> </a:t>
            </a:r>
            <a:r>
              <a:rPr lang="fr-FR" sz="1400" dirty="0" err="1"/>
              <a:t>result</a:t>
            </a:r>
            <a:r>
              <a:rPr lang="fr-FR" sz="1400" dirty="0"/>
              <a:t> in </a:t>
            </a:r>
            <a:r>
              <a:rPr lang="fr-FR" sz="1400" dirty="0" err="1"/>
              <a:t>transcriptional</a:t>
            </a:r>
            <a:r>
              <a:rPr lang="fr-FR" sz="1400" dirty="0"/>
              <a:t> </a:t>
            </a:r>
            <a:r>
              <a:rPr lang="fr-FR" sz="1400" dirty="0" err="1"/>
              <a:t>regulation</a:t>
            </a:r>
            <a:r>
              <a:rPr lang="fr-FR" sz="1400" dirty="0"/>
              <a:t> of </a:t>
            </a:r>
            <a:r>
              <a:rPr lang="fr-FR" sz="1400" dirty="0" err="1"/>
              <a:t>mRNA</a:t>
            </a:r>
            <a:r>
              <a:rPr lang="fr-FR" sz="1400" dirty="0"/>
              <a:t> </a:t>
            </a:r>
            <a:r>
              <a:rPr lang="fr-FR" sz="1400" dirty="0" err="1"/>
              <a:t>synthesis</a:t>
            </a:r>
            <a:r>
              <a:rPr lang="fr-FR" sz="1400" dirty="0"/>
              <a:t> or </a:t>
            </a:r>
            <a:r>
              <a:rPr lang="fr-FR" sz="1400" dirty="0" err="1"/>
              <a:t>translational</a:t>
            </a:r>
            <a:r>
              <a:rPr lang="fr-FR" sz="1400" dirty="0"/>
              <a:t> control of </a:t>
            </a:r>
            <a:r>
              <a:rPr lang="fr-FR" sz="1400" dirty="0" err="1"/>
              <a:t>protein</a:t>
            </a:r>
            <a:r>
              <a:rPr lang="fr-FR" sz="1400" dirty="0"/>
              <a:t> </a:t>
            </a:r>
            <a:r>
              <a:rPr lang="fr-FR" sz="1400" dirty="0" err="1"/>
              <a:t>synthesis</a:t>
            </a:r>
            <a:r>
              <a:rPr lang="fr-FR" sz="1400" dirty="0"/>
              <a:t>. In the absence of ligand, the expression </a:t>
            </a:r>
            <a:r>
              <a:rPr lang="fr-FR" sz="1400" dirty="0" err="1"/>
              <a:t>platform</a:t>
            </a:r>
            <a:r>
              <a:rPr lang="fr-FR" sz="1400" dirty="0"/>
              <a:t> assumes a </a:t>
            </a:r>
            <a:r>
              <a:rPr lang="fr-FR" sz="1400" dirty="0">
                <a:solidFill>
                  <a:srgbClr val="CC0000"/>
                </a:solidFill>
              </a:rPr>
              <a:t>conformation permissive of transcription</a:t>
            </a:r>
            <a:r>
              <a:rPr lang="fr-FR" sz="1400" dirty="0"/>
              <a:t>. </a:t>
            </a:r>
            <a:r>
              <a:rPr lang="fr-FR" sz="1400" dirty="0" err="1"/>
              <a:t>When</a:t>
            </a:r>
            <a:r>
              <a:rPr lang="fr-FR" sz="1400" dirty="0"/>
              <a:t> the </a:t>
            </a:r>
            <a:r>
              <a:rPr lang="fr-FR" sz="1400" dirty="0">
                <a:solidFill>
                  <a:srgbClr val="CC0000"/>
                </a:solidFill>
              </a:rPr>
              <a:t>ligand </a:t>
            </a:r>
            <a:r>
              <a:rPr lang="fr-FR" sz="1400" dirty="0" err="1">
                <a:solidFill>
                  <a:srgbClr val="CC0000"/>
                </a:solidFill>
              </a:rPr>
              <a:t>binds</a:t>
            </a:r>
            <a:r>
              <a:rPr lang="fr-FR" sz="1400" dirty="0">
                <a:solidFill>
                  <a:srgbClr val="CC0000"/>
                </a:solidFill>
              </a:rPr>
              <a:t> to the </a:t>
            </a:r>
            <a:r>
              <a:rPr lang="fr-FR" sz="1400" dirty="0" err="1">
                <a:solidFill>
                  <a:srgbClr val="CC0000"/>
                </a:solidFill>
              </a:rPr>
              <a:t>aptamer</a:t>
            </a:r>
            <a:r>
              <a:rPr lang="fr-FR" sz="1400" dirty="0"/>
              <a:t> </a:t>
            </a:r>
            <a:r>
              <a:rPr lang="fr-FR" sz="1400" dirty="0" err="1"/>
              <a:t>region</a:t>
            </a:r>
            <a:r>
              <a:rPr lang="fr-FR" sz="1400" dirty="0"/>
              <a:t>, a </a:t>
            </a:r>
            <a:r>
              <a:rPr lang="fr-FR" sz="1400" dirty="0" err="1"/>
              <a:t>conformational</a:t>
            </a:r>
            <a:r>
              <a:rPr lang="fr-FR" sz="1400" dirty="0"/>
              <a:t> change </a:t>
            </a:r>
            <a:r>
              <a:rPr lang="fr-FR" sz="1400" dirty="0" err="1"/>
              <a:t>leads</a:t>
            </a:r>
            <a:r>
              <a:rPr lang="fr-FR" sz="1400" dirty="0"/>
              <a:t> </a:t>
            </a:r>
            <a:r>
              <a:rPr lang="fr-FR" sz="1400" dirty="0">
                <a:solidFill>
                  <a:srgbClr val="CC0000"/>
                </a:solidFill>
              </a:rPr>
              <a:t>formation of an alternative </a:t>
            </a:r>
            <a:r>
              <a:rPr lang="fr-FR" sz="1400" dirty="0" err="1">
                <a:solidFill>
                  <a:srgbClr val="CC0000"/>
                </a:solidFill>
              </a:rPr>
              <a:t>hairpin</a:t>
            </a:r>
            <a:r>
              <a:rPr lang="fr-FR" sz="1400" dirty="0">
                <a:solidFill>
                  <a:srgbClr val="CC0000"/>
                </a:solidFill>
              </a:rPr>
              <a:t> </a:t>
            </a:r>
            <a:r>
              <a:rPr lang="fr-FR" sz="1400" dirty="0" err="1">
                <a:solidFill>
                  <a:srgbClr val="CC0000"/>
                </a:solidFill>
              </a:rPr>
              <a:t>followed</a:t>
            </a:r>
            <a:r>
              <a:rPr lang="fr-FR" sz="1400" dirty="0">
                <a:solidFill>
                  <a:srgbClr val="CC0000"/>
                </a:solidFill>
              </a:rPr>
              <a:t> by a string of U </a:t>
            </a:r>
            <a:r>
              <a:rPr lang="fr-FR" sz="1400" dirty="0" err="1">
                <a:solidFill>
                  <a:srgbClr val="CC0000"/>
                </a:solidFill>
              </a:rPr>
              <a:t>residues</a:t>
            </a:r>
            <a:r>
              <a:rPr lang="fr-FR" sz="1400" dirty="0"/>
              <a:t>. In the absence of ligand, </a:t>
            </a:r>
            <a:r>
              <a:rPr lang="fr-FR" sz="1400" dirty="0">
                <a:solidFill>
                  <a:srgbClr val="CC0000"/>
                </a:solidFill>
              </a:rPr>
              <a:t>the ribosome-</a:t>
            </a:r>
            <a:r>
              <a:rPr lang="fr-FR" sz="1400" dirty="0" err="1">
                <a:solidFill>
                  <a:srgbClr val="CC0000"/>
                </a:solidFill>
              </a:rPr>
              <a:t>binding</a:t>
            </a:r>
            <a:r>
              <a:rPr lang="fr-FR" sz="1400" dirty="0">
                <a:solidFill>
                  <a:srgbClr val="CC0000"/>
                </a:solidFill>
              </a:rPr>
              <a:t> site (RBS) </a:t>
            </a:r>
            <a:r>
              <a:rPr lang="fr-FR" sz="1400" dirty="0" err="1">
                <a:solidFill>
                  <a:srgbClr val="CC0000"/>
                </a:solidFill>
              </a:rPr>
              <a:t>is</a:t>
            </a:r>
            <a:r>
              <a:rPr lang="fr-FR" sz="1400" dirty="0">
                <a:solidFill>
                  <a:srgbClr val="CC0000"/>
                </a:solidFill>
              </a:rPr>
              <a:t> accessible</a:t>
            </a:r>
            <a:r>
              <a:rPr lang="fr-FR" sz="1400" dirty="0"/>
              <a:t>, but, </a:t>
            </a:r>
            <a:r>
              <a:rPr lang="fr-FR" sz="1400" dirty="0" err="1"/>
              <a:t>upon</a:t>
            </a:r>
            <a:r>
              <a:rPr lang="fr-FR" sz="1400" dirty="0"/>
              <a:t> ligand </a:t>
            </a:r>
            <a:r>
              <a:rPr lang="fr-FR" sz="1400" dirty="0" err="1"/>
              <a:t>binding</a:t>
            </a:r>
            <a:r>
              <a:rPr lang="fr-FR" sz="1400" dirty="0"/>
              <a:t>, </a:t>
            </a:r>
            <a:r>
              <a:rPr lang="fr-FR" sz="1400" dirty="0" err="1"/>
              <a:t>is</a:t>
            </a:r>
            <a:r>
              <a:rPr lang="fr-FR" sz="1400" dirty="0"/>
              <a:t> </a:t>
            </a:r>
            <a:r>
              <a:rPr lang="fr-FR" sz="1400" dirty="0" err="1"/>
              <a:t>sequestered</a:t>
            </a:r>
            <a:r>
              <a:rPr lang="fr-FR" sz="1400" dirty="0"/>
              <a:t> </a:t>
            </a:r>
            <a:r>
              <a:rPr lang="fr-FR" sz="1400" dirty="0" err="1"/>
              <a:t>into</a:t>
            </a:r>
            <a:r>
              <a:rPr lang="fr-FR" sz="1400" dirty="0"/>
              <a:t> an </a:t>
            </a:r>
            <a:r>
              <a:rPr lang="fr-FR" sz="1400" dirty="0" err="1"/>
              <a:t>inhibitory</a:t>
            </a:r>
            <a:r>
              <a:rPr lang="fr-FR" sz="1400" dirty="0"/>
              <a:t> </a:t>
            </a:r>
            <a:r>
              <a:rPr lang="fr-FR" sz="1400" dirty="0">
                <a:solidFill>
                  <a:srgbClr val="CC0000"/>
                </a:solidFill>
              </a:rPr>
              <a:t>stem </a:t>
            </a:r>
            <a:r>
              <a:rPr lang="fr-FR" sz="1400" dirty="0" err="1">
                <a:solidFill>
                  <a:srgbClr val="CC0000"/>
                </a:solidFill>
              </a:rPr>
              <a:t>loop</a:t>
            </a:r>
            <a:r>
              <a:rPr lang="fr-FR" sz="1400" dirty="0">
                <a:solidFill>
                  <a:srgbClr val="CC0000"/>
                </a:solidFill>
              </a:rPr>
              <a:t>, </a:t>
            </a:r>
            <a:r>
              <a:rPr lang="fr-FR" sz="1400" dirty="0" err="1">
                <a:solidFill>
                  <a:srgbClr val="CC0000"/>
                </a:solidFill>
              </a:rPr>
              <a:t>preventing</a:t>
            </a:r>
            <a:r>
              <a:rPr lang="fr-FR" sz="1400" dirty="0">
                <a:solidFill>
                  <a:srgbClr val="CC0000"/>
                </a:solidFill>
              </a:rPr>
              <a:t> translation</a:t>
            </a:r>
            <a:r>
              <a:rPr lang="fr-FR" sz="1400" dirty="0"/>
              <a:t>.</a:t>
            </a:r>
          </a:p>
        </p:txBody>
      </p:sp>
      <p:sp>
        <p:nvSpPr>
          <p:cNvPr id="431122" name="Text Box 18"/>
          <p:cNvSpPr txBox="1">
            <a:spLocks noChangeArrowheads="1"/>
          </p:cNvSpPr>
          <p:nvPr/>
        </p:nvSpPr>
        <p:spPr bwMode="auto">
          <a:xfrm>
            <a:off x="2124074" y="4315135"/>
            <a:ext cx="1428750" cy="366712"/>
          </a:xfrm>
          <a:prstGeom prst="rect">
            <a:avLst/>
          </a:prstGeom>
          <a:noFill/>
          <a:ln w="9525">
            <a:noFill/>
            <a:miter lim="800000"/>
            <a:headEnd/>
            <a:tailEnd/>
          </a:ln>
          <a:effectLst/>
        </p:spPr>
        <p:txBody>
          <a:bodyPr wrap="none">
            <a:spAutoFit/>
          </a:bodyPr>
          <a:lstStyle/>
          <a:p>
            <a:r>
              <a:rPr lang="fr-FR" dirty="0"/>
              <a:t>transcription</a:t>
            </a:r>
          </a:p>
        </p:txBody>
      </p:sp>
      <p:sp>
        <p:nvSpPr>
          <p:cNvPr id="431123" name="Text Box 19"/>
          <p:cNvSpPr txBox="1">
            <a:spLocks noChangeArrowheads="1"/>
          </p:cNvSpPr>
          <p:nvPr/>
        </p:nvSpPr>
        <p:spPr bwMode="auto">
          <a:xfrm>
            <a:off x="5481660" y="4315135"/>
            <a:ext cx="1187450" cy="366712"/>
          </a:xfrm>
          <a:prstGeom prst="rect">
            <a:avLst/>
          </a:prstGeom>
          <a:noFill/>
          <a:ln w="9525">
            <a:noFill/>
            <a:miter lim="800000"/>
            <a:headEnd/>
            <a:tailEnd/>
          </a:ln>
          <a:effectLst/>
        </p:spPr>
        <p:txBody>
          <a:bodyPr wrap="none">
            <a:spAutoFit/>
          </a:bodyPr>
          <a:lstStyle/>
          <a:p>
            <a:r>
              <a:rPr lang="fr-FR" dirty="0"/>
              <a:t>traduction</a:t>
            </a:r>
          </a:p>
        </p:txBody>
      </p:sp>
      <p:sp>
        <p:nvSpPr>
          <p:cNvPr id="12" name="ZoneTexte 11"/>
          <p:cNvSpPr txBox="1"/>
          <p:nvPr/>
        </p:nvSpPr>
        <p:spPr>
          <a:xfrm>
            <a:off x="285720" y="71414"/>
            <a:ext cx="8352223"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différents types de régulation </a:t>
            </a:r>
            <a:r>
              <a:rPr lang="fr-FR" sz="2800" dirty="0" err="1">
                <a:solidFill>
                  <a:schemeClr val="accent1">
                    <a:lumMod val="50000"/>
                  </a:schemeClr>
                </a:solidFill>
                <a:cs typeface="Arial" pitchFamily="34" charset="0"/>
                <a:sym typeface="Wingdings"/>
              </a:rPr>
              <a:t>médiées</a:t>
            </a:r>
            <a:r>
              <a:rPr lang="fr-FR" sz="2800" dirty="0">
                <a:solidFill>
                  <a:schemeClr val="accent1">
                    <a:lumMod val="50000"/>
                  </a:schemeClr>
                </a:solidFill>
                <a:cs typeface="Arial" pitchFamily="34" charset="0"/>
                <a:sym typeface="Wingdings"/>
              </a:rPr>
              <a:t> par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sp>
        <p:nvSpPr>
          <p:cNvPr id="13" name="Rectangle 12"/>
          <p:cNvSpPr/>
          <p:nvPr/>
        </p:nvSpPr>
        <p:spPr>
          <a:xfrm>
            <a:off x="357158" y="791158"/>
            <a:ext cx="8643998" cy="923330"/>
          </a:xfrm>
          <a:prstGeom prst="rect">
            <a:avLst/>
          </a:prstGeom>
        </p:spPr>
        <p:txBody>
          <a:bodyPr wrap="square">
            <a:spAutoFit/>
          </a:bodyPr>
          <a:lstStyle/>
          <a:p>
            <a:r>
              <a:rPr lang="fr-FR" dirty="0"/>
              <a:t>- Les régions 5’ UTR, récepteurs directs de métabolites intracellulaires (vitamines, </a:t>
            </a:r>
            <a:r>
              <a:rPr lang="fr-FR" dirty="0" err="1"/>
              <a:t>aa</a:t>
            </a:r>
            <a:r>
              <a:rPr lang="fr-FR" dirty="0"/>
              <a:t>…) →  </a:t>
            </a:r>
          </a:p>
          <a:p>
            <a:r>
              <a:rPr lang="fr-FR" dirty="0"/>
              <a:t>  métabolites régulent leur propre biosynthèse.</a:t>
            </a:r>
          </a:p>
          <a:p>
            <a:r>
              <a:rPr lang="fr-FR" dirty="0"/>
              <a:t>- Représentent 4 % du génome de </a:t>
            </a:r>
            <a:r>
              <a:rPr lang="fr-FR" i="1" dirty="0"/>
              <a:t>B. </a:t>
            </a:r>
            <a:r>
              <a:rPr lang="fr-FR" i="1" dirty="0" err="1"/>
              <a:t>subtilis</a:t>
            </a:r>
            <a:endParaRPr lang="fr-FR" i="1" dirty="0"/>
          </a:p>
        </p:txBody>
      </p:sp>
      <p:sp>
        <p:nvSpPr>
          <p:cNvPr id="14" name="ZoneTexte 13"/>
          <p:cNvSpPr txBox="1"/>
          <p:nvPr/>
        </p:nvSpPr>
        <p:spPr>
          <a:xfrm>
            <a:off x="2338388" y="4538971"/>
            <a:ext cx="1044004" cy="461665"/>
          </a:xfrm>
          <a:prstGeom prst="rect">
            <a:avLst/>
          </a:prstGeom>
          <a:noFill/>
        </p:spPr>
        <p:txBody>
          <a:bodyPr wrap="none" rtlCol="0">
            <a:spAutoFit/>
          </a:bodyPr>
          <a:lstStyle/>
          <a:p>
            <a:r>
              <a:rPr lang="fr-FR" sz="2400" dirty="0"/>
              <a:t>Gram </a:t>
            </a:r>
            <a:r>
              <a:rPr lang="fr-FR" sz="2400" baseline="30000" dirty="0"/>
              <a:t>+</a:t>
            </a:r>
          </a:p>
        </p:txBody>
      </p:sp>
      <p:sp>
        <p:nvSpPr>
          <p:cNvPr id="15" name="ZoneTexte 14"/>
          <p:cNvSpPr txBox="1"/>
          <p:nvPr/>
        </p:nvSpPr>
        <p:spPr>
          <a:xfrm>
            <a:off x="5652102" y="4538971"/>
            <a:ext cx="1003929" cy="461665"/>
          </a:xfrm>
          <a:prstGeom prst="rect">
            <a:avLst/>
          </a:prstGeom>
          <a:noFill/>
        </p:spPr>
        <p:txBody>
          <a:bodyPr wrap="none" rtlCol="0">
            <a:spAutoFit/>
          </a:bodyPr>
          <a:lstStyle/>
          <a:p>
            <a:r>
              <a:rPr lang="fr-FR" sz="2400" dirty="0"/>
              <a:t>Gram </a:t>
            </a:r>
            <a:r>
              <a:rPr lang="fr-FR" sz="2400" baseline="30000" dirty="0"/>
              <a:t>-</a:t>
            </a:r>
          </a:p>
        </p:txBody>
      </p:sp>
      <p:sp>
        <p:nvSpPr>
          <p:cNvPr id="11" name="Espace réservé du numéro de diapositive 10"/>
          <p:cNvSpPr>
            <a:spLocks noGrp="1"/>
          </p:cNvSpPr>
          <p:nvPr>
            <p:ph type="sldNum" sz="quarter" idx="12"/>
          </p:nvPr>
        </p:nvSpPr>
        <p:spPr/>
        <p:txBody>
          <a:bodyPr/>
          <a:lstStyle/>
          <a:p>
            <a:fld id="{922D7642-BDE5-4A24-BAC5-C7F7F2D9BEDB}" type="slidenum">
              <a:rPr lang="fr-FR" smtClean="0"/>
              <a:pPr/>
              <a:t>52</a:t>
            </a:fld>
            <a:endParaRPr lang="fr-F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3857620" y="1643050"/>
            <a:ext cx="4786346" cy="2071702"/>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3857620" y="3714752"/>
            <a:ext cx="4786346" cy="271464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428596" y="1643050"/>
            <a:ext cx="3429024" cy="4786346"/>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285720" y="71414"/>
            <a:ext cx="8352223"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différents types de régulation </a:t>
            </a:r>
            <a:r>
              <a:rPr lang="fr-FR" sz="2800" dirty="0" err="1">
                <a:solidFill>
                  <a:schemeClr val="accent1">
                    <a:lumMod val="50000"/>
                  </a:schemeClr>
                </a:solidFill>
                <a:cs typeface="Arial" pitchFamily="34" charset="0"/>
                <a:sym typeface="Wingdings"/>
              </a:rPr>
              <a:t>médiées</a:t>
            </a:r>
            <a:r>
              <a:rPr lang="fr-FR" sz="2800" dirty="0">
                <a:solidFill>
                  <a:schemeClr val="accent1">
                    <a:lumMod val="50000"/>
                  </a:schemeClr>
                </a:solidFill>
                <a:cs typeface="Arial" pitchFamily="34" charset="0"/>
                <a:sym typeface="Wingdings"/>
              </a:rPr>
              <a:t> par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pic>
        <p:nvPicPr>
          <p:cNvPr id="3" name="Image 2" descr="Les différents ARN regulateurs.png"/>
          <p:cNvPicPr>
            <a:picLocks noChangeAspect="1"/>
          </p:cNvPicPr>
          <p:nvPr/>
        </p:nvPicPr>
        <p:blipFill>
          <a:blip r:embed="rId2" cstate="print"/>
          <a:stretch>
            <a:fillRect/>
          </a:stretch>
        </p:blipFill>
        <p:spPr>
          <a:xfrm>
            <a:off x="642910" y="1785926"/>
            <a:ext cx="7754008" cy="3746011"/>
          </a:xfrm>
          <a:prstGeom prst="rect">
            <a:avLst/>
          </a:prstGeom>
        </p:spPr>
      </p:pic>
      <p:cxnSp>
        <p:nvCxnSpPr>
          <p:cNvPr id="11" name="Connecteur droit avec flèche 10"/>
          <p:cNvCxnSpPr/>
          <p:nvPr/>
        </p:nvCxnSpPr>
        <p:spPr>
          <a:xfrm>
            <a:off x="1643042" y="2500306"/>
            <a:ext cx="500066" cy="158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6072198" y="2500306"/>
            <a:ext cx="500066" cy="158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1928794" y="4643446"/>
            <a:ext cx="500066" cy="158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6000760" y="4786322"/>
            <a:ext cx="500066" cy="158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17" name="Image 16" descr="ribo.png"/>
          <p:cNvPicPr>
            <a:picLocks noChangeAspect="1"/>
          </p:cNvPicPr>
          <p:nvPr/>
        </p:nvPicPr>
        <p:blipFill>
          <a:blip r:embed="rId3" cstate="print"/>
          <a:stretch>
            <a:fillRect/>
          </a:stretch>
        </p:blipFill>
        <p:spPr>
          <a:xfrm>
            <a:off x="571472" y="3143248"/>
            <a:ext cx="857224" cy="985525"/>
          </a:xfrm>
          <a:prstGeom prst="rect">
            <a:avLst/>
          </a:prstGeom>
        </p:spPr>
      </p:pic>
      <p:pic>
        <p:nvPicPr>
          <p:cNvPr id="19" name="Image 18" descr="ribo.png"/>
          <p:cNvPicPr>
            <a:picLocks noChangeAspect="1"/>
          </p:cNvPicPr>
          <p:nvPr/>
        </p:nvPicPr>
        <p:blipFill>
          <a:blip r:embed="rId3" cstate="print"/>
          <a:stretch>
            <a:fillRect/>
          </a:stretch>
        </p:blipFill>
        <p:spPr>
          <a:xfrm>
            <a:off x="714348" y="5286388"/>
            <a:ext cx="857224" cy="985525"/>
          </a:xfrm>
          <a:prstGeom prst="rect">
            <a:avLst/>
          </a:prstGeom>
        </p:spPr>
      </p:pic>
      <p:pic>
        <p:nvPicPr>
          <p:cNvPr id="21" name="Image 20" descr="ribo.png"/>
          <p:cNvPicPr>
            <a:picLocks noChangeAspect="1"/>
          </p:cNvPicPr>
          <p:nvPr/>
        </p:nvPicPr>
        <p:blipFill>
          <a:blip r:embed="rId3" cstate="print"/>
          <a:stretch>
            <a:fillRect/>
          </a:stretch>
        </p:blipFill>
        <p:spPr>
          <a:xfrm>
            <a:off x="6215074" y="5000636"/>
            <a:ext cx="857224" cy="985525"/>
          </a:xfrm>
          <a:prstGeom prst="rect">
            <a:avLst/>
          </a:prstGeom>
        </p:spPr>
      </p:pic>
      <p:pic>
        <p:nvPicPr>
          <p:cNvPr id="23" name="Image 22" descr="ribo.png"/>
          <p:cNvPicPr>
            <a:picLocks noChangeAspect="1"/>
          </p:cNvPicPr>
          <p:nvPr/>
        </p:nvPicPr>
        <p:blipFill>
          <a:blip r:embed="rId3" cstate="print"/>
          <a:stretch>
            <a:fillRect/>
          </a:stretch>
        </p:blipFill>
        <p:spPr>
          <a:xfrm>
            <a:off x="3857620" y="3071810"/>
            <a:ext cx="857224" cy="985525"/>
          </a:xfrm>
          <a:prstGeom prst="rect">
            <a:avLst/>
          </a:prstGeom>
        </p:spPr>
      </p:pic>
      <p:sp>
        <p:nvSpPr>
          <p:cNvPr id="25" name="Arc 24"/>
          <p:cNvSpPr/>
          <p:nvPr/>
        </p:nvSpPr>
        <p:spPr>
          <a:xfrm rot="4002721">
            <a:off x="588139" y="2499278"/>
            <a:ext cx="1022177" cy="966903"/>
          </a:xfrm>
          <a:prstGeom prst="arc">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ZoneTexte 25"/>
          <p:cNvSpPr txBox="1"/>
          <p:nvPr/>
        </p:nvSpPr>
        <p:spPr>
          <a:xfrm rot="2182805">
            <a:off x="1168142" y="2824500"/>
            <a:ext cx="633507" cy="1015663"/>
          </a:xfrm>
          <a:prstGeom prst="rect">
            <a:avLst/>
          </a:prstGeom>
          <a:noFill/>
        </p:spPr>
        <p:txBody>
          <a:bodyPr wrap="none" rtlCol="0">
            <a:spAutoFit/>
          </a:bodyPr>
          <a:lstStyle/>
          <a:p>
            <a:r>
              <a:rPr lang="fr-FR" sz="6000" dirty="0">
                <a:solidFill>
                  <a:srgbClr val="FF0000"/>
                </a:solidFill>
                <a:latin typeface="Arial"/>
                <a:cs typeface="Arial"/>
              </a:rPr>
              <a:t>×</a:t>
            </a:r>
            <a:endParaRPr lang="fr-FR" sz="6000" dirty="0">
              <a:solidFill>
                <a:srgbClr val="FF0000"/>
              </a:solidFill>
            </a:endParaRPr>
          </a:p>
        </p:txBody>
      </p:sp>
      <p:grpSp>
        <p:nvGrpSpPr>
          <p:cNvPr id="29" name="Groupe 28"/>
          <p:cNvGrpSpPr/>
          <p:nvPr/>
        </p:nvGrpSpPr>
        <p:grpSpPr>
          <a:xfrm rot="1703887">
            <a:off x="4183139" y="2557087"/>
            <a:ext cx="1185873" cy="1368522"/>
            <a:chOff x="6973757" y="5165307"/>
            <a:chExt cx="1185873" cy="1368522"/>
          </a:xfrm>
        </p:grpSpPr>
        <p:sp>
          <p:nvSpPr>
            <p:cNvPr id="27" name="Arc 26"/>
            <p:cNvSpPr/>
            <p:nvPr/>
          </p:nvSpPr>
          <p:spPr>
            <a:xfrm rot="4002721">
              <a:off x="6946120" y="5192944"/>
              <a:ext cx="1022177" cy="966903"/>
            </a:xfrm>
            <a:prstGeom prst="arc">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p:cNvSpPr txBox="1"/>
            <p:nvPr/>
          </p:nvSpPr>
          <p:spPr>
            <a:xfrm rot="2182805">
              <a:off x="7526123" y="5518166"/>
              <a:ext cx="633507" cy="1015663"/>
            </a:xfrm>
            <a:prstGeom prst="rect">
              <a:avLst/>
            </a:prstGeom>
            <a:noFill/>
          </p:spPr>
          <p:txBody>
            <a:bodyPr wrap="none" rtlCol="0">
              <a:spAutoFit/>
            </a:bodyPr>
            <a:lstStyle/>
            <a:p>
              <a:r>
                <a:rPr lang="fr-FR" sz="6000" dirty="0">
                  <a:solidFill>
                    <a:srgbClr val="FF0000"/>
                  </a:solidFill>
                  <a:latin typeface="Arial"/>
                  <a:cs typeface="Arial"/>
                </a:rPr>
                <a:t>×</a:t>
              </a:r>
              <a:endParaRPr lang="fr-FR" sz="6000" dirty="0">
                <a:solidFill>
                  <a:srgbClr val="FF0000"/>
                </a:solidFill>
              </a:endParaRPr>
            </a:p>
          </p:txBody>
        </p:sp>
      </p:grpSp>
      <p:sp>
        <p:nvSpPr>
          <p:cNvPr id="30" name="Arc 29"/>
          <p:cNvSpPr/>
          <p:nvPr/>
        </p:nvSpPr>
        <p:spPr>
          <a:xfrm rot="4002721">
            <a:off x="802452" y="4785294"/>
            <a:ext cx="1022177" cy="966903"/>
          </a:xfrm>
          <a:prstGeom prst="arc">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ZoneTexte 30"/>
          <p:cNvSpPr txBox="1"/>
          <p:nvPr/>
        </p:nvSpPr>
        <p:spPr>
          <a:xfrm rot="2182805">
            <a:off x="1382455" y="5110516"/>
            <a:ext cx="633507" cy="1015663"/>
          </a:xfrm>
          <a:prstGeom prst="rect">
            <a:avLst/>
          </a:prstGeom>
          <a:noFill/>
        </p:spPr>
        <p:txBody>
          <a:bodyPr wrap="none" rtlCol="0">
            <a:spAutoFit/>
          </a:bodyPr>
          <a:lstStyle/>
          <a:p>
            <a:r>
              <a:rPr lang="fr-FR" sz="6000" dirty="0">
                <a:solidFill>
                  <a:srgbClr val="FF0000"/>
                </a:solidFill>
                <a:latin typeface="Arial"/>
                <a:cs typeface="Arial"/>
              </a:rPr>
              <a:t>×</a:t>
            </a:r>
            <a:endParaRPr lang="fr-FR" sz="6000" dirty="0">
              <a:solidFill>
                <a:srgbClr val="FF0000"/>
              </a:solidFill>
            </a:endParaRPr>
          </a:p>
        </p:txBody>
      </p:sp>
      <p:grpSp>
        <p:nvGrpSpPr>
          <p:cNvPr id="32" name="Groupe 31"/>
          <p:cNvGrpSpPr/>
          <p:nvPr/>
        </p:nvGrpSpPr>
        <p:grpSpPr>
          <a:xfrm rot="1703887">
            <a:off x="6469154" y="4343037"/>
            <a:ext cx="1185873" cy="1368523"/>
            <a:chOff x="6973757" y="5165307"/>
            <a:chExt cx="1185873" cy="1368523"/>
          </a:xfrm>
        </p:grpSpPr>
        <p:sp>
          <p:nvSpPr>
            <p:cNvPr id="33" name="Arc 32"/>
            <p:cNvSpPr/>
            <p:nvPr/>
          </p:nvSpPr>
          <p:spPr>
            <a:xfrm rot="4002721">
              <a:off x="6946120" y="5192944"/>
              <a:ext cx="1022177" cy="966903"/>
            </a:xfrm>
            <a:prstGeom prst="arc">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endParaRPr lang="fr-FR"/>
            </a:p>
          </p:txBody>
        </p:sp>
        <p:sp>
          <p:nvSpPr>
            <p:cNvPr id="34" name="ZoneTexte 33"/>
            <p:cNvSpPr txBox="1"/>
            <p:nvPr/>
          </p:nvSpPr>
          <p:spPr>
            <a:xfrm rot="2182805">
              <a:off x="7526123" y="5518167"/>
              <a:ext cx="633507" cy="1015663"/>
            </a:xfrm>
            <a:prstGeom prst="rect">
              <a:avLst/>
            </a:prstGeom>
            <a:noFill/>
          </p:spPr>
          <p:txBody>
            <a:bodyPr wrap="none" rtlCol="0">
              <a:spAutoFit/>
            </a:bodyPr>
            <a:lstStyle/>
            <a:p>
              <a:r>
                <a:rPr lang="fr-FR" sz="6000" dirty="0">
                  <a:solidFill>
                    <a:srgbClr val="FF0000"/>
                  </a:solidFill>
                  <a:latin typeface="Arial"/>
                  <a:cs typeface="Arial"/>
                </a:rPr>
                <a:t>×</a:t>
              </a:r>
              <a:endParaRPr lang="fr-FR" sz="6000" dirty="0">
                <a:solidFill>
                  <a:srgbClr val="FF0000"/>
                </a:solidFill>
              </a:endParaRPr>
            </a:p>
          </p:txBody>
        </p:sp>
      </p:grpSp>
      <p:sp>
        <p:nvSpPr>
          <p:cNvPr id="35" name="ZoneTexte 34"/>
          <p:cNvSpPr txBox="1"/>
          <p:nvPr/>
        </p:nvSpPr>
        <p:spPr>
          <a:xfrm>
            <a:off x="1214414" y="1142984"/>
            <a:ext cx="1545167" cy="461665"/>
          </a:xfrm>
          <a:prstGeom prst="rect">
            <a:avLst/>
          </a:prstGeom>
          <a:noFill/>
        </p:spPr>
        <p:txBody>
          <a:bodyPr wrap="none" rtlCol="0">
            <a:spAutoFit/>
          </a:bodyPr>
          <a:lstStyle/>
          <a:p>
            <a:r>
              <a:rPr lang="fr-FR" sz="2400" dirty="0" err="1">
                <a:solidFill>
                  <a:schemeClr val="accent1">
                    <a:lumMod val="50000"/>
                  </a:schemeClr>
                </a:solidFill>
              </a:rPr>
              <a:t>Riboswitch</a:t>
            </a:r>
            <a:endParaRPr lang="fr-FR" sz="2400" dirty="0">
              <a:solidFill>
                <a:schemeClr val="accent1">
                  <a:lumMod val="50000"/>
                </a:schemeClr>
              </a:solidFill>
            </a:endParaRPr>
          </a:p>
        </p:txBody>
      </p:sp>
      <p:sp>
        <p:nvSpPr>
          <p:cNvPr id="36" name="ZoneTexte 35"/>
          <p:cNvSpPr txBox="1"/>
          <p:nvPr/>
        </p:nvSpPr>
        <p:spPr>
          <a:xfrm>
            <a:off x="1703564" y="2038641"/>
            <a:ext cx="439544" cy="461665"/>
          </a:xfrm>
          <a:prstGeom prst="rect">
            <a:avLst/>
          </a:prstGeom>
          <a:noFill/>
        </p:spPr>
        <p:txBody>
          <a:bodyPr wrap="none" rtlCol="0">
            <a:spAutoFit/>
          </a:bodyPr>
          <a:lstStyle/>
          <a:p>
            <a:r>
              <a:rPr lang="fr-FR" sz="2400" dirty="0">
                <a:solidFill>
                  <a:schemeClr val="accent1">
                    <a:lumMod val="50000"/>
                  </a:schemeClr>
                </a:solidFill>
              </a:rPr>
              <a:t>T°</a:t>
            </a:r>
          </a:p>
        </p:txBody>
      </p:sp>
      <p:sp>
        <p:nvSpPr>
          <p:cNvPr id="38" name="ZoneTexte 37"/>
          <p:cNvSpPr txBox="1"/>
          <p:nvPr/>
        </p:nvSpPr>
        <p:spPr>
          <a:xfrm>
            <a:off x="1785918" y="4357694"/>
            <a:ext cx="884025" cy="276999"/>
          </a:xfrm>
          <a:prstGeom prst="rect">
            <a:avLst/>
          </a:prstGeom>
          <a:noFill/>
        </p:spPr>
        <p:txBody>
          <a:bodyPr wrap="none" rtlCol="0">
            <a:spAutoFit/>
          </a:bodyPr>
          <a:lstStyle/>
          <a:p>
            <a:r>
              <a:rPr lang="fr-FR" sz="1200" b="1" dirty="0">
                <a:solidFill>
                  <a:schemeClr val="accent1">
                    <a:lumMod val="50000"/>
                  </a:schemeClr>
                </a:solidFill>
              </a:rPr>
              <a:t>métabolite</a:t>
            </a:r>
          </a:p>
        </p:txBody>
      </p:sp>
      <p:sp>
        <p:nvSpPr>
          <p:cNvPr id="39" name="Ellipse 38"/>
          <p:cNvSpPr/>
          <p:nvPr/>
        </p:nvSpPr>
        <p:spPr>
          <a:xfrm>
            <a:off x="2071670" y="4214818"/>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2749337" y="4297831"/>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5715008" y="1181385"/>
            <a:ext cx="1140056" cy="461665"/>
          </a:xfrm>
          <a:prstGeom prst="rect">
            <a:avLst/>
          </a:prstGeom>
          <a:noFill/>
        </p:spPr>
        <p:txBody>
          <a:bodyPr wrap="none" rtlCol="0">
            <a:spAutoFit/>
          </a:bodyPr>
          <a:lstStyle/>
          <a:p>
            <a:r>
              <a:rPr lang="fr-FR" sz="2400" dirty="0" err="1">
                <a:solidFill>
                  <a:schemeClr val="accent1">
                    <a:lumMod val="50000"/>
                  </a:schemeClr>
                </a:solidFill>
              </a:rPr>
              <a:t>sncRNA</a:t>
            </a:r>
            <a:endParaRPr lang="fr-FR" sz="2400" dirty="0">
              <a:solidFill>
                <a:schemeClr val="accent1">
                  <a:lumMod val="50000"/>
                </a:schemeClr>
              </a:solidFill>
            </a:endParaRPr>
          </a:p>
        </p:txBody>
      </p:sp>
      <p:sp>
        <p:nvSpPr>
          <p:cNvPr id="43" name="ZoneTexte 42"/>
          <p:cNvSpPr txBox="1"/>
          <p:nvPr/>
        </p:nvSpPr>
        <p:spPr>
          <a:xfrm>
            <a:off x="1325536" y="2452018"/>
            <a:ext cx="460382" cy="400110"/>
          </a:xfrm>
          <a:prstGeom prst="rect">
            <a:avLst/>
          </a:prstGeom>
          <a:noFill/>
        </p:spPr>
        <p:txBody>
          <a:bodyPr wrap="none" rtlCol="0">
            <a:spAutoFit/>
          </a:bodyPr>
          <a:lstStyle/>
          <a:p>
            <a:r>
              <a:rPr lang="fr-FR" sz="2000" dirty="0">
                <a:solidFill>
                  <a:srgbClr val="C00000"/>
                </a:solidFill>
              </a:rPr>
              <a:t>SD</a:t>
            </a:r>
          </a:p>
        </p:txBody>
      </p:sp>
      <p:sp>
        <p:nvSpPr>
          <p:cNvPr id="44" name="ZoneTexte 43"/>
          <p:cNvSpPr txBox="1"/>
          <p:nvPr/>
        </p:nvSpPr>
        <p:spPr>
          <a:xfrm>
            <a:off x="2765871" y="2285992"/>
            <a:ext cx="460382" cy="400110"/>
          </a:xfrm>
          <a:prstGeom prst="rect">
            <a:avLst/>
          </a:prstGeom>
          <a:noFill/>
        </p:spPr>
        <p:txBody>
          <a:bodyPr wrap="none" rtlCol="0">
            <a:spAutoFit/>
          </a:bodyPr>
          <a:lstStyle/>
          <a:p>
            <a:r>
              <a:rPr lang="fr-FR" sz="2000" dirty="0">
                <a:solidFill>
                  <a:srgbClr val="C00000"/>
                </a:solidFill>
              </a:rPr>
              <a:t>SD</a:t>
            </a:r>
          </a:p>
        </p:txBody>
      </p:sp>
      <p:sp>
        <p:nvSpPr>
          <p:cNvPr id="45" name="ZoneTexte 44"/>
          <p:cNvSpPr txBox="1"/>
          <p:nvPr/>
        </p:nvSpPr>
        <p:spPr>
          <a:xfrm>
            <a:off x="3000364" y="4643446"/>
            <a:ext cx="460382" cy="400110"/>
          </a:xfrm>
          <a:prstGeom prst="rect">
            <a:avLst/>
          </a:prstGeom>
          <a:noFill/>
        </p:spPr>
        <p:txBody>
          <a:bodyPr wrap="none" rtlCol="0">
            <a:spAutoFit/>
          </a:bodyPr>
          <a:lstStyle/>
          <a:p>
            <a:r>
              <a:rPr lang="fr-FR" sz="2000" dirty="0">
                <a:solidFill>
                  <a:srgbClr val="C00000"/>
                </a:solidFill>
              </a:rPr>
              <a:t>SD</a:t>
            </a:r>
          </a:p>
        </p:txBody>
      </p:sp>
      <p:sp>
        <p:nvSpPr>
          <p:cNvPr id="46" name="ZoneTexte 45"/>
          <p:cNvSpPr txBox="1"/>
          <p:nvPr/>
        </p:nvSpPr>
        <p:spPr>
          <a:xfrm>
            <a:off x="1689342" y="4572008"/>
            <a:ext cx="460382" cy="400110"/>
          </a:xfrm>
          <a:prstGeom prst="rect">
            <a:avLst/>
          </a:prstGeom>
          <a:noFill/>
        </p:spPr>
        <p:txBody>
          <a:bodyPr wrap="none" rtlCol="0">
            <a:spAutoFit/>
          </a:bodyPr>
          <a:lstStyle/>
          <a:p>
            <a:r>
              <a:rPr lang="fr-FR" sz="2000" dirty="0">
                <a:solidFill>
                  <a:srgbClr val="C00000"/>
                </a:solidFill>
              </a:rPr>
              <a:t>SD</a:t>
            </a:r>
          </a:p>
        </p:txBody>
      </p:sp>
      <p:sp>
        <p:nvSpPr>
          <p:cNvPr id="47" name="ZoneTexte 46"/>
          <p:cNvSpPr txBox="1"/>
          <p:nvPr/>
        </p:nvSpPr>
        <p:spPr>
          <a:xfrm>
            <a:off x="5214942" y="2954072"/>
            <a:ext cx="460382" cy="400110"/>
          </a:xfrm>
          <a:prstGeom prst="rect">
            <a:avLst/>
          </a:prstGeom>
          <a:noFill/>
        </p:spPr>
        <p:txBody>
          <a:bodyPr wrap="none" rtlCol="0">
            <a:spAutoFit/>
          </a:bodyPr>
          <a:lstStyle/>
          <a:p>
            <a:r>
              <a:rPr lang="fr-FR" sz="2000" dirty="0">
                <a:solidFill>
                  <a:srgbClr val="C00000"/>
                </a:solidFill>
              </a:rPr>
              <a:t>SD</a:t>
            </a:r>
          </a:p>
        </p:txBody>
      </p:sp>
      <p:sp>
        <p:nvSpPr>
          <p:cNvPr id="48" name="ZoneTexte 47"/>
          <p:cNvSpPr txBox="1"/>
          <p:nvPr/>
        </p:nvSpPr>
        <p:spPr>
          <a:xfrm>
            <a:off x="7464245" y="3011947"/>
            <a:ext cx="460382" cy="400110"/>
          </a:xfrm>
          <a:prstGeom prst="rect">
            <a:avLst/>
          </a:prstGeom>
          <a:noFill/>
        </p:spPr>
        <p:txBody>
          <a:bodyPr wrap="none" rtlCol="0">
            <a:spAutoFit/>
          </a:bodyPr>
          <a:lstStyle/>
          <a:p>
            <a:r>
              <a:rPr lang="fr-FR" sz="2000" dirty="0">
                <a:solidFill>
                  <a:srgbClr val="C00000"/>
                </a:solidFill>
              </a:rPr>
              <a:t>SD</a:t>
            </a:r>
          </a:p>
        </p:txBody>
      </p:sp>
      <p:sp>
        <p:nvSpPr>
          <p:cNvPr id="49" name="ZoneTexte 48"/>
          <p:cNvSpPr txBox="1"/>
          <p:nvPr/>
        </p:nvSpPr>
        <p:spPr>
          <a:xfrm>
            <a:off x="5191792" y="5429264"/>
            <a:ext cx="460382" cy="400110"/>
          </a:xfrm>
          <a:prstGeom prst="rect">
            <a:avLst/>
          </a:prstGeom>
          <a:noFill/>
        </p:spPr>
        <p:txBody>
          <a:bodyPr wrap="none" rtlCol="0">
            <a:spAutoFit/>
          </a:bodyPr>
          <a:lstStyle/>
          <a:p>
            <a:r>
              <a:rPr lang="fr-FR" sz="2000" dirty="0">
                <a:solidFill>
                  <a:srgbClr val="C00000"/>
                </a:solidFill>
              </a:rPr>
              <a:t>SD</a:t>
            </a:r>
          </a:p>
        </p:txBody>
      </p:sp>
      <p:sp>
        <p:nvSpPr>
          <p:cNvPr id="50" name="ZoneTexte 49"/>
          <p:cNvSpPr txBox="1"/>
          <p:nvPr/>
        </p:nvSpPr>
        <p:spPr>
          <a:xfrm>
            <a:off x="7500958" y="4791690"/>
            <a:ext cx="460382" cy="400110"/>
          </a:xfrm>
          <a:prstGeom prst="rect">
            <a:avLst/>
          </a:prstGeom>
          <a:noFill/>
        </p:spPr>
        <p:txBody>
          <a:bodyPr wrap="none" rtlCol="0">
            <a:spAutoFit/>
          </a:bodyPr>
          <a:lstStyle/>
          <a:p>
            <a:r>
              <a:rPr lang="fr-FR" sz="2000" dirty="0">
                <a:solidFill>
                  <a:srgbClr val="C00000"/>
                </a:solidFill>
              </a:rPr>
              <a:t>SD</a:t>
            </a:r>
          </a:p>
        </p:txBody>
      </p:sp>
      <p:grpSp>
        <p:nvGrpSpPr>
          <p:cNvPr id="60" name="Groupe 59"/>
          <p:cNvGrpSpPr/>
          <p:nvPr/>
        </p:nvGrpSpPr>
        <p:grpSpPr>
          <a:xfrm>
            <a:off x="6000760" y="3500438"/>
            <a:ext cx="725955" cy="405478"/>
            <a:chOff x="4417549" y="880382"/>
            <a:chExt cx="725955" cy="405478"/>
          </a:xfrm>
        </p:grpSpPr>
        <p:sp>
          <p:nvSpPr>
            <p:cNvPr id="54" name="Ellipse 53"/>
            <p:cNvSpPr/>
            <p:nvPr/>
          </p:nvSpPr>
          <p:spPr>
            <a:xfrm>
              <a:off x="4572000" y="880382"/>
              <a:ext cx="357190" cy="21431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55" name="Ellipse 54"/>
            <p:cNvSpPr/>
            <p:nvPr/>
          </p:nvSpPr>
          <p:spPr>
            <a:xfrm>
              <a:off x="4786314" y="928670"/>
              <a:ext cx="357190" cy="21431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56" name="Ellipse 55"/>
            <p:cNvSpPr/>
            <p:nvPr/>
          </p:nvSpPr>
          <p:spPr>
            <a:xfrm>
              <a:off x="4786314" y="1009632"/>
              <a:ext cx="357190" cy="21431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57" name="Ellipse 56"/>
            <p:cNvSpPr/>
            <p:nvPr/>
          </p:nvSpPr>
          <p:spPr>
            <a:xfrm>
              <a:off x="4643438" y="1071546"/>
              <a:ext cx="357190" cy="21431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58" name="Ellipse 57"/>
            <p:cNvSpPr/>
            <p:nvPr/>
          </p:nvSpPr>
          <p:spPr>
            <a:xfrm>
              <a:off x="4500562" y="1071546"/>
              <a:ext cx="357190" cy="21431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59" name="Ellipse 58"/>
            <p:cNvSpPr/>
            <p:nvPr/>
          </p:nvSpPr>
          <p:spPr>
            <a:xfrm>
              <a:off x="4417549" y="976958"/>
              <a:ext cx="357190" cy="21431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grpSp>
      <p:sp>
        <p:nvSpPr>
          <p:cNvPr id="61" name="ZoneTexte 60"/>
          <p:cNvSpPr txBox="1"/>
          <p:nvPr/>
        </p:nvSpPr>
        <p:spPr>
          <a:xfrm>
            <a:off x="5951846" y="3131106"/>
            <a:ext cx="691856" cy="369332"/>
          </a:xfrm>
          <a:prstGeom prst="rect">
            <a:avLst/>
          </a:prstGeom>
          <a:noFill/>
        </p:spPr>
        <p:txBody>
          <a:bodyPr wrap="none" rtlCol="0">
            <a:spAutoFit/>
          </a:bodyPr>
          <a:lstStyle/>
          <a:p>
            <a:r>
              <a:rPr lang="fr-FR" b="1" dirty="0"/>
              <a:t>± </a:t>
            </a:r>
            <a:r>
              <a:rPr lang="fr-FR" b="1" dirty="0" err="1"/>
              <a:t>Hfq</a:t>
            </a:r>
            <a:endParaRPr lang="fr-FR" b="1" dirty="0"/>
          </a:p>
        </p:txBody>
      </p:sp>
      <p:sp>
        <p:nvSpPr>
          <p:cNvPr id="63" name="Espace réservé du numéro de diapositive 62"/>
          <p:cNvSpPr>
            <a:spLocks noGrp="1"/>
          </p:cNvSpPr>
          <p:nvPr>
            <p:ph type="sldNum" sz="quarter" idx="12"/>
          </p:nvPr>
        </p:nvSpPr>
        <p:spPr/>
        <p:txBody>
          <a:bodyPr/>
          <a:lstStyle/>
          <a:p>
            <a:fld id="{922D7642-BDE5-4A24-BAC5-C7F7F2D9BEDB}" type="slidenum">
              <a:rPr lang="fr-FR" smtClean="0"/>
              <a:pPr/>
              <a:t>53</a:t>
            </a:fld>
            <a:endParaRPr lang="fr-F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descr="ribo.png"/>
          <p:cNvPicPr>
            <a:picLocks noChangeAspect="1"/>
          </p:cNvPicPr>
          <p:nvPr/>
        </p:nvPicPr>
        <p:blipFill>
          <a:blip r:embed="rId2" cstate="print"/>
          <a:stretch>
            <a:fillRect/>
          </a:stretch>
        </p:blipFill>
        <p:spPr>
          <a:xfrm rot="13179068">
            <a:off x="6021424" y="4525190"/>
            <a:ext cx="896597" cy="1030791"/>
          </a:xfrm>
          <a:prstGeom prst="rect">
            <a:avLst/>
          </a:prstGeom>
        </p:spPr>
      </p:pic>
      <p:pic>
        <p:nvPicPr>
          <p:cNvPr id="2" name="Image 1" descr="ARNm linéaire.png"/>
          <p:cNvPicPr>
            <a:picLocks noChangeAspect="1"/>
          </p:cNvPicPr>
          <p:nvPr/>
        </p:nvPicPr>
        <p:blipFill>
          <a:blip r:embed="rId3" cstate="print"/>
          <a:stretch>
            <a:fillRect/>
          </a:stretch>
        </p:blipFill>
        <p:spPr>
          <a:xfrm>
            <a:off x="857224" y="3000372"/>
            <a:ext cx="3742952" cy="295657"/>
          </a:xfrm>
          <a:prstGeom prst="rect">
            <a:avLst/>
          </a:prstGeom>
        </p:spPr>
      </p:pic>
      <p:sp>
        <p:nvSpPr>
          <p:cNvPr id="4" name="Rectangle à coins arrondis 3"/>
          <p:cNvSpPr/>
          <p:nvPr/>
        </p:nvSpPr>
        <p:spPr>
          <a:xfrm rot="915085">
            <a:off x="1718754" y="3099395"/>
            <a:ext cx="650423" cy="1734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b="1"/>
          </a:p>
        </p:txBody>
      </p:sp>
      <p:sp>
        <p:nvSpPr>
          <p:cNvPr id="5" name="ZoneTexte 4"/>
          <p:cNvSpPr txBox="1"/>
          <p:nvPr/>
        </p:nvSpPr>
        <p:spPr>
          <a:xfrm rot="1039155">
            <a:off x="1871444" y="2793254"/>
            <a:ext cx="439544" cy="369332"/>
          </a:xfrm>
          <a:prstGeom prst="rect">
            <a:avLst/>
          </a:prstGeom>
          <a:noFill/>
        </p:spPr>
        <p:txBody>
          <a:bodyPr wrap="none" rtlCol="0">
            <a:spAutoFit/>
          </a:bodyPr>
          <a:lstStyle/>
          <a:p>
            <a:r>
              <a:rPr lang="fr-FR" b="1" dirty="0">
                <a:solidFill>
                  <a:srgbClr val="C00000"/>
                </a:solidFill>
              </a:rPr>
              <a:t>SD</a:t>
            </a:r>
          </a:p>
        </p:txBody>
      </p:sp>
      <p:pic>
        <p:nvPicPr>
          <p:cNvPr id="6" name="Image 5" descr="ARNm linéaire.png"/>
          <p:cNvPicPr>
            <a:picLocks noChangeAspect="1"/>
          </p:cNvPicPr>
          <p:nvPr/>
        </p:nvPicPr>
        <p:blipFill>
          <a:blip r:embed="rId3" cstate="print"/>
          <a:stretch>
            <a:fillRect/>
          </a:stretch>
        </p:blipFill>
        <p:spPr>
          <a:xfrm>
            <a:off x="857224" y="4621865"/>
            <a:ext cx="3742952" cy="295657"/>
          </a:xfrm>
          <a:prstGeom prst="rect">
            <a:avLst/>
          </a:prstGeom>
        </p:spPr>
      </p:pic>
      <p:sp>
        <p:nvSpPr>
          <p:cNvPr id="7" name="Rectangle à coins arrondis 6"/>
          <p:cNvSpPr/>
          <p:nvPr/>
        </p:nvSpPr>
        <p:spPr>
          <a:xfrm rot="915085">
            <a:off x="1718754" y="4720888"/>
            <a:ext cx="650423" cy="1734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b="1"/>
          </a:p>
        </p:txBody>
      </p:sp>
      <p:sp>
        <p:nvSpPr>
          <p:cNvPr id="8" name="ZoneTexte 7"/>
          <p:cNvSpPr txBox="1"/>
          <p:nvPr/>
        </p:nvSpPr>
        <p:spPr>
          <a:xfrm rot="1039155">
            <a:off x="1871444" y="4414747"/>
            <a:ext cx="439544" cy="369332"/>
          </a:xfrm>
          <a:prstGeom prst="rect">
            <a:avLst/>
          </a:prstGeom>
          <a:noFill/>
        </p:spPr>
        <p:txBody>
          <a:bodyPr wrap="none" rtlCol="0">
            <a:spAutoFit/>
          </a:bodyPr>
          <a:lstStyle/>
          <a:p>
            <a:r>
              <a:rPr lang="fr-FR" b="1" dirty="0">
                <a:solidFill>
                  <a:srgbClr val="C00000"/>
                </a:solidFill>
              </a:rPr>
              <a:t>SD</a:t>
            </a:r>
          </a:p>
        </p:txBody>
      </p:sp>
      <p:sp>
        <p:nvSpPr>
          <p:cNvPr id="12" name="Ellipse 11"/>
          <p:cNvSpPr/>
          <p:nvPr/>
        </p:nvSpPr>
        <p:spPr>
          <a:xfrm>
            <a:off x="1500166" y="4407551"/>
            <a:ext cx="571504" cy="50006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b="1"/>
          </a:p>
        </p:txBody>
      </p:sp>
      <p:cxnSp>
        <p:nvCxnSpPr>
          <p:cNvPr id="14" name="Connecteur droit avec flèche 13"/>
          <p:cNvCxnSpPr/>
          <p:nvPr/>
        </p:nvCxnSpPr>
        <p:spPr>
          <a:xfrm rot="5400000">
            <a:off x="1535885" y="2607463"/>
            <a:ext cx="500860" cy="79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16" name="Image 15" descr="ribo.png"/>
          <p:cNvPicPr>
            <a:picLocks noChangeAspect="1"/>
          </p:cNvPicPr>
          <p:nvPr/>
        </p:nvPicPr>
        <p:blipFill>
          <a:blip r:embed="rId2" cstate="print"/>
          <a:stretch>
            <a:fillRect/>
          </a:stretch>
        </p:blipFill>
        <p:spPr>
          <a:xfrm rot="13179068">
            <a:off x="1306516" y="5588300"/>
            <a:ext cx="896597" cy="1030791"/>
          </a:xfrm>
          <a:prstGeom prst="rect">
            <a:avLst/>
          </a:prstGeom>
        </p:spPr>
      </p:pic>
      <p:cxnSp>
        <p:nvCxnSpPr>
          <p:cNvPr id="17" name="Connecteur droit avec flèche 16"/>
          <p:cNvCxnSpPr/>
          <p:nvPr/>
        </p:nvCxnSpPr>
        <p:spPr>
          <a:xfrm rot="16200000" flipV="1">
            <a:off x="1555956" y="5300526"/>
            <a:ext cx="500860" cy="79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rot="315698">
            <a:off x="1473964" y="4853644"/>
            <a:ext cx="633507" cy="1015663"/>
          </a:xfrm>
          <a:prstGeom prst="rect">
            <a:avLst/>
          </a:prstGeom>
          <a:noFill/>
        </p:spPr>
        <p:txBody>
          <a:bodyPr wrap="none" rtlCol="0">
            <a:spAutoFit/>
          </a:bodyPr>
          <a:lstStyle/>
          <a:p>
            <a:r>
              <a:rPr lang="fr-FR" sz="6000" b="1" dirty="0">
                <a:solidFill>
                  <a:srgbClr val="FF0000"/>
                </a:solidFill>
                <a:latin typeface="Arial"/>
                <a:cs typeface="Arial"/>
              </a:rPr>
              <a:t>×</a:t>
            </a:r>
            <a:endParaRPr lang="fr-FR" sz="6000" b="1" dirty="0">
              <a:solidFill>
                <a:srgbClr val="FF0000"/>
              </a:solidFill>
            </a:endParaRPr>
          </a:p>
        </p:txBody>
      </p:sp>
      <p:cxnSp>
        <p:nvCxnSpPr>
          <p:cNvPr id="19" name="Connecteur droit avec flèche 18"/>
          <p:cNvCxnSpPr/>
          <p:nvPr/>
        </p:nvCxnSpPr>
        <p:spPr>
          <a:xfrm rot="16200000" flipH="1">
            <a:off x="1499769" y="3929463"/>
            <a:ext cx="581822" cy="9524"/>
          </a:xfrm>
          <a:prstGeom prst="straightConnector1">
            <a:avLst/>
          </a:prstGeom>
          <a:ln w="635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1500166" y="1785926"/>
            <a:ext cx="571504" cy="50006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b="1"/>
          </a:p>
        </p:txBody>
      </p:sp>
      <p:pic>
        <p:nvPicPr>
          <p:cNvPr id="25" name="Image 24" descr="ARNm linéaire.png"/>
          <p:cNvPicPr>
            <a:picLocks noChangeAspect="1"/>
          </p:cNvPicPr>
          <p:nvPr/>
        </p:nvPicPr>
        <p:blipFill>
          <a:blip r:embed="rId3" cstate="print"/>
          <a:stretch>
            <a:fillRect/>
          </a:stretch>
        </p:blipFill>
        <p:spPr>
          <a:xfrm>
            <a:off x="5115328" y="3000372"/>
            <a:ext cx="3742952" cy="295657"/>
          </a:xfrm>
          <a:prstGeom prst="rect">
            <a:avLst/>
          </a:prstGeom>
        </p:spPr>
      </p:pic>
      <p:sp>
        <p:nvSpPr>
          <p:cNvPr id="26" name="Rectangle à coins arrondis 25"/>
          <p:cNvSpPr/>
          <p:nvPr/>
        </p:nvSpPr>
        <p:spPr>
          <a:xfrm rot="915085">
            <a:off x="5976858" y="3099395"/>
            <a:ext cx="650423" cy="1734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b="1"/>
          </a:p>
        </p:txBody>
      </p:sp>
      <p:sp>
        <p:nvSpPr>
          <p:cNvPr id="27" name="ZoneTexte 26"/>
          <p:cNvSpPr txBox="1"/>
          <p:nvPr/>
        </p:nvSpPr>
        <p:spPr>
          <a:xfrm rot="1039155">
            <a:off x="6129548" y="2793254"/>
            <a:ext cx="439544" cy="369332"/>
          </a:xfrm>
          <a:prstGeom prst="rect">
            <a:avLst/>
          </a:prstGeom>
          <a:noFill/>
        </p:spPr>
        <p:txBody>
          <a:bodyPr wrap="none" rtlCol="0">
            <a:spAutoFit/>
          </a:bodyPr>
          <a:lstStyle/>
          <a:p>
            <a:r>
              <a:rPr lang="fr-FR" b="1" dirty="0">
                <a:solidFill>
                  <a:srgbClr val="C00000"/>
                </a:solidFill>
              </a:rPr>
              <a:t>SD</a:t>
            </a:r>
          </a:p>
        </p:txBody>
      </p:sp>
      <p:cxnSp>
        <p:nvCxnSpPr>
          <p:cNvPr id="28" name="Connecteur droit avec flèche 27"/>
          <p:cNvCxnSpPr/>
          <p:nvPr/>
        </p:nvCxnSpPr>
        <p:spPr>
          <a:xfrm rot="5400000">
            <a:off x="5865427" y="2607463"/>
            <a:ext cx="500860" cy="79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9" name="Ellipse 28"/>
          <p:cNvSpPr/>
          <p:nvPr/>
        </p:nvSpPr>
        <p:spPr>
          <a:xfrm>
            <a:off x="5829708" y="1785926"/>
            <a:ext cx="571504" cy="50006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b="1"/>
          </a:p>
        </p:txBody>
      </p:sp>
      <p:pic>
        <p:nvPicPr>
          <p:cNvPr id="30" name="Image 29" descr="ARNm linéaire.png"/>
          <p:cNvPicPr>
            <a:picLocks noChangeAspect="1"/>
          </p:cNvPicPr>
          <p:nvPr/>
        </p:nvPicPr>
        <p:blipFill>
          <a:blip r:embed="rId3" cstate="print"/>
          <a:stretch>
            <a:fillRect/>
          </a:stretch>
        </p:blipFill>
        <p:spPr>
          <a:xfrm>
            <a:off x="5115328" y="4621865"/>
            <a:ext cx="3742952" cy="295657"/>
          </a:xfrm>
          <a:prstGeom prst="rect">
            <a:avLst/>
          </a:prstGeom>
        </p:spPr>
      </p:pic>
      <p:sp>
        <p:nvSpPr>
          <p:cNvPr id="31" name="Rectangle à coins arrondis 30"/>
          <p:cNvSpPr/>
          <p:nvPr/>
        </p:nvSpPr>
        <p:spPr>
          <a:xfrm rot="915085">
            <a:off x="5976858" y="4720888"/>
            <a:ext cx="650423" cy="1734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b="1"/>
          </a:p>
        </p:txBody>
      </p:sp>
      <p:sp>
        <p:nvSpPr>
          <p:cNvPr id="32" name="ZoneTexte 31"/>
          <p:cNvSpPr txBox="1"/>
          <p:nvPr/>
        </p:nvSpPr>
        <p:spPr>
          <a:xfrm rot="1039155">
            <a:off x="6129548" y="4414747"/>
            <a:ext cx="439544" cy="369332"/>
          </a:xfrm>
          <a:prstGeom prst="rect">
            <a:avLst/>
          </a:prstGeom>
          <a:noFill/>
        </p:spPr>
        <p:txBody>
          <a:bodyPr wrap="none" rtlCol="0">
            <a:spAutoFit/>
          </a:bodyPr>
          <a:lstStyle/>
          <a:p>
            <a:r>
              <a:rPr lang="fr-FR" b="1" dirty="0">
                <a:solidFill>
                  <a:srgbClr val="C00000"/>
                </a:solidFill>
              </a:rPr>
              <a:t>SD</a:t>
            </a:r>
          </a:p>
        </p:txBody>
      </p:sp>
      <p:sp>
        <p:nvSpPr>
          <p:cNvPr id="33" name="Ellipse 32"/>
          <p:cNvSpPr/>
          <p:nvPr/>
        </p:nvSpPr>
        <p:spPr>
          <a:xfrm>
            <a:off x="5758270" y="4407551"/>
            <a:ext cx="571504" cy="50006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b="1"/>
          </a:p>
        </p:txBody>
      </p:sp>
      <p:cxnSp>
        <p:nvCxnSpPr>
          <p:cNvPr id="34" name="Connecteur droit avec flèche 33"/>
          <p:cNvCxnSpPr/>
          <p:nvPr/>
        </p:nvCxnSpPr>
        <p:spPr>
          <a:xfrm rot="16200000" flipV="1">
            <a:off x="5814060" y="5300526"/>
            <a:ext cx="500860" cy="79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rot="16200000" flipH="1">
            <a:off x="5757873" y="3929463"/>
            <a:ext cx="581822" cy="9524"/>
          </a:xfrm>
          <a:prstGeom prst="straightConnector1">
            <a:avLst/>
          </a:prstGeom>
          <a:ln w="635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285720" y="71414"/>
            <a:ext cx="8756180"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différents types de régulations </a:t>
            </a:r>
            <a:r>
              <a:rPr lang="fr-FR" sz="2800" dirty="0" err="1">
                <a:solidFill>
                  <a:schemeClr val="accent1">
                    <a:lumMod val="50000"/>
                  </a:schemeClr>
                </a:solidFill>
                <a:cs typeface="Arial" pitchFamily="34" charset="0"/>
                <a:sym typeface="Wingdings"/>
              </a:rPr>
              <a:t>médiés</a:t>
            </a:r>
            <a:r>
              <a:rPr lang="fr-FR" sz="2800" dirty="0">
                <a:solidFill>
                  <a:schemeClr val="accent1">
                    <a:lumMod val="50000"/>
                  </a:schemeClr>
                </a:solidFill>
                <a:cs typeface="Arial" pitchFamily="34" charset="0"/>
                <a:sym typeface="Wingdings"/>
              </a:rPr>
              <a:t> par protéines</a:t>
            </a:r>
            <a:endParaRPr lang="fr-FR" sz="2800" dirty="0">
              <a:solidFill>
                <a:schemeClr val="accent1">
                  <a:lumMod val="50000"/>
                </a:schemeClr>
              </a:solidFill>
              <a:cs typeface="Arial" pitchFamily="34" charset="0"/>
            </a:endParaRPr>
          </a:p>
        </p:txBody>
      </p:sp>
      <p:sp>
        <p:nvSpPr>
          <p:cNvPr id="39" name="ZoneTexte 38"/>
          <p:cNvSpPr txBox="1"/>
          <p:nvPr/>
        </p:nvSpPr>
        <p:spPr>
          <a:xfrm>
            <a:off x="714348" y="1428736"/>
            <a:ext cx="2042419" cy="369332"/>
          </a:xfrm>
          <a:prstGeom prst="rect">
            <a:avLst/>
          </a:prstGeom>
          <a:noFill/>
        </p:spPr>
        <p:txBody>
          <a:bodyPr wrap="none" rtlCol="0">
            <a:spAutoFit/>
          </a:bodyPr>
          <a:lstStyle/>
          <a:p>
            <a:r>
              <a:rPr lang="fr-FR" dirty="0"/>
              <a:t>Protéine régulatrice</a:t>
            </a:r>
          </a:p>
        </p:txBody>
      </p:sp>
      <p:sp>
        <p:nvSpPr>
          <p:cNvPr id="40" name="ZoneTexte 39"/>
          <p:cNvSpPr txBox="1"/>
          <p:nvPr/>
        </p:nvSpPr>
        <p:spPr>
          <a:xfrm>
            <a:off x="5072066" y="1428736"/>
            <a:ext cx="2042419" cy="369332"/>
          </a:xfrm>
          <a:prstGeom prst="rect">
            <a:avLst/>
          </a:prstGeom>
          <a:noFill/>
        </p:spPr>
        <p:txBody>
          <a:bodyPr wrap="none" rtlCol="0">
            <a:spAutoFit/>
          </a:bodyPr>
          <a:lstStyle/>
          <a:p>
            <a:r>
              <a:rPr lang="fr-FR" dirty="0"/>
              <a:t>Protéine régulatrice</a:t>
            </a:r>
          </a:p>
        </p:txBody>
      </p:sp>
      <p:sp>
        <p:nvSpPr>
          <p:cNvPr id="43" name="ZoneTexte 42"/>
          <p:cNvSpPr txBox="1"/>
          <p:nvPr/>
        </p:nvSpPr>
        <p:spPr>
          <a:xfrm>
            <a:off x="832221" y="967071"/>
            <a:ext cx="1777538" cy="461665"/>
          </a:xfrm>
          <a:prstGeom prst="rect">
            <a:avLst/>
          </a:prstGeom>
          <a:noFill/>
        </p:spPr>
        <p:txBody>
          <a:bodyPr wrap="none" rtlCol="0">
            <a:spAutoFit/>
          </a:bodyPr>
          <a:lstStyle/>
          <a:p>
            <a:r>
              <a:rPr lang="fr-FR" sz="2400" b="1" dirty="0">
                <a:solidFill>
                  <a:schemeClr val="accent1">
                    <a:lumMod val="50000"/>
                  </a:schemeClr>
                </a:solidFill>
                <a:cs typeface="Arial" pitchFamily="34" charset="0"/>
                <a:sym typeface="Wingdings"/>
              </a:rPr>
              <a:t>Compétition</a:t>
            </a:r>
            <a:endParaRPr lang="fr-FR" sz="2400" b="1" dirty="0">
              <a:solidFill>
                <a:schemeClr val="accent1">
                  <a:lumMod val="50000"/>
                </a:schemeClr>
              </a:solidFill>
              <a:cs typeface="Arial" pitchFamily="34" charset="0"/>
            </a:endParaRPr>
          </a:p>
        </p:txBody>
      </p:sp>
      <p:sp>
        <p:nvSpPr>
          <p:cNvPr id="44" name="ZoneTexte 43"/>
          <p:cNvSpPr txBox="1"/>
          <p:nvPr/>
        </p:nvSpPr>
        <p:spPr>
          <a:xfrm>
            <a:off x="5387789" y="967071"/>
            <a:ext cx="1327351" cy="461665"/>
          </a:xfrm>
          <a:prstGeom prst="rect">
            <a:avLst/>
          </a:prstGeom>
          <a:noFill/>
        </p:spPr>
        <p:txBody>
          <a:bodyPr wrap="none" rtlCol="0">
            <a:spAutoFit/>
          </a:bodyPr>
          <a:lstStyle/>
          <a:p>
            <a:r>
              <a:rPr lang="fr-FR" sz="2400" b="1" dirty="0">
                <a:solidFill>
                  <a:schemeClr val="accent1">
                    <a:lumMod val="50000"/>
                  </a:schemeClr>
                </a:solidFill>
                <a:cs typeface="Arial" pitchFamily="34" charset="0"/>
                <a:sym typeface="Wingdings"/>
              </a:rPr>
              <a:t>Piégeage</a:t>
            </a:r>
            <a:endParaRPr lang="fr-FR" sz="2400" b="1" dirty="0">
              <a:solidFill>
                <a:schemeClr val="accent1">
                  <a:lumMod val="50000"/>
                </a:schemeClr>
              </a:solidFill>
              <a:cs typeface="Arial" pitchFamily="34" charset="0"/>
            </a:endParaRPr>
          </a:p>
        </p:txBody>
      </p:sp>
      <p:sp>
        <p:nvSpPr>
          <p:cNvPr id="45" name="Rectangle 44"/>
          <p:cNvSpPr/>
          <p:nvPr/>
        </p:nvSpPr>
        <p:spPr>
          <a:xfrm>
            <a:off x="2643174" y="5577504"/>
            <a:ext cx="6143668" cy="923330"/>
          </a:xfrm>
          <a:prstGeom prst="rect">
            <a:avLst/>
          </a:prstGeom>
        </p:spPr>
        <p:txBody>
          <a:bodyPr wrap="square">
            <a:spAutoFit/>
          </a:bodyPr>
          <a:lstStyle/>
          <a:p>
            <a:pPr algn="just"/>
            <a:r>
              <a:rPr lang="fr-FR" dirty="0"/>
              <a:t>La protéine </a:t>
            </a:r>
            <a:r>
              <a:rPr lang="fr-FR" dirty="0">
                <a:solidFill>
                  <a:srgbClr val="C00000"/>
                </a:solidFill>
              </a:rPr>
              <a:t>empêche</a:t>
            </a:r>
            <a:r>
              <a:rPr lang="fr-FR" dirty="0"/>
              <a:t> la fixation du ribosome (compétition entre le répresseur et le ribosome), ou </a:t>
            </a:r>
            <a:r>
              <a:rPr lang="fr-FR" dirty="0">
                <a:solidFill>
                  <a:srgbClr val="C00000"/>
                </a:solidFill>
              </a:rPr>
              <a:t>séquestre</a:t>
            </a:r>
            <a:r>
              <a:rPr lang="fr-FR" dirty="0"/>
              <a:t> le ribosome dans un complexe d’initiation abortif (mécanisme de piégeage)</a:t>
            </a:r>
          </a:p>
        </p:txBody>
      </p:sp>
      <p:sp>
        <p:nvSpPr>
          <p:cNvPr id="41" name="Espace réservé du numéro de diapositive 40"/>
          <p:cNvSpPr>
            <a:spLocks noGrp="1"/>
          </p:cNvSpPr>
          <p:nvPr>
            <p:ph type="sldNum" sz="quarter" idx="12"/>
          </p:nvPr>
        </p:nvSpPr>
        <p:spPr/>
        <p:txBody>
          <a:bodyPr/>
          <a:lstStyle/>
          <a:p>
            <a:fld id="{922D7642-BDE5-4A24-BAC5-C7F7F2D9BEDB}" type="slidenum">
              <a:rPr lang="fr-FR" smtClean="0"/>
              <a:pPr/>
              <a:t>54</a:t>
            </a:fld>
            <a:endParaRPr lang="fr-F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71414"/>
            <a:ext cx="7453707"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exemples de régulation </a:t>
            </a:r>
            <a:r>
              <a:rPr lang="fr-FR" sz="2800" dirty="0" err="1">
                <a:solidFill>
                  <a:schemeClr val="accent1">
                    <a:lumMod val="50000"/>
                  </a:schemeClr>
                </a:solidFill>
                <a:cs typeface="Arial" pitchFamily="34" charset="0"/>
                <a:sym typeface="Wingdings"/>
              </a:rPr>
              <a:t>médiées</a:t>
            </a:r>
            <a:r>
              <a:rPr lang="fr-FR" sz="2800" dirty="0">
                <a:solidFill>
                  <a:schemeClr val="accent1">
                    <a:lumMod val="50000"/>
                  </a:schemeClr>
                </a:solidFill>
                <a:cs typeface="Arial" pitchFamily="34" charset="0"/>
                <a:sym typeface="Wingdings"/>
              </a:rPr>
              <a:t> par </a:t>
            </a:r>
            <a:r>
              <a:rPr lang="fr-FR" sz="2800" dirty="0" err="1">
                <a:solidFill>
                  <a:schemeClr val="accent1">
                    <a:lumMod val="50000"/>
                  </a:schemeClr>
                </a:solidFill>
                <a:cs typeface="Arial" pitchFamily="34" charset="0"/>
                <a:sym typeface="Wingdings"/>
              </a:rPr>
              <a:t>sncRNA</a:t>
            </a:r>
            <a:endParaRPr lang="fr-FR" sz="2800" dirty="0">
              <a:solidFill>
                <a:schemeClr val="accent1">
                  <a:lumMod val="50000"/>
                </a:schemeClr>
              </a:solidFill>
              <a:cs typeface="Arial" pitchFamily="34" charset="0"/>
            </a:endParaRPr>
          </a:p>
        </p:txBody>
      </p:sp>
      <p:sp>
        <p:nvSpPr>
          <p:cNvPr id="3" name="Rectangle 2"/>
          <p:cNvSpPr/>
          <p:nvPr/>
        </p:nvSpPr>
        <p:spPr>
          <a:xfrm>
            <a:off x="1214414" y="2500306"/>
            <a:ext cx="7072362" cy="461665"/>
          </a:xfrm>
          <a:prstGeom prst="rect">
            <a:avLst/>
          </a:prstGeom>
        </p:spPr>
        <p:txBody>
          <a:bodyPr wrap="square">
            <a:spAutoFit/>
          </a:bodyPr>
          <a:lstStyle/>
          <a:p>
            <a:r>
              <a:rPr lang="en-US" sz="2400" dirty="0">
                <a:sym typeface="Wingdings"/>
              </a:rPr>
              <a:t> </a:t>
            </a:r>
            <a:r>
              <a:rPr lang="en-US" sz="2400" dirty="0"/>
              <a:t>T-Box / </a:t>
            </a:r>
            <a:r>
              <a:rPr lang="en-US" sz="2400" dirty="0" err="1"/>
              <a:t>riboswitch</a:t>
            </a:r>
            <a:r>
              <a:rPr lang="en-US" sz="2400" dirty="0"/>
              <a:t> / </a:t>
            </a:r>
            <a:r>
              <a:rPr lang="en-US" sz="2400" dirty="0" err="1"/>
              <a:t>antiterminaison</a:t>
            </a:r>
            <a:r>
              <a:rPr lang="en-US" sz="2400" dirty="0"/>
              <a:t> / transcription</a:t>
            </a:r>
            <a:endParaRPr lang="fr-FR" sz="2400" dirty="0"/>
          </a:p>
        </p:txBody>
      </p:sp>
      <p:sp>
        <p:nvSpPr>
          <p:cNvPr id="4" name="Rectangle 3"/>
          <p:cNvSpPr/>
          <p:nvPr/>
        </p:nvSpPr>
        <p:spPr>
          <a:xfrm>
            <a:off x="1214414" y="3028890"/>
            <a:ext cx="7072362" cy="461665"/>
          </a:xfrm>
          <a:prstGeom prst="rect">
            <a:avLst/>
          </a:prstGeom>
        </p:spPr>
        <p:txBody>
          <a:bodyPr wrap="square">
            <a:spAutoFit/>
          </a:bodyPr>
          <a:lstStyle/>
          <a:p>
            <a:r>
              <a:rPr lang="en-US" sz="2400" dirty="0">
                <a:sym typeface="Wingdings"/>
              </a:rPr>
              <a:t> </a:t>
            </a:r>
            <a:r>
              <a:rPr lang="en-US" sz="2400" dirty="0" err="1"/>
              <a:t>Thermoregulateur</a:t>
            </a:r>
            <a:r>
              <a:rPr lang="en-US" sz="2400" dirty="0"/>
              <a:t> / riboswitch / </a:t>
            </a:r>
            <a:r>
              <a:rPr lang="en-US" sz="2400" dirty="0" err="1"/>
              <a:t>traduction</a:t>
            </a:r>
            <a:r>
              <a:rPr lang="en-US" sz="2400" dirty="0"/>
              <a:t> </a:t>
            </a:r>
            <a:r>
              <a:rPr lang="en-US" sz="2400" dirty="0">
                <a:solidFill>
                  <a:srgbClr val="C00000"/>
                </a:solidFill>
              </a:rPr>
              <a:t>(TD)</a:t>
            </a:r>
            <a:endParaRPr lang="fr-FR" sz="2400" dirty="0">
              <a:solidFill>
                <a:srgbClr val="C00000"/>
              </a:solidFill>
            </a:endParaRPr>
          </a:p>
        </p:txBody>
      </p:sp>
      <p:sp>
        <p:nvSpPr>
          <p:cNvPr id="5" name="Rectangle 4"/>
          <p:cNvSpPr/>
          <p:nvPr/>
        </p:nvSpPr>
        <p:spPr>
          <a:xfrm>
            <a:off x="1214414" y="3528956"/>
            <a:ext cx="7072362" cy="461665"/>
          </a:xfrm>
          <a:prstGeom prst="rect">
            <a:avLst/>
          </a:prstGeom>
        </p:spPr>
        <p:txBody>
          <a:bodyPr wrap="square">
            <a:spAutoFit/>
          </a:bodyPr>
          <a:lstStyle/>
          <a:p>
            <a:r>
              <a:rPr lang="en-US" sz="2400" dirty="0">
                <a:sym typeface="Wingdings"/>
              </a:rPr>
              <a:t> </a:t>
            </a:r>
            <a:r>
              <a:rPr lang="en-US" sz="2400" dirty="0" err="1"/>
              <a:t>ThrRS</a:t>
            </a:r>
            <a:r>
              <a:rPr lang="en-US" sz="2400" dirty="0"/>
              <a:t> </a:t>
            </a:r>
            <a:r>
              <a:rPr lang="en-US" sz="2400" dirty="0" err="1"/>
              <a:t>d’E</a:t>
            </a:r>
            <a:r>
              <a:rPr lang="en-US" sz="2400" dirty="0"/>
              <a:t>. coli / </a:t>
            </a:r>
            <a:r>
              <a:rPr lang="en-US" sz="2400" dirty="0" err="1"/>
              <a:t>traduction-compétition</a:t>
            </a:r>
            <a:endParaRPr lang="fr-FR" sz="2400" dirty="0"/>
          </a:p>
        </p:txBody>
      </p:sp>
      <p:sp>
        <p:nvSpPr>
          <p:cNvPr id="6" name="Rectangle 5"/>
          <p:cNvSpPr/>
          <p:nvPr/>
        </p:nvSpPr>
        <p:spPr>
          <a:xfrm>
            <a:off x="1214414" y="3957584"/>
            <a:ext cx="7072362" cy="461665"/>
          </a:xfrm>
          <a:prstGeom prst="rect">
            <a:avLst/>
          </a:prstGeom>
        </p:spPr>
        <p:txBody>
          <a:bodyPr wrap="square">
            <a:spAutoFit/>
          </a:bodyPr>
          <a:lstStyle/>
          <a:p>
            <a:r>
              <a:rPr lang="en-US" sz="2400" dirty="0">
                <a:sym typeface="Wingdings"/>
              </a:rPr>
              <a:t> </a:t>
            </a:r>
            <a:r>
              <a:rPr lang="en-US" sz="2400" dirty="0" err="1">
                <a:sym typeface="Wingdings"/>
              </a:rPr>
              <a:t>P</a:t>
            </a:r>
            <a:r>
              <a:rPr lang="en-US" sz="2400" dirty="0" err="1"/>
              <a:t>rotéine</a:t>
            </a:r>
            <a:r>
              <a:rPr lang="en-US" sz="2400" dirty="0"/>
              <a:t> </a:t>
            </a:r>
            <a:r>
              <a:rPr lang="en-US" sz="2400" dirty="0" err="1"/>
              <a:t>ribosomique</a:t>
            </a:r>
            <a:r>
              <a:rPr lang="en-US" sz="2400" dirty="0"/>
              <a:t> S15 / </a:t>
            </a:r>
            <a:r>
              <a:rPr lang="en-US" sz="2400" dirty="0" err="1"/>
              <a:t>traduction-piégeage</a:t>
            </a:r>
            <a:endParaRPr lang="fr-FR" sz="2400" dirty="0"/>
          </a:p>
        </p:txBody>
      </p:sp>
      <p:sp>
        <p:nvSpPr>
          <p:cNvPr id="7" name="Rectangle 6"/>
          <p:cNvSpPr/>
          <p:nvPr/>
        </p:nvSpPr>
        <p:spPr>
          <a:xfrm>
            <a:off x="1214414" y="4386212"/>
            <a:ext cx="7072362" cy="461665"/>
          </a:xfrm>
          <a:prstGeom prst="rect">
            <a:avLst/>
          </a:prstGeom>
        </p:spPr>
        <p:txBody>
          <a:bodyPr wrap="square">
            <a:spAutoFit/>
          </a:bodyPr>
          <a:lstStyle/>
          <a:p>
            <a:r>
              <a:rPr lang="en-US" sz="2400" dirty="0">
                <a:sym typeface="Wingdings"/>
              </a:rPr>
              <a:t> </a:t>
            </a:r>
            <a:r>
              <a:rPr lang="en-US" sz="2400" dirty="0"/>
              <a:t>anti-</a:t>
            </a:r>
            <a:r>
              <a:rPr lang="en-US" sz="2400" dirty="0" err="1"/>
              <a:t>sens</a:t>
            </a:r>
            <a:r>
              <a:rPr lang="en-US" sz="2400" dirty="0"/>
              <a:t> / </a:t>
            </a:r>
            <a:r>
              <a:rPr lang="en-US" sz="2400" dirty="0" err="1"/>
              <a:t>traduction</a:t>
            </a:r>
            <a:endParaRPr lang="fr-FR" sz="2400" dirty="0"/>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55</a:t>
            </a:fld>
            <a:endParaRPr 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effectLst>
                  <a:outerShdw blurRad="38100" dist="38100" dir="2700000" algn="tl">
                    <a:srgbClr val="C0C0C0"/>
                  </a:outerShdw>
                </a:effectLst>
                <a:sym typeface="Wingdings"/>
              </a:rPr>
              <a:t> </a:t>
            </a:r>
            <a:r>
              <a:rPr lang="en-US" sz="2800" baseline="0" dirty="0">
                <a:solidFill>
                  <a:schemeClr val="accent1">
                    <a:lumMod val="50000"/>
                  </a:schemeClr>
                </a:solidFill>
                <a:effectLst>
                  <a:outerShdw blurRad="38100" dist="38100" dir="2700000" algn="tl">
                    <a:srgbClr val="C0C0C0"/>
                  </a:outerShdw>
                </a:effectLst>
              </a:rPr>
              <a:t>La T-Box </a:t>
            </a:r>
            <a:r>
              <a:rPr lang="en-US" sz="2800" baseline="0" dirty="0" err="1">
                <a:solidFill>
                  <a:schemeClr val="accent1">
                    <a:lumMod val="50000"/>
                  </a:schemeClr>
                </a:solidFill>
                <a:effectLst>
                  <a:outerShdw blurRad="38100" dist="38100" dir="2700000" algn="tl">
                    <a:srgbClr val="C0C0C0"/>
                  </a:outerShdw>
                </a:effectLst>
              </a:rPr>
              <a:t>élément</a:t>
            </a:r>
            <a:r>
              <a:rPr lang="en-US" sz="2800" baseline="0" dirty="0">
                <a:solidFill>
                  <a:schemeClr val="accent1">
                    <a:lumMod val="50000"/>
                  </a:schemeClr>
                </a:solidFill>
                <a:effectLst>
                  <a:outerShdw blurRad="38100" dist="38100" dir="2700000" algn="tl">
                    <a:srgbClr val="C0C0C0"/>
                  </a:outerShdw>
                </a:effectLst>
              </a:rPr>
              <a:t> </a:t>
            </a:r>
            <a:r>
              <a:rPr lang="en-US" sz="2800" baseline="0" dirty="0" err="1">
                <a:solidFill>
                  <a:schemeClr val="accent1">
                    <a:lumMod val="50000"/>
                  </a:schemeClr>
                </a:solidFill>
                <a:effectLst>
                  <a:outerShdw blurRad="38100" dist="38100" dir="2700000" algn="tl">
                    <a:srgbClr val="C0C0C0"/>
                  </a:outerShdw>
                </a:effectLst>
              </a:rPr>
              <a:t>régulateur</a:t>
            </a:r>
            <a:r>
              <a:rPr lang="en-US" sz="2800" baseline="0" dirty="0">
                <a:solidFill>
                  <a:schemeClr val="accent1">
                    <a:lumMod val="50000"/>
                  </a:schemeClr>
                </a:solidFill>
                <a:effectLst>
                  <a:outerShdw blurRad="38100" dist="38100" dir="2700000" algn="tl">
                    <a:srgbClr val="C0C0C0"/>
                  </a:outerShdw>
                </a:effectLst>
              </a:rPr>
              <a:t> de la </a:t>
            </a:r>
            <a:r>
              <a:rPr lang="en-US" sz="2800" baseline="0" dirty="0" err="1">
                <a:solidFill>
                  <a:schemeClr val="accent1">
                    <a:lumMod val="50000"/>
                  </a:schemeClr>
                </a:solidFill>
                <a:effectLst>
                  <a:outerShdw blurRad="38100" dist="38100" dir="2700000" algn="tl">
                    <a:srgbClr val="C0C0C0"/>
                  </a:outerShdw>
                </a:effectLst>
              </a:rPr>
              <a:t>famille</a:t>
            </a:r>
            <a:r>
              <a:rPr lang="en-US" sz="2800" baseline="0" dirty="0">
                <a:solidFill>
                  <a:schemeClr val="accent1">
                    <a:lumMod val="50000"/>
                  </a:schemeClr>
                </a:solidFill>
                <a:effectLst>
                  <a:outerShdw blurRad="38100" dist="38100" dir="2700000" algn="tl">
                    <a:srgbClr val="C0C0C0"/>
                  </a:outerShdw>
                </a:effectLst>
              </a:rPr>
              <a:t> des </a:t>
            </a:r>
            <a:r>
              <a:rPr lang="en-US" sz="2800" baseline="0" dirty="0" err="1">
                <a:solidFill>
                  <a:schemeClr val="accent1">
                    <a:lumMod val="50000"/>
                  </a:schemeClr>
                </a:solidFill>
                <a:effectLst>
                  <a:outerShdw blurRad="38100" dist="38100" dir="2700000" algn="tl">
                    <a:srgbClr val="C0C0C0"/>
                  </a:outerShdw>
                </a:effectLst>
              </a:rPr>
              <a:t>riboswitches</a:t>
            </a:r>
            <a:r>
              <a:rPr lang="en-US" sz="2800" baseline="0" dirty="0">
                <a:solidFill>
                  <a:schemeClr val="accent1">
                    <a:lumMod val="50000"/>
                  </a:schemeClr>
                </a:solidFill>
              </a:rPr>
              <a:t>  </a:t>
            </a:r>
          </a:p>
        </p:txBody>
      </p:sp>
      <p:pic>
        <p:nvPicPr>
          <p:cNvPr id="100366" name="Picture 14" descr="mecanisme d'action de la T-Box"/>
          <p:cNvPicPr>
            <a:picLocks noChangeAspect="1" noChangeArrowheads="1"/>
          </p:cNvPicPr>
          <p:nvPr/>
        </p:nvPicPr>
        <p:blipFill>
          <a:blip r:embed="rId2" cstate="print"/>
          <a:srcRect/>
          <a:stretch>
            <a:fillRect/>
          </a:stretch>
        </p:blipFill>
        <p:spPr bwMode="auto">
          <a:xfrm>
            <a:off x="1676400" y="2514600"/>
            <a:ext cx="5608638" cy="4135438"/>
          </a:xfrm>
          <a:prstGeom prst="rect">
            <a:avLst/>
          </a:prstGeom>
          <a:noFill/>
        </p:spPr>
      </p:pic>
      <p:sp>
        <p:nvSpPr>
          <p:cNvPr id="100367" name="Text Box 15"/>
          <p:cNvSpPr txBox="1">
            <a:spLocks noChangeArrowheads="1"/>
          </p:cNvSpPr>
          <p:nvPr/>
        </p:nvSpPr>
        <p:spPr bwMode="auto">
          <a:xfrm>
            <a:off x="215900" y="817418"/>
            <a:ext cx="8763000" cy="1754326"/>
          </a:xfrm>
          <a:prstGeom prst="rect">
            <a:avLst/>
          </a:prstGeom>
          <a:noFill/>
          <a:ln w="9525" algn="ctr">
            <a:noFill/>
            <a:miter lim="800000"/>
            <a:headEnd/>
            <a:tailEnd/>
          </a:ln>
          <a:effectLst/>
        </p:spPr>
        <p:txBody>
          <a:bodyPr>
            <a:spAutoFit/>
          </a:bodyPr>
          <a:lstStyle/>
          <a:p>
            <a:r>
              <a:rPr lang="en-US" baseline="0" dirty="0">
                <a:solidFill>
                  <a:srgbClr val="000000"/>
                </a:solidFill>
                <a:sym typeface="Wingdings"/>
              </a:rPr>
              <a:t> </a:t>
            </a:r>
            <a:r>
              <a:rPr lang="en-US" baseline="0" dirty="0" err="1">
                <a:solidFill>
                  <a:srgbClr val="000000"/>
                </a:solidFill>
              </a:rPr>
              <a:t>Définition</a:t>
            </a:r>
            <a:r>
              <a:rPr lang="en-US" baseline="0" dirty="0">
                <a:solidFill>
                  <a:srgbClr val="000000"/>
                </a:solidFill>
              </a:rPr>
              <a:t> de T-Box : </a:t>
            </a:r>
            <a:r>
              <a:rPr lang="en-US" dirty="0">
                <a:solidFill>
                  <a:srgbClr val="000000"/>
                </a:solidFill>
              </a:rPr>
              <a:t> </a:t>
            </a:r>
            <a:r>
              <a:rPr lang="en-US" baseline="0" dirty="0" err="1">
                <a:solidFill>
                  <a:srgbClr val="000000"/>
                </a:solidFill>
              </a:rPr>
              <a:t>Une</a:t>
            </a:r>
            <a:r>
              <a:rPr lang="en-US" baseline="0" dirty="0">
                <a:solidFill>
                  <a:srgbClr val="000000"/>
                </a:solidFill>
              </a:rPr>
              <a:t> </a:t>
            </a:r>
            <a:r>
              <a:rPr lang="en-US" baseline="0" dirty="0" err="1">
                <a:solidFill>
                  <a:srgbClr val="000000"/>
                </a:solidFill>
              </a:rPr>
              <a:t>séquence</a:t>
            </a:r>
            <a:r>
              <a:rPr lang="en-US" baseline="0" dirty="0">
                <a:solidFill>
                  <a:srgbClr val="000000"/>
                </a:solidFill>
              </a:rPr>
              <a:t> </a:t>
            </a:r>
            <a:r>
              <a:rPr lang="en-US" baseline="0" dirty="0" err="1">
                <a:solidFill>
                  <a:srgbClr val="000000"/>
                </a:solidFill>
              </a:rPr>
              <a:t>d’ARN</a:t>
            </a:r>
            <a:r>
              <a:rPr lang="en-US" baseline="0" dirty="0">
                <a:solidFill>
                  <a:srgbClr val="000000"/>
                </a:solidFill>
              </a:rPr>
              <a:t> (5’UTR </a:t>
            </a:r>
            <a:r>
              <a:rPr lang="en-US" baseline="0" dirty="0" err="1">
                <a:solidFill>
                  <a:srgbClr val="000000"/>
                </a:solidFill>
              </a:rPr>
              <a:t>d’ARNm</a:t>
            </a:r>
            <a:r>
              <a:rPr lang="en-US" baseline="0" dirty="0">
                <a:solidFill>
                  <a:srgbClr val="000000"/>
                </a:solidFill>
              </a:rPr>
              <a:t>) qui </a:t>
            </a:r>
            <a:r>
              <a:rPr lang="en-US" baseline="0" dirty="0" err="1">
                <a:solidFill>
                  <a:srgbClr val="000000"/>
                </a:solidFill>
              </a:rPr>
              <a:t>adopte</a:t>
            </a:r>
            <a:r>
              <a:rPr lang="en-US" baseline="0" dirty="0">
                <a:solidFill>
                  <a:srgbClr val="000000"/>
                </a:solidFill>
              </a:rPr>
              <a:t> </a:t>
            </a:r>
            <a:r>
              <a:rPr lang="en-US" baseline="0" dirty="0" err="1">
                <a:solidFill>
                  <a:srgbClr val="000000"/>
                </a:solidFill>
              </a:rPr>
              <a:t>une</a:t>
            </a:r>
            <a:r>
              <a:rPr lang="en-US" baseline="0" dirty="0">
                <a:solidFill>
                  <a:srgbClr val="000000"/>
                </a:solidFill>
              </a:rPr>
              <a:t> conformation </a:t>
            </a:r>
            <a:r>
              <a:rPr lang="en-US" baseline="0" dirty="0" err="1">
                <a:solidFill>
                  <a:srgbClr val="000000"/>
                </a:solidFill>
              </a:rPr>
              <a:t>bien</a:t>
            </a:r>
            <a:r>
              <a:rPr lang="en-US" baseline="0" dirty="0">
                <a:solidFill>
                  <a:srgbClr val="000000"/>
                </a:solidFill>
              </a:rPr>
              <a:t> </a:t>
            </a:r>
            <a:r>
              <a:rPr lang="en-US" baseline="0" dirty="0" err="1">
                <a:solidFill>
                  <a:srgbClr val="000000"/>
                </a:solidFill>
              </a:rPr>
              <a:t>structurée</a:t>
            </a:r>
            <a:r>
              <a:rPr lang="en-US" baseline="0" dirty="0">
                <a:solidFill>
                  <a:srgbClr val="000000"/>
                </a:solidFill>
              </a:rPr>
              <a:t> </a:t>
            </a:r>
            <a:r>
              <a:rPr lang="en-US" baseline="0" dirty="0" err="1">
                <a:solidFill>
                  <a:srgbClr val="000000"/>
                </a:solidFill>
              </a:rPr>
              <a:t>permettant</a:t>
            </a:r>
            <a:r>
              <a:rPr lang="en-US" baseline="0" dirty="0">
                <a:solidFill>
                  <a:srgbClr val="000000"/>
                </a:solidFill>
              </a:rPr>
              <a:t> </a:t>
            </a:r>
            <a:r>
              <a:rPr lang="en-US" baseline="0" dirty="0" err="1">
                <a:solidFill>
                  <a:srgbClr val="000000"/>
                </a:solidFill>
              </a:rPr>
              <a:t>une</a:t>
            </a:r>
            <a:r>
              <a:rPr lang="en-US" baseline="0" dirty="0">
                <a:solidFill>
                  <a:srgbClr val="000000"/>
                </a:solidFill>
              </a:rPr>
              <a:t> </a:t>
            </a:r>
            <a:r>
              <a:rPr lang="en-US" baseline="0" dirty="0">
                <a:solidFill>
                  <a:srgbClr val="C00000"/>
                </a:solidFill>
              </a:rPr>
              <a:t>reconnaissance </a:t>
            </a:r>
            <a:r>
              <a:rPr lang="en-US" baseline="0" dirty="0" err="1">
                <a:solidFill>
                  <a:srgbClr val="C00000"/>
                </a:solidFill>
              </a:rPr>
              <a:t>spécifique</a:t>
            </a:r>
            <a:r>
              <a:rPr lang="en-US" baseline="0" dirty="0">
                <a:solidFill>
                  <a:srgbClr val="C00000"/>
                </a:solidFill>
              </a:rPr>
              <a:t> d’un </a:t>
            </a:r>
            <a:r>
              <a:rPr lang="en-US" baseline="0" dirty="0" err="1">
                <a:solidFill>
                  <a:srgbClr val="C00000"/>
                </a:solidFill>
              </a:rPr>
              <a:t>ARNt</a:t>
            </a:r>
            <a:r>
              <a:rPr lang="en-US" baseline="0" dirty="0">
                <a:solidFill>
                  <a:srgbClr val="C00000"/>
                </a:solidFill>
              </a:rPr>
              <a:t> non chargé </a:t>
            </a:r>
          </a:p>
          <a:p>
            <a:endParaRPr lang="en-US" baseline="0" dirty="0">
              <a:solidFill>
                <a:srgbClr val="000000"/>
              </a:solidFill>
            </a:endParaRPr>
          </a:p>
          <a:p>
            <a:r>
              <a:rPr lang="en-US" baseline="0" dirty="0">
                <a:solidFill>
                  <a:srgbClr val="000000"/>
                </a:solidFill>
                <a:sym typeface="Wingdings"/>
              </a:rPr>
              <a:t> </a:t>
            </a:r>
            <a:r>
              <a:rPr lang="en-US" baseline="0" dirty="0">
                <a:solidFill>
                  <a:srgbClr val="000000"/>
                </a:solidFill>
              </a:rPr>
              <a:t>Le </a:t>
            </a:r>
            <a:r>
              <a:rPr lang="en-US" baseline="0" dirty="0" err="1">
                <a:solidFill>
                  <a:srgbClr val="000000"/>
                </a:solidFill>
              </a:rPr>
              <a:t>système</a:t>
            </a:r>
            <a:r>
              <a:rPr lang="en-US" baseline="0" dirty="0">
                <a:solidFill>
                  <a:srgbClr val="000000"/>
                </a:solidFill>
              </a:rPr>
              <a:t> de </a:t>
            </a:r>
            <a:r>
              <a:rPr lang="en-US" baseline="0" dirty="0" err="1">
                <a:solidFill>
                  <a:srgbClr val="000000"/>
                </a:solidFill>
              </a:rPr>
              <a:t>régulation</a:t>
            </a:r>
            <a:r>
              <a:rPr lang="en-US" baseline="0" dirty="0">
                <a:solidFill>
                  <a:srgbClr val="000000"/>
                </a:solidFill>
              </a:rPr>
              <a:t> </a:t>
            </a:r>
            <a:r>
              <a:rPr lang="en-US" baseline="0" dirty="0" err="1">
                <a:solidFill>
                  <a:srgbClr val="000000"/>
                </a:solidFill>
              </a:rPr>
              <a:t>d’</a:t>
            </a:r>
            <a:r>
              <a:rPr lang="en-US" baseline="0" dirty="0" err="1">
                <a:solidFill>
                  <a:srgbClr val="C00000"/>
                </a:solidFill>
              </a:rPr>
              <a:t>antiterminaison</a:t>
            </a:r>
            <a:r>
              <a:rPr lang="en-US" baseline="0" dirty="0">
                <a:solidFill>
                  <a:srgbClr val="000000"/>
                </a:solidFill>
              </a:rPr>
              <a:t> par T-Box </a:t>
            </a:r>
            <a:r>
              <a:rPr lang="en-US" baseline="0" dirty="0" err="1">
                <a:solidFill>
                  <a:srgbClr val="000000"/>
                </a:solidFill>
              </a:rPr>
              <a:t>est</a:t>
            </a:r>
            <a:r>
              <a:rPr lang="en-US" baseline="0" dirty="0">
                <a:solidFill>
                  <a:srgbClr val="000000"/>
                </a:solidFill>
              </a:rPr>
              <a:t> un </a:t>
            </a:r>
            <a:r>
              <a:rPr lang="en-US" baseline="0" dirty="0" err="1">
                <a:solidFill>
                  <a:srgbClr val="000000"/>
                </a:solidFill>
              </a:rPr>
              <a:t>mécanisme</a:t>
            </a:r>
            <a:r>
              <a:rPr lang="en-US" baseline="0" dirty="0">
                <a:solidFill>
                  <a:srgbClr val="000000"/>
                </a:solidFill>
              </a:rPr>
              <a:t> important pour la </a:t>
            </a:r>
            <a:r>
              <a:rPr lang="en-US" baseline="0" dirty="0" err="1">
                <a:solidFill>
                  <a:srgbClr val="000000"/>
                </a:solidFill>
              </a:rPr>
              <a:t>régulation</a:t>
            </a:r>
            <a:r>
              <a:rPr lang="en-US" baseline="0" dirty="0">
                <a:solidFill>
                  <a:srgbClr val="000000"/>
                </a:solidFill>
              </a:rPr>
              <a:t> de </a:t>
            </a:r>
            <a:r>
              <a:rPr lang="en-US" baseline="0" dirty="0" err="1">
                <a:solidFill>
                  <a:srgbClr val="000000"/>
                </a:solidFill>
              </a:rPr>
              <a:t>l’expression</a:t>
            </a:r>
            <a:r>
              <a:rPr lang="en-US" baseline="0" dirty="0">
                <a:solidFill>
                  <a:srgbClr val="000000"/>
                </a:solidFill>
              </a:rPr>
              <a:t> des </a:t>
            </a:r>
            <a:r>
              <a:rPr lang="en-US" baseline="0" dirty="0" err="1">
                <a:solidFill>
                  <a:srgbClr val="000000"/>
                </a:solidFill>
              </a:rPr>
              <a:t>aminoacyl-ARNt</a:t>
            </a:r>
            <a:r>
              <a:rPr lang="en-US" baseline="0" dirty="0">
                <a:solidFill>
                  <a:srgbClr val="000000"/>
                </a:solidFill>
              </a:rPr>
              <a:t> </a:t>
            </a:r>
            <a:r>
              <a:rPr lang="en-US" baseline="0" dirty="0" err="1">
                <a:solidFill>
                  <a:srgbClr val="000000"/>
                </a:solidFill>
              </a:rPr>
              <a:t>synthétases</a:t>
            </a:r>
            <a:r>
              <a:rPr lang="en-US" baseline="0" dirty="0">
                <a:solidFill>
                  <a:srgbClr val="000000"/>
                </a:solidFill>
              </a:rPr>
              <a:t>, de la </a:t>
            </a:r>
            <a:r>
              <a:rPr lang="en-US" baseline="0" dirty="0" err="1">
                <a:solidFill>
                  <a:srgbClr val="000000"/>
                </a:solidFill>
              </a:rPr>
              <a:t>biosynthèse</a:t>
            </a:r>
            <a:r>
              <a:rPr lang="en-US" baseline="0" dirty="0">
                <a:solidFill>
                  <a:srgbClr val="000000"/>
                </a:solidFill>
              </a:rPr>
              <a:t> des </a:t>
            </a:r>
            <a:r>
              <a:rPr lang="en-US" baseline="0" dirty="0" err="1">
                <a:solidFill>
                  <a:srgbClr val="000000"/>
                </a:solidFill>
              </a:rPr>
              <a:t>acides</a:t>
            </a:r>
            <a:r>
              <a:rPr lang="en-US" baseline="0" dirty="0">
                <a:solidFill>
                  <a:srgbClr val="000000"/>
                </a:solidFill>
              </a:rPr>
              <a:t> </a:t>
            </a:r>
            <a:r>
              <a:rPr lang="en-US" baseline="0" dirty="0" err="1">
                <a:solidFill>
                  <a:srgbClr val="000000"/>
                </a:solidFill>
              </a:rPr>
              <a:t>aminés</a:t>
            </a:r>
            <a:r>
              <a:rPr lang="en-US" baseline="0" dirty="0">
                <a:solidFill>
                  <a:srgbClr val="000000"/>
                </a:solidFill>
              </a:rPr>
              <a:t> et de </a:t>
            </a:r>
            <a:r>
              <a:rPr lang="en-US" baseline="0" dirty="0" err="1">
                <a:solidFill>
                  <a:srgbClr val="000000"/>
                </a:solidFill>
              </a:rPr>
              <a:t>l’expression</a:t>
            </a:r>
            <a:r>
              <a:rPr lang="en-US" baseline="0" dirty="0">
                <a:solidFill>
                  <a:srgbClr val="000000"/>
                </a:solidFill>
              </a:rPr>
              <a:t> des </a:t>
            </a:r>
            <a:r>
              <a:rPr lang="en-US" baseline="0" dirty="0" err="1">
                <a:solidFill>
                  <a:srgbClr val="000000"/>
                </a:solidFill>
              </a:rPr>
              <a:t>gènes</a:t>
            </a:r>
            <a:r>
              <a:rPr lang="en-US" baseline="0" dirty="0">
                <a:solidFill>
                  <a:srgbClr val="000000"/>
                </a:solidFill>
              </a:rPr>
              <a:t> de transport </a:t>
            </a:r>
            <a:r>
              <a:rPr lang="en-US" baseline="0" dirty="0" err="1">
                <a:solidFill>
                  <a:srgbClr val="000000"/>
                </a:solidFill>
              </a:rPr>
              <a:t>dans</a:t>
            </a:r>
            <a:r>
              <a:rPr lang="en-US" baseline="0" dirty="0">
                <a:solidFill>
                  <a:srgbClr val="000000"/>
                </a:solidFill>
              </a:rPr>
              <a:t> les </a:t>
            </a:r>
            <a:r>
              <a:rPr lang="en-US" baseline="0" dirty="0" err="1">
                <a:solidFill>
                  <a:srgbClr val="000000"/>
                </a:solidFill>
              </a:rPr>
              <a:t>bactéries</a:t>
            </a:r>
            <a:r>
              <a:rPr lang="en-US" baseline="0" dirty="0">
                <a:solidFill>
                  <a:srgbClr val="000000"/>
                </a:solidFill>
              </a:rPr>
              <a:t> Gram-positives</a:t>
            </a: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56</a:t>
            </a:fld>
            <a:endParaRPr lang="fr-F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effectLst>
                  <a:outerShdw blurRad="38100" dist="38100" dir="2700000" algn="tl">
                    <a:srgbClr val="C0C0C0"/>
                  </a:outerShdw>
                </a:effectLst>
                <a:sym typeface="Wingdings"/>
              </a:rPr>
              <a:t> </a:t>
            </a:r>
            <a:r>
              <a:rPr lang="en-US" sz="2800" baseline="0" dirty="0">
                <a:solidFill>
                  <a:schemeClr val="accent1">
                    <a:lumMod val="50000"/>
                  </a:schemeClr>
                </a:solidFill>
                <a:effectLst>
                  <a:outerShdw blurRad="38100" dist="38100" dir="2700000" algn="tl">
                    <a:srgbClr val="C0C0C0"/>
                  </a:outerShdw>
                </a:effectLst>
              </a:rPr>
              <a:t>La T-Box </a:t>
            </a:r>
            <a:r>
              <a:rPr lang="en-US" sz="2800" baseline="0" dirty="0" err="1">
                <a:solidFill>
                  <a:schemeClr val="accent1">
                    <a:lumMod val="50000"/>
                  </a:schemeClr>
                </a:solidFill>
                <a:effectLst>
                  <a:outerShdw blurRad="38100" dist="38100" dir="2700000" algn="tl">
                    <a:srgbClr val="C0C0C0"/>
                  </a:outerShdw>
                </a:effectLst>
              </a:rPr>
              <a:t>élément</a:t>
            </a:r>
            <a:r>
              <a:rPr lang="en-US" sz="2800" baseline="0" dirty="0">
                <a:solidFill>
                  <a:schemeClr val="accent1">
                    <a:lumMod val="50000"/>
                  </a:schemeClr>
                </a:solidFill>
                <a:effectLst>
                  <a:outerShdw blurRad="38100" dist="38100" dir="2700000" algn="tl">
                    <a:srgbClr val="C0C0C0"/>
                  </a:outerShdw>
                </a:effectLst>
              </a:rPr>
              <a:t> </a:t>
            </a:r>
            <a:r>
              <a:rPr lang="en-US" sz="2800" baseline="0" dirty="0" err="1">
                <a:solidFill>
                  <a:schemeClr val="accent1">
                    <a:lumMod val="50000"/>
                  </a:schemeClr>
                </a:solidFill>
                <a:effectLst>
                  <a:outerShdw blurRad="38100" dist="38100" dir="2700000" algn="tl">
                    <a:srgbClr val="C0C0C0"/>
                  </a:outerShdw>
                </a:effectLst>
              </a:rPr>
              <a:t>régulateur</a:t>
            </a:r>
            <a:r>
              <a:rPr lang="en-US" sz="2800" baseline="0" dirty="0">
                <a:solidFill>
                  <a:schemeClr val="accent1">
                    <a:lumMod val="50000"/>
                  </a:schemeClr>
                </a:solidFill>
                <a:effectLst>
                  <a:outerShdw blurRad="38100" dist="38100" dir="2700000" algn="tl">
                    <a:srgbClr val="C0C0C0"/>
                  </a:outerShdw>
                </a:effectLst>
              </a:rPr>
              <a:t> de la </a:t>
            </a:r>
            <a:r>
              <a:rPr lang="en-US" sz="2800" baseline="0" dirty="0" err="1">
                <a:solidFill>
                  <a:schemeClr val="accent1">
                    <a:lumMod val="50000"/>
                  </a:schemeClr>
                </a:solidFill>
                <a:effectLst>
                  <a:outerShdw blurRad="38100" dist="38100" dir="2700000" algn="tl">
                    <a:srgbClr val="C0C0C0"/>
                  </a:outerShdw>
                </a:effectLst>
              </a:rPr>
              <a:t>famille</a:t>
            </a:r>
            <a:r>
              <a:rPr lang="en-US" sz="2800" baseline="0" dirty="0">
                <a:solidFill>
                  <a:schemeClr val="accent1">
                    <a:lumMod val="50000"/>
                  </a:schemeClr>
                </a:solidFill>
                <a:effectLst>
                  <a:outerShdw blurRad="38100" dist="38100" dir="2700000" algn="tl">
                    <a:srgbClr val="C0C0C0"/>
                  </a:outerShdw>
                </a:effectLst>
              </a:rPr>
              <a:t> des </a:t>
            </a:r>
            <a:r>
              <a:rPr lang="en-US" sz="2800" baseline="0" dirty="0" err="1">
                <a:solidFill>
                  <a:schemeClr val="accent1">
                    <a:lumMod val="50000"/>
                  </a:schemeClr>
                </a:solidFill>
                <a:effectLst>
                  <a:outerShdw blurRad="38100" dist="38100" dir="2700000" algn="tl">
                    <a:srgbClr val="C0C0C0"/>
                  </a:outerShdw>
                </a:effectLst>
              </a:rPr>
              <a:t>riboswitches</a:t>
            </a:r>
            <a:r>
              <a:rPr lang="en-US" sz="2800" baseline="0" dirty="0">
                <a:solidFill>
                  <a:schemeClr val="accent1">
                    <a:lumMod val="50000"/>
                  </a:schemeClr>
                </a:solidFill>
              </a:rPr>
              <a:t>  </a:t>
            </a:r>
          </a:p>
        </p:txBody>
      </p:sp>
      <p:sp>
        <p:nvSpPr>
          <p:cNvPr id="14" name="Rectangle 13"/>
          <p:cNvSpPr/>
          <p:nvPr/>
        </p:nvSpPr>
        <p:spPr>
          <a:xfrm>
            <a:off x="3929058" y="4000504"/>
            <a:ext cx="5000660" cy="2554545"/>
          </a:xfrm>
          <a:prstGeom prst="rect">
            <a:avLst/>
          </a:prstGeom>
        </p:spPr>
        <p:txBody>
          <a:bodyPr wrap="square">
            <a:spAutoFit/>
          </a:bodyPr>
          <a:lstStyle/>
          <a:p>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Lorsque</a:t>
            </a:r>
            <a:r>
              <a:rPr lang="en-US" sz="2000" dirty="0">
                <a:ea typeface="Helvetica Neue Light" charset="0"/>
                <a:cs typeface="Helvetica Neue Light" charset="0"/>
                <a:sym typeface="Wingdings"/>
              </a:rPr>
              <a:t> la </a:t>
            </a:r>
            <a:r>
              <a:rPr lang="en-US" sz="2000" dirty="0" err="1">
                <a:ea typeface="Helvetica Neue Light" charset="0"/>
                <a:cs typeface="Helvetica Neue Light" charset="0"/>
                <a:sym typeface="Wingdings"/>
              </a:rPr>
              <a:t>bactérie</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est</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carencée</a:t>
            </a:r>
            <a:r>
              <a:rPr lang="en-US" sz="2000" dirty="0">
                <a:ea typeface="Helvetica Neue Light" charset="0"/>
                <a:cs typeface="Helvetica Neue Light" charset="0"/>
                <a:sym typeface="Wingdings"/>
              </a:rPr>
              <a:t> en </a:t>
            </a:r>
            <a:r>
              <a:rPr lang="en-US" sz="2000" dirty="0" err="1">
                <a:ea typeface="Helvetica Neue Light" charset="0"/>
                <a:cs typeface="Helvetica Neue Light" charset="0"/>
                <a:sym typeface="Wingdings"/>
              </a:rPr>
              <a:t>aa</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ou</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n’a</a:t>
            </a:r>
            <a:r>
              <a:rPr lang="en-US" sz="2000" dirty="0">
                <a:ea typeface="Helvetica Neue Light" charset="0"/>
                <a:cs typeface="Helvetica Neue Light" charset="0"/>
                <a:sym typeface="Wingdings"/>
              </a:rPr>
              <a:t> pas </a:t>
            </a:r>
            <a:r>
              <a:rPr lang="en-US" sz="2000" dirty="0" err="1">
                <a:ea typeface="Helvetica Neue Light" charset="0"/>
                <a:cs typeface="Helvetica Neue Light" charset="0"/>
                <a:sym typeface="Wingdings"/>
              </a:rPr>
              <a:t>suffisamment</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d’aaRS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l’ARNt</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est</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déchargé</a:t>
            </a:r>
            <a:r>
              <a:rPr lang="en-US" sz="2000" dirty="0">
                <a:ea typeface="Helvetica Neue Light" charset="0"/>
                <a:cs typeface="Helvetica Neue Light" charset="0"/>
                <a:sym typeface="Wingdings"/>
              </a:rPr>
              <a:t> et </a:t>
            </a:r>
            <a:r>
              <a:rPr lang="en-US" sz="2000" dirty="0" err="1">
                <a:ea typeface="Helvetica Neue Light" charset="0"/>
                <a:cs typeface="Helvetica Neue Light" charset="0"/>
                <a:sym typeface="Wingdings"/>
              </a:rPr>
              <a:t>peut</a:t>
            </a:r>
            <a:r>
              <a:rPr lang="en-US" sz="2000" dirty="0">
                <a:ea typeface="Helvetica Neue Light" charset="0"/>
                <a:cs typeface="Helvetica Neue Light" charset="0"/>
                <a:sym typeface="Wingdings"/>
              </a:rPr>
              <a:t> non </a:t>
            </a:r>
            <a:r>
              <a:rPr lang="en-US" sz="2000" dirty="0" err="1">
                <a:ea typeface="Helvetica Neue Light" charset="0"/>
                <a:cs typeface="Helvetica Neue Light" charset="0"/>
                <a:sym typeface="Wingdings"/>
              </a:rPr>
              <a:t>seulement</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interagir</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grâce</a:t>
            </a:r>
            <a:r>
              <a:rPr lang="en-US" sz="2000" dirty="0">
                <a:ea typeface="Helvetica Neue Light" charset="0"/>
                <a:cs typeface="Helvetica Neue Light" charset="0"/>
                <a:sym typeface="Wingdings"/>
              </a:rPr>
              <a:t> à son </a:t>
            </a:r>
            <a:r>
              <a:rPr lang="en-US" sz="2000" dirty="0" err="1">
                <a:ea typeface="Helvetica Neue Light" charset="0"/>
                <a:cs typeface="Helvetica Neue Light" charset="0"/>
                <a:sym typeface="Wingdings"/>
              </a:rPr>
              <a:t>anticodon</a:t>
            </a:r>
            <a:r>
              <a:rPr lang="en-US" sz="2000" dirty="0">
                <a:ea typeface="Helvetica Neue Light" charset="0"/>
                <a:cs typeface="Helvetica Neue Light" charset="0"/>
                <a:sym typeface="Wingdings"/>
              </a:rPr>
              <a:t> avec le </a:t>
            </a:r>
            <a:r>
              <a:rPr lang="en-US" sz="2000" dirty="0" err="1">
                <a:ea typeface="Helvetica Neue Light" charset="0"/>
                <a:cs typeface="Helvetica Neue Light" charset="0"/>
                <a:sym typeface="Wingdings"/>
              </a:rPr>
              <a:t>codon</a:t>
            </a:r>
            <a:r>
              <a:rPr lang="en-US" sz="2000" dirty="0">
                <a:ea typeface="Helvetica Neue Light" charset="0"/>
                <a:cs typeface="Helvetica Neue Light" charset="0"/>
                <a:sym typeface="Wingdings"/>
              </a:rPr>
              <a:t> de la </a:t>
            </a:r>
            <a:r>
              <a:rPr lang="en-US" sz="2000" dirty="0" err="1">
                <a:ea typeface="Helvetica Neue Light" charset="0"/>
                <a:cs typeface="Helvetica Neue Light" charset="0"/>
                <a:sym typeface="Wingdings"/>
              </a:rPr>
              <a:t>specifier</a:t>
            </a:r>
            <a:r>
              <a:rPr lang="en-US" sz="2000" dirty="0">
                <a:ea typeface="Helvetica Neue Light" charset="0"/>
                <a:cs typeface="Helvetica Neue Light" charset="0"/>
                <a:sym typeface="Wingdings"/>
              </a:rPr>
              <a:t> loop, </a:t>
            </a:r>
            <a:r>
              <a:rPr lang="en-US" sz="2000" dirty="0" err="1">
                <a:ea typeface="Helvetica Neue Light" charset="0"/>
                <a:cs typeface="Helvetica Neue Light" charset="0"/>
                <a:sym typeface="Wingdings"/>
              </a:rPr>
              <a:t>mais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aussi</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grâce</a:t>
            </a:r>
            <a:r>
              <a:rPr lang="en-US" sz="2000" dirty="0">
                <a:ea typeface="Helvetica Neue Light" charset="0"/>
                <a:cs typeface="Helvetica Neue Light" charset="0"/>
                <a:sym typeface="Wingdings"/>
              </a:rPr>
              <a:t> à son CCA </a:t>
            </a:r>
            <a:r>
              <a:rPr lang="en-US" sz="2000" dirty="0" err="1">
                <a:ea typeface="Helvetica Neue Light" charset="0"/>
                <a:cs typeface="Helvetica Neue Light" charset="0"/>
                <a:sym typeface="Wingdings"/>
              </a:rPr>
              <a:t>désacylé</a:t>
            </a:r>
            <a:r>
              <a:rPr lang="en-US" sz="2000" dirty="0">
                <a:ea typeface="Helvetica Neue Light" charset="0"/>
                <a:cs typeface="Helvetica Neue Light" charset="0"/>
                <a:sym typeface="Wingdings"/>
              </a:rPr>
              <a:t> avec la </a:t>
            </a:r>
            <a:r>
              <a:rPr lang="en-US" sz="2000" dirty="0" err="1">
                <a:ea typeface="Helvetica Neue Light" charset="0"/>
                <a:cs typeface="Helvetica Neue Light" charset="0"/>
                <a:sym typeface="Wingdings"/>
              </a:rPr>
              <a:t>séquence</a:t>
            </a:r>
            <a:r>
              <a:rPr lang="en-US" sz="2000" dirty="0">
                <a:ea typeface="Helvetica Neue Light" charset="0"/>
                <a:cs typeface="Helvetica Neue Light" charset="0"/>
                <a:sym typeface="Wingdings"/>
              </a:rPr>
              <a:t> UGG de la T-Box et </a:t>
            </a:r>
            <a:r>
              <a:rPr lang="en-US" sz="2000" dirty="0" err="1">
                <a:ea typeface="Helvetica Neue Light" charset="0"/>
                <a:cs typeface="Helvetica Neue Light" charset="0"/>
                <a:sym typeface="Wingdings"/>
              </a:rPr>
              <a:t>donc</a:t>
            </a:r>
            <a:r>
              <a:rPr lang="en-US" sz="2000" dirty="0">
                <a:ea typeface="Helvetica Neue Light" charset="0"/>
                <a:cs typeface="Helvetica Neue Light" charset="0"/>
                <a:sym typeface="Wingdings"/>
              </a:rPr>
              <a:t> se </a:t>
            </a:r>
            <a:r>
              <a:rPr lang="en-US" sz="2000" dirty="0" err="1">
                <a:ea typeface="Helvetica Neue Light" charset="0"/>
                <a:cs typeface="Helvetica Neue Light" charset="0"/>
                <a:sym typeface="Wingdings"/>
              </a:rPr>
              <a:t>forme</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une</a:t>
            </a:r>
            <a:r>
              <a:rPr lang="en-US" sz="2000" dirty="0">
                <a:ea typeface="Helvetica Neue Light" charset="0"/>
                <a:cs typeface="Helvetica Neue Light" charset="0"/>
                <a:sym typeface="Wingdings"/>
              </a:rPr>
              <a:t> structure </a:t>
            </a:r>
            <a:r>
              <a:rPr lang="en-US" sz="2000" dirty="0" err="1">
                <a:ea typeface="Helvetica Neue Light" charset="0"/>
                <a:cs typeface="Helvetica Neue Light" charset="0"/>
                <a:sym typeface="Wingdings"/>
              </a:rPr>
              <a:t>antiterminatrice</a:t>
            </a:r>
            <a:r>
              <a:rPr lang="en-US" sz="2000" dirty="0">
                <a:ea typeface="Helvetica Neue Light" charset="0"/>
                <a:cs typeface="Helvetica Neue Light" charset="0"/>
                <a:sym typeface="Wingdings"/>
              </a:rPr>
              <a:t> et la </a:t>
            </a:r>
            <a:r>
              <a:rPr lang="en-US" sz="2000" dirty="0" err="1">
                <a:ea typeface="Helvetica Neue Light" charset="0"/>
                <a:cs typeface="Helvetica Neue Light" charset="0"/>
                <a:sym typeface="Wingdings"/>
              </a:rPr>
              <a:t>RNApol</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transcrit</a:t>
            </a:r>
            <a:r>
              <a:rPr lang="en-US" sz="2000" dirty="0">
                <a:ea typeface="Helvetica Neue Light" charset="0"/>
                <a:cs typeface="Helvetica Neue Light" charset="0"/>
                <a:sym typeface="Wingdings"/>
              </a:rPr>
              <a:t> le </a:t>
            </a:r>
            <a:r>
              <a:rPr lang="en-US" sz="2000" dirty="0" err="1">
                <a:ea typeface="Helvetica Neue Light" charset="0"/>
                <a:cs typeface="Helvetica Neue Light" charset="0"/>
                <a:sym typeface="Wingdings"/>
              </a:rPr>
              <a:t>gène</a:t>
            </a:r>
            <a:r>
              <a:rPr lang="en-US" sz="2000" dirty="0">
                <a:ea typeface="Helvetica Neue Light" charset="0"/>
                <a:cs typeface="Helvetica Neue Light" charset="0"/>
                <a:sym typeface="Wingdings"/>
              </a:rPr>
              <a:t> en </a:t>
            </a:r>
            <a:r>
              <a:rPr lang="en-US" sz="2000" dirty="0" err="1">
                <a:ea typeface="Helvetica Neue Light" charset="0"/>
                <a:cs typeface="Helvetica Neue Light" charset="0"/>
                <a:sym typeface="Wingdings"/>
              </a:rPr>
              <a:t>aval</a:t>
            </a:r>
            <a:endParaRPr lang="en-US" sz="2000" baseline="30000" dirty="0">
              <a:solidFill>
                <a:srgbClr val="0070C0"/>
              </a:solidFill>
              <a:ea typeface="Helvetica Neue Light" charset="0"/>
              <a:cs typeface="Helvetica Neue Light" charset="0"/>
            </a:endParaRPr>
          </a:p>
        </p:txBody>
      </p:sp>
      <p:pic>
        <p:nvPicPr>
          <p:cNvPr id="17" name="Image 16" descr="schéma antiterminaison.png"/>
          <p:cNvPicPr>
            <a:picLocks noChangeAspect="1"/>
          </p:cNvPicPr>
          <p:nvPr/>
        </p:nvPicPr>
        <p:blipFill>
          <a:blip r:embed="rId3" cstate="print"/>
          <a:stretch>
            <a:fillRect/>
          </a:stretch>
        </p:blipFill>
        <p:spPr>
          <a:xfrm>
            <a:off x="328599" y="1330777"/>
            <a:ext cx="6629413" cy="3383287"/>
          </a:xfrm>
          <a:prstGeom prst="rect">
            <a:avLst/>
          </a:prstGeom>
        </p:spPr>
      </p:pic>
      <p:sp>
        <p:nvSpPr>
          <p:cNvPr id="6" name="Espace réservé du numéro de diapositive 5"/>
          <p:cNvSpPr>
            <a:spLocks noGrp="1"/>
          </p:cNvSpPr>
          <p:nvPr>
            <p:ph type="sldNum" sz="quarter" idx="12"/>
          </p:nvPr>
        </p:nvSpPr>
        <p:spPr/>
        <p:txBody>
          <a:bodyPr/>
          <a:lstStyle/>
          <a:p>
            <a:fld id="{922D7642-BDE5-4A24-BAC5-C7F7F2D9BEDB}" type="slidenum">
              <a:rPr lang="fr-FR" smtClean="0"/>
              <a:pPr/>
              <a:t>57</a:t>
            </a:fld>
            <a:endParaRPr lang="fr-F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schéma terminaison.png"/>
          <p:cNvPicPr>
            <a:picLocks noChangeAspect="1"/>
          </p:cNvPicPr>
          <p:nvPr/>
        </p:nvPicPr>
        <p:blipFill>
          <a:blip r:embed="rId3" cstate="print"/>
          <a:srcRect l="22990" t="38461"/>
          <a:stretch>
            <a:fillRect/>
          </a:stretch>
        </p:blipFill>
        <p:spPr>
          <a:xfrm>
            <a:off x="142844" y="522091"/>
            <a:ext cx="6816484" cy="4194060"/>
          </a:xfrm>
          <a:prstGeom prst="rect">
            <a:avLst/>
          </a:prstGeom>
        </p:spPr>
      </p:pic>
      <p:sp>
        <p:nvSpPr>
          <p:cNvPr id="8"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effectLst>
                  <a:outerShdw blurRad="38100" dist="38100" dir="2700000" algn="tl">
                    <a:srgbClr val="C0C0C0"/>
                  </a:outerShdw>
                </a:effectLst>
                <a:sym typeface="Wingdings"/>
              </a:rPr>
              <a:t> </a:t>
            </a:r>
            <a:r>
              <a:rPr lang="en-US" sz="2800" baseline="0" dirty="0">
                <a:solidFill>
                  <a:schemeClr val="accent1">
                    <a:lumMod val="50000"/>
                  </a:schemeClr>
                </a:solidFill>
                <a:effectLst>
                  <a:outerShdw blurRad="38100" dist="38100" dir="2700000" algn="tl">
                    <a:srgbClr val="C0C0C0"/>
                  </a:outerShdw>
                </a:effectLst>
              </a:rPr>
              <a:t>La T-Box </a:t>
            </a:r>
            <a:r>
              <a:rPr lang="en-US" sz="2800" baseline="0" dirty="0" err="1">
                <a:solidFill>
                  <a:schemeClr val="accent1">
                    <a:lumMod val="50000"/>
                  </a:schemeClr>
                </a:solidFill>
                <a:effectLst>
                  <a:outerShdw blurRad="38100" dist="38100" dir="2700000" algn="tl">
                    <a:srgbClr val="C0C0C0"/>
                  </a:outerShdw>
                </a:effectLst>
              </a:rPr>
              <a:t>élément</a:t>
            </a:r>
            <a:r>
              <a:rPr lang="en-US" sz="2800" baseline="0" dirty="0">
                <a:solidFill>
                  <a:schemeClr val="accent1">
                    <a:lumMod val="50000"/>
                  </a:schemeClr>
                </a:solidFill>
                <a:effectLst>
                  <a:outerShdw blurRad="38100" dist="38100" dir="2700000" algn="tl">
                    <a:srgbClr val="C0C0C0"/>
                  </a:outerShdw>
                </a:effectLst>
              </a:rPr>
              <a:t> </a:t>
            </a:r>
            <a:r>
              <a:rPr lang="en-US" sz="2800" baseline="0" dirty="0" err="1">
                <a:solidFill>
                  <a:schemeClr val="accent1">
                    <a:lumMod val="50000"/>
                  </a:schemeClr>
                </a:solidFill>
                <a:effectLst>
                  <a:outerShdw blurRad="38100" dist="38100" dir="2700000" algn="tl">
                    <a:srgbClr val="C0C0C0"/>
                  </a:outerShdw>
                </a:effectLst>
              </a:rPr>
              <a:t>régulateur</a:t>
            </a:r>
            <a:r>
              <a:rPr lang="en-US" sz="2800" baseline="0" dirty="0">
                <a:solidFill>
                  <a:schemeClr val="accent1">
                    <a:lumMod val="50000"/>
                  </a:schemeClr>
                </a:solidFill>
                <a:effectLst>
                  <a:outerShdw blurRad="38100" dist="38100" dir="2700000" algn="tl">
                    <a:srgbClr val="C0C0C0"/>
                  </a:outerShdw>
                </a:effectLst>
              </a:rPr>
              <a:t> de la </a:t>
            </a:r>
            <a:r>
              <a:rPr lang="en-US" sz="2800" baseline="0" dirty="0" err="1">
                <a:solidFill>
                  <a:schemeClr val="accent1">
                    <a:lumMod val="50000"/>
                  </a:schemeClr>
                </a:solidFill>
                <a:effectLst>
                  <a:outerShdw blurRad="38100" dist="38100" dir="2700000" algn="tl">
                    <a:srgbClr val="C0C0C0"/>
                  </a:outerShdw>
                </a:effectLst>
              </a:rPr>
              <a:t>famille</a:t>
            </a:r>
            <a:r>
              <a:rPr lang="en-US" sz="2800" baseline="0" dirty="0">
                <a:solidFill>
                  <a:schemeClr val="accent1">
                    <a:lumMod val="50000"/>
                  </a:schemeClr>
                </a:solidFill>
                <a:effectLst>
                  <a:outerShdw blurRad="38100" dist="38100" dir="2700000" algn="tl">
                    <a:srgbClr val="C0C0C0"/>
                  </a:outerShdw>
                </a:effectLst>
              </a:rPr>
              <a:t> des </a:t>
            </a:r>
            <a:r>
              <a:rPr lang="en-US" sz="2800" baseline="0" dirty="0" err="1">
                <a:solidFill>
                  <a:schemeClr val="accent1">
                    <a:lumMod val="50000"/>
                  </a:schemeClr>
                </a:solidFill>
                <a:effectLst>
                  <a:outerShdw blurRad="38100" dist="38100" dir="2700000" algn="tl">
                    <a:srgbClr val="C0C0C0"/>
                  </a:outerShdw>
                </a:effectLst>
              </a:rPr>
              <a:t>riboswitches</a:t>
            </a:r>
            <a:r>
              <a:rPr lang="en-US" sz="2800" baseline="0" dirty="0">
                <a:solidFill>
                  <a:schemeClr val="accent1">
                    <a:lumMod val="50000"/>
                  </a:schemeClr>
                </a:solidFill>
              </a:rPr>
              <a:t>  </a:t>
            </a:r>
          </a:p>
        </p:txBody>
      </p:sp>
      <p:sp>
        <p:nvSpPr>
          <p:cNvPr id="5" name="Rectangle 4"/>
          <p:cNvSpPr/>
          <p:nvPr/>
        </p:nvSpPr>
        <p:spPr>
          <a:xfrm>
            <a:off x="3714744" y="3182495"/>
            <a:ext cx="5072098" cy="2246769"/>
          </a:xfrm>
          <a:prstGeom prst="rect">
            <a:avLst/>
          </a:prstGeom>
        </p:spPr>
        <p:txBody>
          <a:bodyPr wrap="square">
            <a:spAutoFit/>
          </a:bodyPr>
          <a:lstStyle/>
          <a:p>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Lorsque</a:t>
            </a:r>
            <a:r>
              <a:rPr lang="en-US" sz="2000" dirty="0">
                <a:ea typeface="Helvetica Neue Light" charset="0"/>
                <a:cs typeface="Helvetica Neue Light" charset="0"/>
                <a:sym typeface="Wingdings"/>
              </a:rPr>
              <a:t> la </a:t>
            </a:r>
            <a:r>
              <a:rPr lang="en-US" sz="2000" dirty="0" err="1">
                <a:ea typeface="Helvetica Neue Light" charset="0"/>
                <a:cs typeface="Helvetica Neue Light" charset="0"/>
                <a:sym typeface="Wingdings"/>
              </a:rPr>
              <a:t>bactérie</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n’est</a:t>
            </a:r>
            <a:r>
              <a:rPr lang="en-US" sz="2000" dirty="0">
                <a:ea typeface="Helvetica Neue Light" charset="0"/>
                <a:cs typeface="Helvetica Neue Light" charset="0"/>
                <a:sym typeface="Wingdings"/>
              </a:rPr>
              <a:t> pas </a:t>
            </a:r>
            <a:r>
              <a:rPr lang="en-US" sz="2000" dirty="0" err="1">
                <a:ea typeface="Helvetica Neue Light" charset="0"/>
                <a:cs typeface="Helvetica Neue Light" charset="0"/>
                <a:sym typeface="Wingdings"/>
              </a:rPr>
              <a:t>carencée</a:t>
            </a:r>
            <a:r>
              <a:rPr lang="en-US" sz="2000" dirty="0">
                <a:ea typeface="Helvetica Neue Light" charset="0"/>
                <a:cs typeface="Helvetica Neue Light" charset="0"/>
                <a:sym typeface="Wingdings"/>
              </a:rPr>
              <a:t> en </a:t>
            </a:r>
            <a:r>
              <a:rPr lang="en-US" sz="2000" dirty="0" err="1">
                <a:ea typeface="Helvetica Neue Light" charset="0"/>
                <a:cs typeface="Helvetica Neue Light" charset="0"/>
                <a:sym typeface="Wingdings"/>
              </a:rPr>
              <a:t>aa</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ou</a:t>
            </a:r>
            <a:r>
              <a:rPr lang="en-US" sz="2000" dirty="0">
                <a:ea typeface="Helvetica Neue Light" charset="0"/>
                <a:cs typeface="Helvetica Neue Light" charset="0"/>
                <a:sym typeface="Wingdings"/>
              </a:rPr>
              <a:t> a </a:t>
            </a:r>
            <a:r>
              <a:rPr lang="en-US" sz="2000" dirty="0" err="1">
                <a:ea typeface="Helvetica Neue Light" charset="0"/>
                <a:cs typeface="Helvetica Neue Light" charset="0"/>
                <a:sym typeface="Wingdings"/>
              </a:rPr>
              <a:t>suffisamment</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d’aaRS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l’ARNt</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est</a:t>
            </a:r>
            <a:r>
              <a:rPr lang="en-US" sz="2000" dirty="0">
                <a:ea typeface="Helvetica Neue Light" charset="0"/>
                <a:cs typeface="Helvetica Neue Light" charset="0"/>
                <a:sym typeface="Wingdings"/>
              </a:rPr>
              <a:t> chargé et </a:t>
            </a:r>
            <a:r>
              <a:rPr lang="en-US" sz="2000" dirty="0" err="1">
                <a:ea typeface="Helvetica Neue Light" charset="0"/>
                <a:cs typeface="Helvetica Neue Light" charset="0"/>
                <a:sym typeface="Wingdings"/>
              </a:rPr>
              <a:t>peut</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interagir</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grâce</a:t>
            </a:r>
            <a:r>
              <a:rPr lang="en-US" sz="2000" dirty="0">
                <a:ea typeface="Helvetica Neue Light" charset="0"/>
                <a:cs typeface="Helvetica Neue Light" charset="0"/>
                <a:sym typeface="Wingdings"/>
              </a:rPr>
              <a:t> à son </a:t>
            </a:r>
            <a:r>
              <a:rPr lang="en-US" sz="2000" dirty="0" err="1">
                <a:ea typeface="Helvetica Neue Light" charset="0"/>
                <a:cs typeface="Helvetica Neue Light" charset="0"/>
                <a:sym typeface="Wingdings"/>
              </a:rPr>
              <a:t>anticodon</a:t>
            </a:r>
            <a:r>
              <a:rPr lang="en-US" sz="2000" dirty="0">
                <a:ea typeface="Helvetica Neue Light" charset="0"/>
                <a:cs typeface="Helvetica Neue Light" charset="0"/>
                <a:sym typeface="Wingdings"/>
              </a:rPr>
              <a:t> avec le </a:t>
            </a:r>
            <a:r>
              <a:rPr lang="en-US" sz="2000" dirty="0" err="1">
                <a:ea typeface="Helvetica Neue Light" charset="0"/>
                <a:cs typeface="Helvetica Neue Light" charset="0"/>
                <a:sym typeface="Wingdings"/>
              </a:rPr>
              <a:t>codon</a:t>
            </a:r>
            <a:r>
              <a:rPr lang="en-US" sz="2000" dirty="0">
                <a:ea typeface="Helvetica Neue Light" charset="0"/>
                <a:cs typeface="Helvetica Neue Light" charset="0"/>
                <a:sym typeface="Wingdings"/>
              </a:rPr>
              <a:t> de la </a:t>
            </a:r>
            <a:r>
              <a:rPr lang="en-US" sz="2000" dirty="0" err="1">
                <a:ea typeface="Helvetica Neue Light" charset="0"/>
                <a:cs typeface="Helvetica Neue Light" charset="0"/>
                <a:sym typeface="Wingdings"/>
              </a:rPr>
              <a:t>specifier</a:t>
            </a:r>
            <a:r>
              <a:rPr lang="en-US" sz="2000" dirty="0">
                <a:ea typeface="Helvetica Neue Light" charset="0"/>
                <a:cs typeface="Helvetica Neue Light" charset="0"/>
                <a:sym typeface="Wingdings"/>
              </a:rPr>
              <a:t> loop, en </a:t>
            </a:r>
            <a:r>
              <a:rPr lang="en-US" sz="2000" dirty="0" err="1">
                <a:ea typeface="Helvetica Neue Light" charset="0"/>
                <a:cs typeface="Helvetica Neue Light" charset="0"/>
                <a:sym typeface="Wingdings"/>
              </a:rPr>
              <a:t>revanche</a:t>
            </a:r>
            <a:r>
              <a:rPr lang="en-US" sz="2000" dirty="0">
                <a:ea typeface="Helvetica Neue Light" charset="0"/>
                <a:cs typeface="Helvetica Neue Light" charset="0"/>
                <a:sym typeface="Wingdings"/>
              </a:rPr>
              <a:t> le CCA </a:t>
            </a:r>
            <a:r>
              <a:rPr lang="en-US" sz="2000" dirty="0" err="1">
                <a:ea typeface="Helvetica Neue Light" charset="0"/>
                <a:cs typeface="Helvetica Neue Light" charset="0"/>
                <a:sym typeface="Wingdings"/>
              </a:rPr>
              <a:t>aminoacylé</a:t>
            </a:r>
            <a:r>
              <a:rPr lang="en-US" sz="2000" dirty="0">
                <a:ea typeface="Helvetica Neue Light" charset="0"/>
                <a:cs typeface="Helvetica Neue Light" charset="0"/>
                <a:sym typeface="Wingdings"/>
              </a:rPr>
              <a:t> ne </a:t>
            </a:r>
            <a:r>
              <a:rPr lang="en-US" sz="2000" dirty="0" err="1">
                <a:ea typeface="Helvetica Neue Light" charset="0"/>
                <a:cs typeface="Helvetica Neue Light" charset="0"/>
                <a:sym typeface="Wingdings"/>
              </a:rPr>
              <a:t>peut</a:t>
            </a:r>
            <a:r>
              <a:rPr lang="en-US" sz="2000" dirty="0">
                <a:ea typeface="Helvetica Neue Light" charset="0"/>
                <a:cs typeface="Helvetica Neue Light" charset="0"/>
                <a:sym typeface="Wingdings"/>
              </a:rPr>
              <a:t> pas </a:t>
            </a:r>
            <a:r>
              <a:rPr lang="en-US" sz="2000" dirty="0" err="1">
                <a:ea typeface="Helvetica Neue Light" charset="0"/>
                <a:cs typeface="Helvetica Neue Light" charset="0"/>
                <a:sym typeface="Wingdings"/>
              </a:rPr>
              <a:t>interagir</a:t>
            </a:r>
            <a:r>
              <a:rPr lang="en-US" sz="2000" dirty="0">
                <a:ea typeface="Helvetica Neue Light" charset="0"/>
                <a:cs typeface="Helvetica Neue Light" charset="0"/>
                <a:sym typeface="Wingdings"/>
              </a:rPr>
              <a:t> avec la T-Box et </a:t>
            </a:r>
            <a:r>
              <a:rPr lang="en-US" sz="2000" dirty="0" err="1">
                <a:ea typeface="Helvetica Neue Light" charset="0"/>
                <a:cs typeface="Helvetica Neue Light" charset="0"/>
                <a:sym typeface="Wingdings"/>
              </a:rPr>
              <a:t>donc</a:t>
            </a:r>
            <a:r>
              <a:rPr lang="en-US" sz="2000" dirty="0">
                <a:ea typeface="Helvetica Neue Light" charset="0"/>
                <a:cs typeface="Helvetica Neue Light" charset="0"/>
                <a:sym typeface="Wingdings"/>
              </a:rPr>
              <a:t> se </a:t>
            </a:r>
            <a:r>
              <a:rPr lang="en-US" sz="2000" dirty="0" err="1">
                <a:ea typeface="Helvetica Neue Light" charset="0"/>
                <a:cs typeface="Helvetica Neue Light" charset="0"/>
                <a:sym typeface="Wingdings"/>
              </a:rPr>
              <a:t>forme</a:t>
            </a:r>
            <a:r>
              <a:rPr lang="en-US" sz="2000" dirty="0">
                <a:ea typeface="Helvetica Neue Light" charset="0"/>
                <a:cs typeface="Helvetica Neue Light" charset="0"/>
                <a:sym typeface="Wingdings"/>
              </a:rPr>
              <a:t> un </a:t>
            </a:r>
            <a:r>
              <a:rPr lang="en-US" sz="2000" dirty="0" err="1">
                <a:ea typeface="Helvetica Neue Light" charset="0"/>
                <a:cs typeface="Helvetica Neue Light" charset="0"/>
                <a:sym typeface="Wingdings"/>
              </a:rPr>
              <a:t>terminateur</a:t>
            </a:r>
            <a:r>
              <a:rPr lang="en-US" sz="2000" dirty="0">
                <a:ea typeface="Helvetica Neue Light" charset="0"/>
                <a:cs typeface="Helvetica Neue Light" charset="0"/>
                <a:sym typeface="Wingdings"/>
              </a:rPr>
              <a:t> de la transcription et la </a:t>
            </a:r>
            <a:r>
              <a:rPr lang="en-US" sz="2000" dirty="0" err="1">
                <a:ea typeface="Helvetica Neue Light" charset="0"/>
                <a:cs typeface="Helvetica Neue Light" charset="0"/>
                <a:sym typeface="Wingdings"/>
              </a:rPr>
              <a:t>RNApol</a:t>
            </a:r>
            <a:r>
              <a:rPr lang="en-US" sz="2000" dirty="0">
                <a:ea typeface="Helvetica Neue Light" charset="0"/>
                <a:cs typeface="Helvetica Neue Light" charset="0"/>
                <a:sym typeface="Wingdings"/>
              </a:rPr>
              <a:t> se </a:t>
            </a:r>
            <a:r>
              <a:rPr lang="en-US" sz="2000" dirty="0" err="1">
                <a:ea typeface="Helvetica Neue Light" charset="0"/>
                <a:cs typeface="Helvetica Neue Light" charset="0"/>
                <a:sym typeface="Wingdings"/>
              </a:rPr>
              <a:t>décroche</a:t>
            </a:r>
            <a:endParaRPr lang="en-US" sz="2000" baseline="30000" dirty="0">
              <a:solidFill>
                <a:srgbClr val="0070C0"/>
              </a:solidFill>
              <a:ea typeface="Helvetica Neue Light" charset="0"/>
              <a:cs typeface="Helvetica Neue Light" charset="0"/>
            </a:endParaRP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58</a:t>
            </a:fld>
            <a:endParaRPr lang="fr-F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La T-Box </a:t>
            </a:r>
            <a:r>
              <a:rPr lang="en-US" sz="2800" baseline="0" dirty="0" err="1">
                <a:solidFill>
                  <a:schemeClr val="accent1">
                    <a:lumMod val="50000"/>
                  </a:schemeClr>
                </a:solidFill>
              </a:rPr>
              <a:t>élément</a:t>
            </a:r>
            <a:r>
              <a:rPr lang="en-US" sz="2800" baseline="0" dirty="0">
                <a:solidFill>
                  <a:schemeClr val="accent1">
                    <a:lumMod val="50000"/>
                  </a:schemeClr>
                </a:solidFill>
              </a:rPr>
              <a:t> </a:t>
            </a:r>
            <a:r>
              <a:rPr lang="en-US" sz="2800" baseline="0" dirty="0" err="1">
                <a:solidFill>
                  <a:schemeClr val="accent1">
                    <a:lumMod val="50000"/>
                  </a:schemeClr>
                </a:solidFill>
              </a:rPr>
              <a:t>régulateur</a:t>
            </a:r>
            <a:r>
              <a:rPr lang="en-US" sz="2800" baseline="0" dirty="0">
                <a:solidFill>
                  <a:schemeClr val="accent1">
                    <a:lumMod val="50000"/>
                  </a:schemeClr>
                </a:solidFill>
              </a:rPr>
              <a:t> de la </a:t>
            </a:r>
            <a:r>
              <a:rPr lang="en-US" sz="2800" baseline="0" dirty="0" err="1">
                <a:solidFill>
                  <a:schemeClr val="accent1">
                    <a:lumMod val="50000"/>
                  </a:schemeClr>
                </a:solidFill>
              </a:rPr>
              <a:t>famille</a:t>
            </a:r>
            <a:r>
              <a:rPr lang="en-US" sz="2800" baseline="0" dirty="0">
                <a:solidFill>
                  <a:schemeClr val="accent1">
                    <a:lumMod val="50000"/>
                  </a:schemeClr>
                </a:solidFill>
              </a:rPr>
              <a:t> des </a:t>
            </a:r>
            <a:r>
              <a:rPr lang="en-US" sz="2800" baseline="0" dirty="0" err="1">
                <a:solidFill>
                  <a:schemeClr val="accent1">
                    <a:lumMod val="50000"/>
                  </a:schemeClr>
                </a:solidFill>
              </a:rPr>
              <a:t>riboswitches</a:t>
            </a:r>
            <a:r>
              <a:rPr lang="en-US" sz="2800" baseline="0" dirty="0">
                <a:solidFill>
                  <a:schemeClr val="accent1">
                    <a:lumMod val="50000"/>
                  </a:schemeClr>
                </a:solidFill>
              </a:rPr>
              <a:t>  </a:t>
            </a:r>
          </a:p>
        </p:txBody>
      </p:sp>
      <p:pic>
        <p:nvPicPr>
          <p:cNvPr id="9" name="Image 8" descr="T-Box 1.png"/>
          <p:cNvPicPr>
            <a:picLocks noChangeAspect="1"/>
          </p:cNvPicPr>
          <p:nvPr/>
        </p:nvPicPr>
        <p:blipFill>
          <a:blip r:embed="rId3" cstate="print"/>
          <a:stretch>
            <a:fillRect/>
          </a:stretch>
        </p:blipFill>
        <p:spPr>
          <a:xfrm>
            <a:off x="214282" y="785818"/>
            <a:ext cx="4574809" cy="6072206"/>
          </a:xfrm>
          <a:prstGeom prst="rect">
            <a:avLst/>
          </a:prstGeom>
        </p:spPr>
      </p:pic>
      <p:sp>
        <p:nvSpPr>
          <p:cNvPr id="10" name="Rectangle 9"/>
          <p:cNvSpPr/>
          <p:nvPr/>
        </p:nvSpPr>
        <p:spPr>
          <a:xfrm>
            <a:off x="71406" y="6639699"/>
            <a:ext cx="5929338" cy="246221"/>
          </a:xfrm>
          <a:prstGeom prst="rect">
            <a:avLst/>
          </a:prstGeom>
        </p:spPr>
        <p:txBody>
          <a:bodyPr wrap="square">
            <a:spAutoFit/>
          </a:bodyPr>
          <a:lstStyle/>
          <a:p>
            <a:r>
              <a:rPr lang="fr-FR" sz="1000" dirty="0" err="1"/>
              <a:t>Gutiérrez</a:t>
            </a:r>
            <a:r>
              <a:rPr lang="fr-FR" sz="1000" dirty="0"/>
              <a:t>-</a:t>
            </a:r>
            <a:r>
              <a:rPr lang="fr-FR" sz="1000" dirty="0" err="1"/>
              <a:t>Preciado</a:t>
            </a:r>
            <a:r>
              <a:rPr lang="fr-FR" sz="1000" dirty="0"/>
              <a:t>, A. et al., </a:t>
            </a:r>
            <a:r>
              <a:rPr lang="en-US" sz="1000" dirty="0"/>
              <a:t>MICROBIOLOGY AND MOLECULAR BIOLOGY REVIEWS, Mar. 2009, p. 36–61</a:t>
            </a:r>
            <a:endParaRPr lang="fr-FR" sz="1000" dirty="0"/>
          </a:p>
        </p:txBody>
      </p:sp>
      <p:sp>
        <p:nvSpPr>
          <p:cNvPr id="11" name="Rectangle 10"/>
          <p:cNvSpPr/>
          <p:nvPr/>
        </p:nvSpPr>
        <p:spPr>
          <a:xfrm>
            <a:off x="4786314" y="1571612"/>
            <a:ext cx="4143404" cy="1015663"/>
          </a:xfrm>
          <a:prstGeom prst="rect">
            <a:avLst/>
          </a:prstGeom>
        </p:spPr>
        <p:txBody>
          <a:bodyPr wrap="square">
            <a:spAutoFit/>
          </a:bodyPr>
          <a:lstStyle/>
          <a:p>
            <a:r>
              <a:rPr lang="en-US" sz="2000" dirty="0">
                <a:ea typeface="Helvetica Neue Light" charset="0"/>
                <a:cs typeface="Helvetica Neue Light" charset="0"/>
                <a:sym typeface="Wingdings"/>
              </a:rPr>
              <a:t> Le Stem I: GA-motif, AG-Box et </a:t>
            </a:r>
            <a:r>
              <a:rPr lang="en-US" sz="2000" dirty="0" err="1">
                <a:ea typeface="Helvetica Neue Light" charset="0"/>
                <a:cs typeface="Helvetica Neue Light" charset="0"/>
                <a:sym typeface="Wingdings"/>
              </a:rPr>
              <a:t>Specifier</a:t>
            </a:r>
            <a:r>
              <a:rPr lang="en-US" sz="2000" dirty="0">
                <a:ea typeface="Helvetica Neue Light" charset="0"/>
                <a:cs typeface="Helvetica Neue Light" charset="0"/>
                <a:sym typeface="Wingdings"/>
              </a:rPr>
              <a:t> loop  qui </a:t>
            </a:r>
            <a:r>
              <a:rPr lang="en-US" sz="2000" dirty="0" err="1">
                <a:ea typeface="Helvetica Neue Light" charset="0"/>
                <a:cs typeface="Helvetica Neue Light" charset="0"/>
                <a:sym typeface="Wingdings"/>
              </a:rPr>
              <a:t>présente</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l’anticodon</a:t>
            </a:r>
            <a:endParaRPr lang="en-US" sz="2000" baseline="30000" dirty="0">
              <a:solidFill>
                <a:srgbClr val="0070C0"/>
              </a:solidFill>
              <a:ea typeface="Helvetica Neue Light" charset="0"/>
              <a:cs typeface="Helvetica Neue Light" charset="0"/>
            </a:endParaRPr>
          </a:p>
        </p:txBody>
      </p:sp>
      <p:sp>
        <p:nvSpPr>
          <p:cNvPr id="12" name="Rectangle 11"/>
          <p:cNvSpPr/>
          <p:nvPr/>
        </p:nvSpPr>
        <p:spPr>
          <a:xfrm>
            <a:off x="4786314" y="2571744"/>
            <a:ext cx="4143404" cy="1323439"/>
          </a:xfrm>
          <a:prstGeom prst="rect">
            <a:avLst/>
          </a:prstGeom>
        </p:spPr>
        <p:txBody>
          <a:bodyPr wrap="square">
            <a:spAutoFit/>
          </a:bodyPr>
          <a:lstStyle/>
          <a:p>
            <a:r>
              <a:rPr lang="en-US" sz="2000" dirty="0">
                <a:ea typeface="Helvetica Neue Light" charset="0"/>
                <a:cs typeface="Helvetica Neue Light" charset="0"/>
                <a:sym typeface="Wingdings"/>
              </a:rPr>
              <a:t> Le Stem II A/B: </a:t>
            </a:r>
            <a:r>
              <a:rPr lang="en-US" sz="2000" dirty="0" err="1">
                <a:ea typeface="Helvetica Neue Light" charset="0"/>
                <a:cs typeface="Helvetica Neue Light" charset="0"/>
                <a:sym typeface="Wingdings"/>
              </a:rPr>
              <a:t>peu</a:t>
            </a:r>
            <a:r>
              <a:rPr lang="en-US" sz="2000" dirty="0">
                <a:ea typeface="Helvetica Neue Light" charset="0"/>
                <a:cs typeface="Helvetica Neue Light" charset="0"/>
                <a:sym typeface="Wingdings"/>
              </a:rPr>
              <a:t> de </a:t>
            </a:r>
            <a:r>
              <a:rPr lang="en-US" sz="2000" dirty="0" err="1">
                <a:ea typeface="Helvetica Neue Light" charset="0"/>
                <a:cs typeface="Helvetica Neue Light" charset="0"/>
                <a:sym typeface="Wingdings"/>
              </a:rPr>
              <a:t>nucléotides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conservés</a:t>
            </a:r>
            <a:r>
              <a:rPr lang="en-US" sz="2000" dirty="0">
                <a:ea typeface="Helvetica Neue Light" charset="0"/>
                <a:cs typeface="Helvetica Neue Light" charset="0"/>
                <a:sym typeface="Wingdings"/>
              </a:rPr>
              <a:t> et </a:t>
            </a:r>
            <a:r>
              <a:rPr lang="en-US" sz="2000" dirty="0" err="1">
                <a:ea typeface="Helvetica Neue Light" charset="0"/>
                <a:cs typeface="Helvetica Neue Light" charset="0"/>
                <a:sym typeface="Wingdings"/>
              </a:rPr>
              <a:t>longueur</a:t>
            </a:r>
            <a:r>
              <a:rPr lang="en-US" sz="2000" dirty="0">
                <a:ea typeface="Helvetica Neue Light" charset="0"/>
                <a:cs typeface="Helvetica Neue Light" charset="0"/>
                <a:sym typeface="Wingdings"/>
              </a:rPr>
              <a:t> variable: </a:t>
            </a:r>
            <a:r>
              <a:rPr lang="en-US" sz="2000" dirty="0" err="1">
                <a:ea typeface="Helvetica Neue Light" charset="0"/>
                <a:cs typeface="Helvetica Neue Light" charset="0"/>
                <a:sym typeface="Wingdings"/>
              </a:rPr>
              <a:t>globalement</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région</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courte</a:t>
            </a:r>
            <a:r>
              <a:rPr lang="en-US" sz="2000" dirty="0">
                <a:ea typeface="Helvetica Neue Light" charset="0"/>
                <a:cs typeface="Helvetica Neue Light" charset="0"/>
                <a:sym typeface="Wingdings"/>
              </a:rPr>
              <a:t>: T-Box </a:t>
            </a:r>
            <a:r>
              <a:rPr lang="en-US" sz="2000" dirty="0" err="1">
                <a:ea typeface="Helvetica Neue Light" charset="0"/>
                <a:cs typeface="Helvetica Neue Light" charset="0"/>
                <a:sym typeface="Wingdings"/>
              </a:rPr>
              <a:t>Gly</a:t>
            </a:r>
            <a:r>
              <a:rPr lang="en-US" sz="2000" dirty="0">
                <a:ea typeface="Helvetica Neue Light" charset="0"/>
                <a:cs typeface="Helvetica Neue Light" charset="0"/>
                <a:sym typeface="Wingdings"/>
              </a:rPr>
              <a:t> et </a:t>
            </a:r>
            <a:r>
              <a:rPr lang="en-US" sz="2000" dirty="0" err="1">
                <a:ea typeface="Helvetica Neue Light" charset="0"/>
                <a:cs typeface="Helvetica Neue Light" charset="0"/>
                <a:sym typeface="Wingdings"/>
              </a:rPr>
              <a:t>région</a:t>
            </a:r>
            <a:r>
              <a:rPr lang="en-US" sz="2000" dirty="0">
                <a:ea typeface="Helvetica Neue Light" charset="0"/>
                <a:cs typeface="Helvetica Neue Light" charset="0"/>
                <a:sym typeface="Wingdings"/>
              </a:rPr>
              <a:t> longue: T-Box Tyr</a:t>
            </a:r>
            <a:endParaRPr lang="en-US" sz="2000" baseline="30000" dirty="0">
              <a:solidFill>
                <a:srgbClr val="0070C0"/>
              </a:solidFill>
              <a:ea typeface="Helvetica Neue Light" charset="0"/>
              <a:cs typeface="Helvetica Neue Light" charset="0"/>
            </a:endParaRPr>
          </a:p>
        </p:txBody>
      </p:sp>
      <p:sp>
        <p:nvSpPr>
          <p:cNvPr id="13" name="Rectangle 12"/>
          <p:cNvSpPr/>
          <p:nvPr/>
        </p:nvSpPr>
        <p:spPr>
          <a:xfrm>
            <a:off x="4786314" y="4034387"/>
            <a:ext cx="4143404" cy="1323439"/>
          </a:xfrm>
          <a:prstGeom prst="rect">
            <a:avLst/>
          </a:prstGeom>
        </p:spPr>
        <p:txBody>
          <a:bodyPr wrap="square">
            <a:spAutoFit/>
          </a:bodyPr>
          <a:lstStyle/>
          <a:p>
            <a:r>
              <a:rPr lang="en-US" sz="2000" dirty="0">
                <a:ea typeface="Helvetica Neue Light" charset="0"/>
                <a:cs typeface="Helvetica Neue Light" charset="0"/>
                <a:sym typeface="Wingdings"/>
              </a:rPr>
              <a:t> La T-Box: 2 structures alternatives: </a:t>
            </a:r>
            <a:r>
              <a:rPr lang="en-US" sz="2000" dirty="0" err="1">
                <a:ea typeface="Helvetica Neue Light" charset="0"/>
                <a:cs typeface="Helvetica Neue Light" charset="0"/>
                <a:sym typeface="Wingdings"/>
              </a:rPr>
              <a:t>terminateur</a:t>
            </a:r>
            <a:r>
              <a:rPr lang="en-US" sz="2000" dirty="0">
                <a:ea typeface="Helvetica Neue Light" charset="0"/>
                <a:cs typeface="Helvetica Neue Light" charset="0"/>
                <a:sym typeface="Wingdings"/>
              </a:rPr>
              <a:t> et </a:t>
            </a:r>
            <a:r>
              <a:rPr lang="en-US" sz="2000" dirty="0" err="1">
                <a:ea typeface="Helvetica Neue Light" charset="0"/>
                <a:cs typeface="Helvetica Neue Light" charset="0"/>
                <a:sym typeface="Wingdings"/>
              </a:rPr>
              <a:t>antiterminateur</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Terminateur</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thermodynamiquement</a:t>
            </a:r>
            <a:r>
              <a:rPr lang="en-US" sz="2000" dirty="0">
                <a:ea typeface="Helvetica Neue Light" charset="0"/>
                <a:cs typeface="Helvetica Neue Light" charset="0"/>
                <a:sym typeface="Wingdings"/>
              </a:rPr>
              <a:t> plus stable. GGUGG </a:t>
            </a:r>
            <a:r>
              <a:rPr lang="en-US" sz="2000" dirty="0" err="1">
                <a:ea typeface="Helvetica Neue Light" charset="0"/>
                <a:cs typeface="Helvetica Neue Light" charset="0"/>
                <a:sym typeface="Wingdings"/>
              </a:rPr>
              <a:t>très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conservé</a:t>
            </a:r>
            <a:endParaRPr lang="en-US" sz="2000" baseline="30000" dirty="0">
              <a:solidFill>
                <a:srgbClr val="0070C0"/>
              </a:solidFill>
              <a:ea typeface="Helvetica Neue Light" charset="0"/>
              <a:cs typeface="Helvetica Neue Light" charset="0"/>
            </a:endParaRPr>
          </a:p>
        </p:txBody>
      </p:sp>
      <p:sp>
        <p:nvSpPr>
          <p:cNvPr id="15" name="Espace réservé du numéro de diapositive 14"/>
          <p:cNvSpPr>
            <a:spLocks noGrp="1"/>
          </p:cNvSpPr>
          <p:nvPr>
            <p:ph type="sldNum" sz="quarter" idx="12"/>
          </p:nvPr>
        </p:nvSpPr>
        <p:spPr/>
        <p:txBody>
          <a:bodyPr/>
          <a:lstStyle/>
          <a:p>
            <a:fld id="{922D7642-BDE5-4A24-BAC5-C7F7F2D9BEDB}" type="slidenum">
              <a:rPr lang="fr-FR" smtClean="0"/>
              <a:pPr/>
              <a:t>59</a:t>
            </a:fld>
            <a:endParaRPr lang="fr-FR"/>
          </a:p>
        </p:txBody>
      </p:sp>
      <p:sp>
        <p:nvSpPr>
          <p:cNvPr id="14" name="ZoneTexte 13">
            <a:extLst>
              <a:ext uri="{FF2B5EF4-FFF2-40B4-BE49-F238E27FC236}">
                <a16:creationId xmlns:a16="http://schemas.microsoft.com/office/drawing/2014/main" id="{400B526E-ACBE-A144-AA04-416EAFCDF71C}"/>
              </a:ext>
            </a:extLst>
          </p:cNvPr>
          <p:cNvSpPr txBox="1"/>
          <p:nvPr/>
        </p:nvSpPr>
        <p:spPr>
          <a:xfrm>
            <a:off x="4792592" y="849803"/>
            <a:ext cx="3894208" cy="523220"/>
          </a:xfrm>
          <a:prstGeom prst="rect">
            <a:avLst/>
          </a:prstGeom>
          <a:solidFill>
            <a:schemeClr val="accent1">
              <a:lumMod val="40000"/>
              <a:lumOff val="60000"/>
            </a:schemeClr>
          </a:solidFill>
        </p:spPr>
        <p:txBody>
          <a:bodyPr wrap="square" rtlCol="0">
            <a:spAutoFit/>
          </a:bodyPr>
          <a:lstStyle/>
          <a:p>
            <a:r>
              <a:rPr lang="fr-FR" sz="1400" dirty="0">
                <a:solidFill>
                  <a:schemeClr val="tx1">
                    <a:lumMod val="95000"/>
                    <a:lumOff val="5000"/>
                  </a:schemeClr>
                </a:solidFill>
              </a:rPr>
              <a:t>Voici les motifs caractéristiques des </a:t>
            </a:r>
            <a:r>
              <a:rPr lang="fr-FR" sz="1400" dirty="0" err="1">
                <a:solidFill>
                  <a:schemeClr val="tx1">
                    <a:lumMod val="95000"/>
                    <a:lumOff val="5000"/>
                  </a:schemeClr>
                </a:solidFill>
              </a:rPr>
              <a:t>T</a:t>
            </a:r>
            <a:r>
              <a:rPr lang="fr-FR" sz="1400" dirty="0">
                <a:solidFill>
                  <a:schemeClr val="tx1">
                    <a:lumMod val="95000"/>
                    <a:lumOff val="5000"/>
                  </a:schemeClr>
                </a:solidFill>
              </a:rPr>
              <a:t>-Box ainsi que les éléments de séquence conservés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71414"/>
            <a:ext cx="6440738"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La liaison de l’</a:t>
            </a:r>
            <a:r>
              <a:rPr lang="fr-FR" sz="2800" dirty="0" err="1">
                <a:solidFill>
                  <a:schemeClr val="accent1">
                    <a:lumMod val="50000"/>
                  </a:schemeClr>
                </a:solidFill>
                <a:cs typeface="Arial" pitchFamily="34" charset="0"/>
                <a:sym typeface="Wingdings"/>
              </a:rPr>
              <a:t>ARNm</a:t>
            </a:r>
            <a:r>
              <a:rPr lang="fr-FR" sz="2800" dirty="0">
                <a:solidFill>
                  <a:schemeClr val="accent1">
                    <a:lumMod val="50000"/>
                  </a:schemeClr>
                </a:solidFill>
                <a:cs typeface="Arial" pitchFamily="34" charset="0"/>
                <a:sym typeface="Wingdings"/>
              </a:rPr>
              <a:t> sur la sous-unité 30S</a:t>
            </a:r>
            <a:endParaRPr lang="fr-FR" sz="2800" dirty="0">
              <a:solidFill>
                <a:schemeClr val="accent1">
                  <a:lumMod val="50000"/>
                </a:schemeClr>
              </a:solidFill>
              <a:cs typeface="Arial" pitchFamily="34" charset="0"/>
            </a:endParaRPr>
          </a:p>
        </p:txBody>
      </p:sp>
      <p:sp>
        <p:nvSpPr>
          <p:cNvPr id="4" name="Rectangle 3"/>
          <p:cNvSpPr/>
          <p:nvPr/>
        </p:nvSpPr>
        <p:spPr>
          <a:xfrm>
            <a:off x="6357950" y="1548075"/>
            <a:ext cx="2571800" cy="4401205"/>
          </a:xfrm>
          <a:prstGeom prst="rect">
            <a:avLst/>
          </a:prstGeom>
        </p:spPr>
        <p:txBody>
          <a:bodyPr wrap="square">
            <a:spAutoFit/>
          </a:bodyPr>
          <a:lstStyle/>
          <a:p>
            <a:pPr algn="just"/>
            <a:r>
              <a:rPr lang="en-US" sz="1400" b="1" dirty="0"/>
              <a:t>FIG. 3. Binding of mRNA to the 30S ribosomal subunit. </a:t>
            </a:r>
            <a:r>
              <a:rPr lang="en-US" sz="1400" dirty="0"/>
              <a:t>(</a:t>
            </a:r>
            <a:r>
              <a:rPr lang="en-US" sz="1400" i="1" dirty="0"/>
              <a:t>A</a:t>
            </a:r>
            <a:r>
              <a:rPr lang="en-US" sz="1400" dirty="0"/>
              <a:t>) Binding of a canonical mRNA to the 30S ribosomal subunit. Two alternative pathways are shown where either the mRNA or the </a:t>
            </a:r>
            <a:r>
              <a:rPr lang="en-US" sz="1400" dirty="0" err="1"/>
              <a:t>fMet-tRNA</a:t>
            </a:r>
            <a:r>
              <a:rPr lang="en-US" sz="1400" baseline="-25000" dirty="0" err="1"/>
              <a:t>f</a:t>
            </a:r>
            <a:r>
              <a:rPr lang="en-US" sz="1400" baseline="30000" dirty="0" err="1"/>
              <a:t>Met</a:t>
            </a:r>
            <a:r>
              <a:rPr lang="en-US" sz="1400" dirty="0"/>
              <a:t> binds first, followed by the other component. The mRNA is bound via the SD-ASD interaction as well as the </a:t>
            </a:r>
            <a:r>
              <a:rPr lang="en-US" sz="1400" dirty="0" err="1"/>
              <a:t>codon-anticodon</a:t>
            </a:r>
            <a:r>
              <a:rPr lang="en-US" sz="1400" dirty="0"/>
              <a:t> interaction. (</a:t>
            </a:r>
            <a:r>
              <a:rPr lang="en-US" sz="1400" i="1" dirty="0"/>
              <a:t>B</a:t>
            </a:r>
            <a:r>
              <a:rPr lang="en-US" sz="1400" dirty="0"/>
              <a:t>) Binding of a leaderless mRNA to the 30S ribosomal subunit. The mRNA is bound to the ribosome mainly via the </a:t>
            </a:r>
            <a:r>
              <a:rPr lang="en-US" sz="1400" dirty="0" err="1"/>
              <a:t>codon-anticodon</a:t>
            </a:r>
            <a:r>
              <a:rPr lang="en-US" sz="1400" dirty="0"/>
              <a:t> interaction. IF2 stimulates the binding of leaderless mRNAs, presumably by recruitment of </a:t>
            </a:r>
            <a:r>
              <a:rPr lang="en-US" sz="1400" dirty="0" err="1"/>
              <a:t>fMet-tRNA</a:t>
            </a:r>
            <a:r>
              <a:rPr lang="en-US" sz="1400" baseline="-25000" dirty="0" err="1"/>
              <a:t>f</a:t>
            </a:r>
            <a:r>
              <a:rPr lang="en-US" sz="1400" baseline="30000" dirty="0" err="1"/>
              <a:t>Met</a:t>
            </a:r>
            <a:r>
              <a:rPr lang="en-US" sz="1400" dirty="0"/>
              <a:t> to the subunit.</a:t>
            </a:r>
          </a:p>
        </p:txBody>
      </p:sp>
      <p:sp>
        <p:nvSpPr>
          <p:cNvPr id="6" name="Rectangle 5"/>
          <p:cNvSpPr/>
          <p:nvPr/>
        </p:nvSpPr>
        <p:spPr>
          <a:xfrm>
            <a:off x="0" y="6457890"/>
            <a:ext cx="7572428" cy="400110"/>
          </a:xfrm>
          <a:prstGeom prst="rect">
            <a:avLst/>
          </a:prstGeom>
        </p:spPr>
        <p:txBody>
          <a:bodyPr wrap="square">
            <a:spAutoFit/>
          </a:bodyPr>
          <a:lstStyle/>
          <a:p>
            <a:r>
              <a:rPr lang="fr-FR" sz="1000" i="1" dirty="0" err="1"/>
              <a:t>Microbiology</a:t>
            </a:r>
            <a:r>
              <a:rPr lang="fr-FR" sz="1000" i="1" dirty="0"/>
              <a:t> and </a:t>
            </a:r>
            <a:r>
              <a:rPr lang="fr-FR" sz="1000" i="1" dirty="0" err="1"/>
              <a:t>Molecular</a:t>
            </a:r>
            <a:r>
              <a:rPr lang="fr-FR" sz="1000" i="1" dirty="0"/>
              <a:t> </a:t>
            </a:r>
            <a:r>
              <a:rPr lang="fr-FR" sz="1000" i="1" dirty="0" err="1"/>
              <a:t>Biology</a:t>
            </a:r>
            <a:r>
              <a:rPr lang="fr-FR" sz="1000" i="1" dirty="0"/>
              <a:t> </a:t>
            </a:r>
            <a:r>
              <a:rPr lang="fr-FR" sz="1000" i="1" dirty="0" err="1"/>
              <a:t>Reviews</a:t>
            </a:r>
            <a:r>
              <a:rPr lang="fr-FR" sz="1000" i="1" dirty="0"/>
              <a:t>, March 2005, p. 101-123, Vol. 69, No. 1 1092 2172. </a:t>
            </a:r>
            <a:r>
              <a:rPr lang="fr-FR" sz="1000" b="1" i="1" dirty="0"/>
              <a:t>Initiation of </a:t>
            </a:r>
            <a:r>
              <a:rPr lang="fr-FR" sz="1000" b="1" i="1" dirty="0" err="1"/>
              <a:t>Protein</a:t>
            </a:r>
            <a:r>
              <a:rPr lang="fr-FR" sz="1000" b="1" i="1" dirty="0"/>
              <a:t> </a:t>
            </a:r>
            <a:r>
              <a:rPr lang="fr-FR" sz="1000" b="1" i="1" dirty="0" err="1"/>
              <a:t>Synthesis</a:t>
            </a:r>
            <a:r>
              <a:rPr lang="fr-FR" sz="1000" b="1" i="1" dirty="0"/>
              <a:t> in </a:t>
            </a:r>
            <a:r>
              <a:rPr lang="fr-FR" sz="1000" b="1" i="1" dirty="0" err="1"/>
              <a:t>Bacteria</a:t>
            </a:r>
            <a:r>
              <a:rPr lang="fr-FR" sz="1000" b="1" i="1" dirty="0"/>
              <a:t> </a:t>
            </a:r>
          </a:p>
          <a:p>
            <a:r>
              <a:rPr lang="fr-FR" sz="1000" i="1" dirty="0"/>
              <a:t>Brian </a:t>
            </a:r>
            <a:r>
              <a:rPr lang="fr-FR" sz="1000" i="1" dirty="0" err="1"/>
              <a:t>Søgaard</a:t>
            </a:r>
            <a:r>
              <a:rPr lang="fr-FR" sz="1000" i="1" dirty="0"/>
              <a:t> </a:t>
            </a:r>
            <a:r>
              <a:rPr lang="fr-FR" sz="1000" i="1" dirty="0" err="1"/>
              <a:t>Laursen</a:t>
            </a:r>
            <a:r>
              <a:rPr lang="fr-FR" sz="1000" i="1" dirty="0"/>
              <a:t>, Hans Peter </a:t>
            </a:r>
            <a:r>
              <a:rPr lang="fr-FR" sz="1000" i="1" dirty="0" err="1"/>
              <a:t>Sørensen</a:t>
            </a:r>
            <a:r>
              <a:rPr lang="fr-FR" sz="1000" i="1" dirty="0"/>
              <a:t>, Kim </a:t>
            </a:r>
            <a:r>
              <a:rPr lang="fr-FR" sz="1000" i="1" dirty="0" err="1"/>
              <a:t>Kusk</a:t>
            </a:r>
            <a:r>
              <a:rPr lang="fr-FR" sz="1000" i="1" dirty="0"/>
              <a:t> Mortensen, and Hans </a:t>
            </a:r>
            <a:r>
              <a:rPr lang="fr-FR" sz="1000" i="1" dirty="0" err="1"/>
              <a:t>Uffe</a:t>
            </a:r>
            <a:r>
              <a:rPr lang="fr-FR" sz="1000" i="1" dirty="0"/>
              <a:t> </a:t>
            </a:r>
            <a:r>
              <a:rPr lang="fr-FR" sz="1000" i="1" dirty="0" err="1"/>
              <a:t>Sperling</a:t>
            </a:r>
            <a:r>
              <a:rPr lang="fr-FR" sz="1000" i="1" dirty="0"/>
              <a:t>-Petersen</a:t>
            </a:r>
            <a:r>
              <a:rPr lang="fr-FR" sz="1000" i="1" baseline="30000" dirty="0">
                <a:hlinkClick r:id="rId2"/>
              </a:rPr>
              <a:t>*</a:t>
            </a:r>
            <a:r>
              <a:rPr lang="fr-FR" sz="1000" i="1" dirty="0"/>
              <a:t> </a:t>
            </a:r>
          </a:p>
        </p:txBody>
      </p:sp>
      <p:pic>
        <p:nvPicPr>
          <p:cNvPr id="7" name="Image 6" descr="mrna sur ribosome.jpeg"/>
          <p:cNvPicPr>
            <a:picLocks noChangeAspect="1"/>
          </p:cNvPicPr>
          <p:nvPr/>
        </p:nvPicPr>
        <p:blipFill>
          <a:blip r:embed="rId3" cstate="print"/>
          <a:stretch>
            <a:fillRect/>
          </a:stretch>
        </p:blipFill>
        <p:spPr>
          <a:xfrm>
            <a:off x="58449" y="1382034"/>
            <a:ext cx="6228063" cy="4567246"/>
          </a:xfrm>
          <a:prstGeom prst="rect">
            <a:avLst/>
          </a:prstGeom>
        </p:spPr>
      </p:pic>
      <p:sp>
        <p:nvSpPr>
          <p:cNvPr id="9" name="Espace réservé du numéro de diapositive 8"/>
          <p:cNvSpPr>
            <a:spLocks noGrp="1"/>
          </p:cNvSpPr>
          <p:nvPr>
            <p:ph type="sldNum" sz="quarter" idx="12"/>
          </p:nvPr>
        </p:nvSpPr>
        <p:spPr/>
        <p:txBody>
          <a:bodyPr/>
          <a:lstStyle/>
          <a:p>
            <a:fld id="{922D7642-BDE5-4A24-BAC5-C7F7F2D9BEDB}" type="slidenum">
              <a:rPr lang="fr-FR" smtClean="0"/>
              <a:pPr/>
              <a:t>6</a:t>
            </a:fld>
            <a:endParaRPr lang="fr-FR"/>
          </a:p>
        </p:txBody>
      </p:sp>
      <p:sp>
        <p:nvSpPr>
          <p:cNvPr id="8" name="ZoneTexte 7">
            <a:extLst>
              <a:ext uri="{FF2B5EF4-FFF2-40B4-BE49-F238E27FC236}">
                <a16:creationId xmlns:a16="http://schemas.microsoft.com/office/drawing/2014/main" id="{F6D68BF2-870E-EF4B-B63C-AE9A439C6B8C}"/>
              </a:ext>
            </a:extLst>
          </p:cNvPr>
          <p:cNvSpPr txBox="1"/>
          <p:nvPr/>
        </p:nvSpPr>
        <p:spPr>
          <a:xfrm>
            <a:off x="336848" y="563289"/>
            <a:ext cx="7283152" cy="738664"/>
          </a:xfrm>
          <a:prstGeom prst="rect">
            <a:avLst/>
          </a:prstGeom>
          <a:solidFill>
            <a:schemeClr val="accent1">
              <a:lumMod val="40000"/>
              <a:lumOff val="60000"/>
            </a:schemeClr>
          </a:solidFill>
        </p:spPr>
        <p:txBody>
          <a:bodyPr wrap="square" rtlCol="0">
            <a:spAutoFit/>
          </a:bodyPr>
          <a:lstStyle/>
          <a:p>
            <a:r>
              <a:rPr lang="fr-FR" sz="1400" dirty="0"/>
              <a:t>La régulation de l’initiation peut se faire en régulant le binding de l’ARNm à la su 30S = régulation de l’interaction SD-@SD; mais certain ARNm n’on pas de SD=</a:t>
            </a:r>
            <a:r>
              <a:rPr lang="fr-FR" sz="1400" dirty="0" err="1"/>
              <a:t>leaderless</a:t>
            </a:r>
            <a:r>
              <a:rPr lang="fr-FR" sz="1400" dirty="0"/>
              <a:t> </a:t>
            </a:r>
            <a:r>
              <a:rPr lang="fr-FR" sz="1400" dirty="0" err="1"/>
              <a:t>mRNAs</a:t>
            </a:r>
            <a:r>
              <a:rPr lang="fr-FR" sz="1400" dirty="0"/>
              <a:t>. La régulation de l’expression de ces derniers sera donc différente.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La T-Box </a:t>
            </a:r>
            <a:r>
              <a:rPr lang="en-US" sz="2800" baseline="0" dirty="0" err="1">
                <a:solidFill>
                  <a:schemeClr val="accent1">
                    <a:lumMod val="50000"/>
                  </a:schemeClr>
                </a:solidFill>
              </a:rPr>
              <a:t>élément</a:t>
            </a:r>
            <a:r>
              <a:rPr lang="en-US" sz="2800" baseline="0" dirty="0">
                <a:solidFill>
                  <a:schemeClr val="accent1">
                    <a:lumMod val="50000"/>
                  </a:schemeClr>
                </a:solidFill>
              </a:rPr>
              <a:t> </a:t>
            </a:r>
            <a:r>
              <a:rPr lang="en-US" sz="2800" baseline="0" dirty="0" err="1">
                <a:solidFill>
                  <a:schemeClr val="accent1">
                    <a:lumMod val="50000"/>
                  </a:schemeClr>
                </a:solidFill>
              </a:rPr>
              <a:t>régulateur</a:t>
            </a:r>
            <a:r>
              <a:rPr lang="en-US" sz="2800" baseline="0" dirty="0">
                <a:solidFill>
                  <a:schemeClr val="accent1">
                    <a:lumMod val="50000"/>
                  </a:schemeClr>
                </a:solidFill>
              </a:rPr>
              <a:t> de la </a:t>
            </a:r>
            <a:r>
              <a:rPr lang="en-US" sz="2800" baseline="0" dirty="0" err="1">
                <a:solidFill>
                  <a:schemeClr val="accent1">
                    <a:lumMod val="50000"/>
                  </a:schemeClr>
                </a:solidFill>
              </a:rPr>
              <a:t>famille</a:t>
            </a:r>
            <a:r>
              <a:rPr lang="en-US" sz="2800" baseline="0" dirty="0">
                <a:solidFill>
                  <a:schemeClr val="accent1">
                    <a:lumMod val="50000"/>
                  </a:schemeClr>
                </a:solidFill>
              </a:rPr>
              <a:t> des </a:t>
            </a:r>
            <a:r>
              <a:rPr lang="en-US" sz="2800" baseline="0" dirty="0" err="1">
                <a:solidFill>
                  <a:schemeClr val="accent1">
                    <a:lumMod val="50000"/>
                  </a:schemeClr>
                </a:solidFill>
              </a:rPr>
              <a:t>riboswitches</a:t>
            </a:r>
            <a:r>
              <a:rPr lang="en-US" sz="2800" baseline="0" dirty="0">
                <a:solidFill>
                  <a:schemeClr val="accent1">
                    <a:lumMod val="50000"/>
                  </a:schemeClr>
                </a:solidFill>
              </a:rPr>
              <a:t>  </a:t>
            </a:r>
          </a:p>
        </p:txBody>
      </p:sp>
      <p:sp>
        <p:nvSpPr>
          <p:cNvPr id="15" name="Espace réservé du numéro de diapositive 14"/>
          <p:cNvSpPr>
            <a:spLocks noGrp="1"/>
          </p:cNvSpPr>
          <p:nvPr>
            <p:ph type="sldNum" sz="quarter" idx="12"/>
          </p:nvPr>
        </p:nvSpPr>
        <p:spPr/>
        <p:txBody>
          <a:bodyPr/>
          <a:lstStyle/>
          <a:p>
            <a:fld id="{922D7642-BDE5-4A24-BAC5-C7F7F2D9BEDB}" type="slidenum">
              <a:rPr lang="fr-FR" smtClean="0"/>
              <a:pPr/>
              <a:t>60</a:t>
            </a:fld>
            <a:endParaRPr lang="fr-FR"/>
          </a:p>
        </p:txBody>
      </p:sp>
      <p:pic>
        <p:nvPicPr>
          <p:cNvPr id="14" name="Image 13" descr="définition bioinfo d'une T-Box.PNG"/>
          <p:cNvPicPr>
            <a:picLocks noChangeAspect="1"/>
          </p:cNvPicPr>
          <p:nvPr/>
        </p:nvPicPr>
        <p:blipFill>
          <a:blip r:embed="rId3" cstate="print"/>
          <a:stretch>
            <a:fillRect/>
          </a:stretch>
        </p:blipFill>
        <p:spPr>
          <a:xfrm>
            <a:off x="357158" y="1857364"/>
            <a:ext cx="5463955" cy="4071966"/>
          </a:xfrm>
          <a:prstGeom prst="rect">
            <a:avLst/>
          </a:prstGeom>
        </p:spPr>
      </p:pic>
      <p:grpSp>
        <p:nvGrpSpPr>
          <p:cNvPr id="24" name="Groupe 23"/>
          <p:cNvGrpSpPr/>
          <p:nvPr/>
        </p:nvGrpSpPr>
        <p:grpSpPr>
          <a:xfrm>
            <a:off x="6000760" y="1000108"/>
            <a:ext cx="2857520" cy="5022279"/>
            <a:chOff x="6500826" y="1500173"/>
            <a:chExt cx="2357454" cy="4143380"/>
          </a:xfrm>
        </p:grpSpPr>
        <p:pic>
          <p:nvPicPr>
            <p:cNvPr id="19" name="Image 18" descr="T-Box 1 modifiée.png"/>
            <p:cNvPicPr>
              <a:picLocks noChangeAspect="1"/>
            </p:cNvPicPr>
            <p:nvPr/>
          </p:nvPicPr>
          <p:blipFill>
            <a:blip r:embed="rId4" cstate="print"/>
            <a:srcRect r="24480"/>
            <a:stretch>
              <a:fillRect/>
            </a:stretch>
          </p:blipFill>
          <p:spPr>
            <a:xfrm>
              <a:off x="6500826" y="1500173"/>
              <a:ext cx="2357454" cy="4143380"/>
            </a:xfrm>
            <a:prstGeom prst="rect">
              <a:avLst/>
            </a:prstGeom>
          </p:spPr>
        </p:pic>
        <p:sp>
          <p:nvSpPr>
            <p:cNvPr id="17" name="Rectangle 16"/>
            <p:cNvSpPr/>
            <p:nvPr/>
          </p:nvSpPr>
          <p:spPr>
            <a:xfrm>
              <a:off x="6500826" y="3357560"/>
              <a:ext cx="357190" cy="533880"/>
            </a:xfrm>
            <a:prstGeom prst="rect">
              <a:avLst/>
            </a:pr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8001024" y="2786057"/>
              <a:ext cx="357190" cy="357190"/>
            </a:xfrm>
            <a:prstGeom prst="rect">
              <a:avLst/>
            </a:prstGeom>
            <a:solidFill>
              <a:srgbClr val="0070C0">
                <a:alpha val="2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6500826" y="2428867"/>
              <a:ext cx="357190" cy="357190"/>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6715140" y="1857363"/>
              <a:ext cx="357190" cy="357190"/>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6929454" y="3357561"/>
              <a:ext cx="357190" cy="357190"/>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 name="Rectangle 22"/>
          <p:cNvSpPr/>
          <p:nvPr/>
        </p:nvSpPr>
        <p:spPr>
          <a:xfrm>
            <a:off x="1571604" y="957188"/>
            <a:ext cx="5429288" cy="400110"/>
          </a:xfrm>
          <a:prstGeom prst="rect">
            <a:avLst/>
          </a:prstGeom>
        </p:spPr>
        <p:txBody>
          <a:bodyPr wrap="square">
            <a:spAutoFit/>
          </a:bodyPr>
          <a:lstStyle/>
          <a:p>
            <a:r>
              <a:rPr lang="en-US" sz="2000" dirty="0">
                <a:ea typeface="Helvetica Neue Light" charset="0"/>
                <a:cs typeface="Helvetica Neue Light" charset="0"/>
                <a:sym typeface="Wingdings"/>
              </a:rPr>
              <a:t> Description </a:t>
            </a:r>
            <a:r>
              <a:rPr lang="en-US" sz="2000" dirty="0" err="1">
                <a:ea typeface="Helvetica Neue Light" charset="0"/>
                <a:cs typeface="Helvetica Neue Light" charset="0"/>
                <a:sym typeface="Wingdings"/>
              </a:rPr>
              <a:t>informatique</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d’une</a:t>
            </a:r>
            <a:r>
              <a:rPr lang="en-US" sz="2000" dirty="0">
                <a:ea typeface="Helvetica Neue Light" charset="0"/>
                <a:cs typeface="Helvetica Neue Light" charset="0"/>
                <a:sym typeface="Wingdings"/>
              </a:rPr>
              <a:t> T-Box</a:t>
            </a:r>
            <a:endParaRPr lang="en-US" sz="2000" baseline="30000" dirty="0">
              <a:solidFill>
                <a:srgbClr val="0070C0"/>
              </a:solidFill>
              <a:ea typeface="Helvetica Neue Light" charset="0"/>
              <a:cs typeface="Helvetica Neue Light" charset="0"/>
            </a:endParaRPr>
          </a:p>
        </p:txBody>
      </p:sp>
      <p:sp>
        <p:nvSpPr>
          <p:cNvPr id="2" name="Forme libre 1">
            <a:extLst>
              <a:ext uri="{FF2B5EF4-FFF2-40B4-BE49-F238E27FC236}">
                <a16:creationId xmlns:a16="http://schemas.microsoft.com/office/drawing/2014/main" id="{4E6040FB-C8B7-2847-96B3-E721F31E63E9}"/>
              </a:ext>
            </a:extLst>
          </p:cNvPr>
          <p:cNvSpPr/>
          <p:nvPr/>
        </p:nvSpPr>
        <p:spPr>
          <a:xfrm>
            <a:off x="3581400" y="1016000"/>
            <a:ext cx="4356100" cy="1181100"/>
          </a:xfrm>
          <a:custGeom>
            <a:avLst/>
            <a:gdLst>
              <a:gd name="connsiteX0" fmla="*/ 0 w 4356100"/>
              <a:gd name="connsiteY0" fmla="*/ 1117600 h 1181100"/>
              <a:gd name="connsiteX1" fmla="*/ 3441700 w 4356100"/>
              <a:gd name="connsiteY1" fmla="*/ 0 h 1181100"/>
              <a:gd name="connsiteX2" fmla="*/ 4356100 w 4356100"/>
              <a:gd name="connsiteY2" fmla="*/ 0 h 1181100"/>
              <a:gd name="connsiteX3" fmla="*/ 4356100 w 4356100"/>
              <a:gd name="connsiteY3" fmla="*/ 1181100 h 1181100"/>
            </a:gdLst>
            <a:ahLst/>
            <a:cxnLst>
              <a:cxn ang="0">
                <a:pos x="connsiteX0" y="connsiteY0"/>
              </a:cxn>
              <a:cxn ang="0">
                <a:pos x="connsiteX1" y="connsiteY1"/>
              </a:cxn>
              <a:cxn ang="0">
                <a:pos x="connsiteX2" y="connsiteY2"/>
              </a:cxn>
              <a:cxn ang="0">
                <a:pos x="connsiteX3" y="connsiteY3"/>
              </a:cxn>
            </a:cxnLst>
            <a:rect l="l" t="t" r="r" b="b"/>
            <a:pathLst>
              <a:path w="4356100" h="1181100">
                <a:moveTo>
                  <a:pt x="0" y="1117600"/>
                </a:moveTo>
                <a:lnTo>
                  <a:pt x="3441700" y="0"/>
                </a:lnTo>
                <a:lnTo>
                  <a:pt x="4356100" y="0"/>
                </a:lnTo>
                <a:lnTo>
                  <a:pt x="4356100" y="1181100"/>
                </a:lnTo>
              </a:path>
            </a:pathLst>
          </a:custGeom>
          <a:noFill/>
          <a:ln>
            <a:solidFill>
              <a:schemeClr val="tx2">
                <a:lumMod val="60000"/>
                <a:lumOff val="40000"/>
              </a:schemeClr>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60000"/>
                  <a:lumOff val="40000"/>
                </a:schemeClr>
              </a:solidFill>
            </a:endParaRPr>
          </a:p>
        </p:txBody>
      </p:sp>
      <p:sp>
        <p:nvSpPr>
          <p:cNvPr id="5" name="Forme libre 4">
            <a:extLst>
              <a:ext uri="{FF2B5EF4-FFF2-40B4-BE49-F238E27FC236}">
                <a16:creationId xmlns:a16="http://schemas.microsoft.com/office/drawing/2014/main" id="{4721F93F-960F-8741-9DB3-D8EADA528BA6}"/>
              </a:ext>
            </a:extLst>
          </p:cNvPr>
          <p:cNvSpPr/>
          <p:nvPr/>
        </p:nvSpPr>
        <p:spPr>
          <a:xfrm>
            <a:off x="5047861" y="2341984"/>
            <a:ext cx="891074" cy="228600"/>
          </a:xfrm>
          <a:custGeom>
            <a:avLst/>
            <a:gdLst>
              <a:gd name="connsiteX0" fmla="*/ 0 w 891074"/>
              <a:gd name="connsiteY0" fmla="*/ 228600 h 228600"/>
              <a:gd name="connsiteX1" fmla="*/ 891074 w 891074"/>
              <a:gd name="connsiteY1" fmla="*/ 0 h 228600"/>
            </a:gdLst>
            <a:ahLst/>
            <a:cxnLst>
              <a:cxn ang="0">
                <a:pos x="connsiteX0" y="connsiteY0"/>
              </a:cxn>
              <a:cxn ang="0">
                <a:pos x="connsiteX1" y="connsiteY1"/>
              </a:cxn>
            </a:cxnLst>
            <a:rect l="l" t="t" r="r" b="b"/>
            <a:pathLst>
              <a:path w="891074" h="228600">
                <a:moveTo>
                  <a:pt x="0" y="228600"/>
                </a:moveTo>
                <a:lnTo>
                  <a:pt x="891074" y="0"/>
                </a:lnTo>
              </a:path>
            </a:pathLst>
          </a:custGeom>
          <a:noFill/>
          <a:ln>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24">
            <a:extLst>
              <a:ext uri="{FF2B5EF4-FFF2-40B4-BE49-F238E27FC236}">
                <a16:creationId xmlns:a16="http://schemas.microsoft.com/office/drawing/2014/main" id="{20EBB0D5-CCA5-D446-BBE7-04C96A09B8E3}"/>
              </a:ext>
            </a:extLst>
          </p:cNvPr>
          <p:cNvSpPr/>
          <p:nvPr/>
        </p:nvSpPr>
        <p:spPr>
          <a:xfrm flipV="1">
            <a:off x="5075405" y="2991712"/>
            <a:ext cx="863529" cy="437287"/>
          </a:xfrm>
          <a:custGeom>
            <a:avLst/>
            <a:gdLst>
              <a:gd name="connsiteX0" fmla="*/ 0 w 891074"/>
              <a:gd name="connsiteY0" fmla="*/ 228600 h 228600"/>
              <a:gd name="connsiteX1" fmla="*/ 891074 w 891074"/>
              <a:gd name="connsiteY1" fmla="*/ 0 h 228600"/>
            </a:gdLst>
            <a:ahLst/>
            <a:cxnLst>
              <a:cxn ang="0">
                <a:pos x="connsiteX0" y="connsiteY0"/>
              </a:cxn>
              <a:cxn ang="0">
                <a:pos x="connsiteX1" y="connsiteY1"/>
              </a:cxn>
            </a:cxnLst>
            <a:rect l="l" t="t" r="r" b="b"/>
            <a:pathLst>
              <a:path w="891074" h="228600">
                <a:moveTo>
                  <a:pt x="0" y="228600"/>
                </a:moveTo>
                <a:lnTo>
                  <a:pt x="891074" y="0"/>
                </a:lnTo>
              </a:path>
            </a:pathLst>
          </a:custGeom>
          <a:noFill/>
          <a:ln>
            <a:solidFill>
              <a:srgbClr val="00B05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5">
            <a:extLst>
              <a:ext uri="{FF2B5EF4-FFF2-40B4-BE49-F238E27FC236}">
                <a16:creationId xmlns:a16="http://schemas.microsoft.com/office/drawing/2014/main" id="{5A6B4708-3C8C-2B4E-936F-07A5F883B6D5}"/>
              </a:ext>
            </a:extLst>
          </p:cNvPr>
          <p:cNvSpPr/>
          <p:nvPr/>
        </p:nvSpPr>
        <p:spPr>
          <a:xfrm>
            <a:off x="5127171" y="1688841"/>
            <a:ext cx="1059025" cy="1772816"/>
          </a:xfrm>
          <a:custGeom>
            <a:avLst/>
            <a:gdLst>
              <a:gd name="connsiteX0" fmla="*/ 0 w 1059025"/>
              <a:gd name="connsiteY0" fmla="*/ 1772816 h 1772816"/>
              <a:gd name="connsiteX1" fmla="*/ 1059025 w 1059025"/>
              <a:gd name="connsiteY1" fmla="*/ 0 h 1772816"/>
            </a:gdLst>
            <a:ahLst/>
            <a:cxnLst>
              <a:cxn ang="0">
                <a:pos x="connsiteX0" y="connsiteY0"/>
              </a:cxn>
              <a:cxn ang="0">
                <a:pos x="connsiteX1" y="connsiteY1"/>
              </a:cxn>
            </a:cxnLst>
            <a:rect l="l" t="t" r="r" b="b"/>
            <a:pathLst>
              <a:path w="1059025" h="1772816">
                <a:moveTo>
                  <a:pt x="0" y="1772816"/>
                </a:moveTo>
                <a:lnTo>
                  <a:pt x="1059025" y="0"/>
                </a:lnTo>
              </a:path>
            </a:pathLst>
          </a:custGeom>
          <a:noFill/>
          <a:ln>
            <a:solidFill>
              <a:srgbClr val="7030A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6">
            <a:extLst>
              <a:ext uri="{FF2B5EF4-FFF2-40B4-BE49-F238E27FC236}">
                <a16:creationId xmlns:a16="http://schemas.microsoft.com/office/drawing/2014/main" id="{4B0053D1-521B-804F-9F0E-0003CE392B05}"/>
              </a:ext>
            </a:extLst>
          </p:cNvPr>
          <p:cNvSpPr/>
          <p:nvPr/>
        </p:nvSpPr>
        <p:spPr>
          <a:xfrm>
            <a:off x="5127171" y="3732245"/>
            <a:ext cx="1492898" cy="382555"/>
          </a:xfrm>
          <a:custGeom>
            <a:avLst/>
            <a:gdLst>
              <a:gd name="connsiteX0" fmla="*/ 0 w 1492898"/>
              <a:gd name="connsiteY0" fmla="*/ 88641 h 382555"/>
              <a:gd name="connsiteX1" fmla="*/ 821094 w 1492898"/>
              <a:gd name="connsiteY1" fmla="*/ 382555 h 382555"/>
              <a:gd name="connsiteX2" fmla="*/ 1492898 w 1492898"/>
              <a:gd name="connsiteY2" fmla="*/ 0 h 382555"/>
            </a:gdLst>
            <a:ahLst/>
            <a:cxnLst>
              <a:cxn ang="0">
                <a:pos x="connsiteX0" y="connsiteY0"/>
              </a:cxn>
              <a:cxn ang="0">
                <a:pos x="connsiteX1" y="connsiteY1"/>
              </a:cxn>
              <a:cxn ang="0">
                <a:pos x="connsiteX2" y="connsiteY2"/>
              </a:cxn>
            </a:cxnLst>
            <a:rect l="l" t="t" r="r" b="b"/>
            <a:pathLst>
              <a:path w="1492898" h="382555">
                <a:moveTo>
                  <a:pt x="0" y="88641"/>
                </a:moveTo>
                <a:lnTo>
                  <a:pt x="821094" y="382555"/>
                </a:lnTo>
                <a:lnTo>
                  <a:pt x="1492898" y="0"/>
                </a:lnTo>
              </a:path>
            </a:pathLst>
          </a:custGeom>
          <a:noFill/>
          <a:ln>
            <a:solidFill>
              <a:srgbClr val="FFC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1" name="Picture 5" descr="Bacillus subtilis glyQS T Box"/>
          <p:cNvPicPr>
            <a:picLocks noChangeAspect="1" noChangeArrowheads="1"/>
          </p:cNvPicPr>
          <p:nvPr/>
        </p:nvPicPr>
        <p:blipFill>
          <a:blip r:embed="rId2" cstate="print"/>
          <a:srcRect b="36486"/>
          <a:stretch>
            <a:fillRect/>
          </a:stretch>
        </p:blipFill>
        <p:spPr bwMode="auto">
          <a:xfrm>
            <a:off x="142844" y="1785926"/>
            <a:ext cx="3997325" cy="3581408"/>
          </a:xfrm>
          <a:prstGeom prst="rect">
            <a:avLst/>
          </a:prstGeom>
          <a:noFill/>
        </p:spPr>
      </p:pic>
      <p:sp>
        <p:nvSpPr>
          <p:cNvPr id="106503" name="Line 7"/>
          <p:cNvSpPr>
            <a:spLocks noChangeShapeType="1"/>
          </p:cNvSpPr>
          <p:nvPr/>
        </p:nvSpPr>
        <p:spPr bwMode="auto">
          <a:xfrm>
            <a:off x="4343400" y="1143000"/>
            <a:ext cx="0" cy="5638800"/>
          </a:xfrm>
          <a:prstGeom prst="line">
            <a:avLst/>
          </a:prstGeom>
          <a:noFill/>
          <a:ln w="28575">
            <a:solidFill>
              <a:srgbClr val="C00000"/>
            </a:solidFill>
            <a:prstDash val="sysDot"/>
            <a:round/>
            <a:headEnd/>
            <a:tailEnd/>
          </a:ln>
          <a:effectLst/>
        </p:spPr>
        <p:txBody>
          <a:bodyPr>
            <a:spAutoFit/>
          </a:bodyPr>
          <a:lstStyle/>
          <a:p>
            <a:endParaRPr lang="fr-FR"/>
          </a:p>
        </p:txBody>
      </p:sp>
      <p:pic>
        <p:nvPicPr>
          <p:cNvPr id="106507" name="Picture 11" descr="T-Box tRNATyr"/>
          <p:cNvPicPr>
            <a:picLocks noChangeAspect="1" noChangeArrowheads="1"/>
          </p:cNvPicPr>
          <p:nvPr/>
        </p:nvPicPr>
        <p:blipFill>
          <a:blip r:embed="rId3" cstate="print"/>
          <a:srcRect l="50752"/>
          <a:stretch>
            <a:fillRect/>
          </a:stretch>
        </p:blipFill>
        <p:spPr bwMode="auto">
          <a:xfrm>
            <a:off x="5429256" y="990600"/>
            <a:ext cx="2184385" cy="5867400"/>
          </a:xfrm>
          <a:prstGeom prst="rect">
            <a:avLst/>
          </a:prstGeom>
          <a:noFill/>
        </p:spPr>
      </p:pic>
      <p:sp>
        <p:nvSpPr>
          <p:cNvPr id="9"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La </a:t>
            </a:r>
            <a:r>
              <a:rPr lang="en-US" sz="2800" baseline="0" dirty="0" err="1">
                <a:solidFill>
                  <a:schemeClr val="accent1">
                    <a:lumMod val="50000"/>
                  </a:schemeClr>
                </a:solidFill>
              </a:rPr>
              <a:t>longueur</a:t>
            </a:r>
            <a:r>
              <a:rPr lang="en-US" sz="2800" baseline="0" dirty="0">
                <a:solidFill>
                  <a:schemeClr val="accent1">
                    <a:lumMod val="50000"/>
                  </a:schemeClr>
                </a:solidFill>
              </a:rPr>
              <a:t> du </a:t>
            </a:r>
            <a:r>
              <a:rPr lang="en-US" sz="2800" baseline="0" dirty="0" err="1">
                <a:solidFill>
                  <a:schemeClr val="accent1">
                    <a:lumMod val="50000"/>
                  </a:schemeClr>
                </a:solidFill>
              </a:rPr>
              <a:t>domaine</a:t>
            </a:r>
            <a:r>
              <a:rPr lang="en-US" sz="2800" baseline="0" dirty="0">
                <a:solidFill>
                  <a:schemeClr val="accent1">
                    <a:lumMod val="50000"/>
                  </a:schemeClr>
                </a:solidFill>
              </a:rPr>
              <a:t> II des T-Box</a:t>
            </a:r>
          </a:p>
        </p:txBody>
      </p:sp>
      <p:sp>
        <p:nvSpPr>
          <p:cNvPr id="10" name="Rectangle 9"/>
          <p:cNvSpPr/>
          <p:nvPr/>
        </p:nvSpPr>
        <p:spPr>
          <a:xfrm>
            <a:off x="857224" y="4286256"/>
            <a:ext cx="1357322" cy="1000132"/>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1"/>
          <p:cNvSpPr/>
          <p:nvPr/>
        </p:nvSpPr>
        <p:spPr>
          <a:xfrm>
            <a:off x="6054811" y="2903838"/>
            <a:ext cx="1062681" cy="3571103"/>
          </a:xfrm>
          <a:custGeom>
            <a:avLst/>
            <a:gdLst>
              <a:gd name="connsiteX0" fmla="*/ 210065 w 1062681"/>
              <a:gd name="connsiteY0" fmla="*/ 852616 h 3571103"/>
              <a:gd name="connsiteX1" fmla="*/ 74140 w 1062681"/>
              <a:gd name="connsiteY1" fmla="*/ 1124465 h 3571103"/>
              <a:gd name="connsiteX2" fmla="*/ 0 w 1062681"/>
              <a:gd name="connsiteY2" fmla="*/ 1272746 h 3571103"/>
              <a:gd name="connsiteX3" fmla="*/ 24713 w 1062681"/>
              <a:gd name="connsiteY3" fmla="*/ 3571103 h 3571103"/>
              <a:gd name="connsiteX4" fmla="*/ 1062681 w 1062681"/>
              <a:gd name="connsiteY4" fmla="*/ 3571103 h 3571103"/>
              <a:gd name="connsiteX5" fmla="*/ 1050324 w 1062681"/>
              <a:gd name="connsiteY5" fmla="*/ 1680519 h 3571103"/>
              <a:gd name="connsiteX6" fmla="*/ 803189 w 1062681"/>
              <a:gd name="connsiteY6" fmla="*/ 1198605 h 3571103"/>
              <a:gd name="connsiteX7" fmla="*/ 815546 w 1062681"/>
              <a:gd name="connsiteY7" fmla="*/ 0 h 3571103"/>
              <a:gd name="connsiteX8" fmla="*/ 481913 w 1062681"/>
              <a:gd name="connsiteY8" fmla="*/ 12357 h 3571103"/>
              <a:gd name="connsiteX9" fmla="*/ 481913 w 1062681"/>
              <a:gd name="connsiteY9" fmla="*/ 902043 h 3571103"/>
              <a:gd name="connsiteX10" fmla="*/ 210065 w 1062681"/>
              <a:gd name="connsiteY10" fmla="*/ 852616 h 357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2681" h="3571103">
                <a:moveTo>
                  <a:pt x="210065" y="852616"/>
                </a:moveTo>
                <a:lnTo>
                  <a:pt x="74140" y="1124465"/>
                </a:lnTo>
                <a:lnTo>
                  <a:pt x="0" y="1272746"/>
                </a:lnTo>
                <a:lnTo>
                  <a:pt x="24713" y="3571103"/>
                </a:lnTo>
                <a:lnTo>
                  <a:pt x="1062681" y="3571103"/>
                </a:lnTo>
                <a:lnTo>
                  <a:pt x="1050324" y="1680519"/>
                </a:lnTo>
                <a:lnTo>
                  <a:pt x="803189" y="1198605"/>
                </a:lnTo>
                <a:lnTo>
                  <a:pt x="815546" y="0"/>
                </a:lnTo>
                <a:lnTo>
                  <a:pt x="481913" y="12357"/>
                </a:lnTo>
                <a:lnTo>
                  <a:pt x="481913" y="902043"/>
                </a:lnTo>
                <a:lnTo>
                  <a:pt x="210065" y="852616"/>
                </a:lnTo>
                <a:close/>
              </a:path>
            </a:pathLst>
          </a:cu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285852" y="714356"/>
            <a:ext cx="1500198" cy="461665"/>
          </a:xfrm>
          <a:prstGeom prst="rect">
            <a:avLst/>
          </a:prstGeom>
        </p:spPr>
        <p:txBody>
          <a:bodyPr wrap="square">
            <a:spAutoFit/>
          </a:bodyPr>
          <a:lstStyle/>
          <a:p>
            <a:r>
              <a:rPr lang="en-US" sz="2400" dirty="0">
                <a:ea typeface="Helvetica Neue Light" charset="0"/>
                <a:cs typeface="Helvetica Neue Light" charset="0"/>
                <a:sym typeface="Wingdings"/>
              </a:rPr>
              <a:t>T-Box </a:t>
            </a:r>
            <a:r>
              <a:rPr lang="en-US" sz="2400" dirty="0" err="1">
                <a:ea typeface="Helvetica Neue Light" charset="0"/>
                <a:cs typeface="Helvetica Neue Light" charset="0"/>
                <a:sym typeface="Wingdings"/>
              </a:rPr>
              <a:t>Gly</a:t>
            </a:r>
            <a:endParaRPr lang="en-US" sz="2400" baseline="30000" dirty="0">
              <a:solidFill>
                <a:srgbClr val="0070C0"/>
              </a:solidFill>
              <a:ea typeface="Helvetica Neue Light" charset="0"/>
              <a:cs typeface="Helvetica Neue Light" charset="0"/>
            </a:endParaRPr>
          </a:p>
        </p:txBody>
      </p:sp>
      <p:sp>
        <p:nvSpPr>
          <p:cNvPr id="14" name="Rectangle 13"/>
          <p:cNvSpPr/>
          <p:nvPr/>
        </p:nvSpPr>
        <p:spPr>
          <a:xfrm>
            <a:off x="5929322" y="714356"/>
            <a:ext cx="1338059" cy="461665"/>
          </a:xfrm>
          <a:prstGeom prst="rect">
            <a:avLst/>
          </a:prstGeom>
        </p:spPr>
        <p:txBody>
          <a:bodyPr wrap="none">
            <a:spAutoFit/>
          </a:bodyPr>
          <a:lstStyle/>
          <a:p>
            <a:r>
              <a:rPr lang="en-US" sz="2400" dirty="0">
                <a:ea typeface="Helvetica Neue Light" charset="0"/>
                <a:cs typeface="Helvetica Neue Light" charset="0"/>
                <a:sym typeface="Wingdings"/>
              </a:rPr>
              <a:t>T-Box Tyr</a:t>
            </a:r>
            <a:endParaRPr lang="en-US" sz="2400" baseline="30000" dirty="0">
              <a:solidFill>
                <a:srgbClr val="0070C0"/>
              </a:solidFill>
              <a:ea typeface="Helvetica Neue Light" charset="0"/>
              <a:cs typeface="Helvetica Neue Light" charset="0"/>
            </a:endParaRPr>
          </a:p>
        </p:txBody>
      </p:sp>
      <p:sp>
        <p:nvSpPr>
          <p:cNvPr id="16" name="Espace réservé du numéro de diapositive 15"/>
          <p:cNvSpPr>
            <a:spLocks noGrp="1"/>
          </p:cNvSpPr>
          <p:nvPr>
            <p:ph type="sldNum" sz="quarter" idx="12"/>
          </p:nvPr>
        </p:nvSpPr>
        <p:spPr/>
        <p:txBody>
          <a:bodyPr/>
          <a:lstStyle/>
          <a:p>
            <a:fld id="{922D7642-BDE5-4A24-BAC5-C7F7F2D9BEDB}" type="slidenum">
              <a:rPr lang="fr-FR" smtClean="0"/>
              <a:pPr/>
              <a:t>61</a:t>
            </a:fld>
            <a:endParaRPr lang="fr-FR"/>
          </a:p>
        </p:txBody>
      </p:sp>
      <p:sp>
        <p:nvSpPr>
          <p:cNvPr id="11" name="ZoneTexte 10">
            <a:extLst>
              <a:ext uri="{FF2B5EF4-FFF2-40B4-BE49-F238E27FC236}">
                <a16:creationId xmlns:a16="http://schemas.microsoft.com/office/drawing/2014/main" id="{DE6D6441-98D0-704C-B6B1-ECC3998AA1DC}"/>
              </a:ext>
            </a:extLst>
          </p:cNvPr>
          <p:cNvSpPr txBox="1"/>
          <p:nvPr/>
        </p:nvSpPr>
        <p:spPr>
          <a:xfrm>
            <a:off x="271930" y="5827012"/>
            <a:ext cx="3894208" cy="523220"/>
          </a:xfrm>
          <a:prstGeom prst="rect">
            <a:avLst/>
          </a:prstGeom>
          <a:solidFill>
            <a:schemeClr val="accent1">
              <a:lumMod val="40000"/>
              <a:lumOff val="60000"/>
            </a:schemeClr>
          </a:solidFill>
        </p:spPr>
        <p:txBody>
          <a:bodyPr wrap="square" rtlCol="0">
            <a:spAutoFit/>
          </a:bodyPr>
          <a:lstStyle/>
          <a:p>
            <a:r>
              <a:rPr lang="fr-FR" sz="1400" dirty="0">
                <a:solidFill>
                  <a:schemeClr val="tx1">
                    <a:lumMod val="95000"/>
                    <a:lumOff val="5000"/>
                  </a:schemeClr>
                </a:solidFill>
              </a:rPr>
              <a:t>Il existe 2 types de </a:t>
            </a:r>
            <a:r>
              <a:rPr lang="fr-FR" sz="1400" dirty="0" err="1">
                <a:solidFill>
                  <a:schemeClr val="tx1">
                    <a:lumMod val="95000"/>
                    <a:lumOff val="5000"/>
                  </a:schemeClr>
                </a:solidFill>
              </a:rPr>
              <a:t>T</a:t>
            </a:r>
            <a:r>
              <a:rPr lang="fr-FR" sz="1400" dirty="0">
                <a:solidFill>
                  <a:schemeClr val="tx1">
                    <a:lumMod val="95000"/>
                    <a:lumOff val="5000"/>
                  </a:schemeClr>
                </a:solidFill>
              </a:rPr>
              <a:t>-Box: avec un stem III long ou court</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he occurence of T-Boxes in diff bacterial phyla"/>
          <p:cNvPicPr>
            <a:picLocks noChangeAspect="1" noChangeArrowheads="1"/>
          </p:cNvPicPr>
          <p:nvPr/>
        </p:nvPicPr>
        <p:blipFill>
          <a:blip r:embed="rId2" cstate="print"/>
          <a:srcRect/>
          <a:stretch>
            <a:fillRect/>
          </a:stretch>
        </p:blipFill>
        <p:spPr bwMode="auto">
          <a:xfrm>
            <a:off x="571471" y="2285992"/>
            <a:ext cx="7824383" cy="3214710"/>
          </a:xfrm>
          <a:prstGeom prst="rect">
            <a:avLst/>
          </a:prstGeom>
          <a:noFill/>
        </p:spPr>
      </p:pic>
      <p:sp>
        <p:nvSpPr>
          <p:cNvPr id="3"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effectLst>
                  <a:outerShdw blurRad="38100" dist="38100" dir="2700000" algn="tl">
                    <a:srgbClr val="C0C0C0"/>
                  </a:outerShdw>
                </a:effectLst>
                <a:sym typeface="Wingdings"/>
              </a:rPr>
              <a:t> </a:t>
            </a:r>
            <a:r>
              <a:rPr lang="en-US" sz="2800" baseline="0" dirty="0">
                <a:solidFill>
                  <a:schemeClr val="accent1">
                    <a:lumMod val="50000"/>
                  </a:schemeClr>
                </a:solidFill>
                <a:effectLst>
                  <a:outerShdw blurRad="38100" dist="38100" dir="2700000" algn="tl">
                    <a:srgbClr val="C0C0C0"/>
                  </a:outerShdw>
                </a:effectLst>
              </a:rPr>
              <a:t>La T-Box </a:t>
            </a:r>
            <a:r>
              <a:rPr lang="en-US" sz="2800" baseline="0" dirty="0" err="1">
                <a:solidFill>
                  <a:schemeClr val="accent1">
                    <a:lumMod val="50000"/>
                  </a:schemeClr>
                </a:solidFill>
                <a:effectLst>
                  <a:outerShdw blurRad="38100" dist="38100" dir="2700000" algn="tl">
                    <a:srgbClr val="C0C0C0"/>
                  </a:outerShdw>
                </a:effectLst>
              </a:rPr>
              <a:t>élément</a:t>
            </a:r>
            <a:r>
              <a:rPr lang="en-US" sz="2800" baseline="0" dirty="0">
                <a:solidFill>
                  <a:schemeClr val="accent1">
                    <a:lumMod val="50000"/>
                  </a:schemeClr>
                </a:solidFill>
                <a:effectLst>
                  <a:outerShdw blurRad="38100" dist="38100" dir="2700000" algn="tl">
                    <a:srgbClr val="C0C0C0"/>
                  </a:outerShdw>
                </a:effectLst>
              </a:rPr>
              <a:t> </a:t>
            </a:r>
            <a:r>
              <a:rPr lang="en-US" sz="2800" baseline="0" dirty="0" err="1">
                <a:solidFill>
                  <a:schemeClr val="accent1">
                    <a:lumMod val="50000"/>
                  </a:schemeClr>
                </a:solidFill>
                <a:effectLst>
                  <a:outerShdw blurRad="38100" dist="38100" dir="2700000" algn="tl">
                    <a:srgbClr val="C0C0C0"/>
                  </a:outerShdw>
                </a:effectLst>
              </a:rPr>
              <a:t>régulateur</a:t>
            </a:r>
            <a:r>
              <a:rPr lang="en-US" sz="2800" baseline="0" dirty="0">
                <a:solidFill>
                  <a:schemeClr val="accent1">
                    <a:lumMod val="50000"/>
                  </a:schemeClr>
                </a:solidFill>
                <a:effectLst>
                  <a:outerShdw blurRad="38100" dist="38100" dir="2700000" algn="tl">
                    <a:srgbClr val="C0C0C0"/>
                  </a:outerShdw>
                </a:effectLst>
              </a:rPr>
              <a:t> de la </a:t>
            </a:r>
            <a:r>
              <a:rPr lang="en-US" sz="2800" baseline="0" dirty="0" err="1">
                <a:solidFill>
                  <a:schemeClr val="accent1">
                    <a:lumMod val="50000"/>
                  </a:schemeClr>
                </a:solidFill>
                <a:effectLst>
                  <a:outerShdw blurRad="38100" dist="38100" dir="2700000" algn="tl">
                    <a:srgbClr val="C0C0C0"/>
                  </a:outerShdw>
                </a:effectLst>
              </a:rPr>
              <a:t>famille</a:t>
            </a:r>
            <a:r>
              <a:rPr lang="en-US" sz="2800" baseline="0" dirty="0">
                <a:solidFill>
                  <a:schemeClr val="accent1">
                    <a:lumMod val="50000"/>
                  </a:schemeClr>
                </a:solidFill>
                <a:effectLst>
                  <a:outerShdw blurRad="38100" dist="38100" dir="2700000" algn="tl">
                    <a:srgbClr val="C0C0C0"/>
                  </a:outerShdw>
                </a:effectLst>
              </a:rPr>
              <a:t> des </a:t>
            </a:r>
            <a:r>
              <a:rPr lang="en-US" sz="2800" baseline="0" dirty="0" err="1">
                <a:solidFill>
                  <a:schemeClr val="accent1">
                    <a:lumMod val="50000"/>
                  </a:schemeClr>
                </a:solidFill>
                <a:effectLst>
                  <a:outerShdw blurRad="38100" dist="38100" dir="2700000" algn="tl">
                    <a:srgbClr val="C0C0C0"/>
                  </a:outerShdw>
                </a:effectLst>
              </a:rPr>
              <a:t>riboswitches</a:t>
            </a:r>
            <a:r>
              <a:rPr lang="en-US" sz="2800" baseline="0" dirty="0">
                <a:solidFill>
                  <a:schemeClr val="accent1">
                    <a:lumMod val="50000"/>
                  </a:schemeClr>
                </a:solidFill>
              </a:rPr>
              <a:t>  </a:t>
            </a:r>
          </a:p>
        </p:txBody>
      </p:sp>
      <p:sp>
        <p:nvSpPr>
          <p:cNvPr id="4" name="Rectangle 3"/>
          <p:cNvSpPr/>
          <p:nvPr/>
        </p:nvSpPr>
        <p:spPr>
          <a:xfrm>
            <a:off x="857224" y="1071546"/>
            <a:ext cx="6858048" cy="1015663"/>
          </a:xfrm>
          <a:prstGeom prst="rect">
            <a:avLst/>
          </a:prstGeom>
        </p:spPr>
        <p:txBody>
          <a:bodyPr wrap="square">
            <a:spAutoFit/>
          </a:bodyPr>
          <a:lstStyle/>
          <a:p>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Riboswitch</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préféré</a:t>
            </a:r>
            <a:r>
              <a:rPr lang="en-US" sz="2000" dirty="0">
                <a:ea typeface="Helvetica Neue Light" charset="0"/>
                <a:cs typeface="Helvetica Neue Light" charset="0"/>
                <a:sym typeface="Wingdings"/>
              </a:rPr>
              <a:t> des </a:t>
            </a:r>
            <a:r>
              <a:rPr lang="en-US" sz="2000" dirty="0">
                <a:solidFill>
                  <a:srgbClr val="C00000"/>
                </a:solidFill>
                <a:ea typeface="Helvetica Neue Light" charset="0"/>
                <a:cs typeface="Helvetica Neue Light" charset="0"/>
                <a:sym typeface="Wingdings"/>
              </a:rPr>
              <a:t>Gram</a:t>
            </a:r>
            <a:r>
              <a:rPr lang="en-US" sz="2000" baseline="30000" dirty="0">
                <a:solidFill>
                  <a:srgbClr val="C00000"/>
                </a:solidFill>
                <a:ea typeface="Helvetica Neue Light" charset="0"/>
                <a:cs typeface="Helvetica Neue Light" charset="0"/>
                <a:sym typeface="Wingdings"/>
              </a:rPr>
              <a:t>+</a:t>
            </a:r>
            <a:r>
              <a:rPr lang="en-US" sz="2000" dirty="0">
                <a:ea typeface="Helvetica Neue Light" charset="0"/>
                <a:cs typeface="Helvetica Neue Light" charset="0"/>
                <a:sym typeface="Wingdings"/>
              </a:rPr>
              <a:t> pour </a:t>
            </a:r>
            <a:r>
              <a:rPr lang="en-US" sz="2000" dirty="0" err="1">
                <a:ea typeface="Helvetica Neue Light" charset="0"/>
                <a:cs typeface="Helvetica Neue Light" charset="0"/>
                <a:sym typeface="Wingdings"/>
              </a:rPr>
              <a:t>réguler</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l’expression</a:t>
            </a:r>
            <a:r>
              <a:rPr lang="en-US" sz="2000" dirty="0">
                <a:ea typeface="Helvetica Neue Light" charset="0"/>
                <a:cs typeface="Helvetica Neue Light" charset="0"/>
                <a:sym typeface="Wingdings"/>
              </a:rPr>
              <a:t> des </a:t>
            </a:r>
            <a:r>
              <a:rPr lang="en-US" sz="2000" dirty="0" err="1">
                <a:ea typeface="Helvetica Neue Light" charset="0"/>
                <a:cs typeface="Helvetica Neue Light" charset="0"/>
                <a:sym typeface="Wingdings"/>
              </a:rPr>
              <a:t>gènes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codant</a:t>
            </a:r>
            <a:r>
              <a:rPr lang="en-US" sz="2000" dirty="0">
                <a:ea typeface="Helvetica Neue Light" charset="0"/>
                <a:cs typeface="Helvetica Neue Light" charset="0"/>
                <a:sym typeface="Wingdings"/>
              </a:rPr>
              <a:t> les </a:t>
            </a:r>
            <a:r>
              <a:rPr lang="en-US" sz="2000" dirty="0" err="1">
                <a:ea typeface="Helvetica Neue Light" charset="0"/>
                <a:cs typeface="Helvetica Neue Light" charset="0"/>
                <a:sym typeface="Wingdings"/>
              </a:rPr>
              <a:t>aaRS</a:t>
            </a:r>
            <a:r>
              <a:rPr lang="en-US" sz="2000" dirty="0">
                <a:ea typeface="Helvetica Neue Light" charset="0"/>
                <a:cs typeface="Helvetica Neue Light" charset="0"/>
                <a:sym typeface="Wingdings"/>
              </a:rPr>
              <a:t>, enzymes de </a:t>
            </a:r>
            <a:r>
              <a:rPr lang="en-US" sz="2000" dirty="0" err="1">
                <a:ea typeface="Helvetica Neue Light" charset="0"/>
                <a:cs typeface="Helvetica Neue Light" charset="0"/>
                <a:sym typeface="Wingdings"/>
              </a:rPr>
              <a:t>biosynthèse</a:t>
            </a:r>
            <a:r>
              <a:rPr lang="en-US" sz="2000" dirty="0">
                <a:ea typeface="Helvetica Neue Light" charset="0"/>
                <a:cs typeface="Helvetica Neue Light" charset="0"/>
                <a:sym typeface="Wingdings"/>
              </a:rPr>
              <a:t> des </a:t>
            </a:r>
            <a:r>
              <a:rPr lang="en-US" sz="2000" dirty="0" err="1">
                <a:ea typeface="Helvetica Neue Light" charset="0"/>
                <a:cs typeface="Helvetica Neue Light" charset="0"/>
                <a:sym typeface="Wingdings"/>
              </a:rPr>
              <a:t>aa</a:t>
            </a:r>
            <a:r>
              <a:rPr lang="en-US" sz="2000" dirty="0">
                <a:ea typeface="Helvetica Neue Light" charset="0"/>
                <a:cs typeface="Helvetica Neue Light" charset="0"/>
                <a:sym typeface="Wingdings"/>
              </a:rPr>
              <a:t> et </a:t>
            </a:r>
            <a:r>
              <a:rPr lang="en-US" sz="2000" dirty="0" err="1">
                <a:ea typeface="Helvetica Neue Light" charset="0"/>
                <a:cs typeface="Helvetica Neue Light" charset="0"/>
                <a:sym typeface="Wingdings"/>
              </a:rPr>
              <a:t>transporteurs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d’aa</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mais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existe</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aussi</a:t>
            </a:r>
            <a:r>
              <a:rPr lang="en-US" sz="2000" dirty="0">
                <a:ea typeface="Helvetica Neue Light" charset="0"/>
                <a:cs typeface="Helvetica Neue Light" charset="0"/>
                <a:sym typeface="Wingdings"/>
              </a:rPr>
              <a:t> chez </a:t>
            </a:r>
            <a:r>
              <a:rPr lang="en-US" sz="2000" dirty="0" err="1">
                <a:ea typeface="Helvetica Neue Light" charset="0"/>
                <a:cs typeface="Helvetica Neue Light" charset="0"/>
                <a:sym typeface="Wingdings"/>
              </a:rPr>
              <a:t>quelques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rares</a:t>
            </a:r>
            <a:r>
              <a:rPr lang="en-US" sz="2000" dirty="0">
                <a:ea typeface="Helvetica Neue Light" charset="0"/>
                <a:cs typeface="Helvetica Neue Light" charset="0"/>
                <a:sym typeface="Wingdings"/>
              </a:rPr>
              <a:t> </a:t>
            </a:r>
            <a:r>
              <a:rPr lang="en-US" sz="2000" dirty="0">
                <a:solidFill>
                  <a:srgbClr val="0070C0"/>
                </a:solidFill>
                <a:ea typeface="Helvetica Neue Light" charset="0"/>
                <a:cs typeface="Helvetica Neue Light" charset="0"/>
                <a:sym typeface="Wingdings"/>
              </a:rPr>
              <a:t>Gram</a:t>
            </a:r>
            <a:r>
              <a:rPr lang="en-US" sz="2000" baseline="30000" dirty="0">
                <a:solidFill>
                  <a:srgbClr val="0070C0"/>
                </a:solidFill>
                <a:ea typeface="Helvetica Neue Light" charset="0"/>
                <a:cs typeface="Helvetica Neue Light" charset="0"/>
                <a:sym typeface="Wingdings"/>
              </a:rPr>
              <a:t>-</a:t>
            </a:r>
            <a:endParaRPr lang="en-US" sz="2000" baseline="30000" dirty="0">
              <a:solidFill>
                <a:srgbClr val="0070C0"/>
              </a:solidFill>
              <a:ea typeface="Helvetica Neue Light" charset="0"/>
              <a:cs typeface="Helvetica Neue Light" charset="0"/>
            </a:endParaRPr>
          </a:p>
        </p:txBody>
      </p:sp>
      <p:sp>
        <p:nvSpPr>
          <p:cNvPr id="5" name="Rectangle 4"/>
          <p:cNvSpPr/>
          <p:nvPr/>
        </p:nvSpPr>
        <p:spPr>
          <a:xfrm>
            <a:off x="571472" y="2857496"/>
            <a:ext cx="7143800" cy="184962"/>
          </a:xfrm>
          <a:prstGeom prst="rect">
            <a:avLst/>
          </a:prstGeom>
          <a:solidFill>
            <a:srgbClr val="C00000">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71472" y="3386914"/>
            <a:ext cx="7143800" cy="353813"/>
          </a:xfrm>
          <a:prstGeom prst="rect">
            <a:avLst/>
          </a:prstGeom>
          <a:solidFill>
            <a:srgbClr val="00B0F0">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7"/>
          <p:cNvSpPr>
            <a:spLocks noGrp="1"/>
          </p:cNvSpPr>
          <p:nvPr>
            <p:ph type="sldNum" sz="quarter" idx="12"/>
          </p:nvPr>
        </p:nvSpPr>
        <p:spPr/>
        <p:txBody>
          <a:bodyPr/>
          <a:lstStyle/>
          <a:p>
            <a:fld id="{922D7642-BDE5-4A24-BAC5-C7F7F2D9BEDB}" type="slidenum">
              <a:rPr lang="fr-FR" smtClean="0"/>
              <a:pPr/>
              <a:t>62</a:t>
            </a:fld>
            <a:endParaRPr lang="fr-F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rbre phylo T-Box.png"/>
          <p:cNvPicPr>
            <a:picLocks noChangeAspect="1"/>
          </p:cNvPicPr>
          <p:nvPr/>
        </p:nvPicPr>
        <p:blipFill>
          <a:blip r:embed="rId2" cstate="print"/>
          <a:srcRect b="14583"/>
          <a:stretch>
            <a:fillRect/>
          </a:stretch>
        </p:blipFill>
        <p:spPr>
          <a:xfrm>
            <a:off x="428596" y="714356"/>
            <a:ext cx="5228517" cy="5857892"/>
          </a:xfrm>
          <a:prstGeom prst="rect">
            <a:avLst/>
          </a:prstGeom>
        </p:spPr>
      </p:pic>
      <p:sp>
        <p:nvSpPr>
          <p:cNvPr id="3"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La T-Box </a:t>
            </a:r>
            <a:r>
              <a:rPr lang="en-US" sz="2800" baseline="0" dirty="0" err="1">
                <a:solidFill>
                  <a:schemeClr val="accent1">
                    <a:lumMod val="50000"/>
                  </a:schemeClr>
                </a:solidFill>
              </a:rPr>
              <a:t>élément</a:t>
            </a:r>
            <a:r>
              <a:rPr lang="en-US" sz="2800" baseline="0" dirty="0">
                <a:solidFill>
                  <a:schemeClr val="accent1">
                    <a:lumMod val="50000"/>
                  </a:schemeClr>
                </a:solidFill>
              </a:rPr>
              <a:t> </a:t>
            </a:r>
            <a:r>
              <a:rPr lang="en-US" sz="2800" baseline="0" dirty="0" err="1">
                <a:solidFill>
                  <a:schemeClr val="accent1">
                    <a:lumMod val="50000"/>
                  </a:schemeClr>
                </a:solidFill>
              </a:rPr>
              <a:t>régulateur</a:t>
            </a:r>
            <a:r>
              <a:rPr lang="en-US" sz="2800" baseline="0" dirty="0">
                <a:solidFill>
                  <a:schemeClr val="accent1">
                    <a:lumMod val="50000"/>
                  </a:schemeClr>
                </a:solidFill>
              </a:rPr>
              <a:t> de la </a:t>
            </a:r>
            <a:r>
              <a:rPr lang="en-US" sz="2800" baseline="0" dirty="0" err="1">
                <a:solidFill>
                  <a:schemeClr val="accent1">
                    <a:lumMod val="50000"/>
                  </a:schemeClr>
                </a:solidFill>
              </a:rPr>
              <a:t>famille</a:t>
            </a:r>
            <a:r>
              <a:rPr lang="en-US" sz="2800" baseline="0" dirty="0">
                <a:solidFill>
                  <a:schemeClr val="accent1">
                    <a:lumMod val="50000"/>
                  </a:schemeClr>
                </a:solidFill>
              </a:rPr>
              <a:t> des </a:t>
            </a:r>
            <a:r>
              <a:rPr lang="en-US" sz="2800" baseline="0" dirty="0" err="1">
                <a:solidFill>
                  <a:schemeClr val="accent1">
                    <a:lumMod val="50000"/>
                  </a:schemeClr>
                </a:solidFill>
              </a:rPr>
              <a:t>riboswitches</a:t>
            </a:r>
            <a:r>
              <a:rPr lang="en-US" sz="2800" baseline="0" dirty="0">
                <a:solidFill>
                  <a:schemeClr val="accent1">
                    <a:lumMod val="50000"/>
                  </a:schemeClr>
                </a:solidFill>
              </a:rPr>
              <a:t>  </a:t>
            </a:r>
          </a:p>
        </p:txBody>
      </p:sp>
      <p:sp>
        <p:nvSpPr>
          <p:cNvPr id="4" name="Rectangle 3"/>
          <p:cNvSpPr/>
          <p:nvPr/>
        </p:nvSpPr>
        <p:spPr>
          <a:xfrm>
            <a:off x="5500694" y="3100328"/>
            <a:ext cx="3071834" cy="400110"/>
          </a:xfrm>
          <a:prstGeom prst="rect">
            <a:avLst/>
          </a:prstGeom>
        </p:spPr>
        <p:txBody>
          <a:bodyPr wrap="square">
            <a:spAutoFit/>
          </a:bodyPr>
          <a:lstStyle/>
          <a:p>
            <a:r>
              <a:rPr lang="en-US" sz="2000" dirty="0">
                <a:ea typeface="Helvetica Neue Light" charset="0"/>
                <a:cs typeface="Helvetica Neue Light" charset="0"/>
                <a:sym typeface="Wingdings"/>
              </a:rPr>
              <a:t> La </a:t>
            </a:r>
            <a:r>
              <a:rPr lang="en-US" sz="2000" dirty="0" err="1">
                <a:ea typeface="Helvetica Neue Light" charset="0"/>
                <a:cs typeface="Helvetica Neue Light" charset="0"/>
                <a:sym typeface="Wingdings"/>
              </a:rPr>
              <a:t>phylogénie</a:t>
            </a:r>
            <a:r>
              <a:rPr lang="en-US" sz="2000" dirty="0">
                <a:ea typeface="Helvetica Neue Light" charset="0"/>
                <a:cs typeface="Helvetica Neue Light" charset="0"/>
                <a:sym typeface="Wingdings"/>
              </a:rPr>
              <a:t> des T-Box</a:t>
            </a:r>
            <a:endParaRPr lang="en-US" sz="2000" baseline="30000" dirty="0">
              <a:solidFill>
                <a:srgbClr val="0070C0"/>
              </a:solidFill>
              <a:ea typeface="Helvetica Neue Light" charset="0"/>
              <a:cs typeface="Helvetica Neue Light" charset="0"/>
            </a:endParaRPr>
          </a:p>
        </p:txBody>
      </p:sp>
      <p:sp>
        <p:nvSpPr>
          <p:cNvPr id="5" name="Rectangle 4"/>
          <p:cNvSpPr/>
          <p:nvPr/>
        </p:nvSpPr>
        <p:spPr>
          <a:xfrm>
            <a:off x="71406" y="6639699"/>
            <a:ext cx="5929338" cy="246221"/>
          </a:xfrm>
          <a:prstGeom prst="rect">
            <a:avLst/>
          </a:prstGeom>
        </p:spPr>
        <p:txBody>
          <a:bodyPr wrap="square">
            <a:spAutoFit/>
          </a:bodyPr>
          <a:lstStyle/>
          <a:p>
            <a:r>
              <a:rPr lang="fr-FR" sz="1000" dirty="0" err="1"/>
              <a:t>Gutiérrez</a:t>
            </a:r>
            <a:r>
              <a:rPr lang="fr-FR" sz="1000" dirty="0"/>
              <a:t>-</a:t>
            </a:r>
            <a:r>
              <a:rPr lang="fr-FR" sz="1000" dirty="0" err="1"/>
              <a:t>Preciado</a:t>
            </a:r>
            <a:r>
              <a:rPr lang="fr-FR" sz="1000" dirty="0"/>
              <a:t>, A. et al., </a:t>
            </a:r>
            <a:r>
              <a:rPr lang="en-US" sz="1000" dirty="0"/>
              <a:t>MICROBIOLOGY AND MOLECULAR BIOLOGY REVIEWS, Mar. 2009, p. 36–61</a:t>
            </a:r>
            <a:endParaRPr lang="fr-FR" sz="1000" dirty="0"/>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63</a:t>
            </a:fld>
            <a:endParaRPr lang="fr-F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aRS régulées par T-Box.png"/>
          <p:cNvPicPr>
            <a:picLocks noChangeAspect="1"/>
          </p:cNvPicPr>
          <p:nvPr/>
        </p:nvPicPr>
        <p:blipFill>
          <a:blip r:embed="rId2" cstate="print"/>
          <a:srcRect t="4167" b="10416"/>
          <a:stretch>
            <a:fillRect/>
          </a:stretch>
        </p:blipFill>
        <p:spPr>
          <a:xfrm>
            <a:off x="357158" y="642918"/>
            <a:ext cx="5299690" cy="5857892"/>
          </a:xfrm>
          <a:prstGeom prst="rect">
            <a:avLst/>
          </a:prstGeom>
        </p:spPr>
      </p:pic>
      <p:sp>
        <p:nvSpPr>
          <p:cNvPr id="3" name="Rectangle 2"/>
          <p:cNvSpPr/>
          <p:nvPr/>
        </p:nvSpPr>
        <p:spPr>
          <a:xfrm>
            <a:off x="5500694" y="3100328"/>
            <a:ext cx="3071834" cy="1015663"/>
          </a:xfrm>
          <a:prstGeom prst="rect">
            <a:avLst/>
          </a:prstGeom>
        </p:spPr>
        <p:txBody>
          <a:bodyPr wrap="square">
            <a:spAutoFit/>
          </a:bodyPr>
          <a:lstStyle/>
          <a:p>
            <a:r>
              <a:rPr lang="en-US" sz="2000" dirty="0">
                <a:ea typeface="Helvetica Neue Light" charset="0"/>
                <a:cs typeface="Helvetica Neue Light" charset="0"/>
                <a:sym typeface="Wingdings"/>
              </a:rPr>
              <a:t> Les </a:t>
            </a:r>
            <a:r>
              <a:rPr lang="en-US" sz="2000" dirty="0" err="1">
                <a:ea typeface="Helvetica Neue Light" charset="0"/>
                <a:cs typeface="Helvetica Neue Light" charset="0"/>
                <a:sym typeface="Wingdings"/>
              </a:rPr>
              <a:t>gènes</a:t>
            </a:r>
            <a:r>
              <a:rPr lang="en-US" sz="2000" dirty="0">
                <a:ea typeface="Helvetica Neue Light" charset="0"/>
                <a:cs typeface="Helvetica Neue Light" charset="0"/>
                <a:sym typeface="Wingdings"/>
              </a:rPr>
              <a:t> et </a:t>
            </a:r>
            <a:r>
              <a:rPr lang="en-US" sz="2000" dirty="0" err="1">
                <a:ea typeface="Helvetica Neue Light" charset="0"/>
                <a:cs typeface="Helvetica Neue Light" charset="0"/>
                <a:sym typeface="Wingdings"/>
              </a:rPr>
              <a:t>opérons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contenant</a:t>
            </a:r>
            <a:r>
              <a:rPr lang="en-US" sz="2000" dirty="0">
                <a:ea typeface="Helvetica Neue Light" charset="0"/>
                <a:cs typeface="Helvetica Neue Light" charset="0"/>
                <a:sym typeface="Wingdings"/>
              </a:rPr>
              <a:t> des </a:t>
            </a:r>
            <a:r>
              <a:rPr lang="en-US" sz="2000" dirty="0" err="1">
                <a:ea typeface="Helvetica Neue Light" charset="0"/>
                <a:cs typeface="Helvetica Neue Light" charset="0"/>
                <a:sym typeface="Wingdings"/>
              </a:rPr>
              <a:t>aaRS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régulées</a:t>
            </a:r>
            <a:r>
              <a:rPr lang="en-US" sz="2000" dirty="0">
                <a:ea typeface="Helvetica Neue Light" charset="0"/>
                <a:cs typeface="Helvetica Neue Light" charset="0"/>
                <a:sym typeface="Wingdings"/>
              </a:rPr>
              <a:t> par T-Box</a:t>
            </a:r>
            <a:endParaRPr lang="en-US" sz="2000" baseline="30000" dirty="0">
              <a:solidFill>
                <a:srgbClr val="0070C0"/>
              </a:solidFill>
              <a:ea typeface="Helvetica Neue Light" charset="0"/>
              <a:cs typeface="Helvetica Neue Light" charset="0"/>
            </a:endParaRPr>
          </a:p>
        </p:txBody>
      </p:sp>
      <p:sp>
        <p:nvSpPr>
          <p:cNvPr id="4"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La T-Box </a:t>
            </a:r>
            <a:r>
              <a:rPr lang="en-US" sz="2800" baseline="0" dirty="0" err="1">
                <a:solidFill>
                  <a:schemeClr val="accent1">
                    <a:lumMod val="50000"/>
                  </a:schemeClr>
                </a:solidFill>
              </a:rPr>
              <a:t>élément</a:t>
            </a:r>
            <a:r>
              <a:rPr lang="en-US" sz="2800" baseline="0" dirty="0">
                <a:solidFill>
                  <a:schemeClr val="accent1">
                    <a:lumMod val="50000"/>
                  </a:schemeClr>
                </a:solidFill>
              </a:rPr>
              <a:t> </a:t>
            </a:r>
            <a:r>
              <a:rPr lang="en-US" sz="2800" baseline="0" dirty="0" err="1">
                <a:solidFill>
                  <a:schemeClr val="accent1">
                    <a:lumMod val="50000"/>
                  </a:schemeClr>
                </a:solidFill>
              </a:rPr>
              <a:t>régulateur</a:t>
            </a:r>
            <a:r>
              <a:rPr lang="en-US" sz="2800" baseline="0" dirty="0">
                <a:solidFill>
                  <a:schemeClr val="accent1">
                    <a:lumMod val="50000"/>
                  </a:schemeClr>
                </a:solidFill>
              </a:rPr>
              <a:t> de la </a:t>
            </a:r>
            <a:r>
              <a:rPr lang="en-US" sz="2800" baseline="0" dirty="0" err="1">
                <a:solidFill>
                  <a:schemeClr val="accent1">
                    <a:lumMod val="50000"/>
                  </a:schemeClr>
                </a:solidFill>
              </a:rPr>
              <a:t>famille</a:t>
            </a:r>
            <a:r>
              <a:rPr lang="en-US" sz="2800" baseline="0" dirty="0">
                <a:solidFill>
                  <a:schemeClr val="accent1">
                    <a:lumMod val="50000"/>
                  </a:schemeClr>
                </a:solidFill>
              </a:rPr>
              <a:t> des </a:t>
            </a:r>
            <a:r>
              <a:rPr lang="en-US" sz="2800" baseline="0" dirty="0" err="1">
                <a:solidFill>
                  <a:schemeClr val="accent1">
                    <a:lumMod val="50000"/>
                  </a:schemeClr>
                </a:solidFill>
              </a:rPr>
              <a:t>riboswitches</a:t>
            </a:r>
            <a:r>
              <a:rPr lang="en-US" sz="2800" baseline="0" dirty="0">
                <a:solidFill>
                  <a:schemeClr val="accent1">
                    <a:lumMod val="50000"/>
                  </a:schemeClr>
                </a:solidFill>
              </a:rPr>
              <a:t>  </a:t>
            </a:r>
          </a:p>
        </p:txBody>
      </p:sp>
      <p:sp>
        <p:nvSpPr>
          <p:cNvPr id="5" name="Rectangle 4"/>
          <p:cNvSpPr/>
          <p:nvPr/>
        </p:nvSpPr>
        <p:spPr>
          <a:xfrm>
            <a:off x="71406" y="6639699"/>
            <a:ext cx="5929338" cy="246221"/>
          </a:xfrm>
          <a:prstGeom prst="rect">
            <a:avLst/>
          </a:prstGeom>
        </p:spPr>
        <p:txBody>
          <a:bodyPr wrap="square">
            <a:spAutoFit/>
          </a:bodyPr>
          <a:lstStyle/>
          <a:p>
            <a:r>
              <a:rPr lang="fr-FR" sz="1000" dirty="0" err="1"/>
              <a:t>Gutiérrez</a:t>
            </a:r>
            <a:r>
              <a:rPr lang="fr-FR" sz="1000" dirty="0"/>
              <a:t>-</a:t>
            </a:r>
            <a:r>
              <a:rPr lang="fr-FR" sz="1000" dirty="0" err="1"/>
              <a:t>Preciado</a:t>
            </a:r>
            <a:r>
              <a:rPr lang="fr-FR" sz="1000" dirty="0"/>
              <a:t>, A. et al., </a:t>
            </a:r>
            <a:r>
              <a:rPr lang="en-US" sz="1000" dirty="0"/>
              <a:t>MICROBIOLOGY AND MOLECULAR BIOLOGY REVIEWS, Mar. 2009, p. 36–61</a:t>
            </a:r>
            <a:endParaRPr lang="fr-FR" sz="1000" dirty="0"/>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64</a:t>
            </a:fld>
            <a:endParaRPr lang="fr-F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1281138" y="785794"/>
            <a:ext cx="6934200" cy="5334000"/>
          </a:xfrm>
          <a:prstGeom prst="rect">
            <a:avLst/>
          </a:prstGeom>
          <a:noFill/>
          <a:ln w="9525">
            <a:noFill/>
            <a:miter lim="800000"/>
            <a:headEnd/>
            <a:tailEnd/>
          </a:ln>
          <a:effectLst/>
        </p:spPr>
        <p:txBody>
          <a:bodyPr/>
          <a:lstStyle/>
          <a:p>
            <a:pPr marL="342900" indent="-342900">
              <a:lnSpc>
                <a:spcPct val="80000"/>
              </a:lnSpc>
              <a:spcBef>
                <a:spcPct val="20000"/>
              </a:spcBef>
              <a:buClr>
                <a:schemeClr val="tx1"/>
              </a:buClr>
              <a:buFont typeface="Wingdings" pitchFamily="2" charset="2"/>
              <a:buNone/>
            </a:pPr>
            <a:r>
              <a:rPr lang="en-US" baseline="0" dirty="0">
                <a:solidFill>
                  <a:srgbClr val="000000"/>
                </a:solidFill>
              </a:rPr>
              <a:t>~800 T-boxes </a:t>
            </a:r>
            <a:r>
              <a:rPr lang="en-US" baseline="0" dirty="0" err="1">
                <a:solidFill>
                  <a:srgbClr val="000000"/>
                </a:solidFill>
              </a:rPr>
              <a:t>dans</a:t>
            </a:r>
            <a:r>
              <a:rPr lang="en-US" baseline="0" dirty="0">
                <a:solidFill>
                  <a:srgbClr val="000000"/>
                </a:solidFill>
              </a:rPr>
              <a:t> ~90 </a:t>
            </a:r>
            <a:r>
              <a:rPr lang="en-US" baseline="0" dirty="0" err="1">
                <a:solidFill>
                  <a:srgbClr val="000000"/>
                </a:solidFill>
              </a:rPr>
              <a:t>bact</a:t>
            </a:r>
            <a:r>
              <a:rPr lang="fr-FR" baseline="0" dirty="0">
                <a:solidFill>
                  <a:srgbClr val="000000"/>
                </a:solidFill>
              </a:rPr>
              <a:t>é</a:t>
            </a:r>
            <a:r>
              <a:rPr lang="en-US" baseline="0" dirty="0" err="1">
                <a:solidFill>
                  <a:srgbClr val="000000"/>
                </a:solidFill>
              </a:rPr>
              <a:t>ries</a:t>
            </a:r>
            <a:endParaRPr lang="en-US" baseline="0" dirty="0">
              <a:solidFill>
                <a:srgbClr val="000000"/>
              </a:solidFill>
            </a:endParaRPr>
          </a:p>
          <a:p>
            <a:pPr marL="342900" indent="-342900">
              <a:lnSpc>
                <a:spcPct val="80000"/>
              </a:lnSpc>
              <a:spcBef>
                <a:spcPct val="20000"/>
              </a:spcBef>
              <a:buClr>
                <a:schemeClr val="tx1"/>
              </a:buClr>
              <a:buFont typeface="Wingdings" pitchFamily="2" charset="2"/>
              <a:buNone/>
            </a:pPr>
            <a:endParaRPr lang="en-US" baseline="0" dirty="0">
              <a:solidFill>
                <a:srgbClr val="000000"/>
              </a:solidFill>
              <a:cs typeface="Times New Roman" pitchFamily="18" charset="0"/>
            </a:endParaRPr>
          </a:p>
          <a:p>
            <a:pPr marL="342900" indent="-342900">
              <a:lnSpc>
                <a:spcPct val="80000"/>
              </a:lnSpc>
              <a:spcBef>
                <a:spcPct val="20000"/>
              </a:spcBef>
              <a:buClr>
                <a:srgbClr val="000000"/>
              </a:buClr>
            </a:pPr>
            <a:r>
              <a:rPr lang="en-US" baseline="0" dirty="0">
                <a:solidFill>
                  <a:srgbClr val="000000"/>
                </a:solidFill>
                <a:cs typeface="Times New Roman" pitchFamily="18" charset="0"/>
                <a:sym typeface="Wingdings"/>
              </a:rPr>
              <a:t>  </a:t>
            </a:r>
            <a:r>
              <a:rPr lang="en-US" baseline="0" dirty="0" err="1">
                <a:solidFill>
                  <a:srgbClr val="000000"/>
                </a:solidFill>
                <a:cs typeface="Times New Roman" pitchFamily="18" charset="0"/>
              </a:rPr>
              <a:t>Firmicutes</a:t>
            </a:r>
            <a:endParaRPr lang="en-US" baseline="0" dirty="0">
              <a:solidFill>
                <a:srgbClr val="000000"/>
              </a:solidFill>
              <a:cs typeface="Times New Roman" pitchFamily="18" charset="0"/>
            </a:endParaRP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aa-tRNA</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synth</a:t>
            </a:r>
            <a:r>
              <a:rPr lang="fr-FR" baseline="0" dirty="0">
                <a:solidFill>
                  <a:srgbClr val="000000"/>
                </a:solidFill>
              </a:rPr>
              <a:t>é</a:t>
            </a:r>
            <a:r>
              <a:rPr lang="en-US" baseline="0" dirty="0" err="1">
                <a:solidFill>
                  <a:srgbClr val="000000"/>
                </a:solidFill>
                <a:cs typeface="Times New Roman" pitchFamily="18" charset="0"/>
              </a:rPr>
              <a:t>tases</a:t>
            </a:r>
            <a:endParaRPr lang="en-US" baseline="0" dirty="0">
              <a:solidFill>
                <a:srgbClr val="000000"/>
              </a:solidFill>
              <a:cs typeface="Times New Roman" pitchFamily="18" charset="0"/>
            </a:endParaRPr>
          </a:p>
          <a:p>
            <a:pPr marL="742950" lvl="1" indent="-285750">
              <a:lnSpc>
                <a:spcPct val="80000"/>
              </a:lnSpc>
              <a:spcBef>
                <a:spcPct val="20000"/>
              </a:spcBef>
              <a:buClr>
                <a:srgbClr val="000000"/>
              </a:buClr>
              <a:buFont typeface="Wingdings" pitchFamily="2" charset="2"/>
              <a:buChar char="§"/>
            </a:pPr>
            <a:r>
              <a:rPr lang="en-US" baseline="0" dirty="0">
                <a:solidFill>
                  <a:srgbClr val="000000"/>
                </a:solidFill>
                <a:cs typeface="Times New Roman" pitchFamily="18" charset="0"/>
              </a:rPr>
              <a:t>Enzymes de </a:t>
            </a:r>
            <a:r>
              <a:rPr lang="en-US" baseline="0" dirty="0" err="1">
                <a:solidFill>
                  <a:srgbClr val="000000"/>
                </a:solidFill>
                <a:cs typeface="Times New Roman" pitchFamily="18" charset="0"/>
              </a:rPr>
              <a:t>biosynth</a:t>
            </a:r>
            <a:r>
              <a:rPr lang="fr-FR" baseline="0" dirty="0">
                <a:solidFill>
                  <a:srgbClr val="000000"/>
                </a:solidFill>
              </a:rPr>
              <a:t>è</a:t>
            </a:r>
            <a:r>
              <a:rPr lang="en-US" baseline="0" dirty="0">
                <a:solidFill>
                  <a:srgbClr val="000000"/>
                </a:solidFill>
                <a:cs typeface="Times New Roman" pitchFamily="18" charset="0"/>
              </a:rPr>
              <a:t>se </a:t>
            </a:r>
            <a:r>
              <a:rPr lang="en-US" baseline="0" dirty="0" err="1">
                <a:solidFill>
                  <a:srgbClr val="000000"/>
                </a:solidFill>
                <a:cs typeface="Times New Roman" pitchFamily="18" charset="0"/>
              </a:rPr>
              <a:t>d’aa</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sauf</a:t>
            </a:r>
            <a:r>
              <a:rPr lang="en-US" baseline="0" dirty="0">
                <a:solidFill>
                  <a:srgbClr val="000000"/>
                </a:solidFill>
                <a:cs typeface="Times New Roman" pitchFamily="18" charset="0"/>
              </a:rPr>
              <a:t> glutamine, glutamate, lysine</a:t>
            </a: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Transporteurs</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d’aa</a:t>
            </a:r>
            <a:endParaRPr lang="en-US" baseline="0" dirty="0">
              <a:solidFill>
                <a:srgbClr val="000000"/>
              </a:solidFill>
              <a:cs typeface="Times New Roman" pitchFamily="18" charset="0"/>
            </a:endParaRPr>
          </a:p>
          <a:p>
            <a:pPr marL="742950" lvl="1" indent="-285750">
              <a:lnSpc>
                <a:spcPct val="80000"/>
              </a:lnSpc>
              <a:spcBef>
                <a:spcPct val="20000"/>
              </a:spcBef>
            </a:pPr>
            <a:endParaRPr lang="en-US" baseline="0" dirty="0">
              <a:solidFill>
                <a:srgbClr val="000000"/>
              </a:solidFill>
              <a:cs typeface="Times New Roman" pitchFamily="18" charset="0"/>
            </a:endParaRPr>
          </a:p>
          <a:p>
            <a:pPr marL="342900" indent="-342900">
              <a:lnSpc>
                <a:spcPct val="80000"/>
              </a:lnSpc>
              <a:spcBef>
                <a:spcPct val="20000"/>
              </a:spcBef>
              <a:buClr>
                <a:srgbClr val="000000"/>
              </a:buClr>
            </a:pPr>
            <a:r>
              <a:rPr lang="en-US" baseline="0" dirty="0">
                <a:solidFill>
                  <a:srgbClr val="000000"/>
                </a:solidFill>
                <a:cs typeface="Times New Roman" pitchFamily="18" charset="0"/>
                <a:sym typeface="Wingdings"/>
              </a:rPr>
              <a:t>  </a:t>
            </a:r>
            <a:r>
              <a:rPr lang="en-US" baseline="0" dirty="0" err="1">
                <a:solidFill>
                  <a:srgbClr val="000000"/>
                </a:solidFill>
                <a:cs typeface="Times New Roman" pitchFamily="18" charset="0"/>
              </a:rPr>
              <a:t>Actinobact</a:t>
            </a:r>
            <a:r>
              <a:rPr lang="fr-FR" baseline="0" dirty="0">
                <a:solidFill>
                  <a:srgbClr val="000000"/>
                </a:solidFill>
              </a:rPr>
              <a:t>é</a:t>
            </a:r>
            <a:r>
              <a:rPr lang="en-US" baseline="0" dirty="0" err="1">
                <a:solidFill>
                  <a:srgbClr val="000000"/>
                </a:solidFill>
                <a:cs typeface="Times New Roman" pitchFamily="18" charset="0"/>
              </a:rPr>
              <a:t>rie</a:t>
            </a:r>
            <a:endParaRPr lang="en-US" baseline="0" dirty="0">
              <a:solidFill>
                <a:srgbClr val="000000"/>
              </a:solidFill>
              <a:cs typeface="Times New Roman" pitchFamily="18" charset="0"/>
            </a:endParaRP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aa</a:t>
            </a:r>
            <a:r>
              <a:rPr lang="en-US" baseline="0" dirty="0">
                <a:solidFill>
                  <a:srgbClr val="000000"/>
                </a:solidFill>
                <a:cs typeface="Times New Roman" pitchFamily="18" charset="0"/>
              </a:rPr>
              <a:t> </a:t>
            </a:r>
            <a:r>
              <a:rPr lang="fr-FR" baseline="0" dirty="0">
                <a:solidFill>
                  <a:srgbClr val="000000"/>
                </a:solidFill>
              </a:rPr>
              <a:t>à</a:t>
            </a:r>
            <a:r>
              <a:rPr lang="en-US" baseline="0" dirty="0">
                <a:solidFill>
                  <a:srgbClr val="000000"/>
                </a:solidFill>
              </a:rPr>
              <a:t> </a:t>
            </a:r>
            <a:r>
              <a:rPr lang="en-US" baseline="0" dirty="0" err="1">
                <a:solidFill>
                  <a:srgbClr val="000000"/>
                </a:solidFill>
                <a:cs typeface="Times New Roman" pitchFamily="18" charset="0"/>
              </a:rPr>
              <a:t>chaîne</a:t>
            </a:r>
            <a:r>
              <a:rPr lang="en-US" baseline="0" dirty="0">
                <a:solidFill>
                  <a:srgbClr val="000000"/>
                </a:solidFill>
                <a:cs typeface="Times New Roman" pitchFamily="18" charset="0"/>
              </a:rPr>
              <a:t> lat</a:t>
            </a:r>
            <a:r>
              <a:rPr lang="fr-FR" baseline="0" dirty="0" err="1">
                <a:solidFill>
                  <a:srgbClr val="000000"/>
                </a:solidFill>
              </a:rPr>
              <a:t>ér</a:t>
            </a:r>
            <a:r>
              <a:rPr lang="en-US" baseline="0" dirty="0">
                <a:solidFill>
                  <a:srgbClr val="000000"/>
                </a:solidFill>
                <a:cs typeface="Times New Roman" pitchFamily="18" charset="0"/>
              </a:rPr>
              <a:t>ale </a:t>
            </a:r>
            <a:r>
              <a:rPr lang="en-US" baseline="0" dirty="0" err="1">
                <a:solidFill>
                  <a:srgbClr val="000000"/>
                </a:solidFill>
                <a:cs typeface="Times New Roman" pitchFamily="18" charset="0"/>
              </a:rPr>
              <a:t>aliphatique</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ileS</a:t>
            </a:r>
            <a:r>
              <a:rPr lang="en-US" baseline="0" dirty="0">
                <a:solidFill>
                  <a:srgbClr val="000000"/>
                </a:solidFill>
                <a:cs typeface="Times New Roman" pitchFamily="18" charset="0"/>
              </a:rPr>
              <a:t>)</a:t>
            </a: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aa</a:t>
            </a:r>
            <a:r>
              <a:rPr lang="en-US" baseline="0" dirty="0">
                <a:solidFill>
                  <a:srgbClr val="000000"/>
                </a:solidFill>
                <a:cs typeface="Times New Roman" pitchFamily="18" charset="0"/>
              </a:rPr>
              <a:t> </a:t>
            </a:r>
            <a:r>
              <a:rPr lang="fr-FR" baseline="0" dirty="0">
                <a:solidFill>
                  <a:srgbClr val="000000"/>
                </a:solidFill>
              </a:rPr>
              <a:t>à</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chaîne</a:t>
            </a:r>
            <a:r>
              <a:rPr lang="en-US" baseline="0" dirty="0">
                <a:solidFill>
                  <a:srgbClr val="000000"/>
                </a:solidFill>
                <a:cs typeface="Times New Roman" pitchFamily="18" charset="0"/>
              </a:rPr>
              <a:t> lat</a:t>
            </a:r>
            <a:r>
              <a:rPr lang="fr-FR" baseline="0" dirty="0" err="1">
                <a:solidFill>
                  <a:srgbClr val="000000"/>
                </a:solidFill>
              </a:rPr>
              <a:t>ér</a:t>
            </a:r>
            <a:r>
              <a:rPr lang="en-US" baseline="0" dirty="0">
                <a:solidFill>
                  <a:srgbClr val="000000"/>
                </a:solidFill>
                <a:cs typeface="Times New Roman" pitchFamily="18" charset="0"/>
              </a:rPr>
              <a:t>ale </a:t>
            </a:r>
            <a:r>
              <a:rPr lang="en-US" baseline="0" dirty="0" err="1">
                <a:solidFill>
                  <a:srgbClr val="000000"/>
                </a:solidFill>
                <a:cs typeface="Times New Roman" pitchFamily="18" charset="0"/>
              </a:rPr>
              <a:t>aromatique</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Atopobium</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minutum</a:t>
            </a:r>
            <a:r>
              <a:rPr lang="en-US" baseline="0" dirty="0">
                <a:solidFill>
                  <a:srgbClr val="000000"/>
                </a:solidFill>
                <a:cs typeface="Times New Roman" pitchFamily="18" charset="0"/>
              </a:rPr>
              <a:t>)</a:t>
            </a:r>
          </a:p>
          <a:p>
            <a:pPr marL="742950" lvl="1" indent="-285750">
              <a:lnSpc>
                <a:spcPct val="80000"/>
              </a:lnSpc>
              <a:spcBef>
                <a:spcPct val="20000"/>
              </a:spcBef>
            </a:pPr>
            <a:endParaRPr lang="en-US" baseline="0" dirty="0">
              <a:solidFill>
                <a:srgbClr val="000000"/>
              </a:solidFill>
              <a:cs typeface="Times New Roman" pitchFamily="18" charset="0"/>
            </a:endParaRPr>
          </a:p>
          <a:p>
            <a:pPr marL="342900" indent="-342900">
              <a:lnSpc>
                <a:spcPct val="80000"/>
              </a:lnSpc>
              <a:spcBef>
                <a:spcPct val="20000"/>
              </a:spcBef>
              <a:buClr>
                <a:srgbClr val="000000"/>
              </a:buClr>
            </a:pPr>
            <a:r>
              <a:rPr lang="en-US" baseline="0" dirty="0">
                <a:solidFill>
                  <a:srgbClr val="000000"/>
                </a:solidFill>
                <a:cs typeface="Times New Roman" pitchFamily="18" charset="0"/>
                <a:sym typeface="Wingdings"/>
              </a:rPr>
              <a:t>  </a:t>
            </a:r>
            <a:r>
              <a:rPr lang="en-US" baseline="0" dirty="0">
                <a:solidFill>
                  <a:srgbClr val="000000"/>
                </a:solidFill>
                <a:cs typeface="Times New Roman" pitchFamily="18" charset="0"/>
              </a:rPr>
              <a:t>Delta-</a:t>
            </a:r>
            <a:r>
              <a:rPr lang="en-US" baseline="0" dirty="0" err="1">
                <a:solidFill>
                  <a:srgbClr val="000000"/>
                </a:solidFill>
                <a:cs typeface="Times New Roman" pitchFamily="18" charset="0"/>
              </a:rPr>
              <a:t>prot</a:t>
            </a:r>
            <a:r>
              <a:rPr lang="fr-FR" baseline="0" dirty="0">
                <a:solidFill>
                  <a:srgbClr val="000000"/>
                </a:solidFill>
              </a:rPr>
              <a:t>é</a:t>
            </a:r>
            <a:r>
              <a:rPr lang="en-US" baseline="0" dirty="0" err="1">
                <a:solidFill>
                  <a:srgbClr val="000000"/>
                </a:solidFill>
                <a:cs typeface="Times New Roman" pitchFamily="18" charset="0"/>
              </a:rPr>
              <a:t>obact</a:t>
            </a:r>
            <a:r>
              <a:rPr lang="fr-FR" baseline="0" dirty="0">
                <a:solidFill>
                  <a:srgbClr val="000000"/>
                </a:solidFill>
              </a:rPr>
              <a:t>é</a:t>
            </a:r>
            <a:r>
              <a:rPr lang="en-US" baseline="0" dirty="0" err="1">
                <a:solidFill>
                  <a:srgbClr val="000000"/>
                </a:solidFill>
                <a:cs typeface="Times New Roman" pitchFamily="18" charset="0"/>
              </a:rPr>
              <a:t>rie</a:t>
            </a:r>
            <a:r>
              <a:rPr lang="en-US" baseline="0" dirty="0">
                <a:solidFill>
                  <a:srgbClr val="000000"/>
                </a:solidFill>
                <a:cs typeface="Times New Roman" pitchFamily="18" charset="0"/>
              </a:rPr>
              <a:t> </a:t>
            </a: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aa</a:t>
            </a:r>
            <a:r>
              <a:rPr lang="en-US" baseline="0" dirty="0">
                <a:solidFill>
                  <a:srgbClr val="000000"/>
                </a:solidFill>
                <a:cs typeface="Times New Roman" pitchFamily="18" charset="0"/>
              </a:rPr>
              <a:t> </a:t>
            </a:r>
            <a:r>
              <a:rPr lang="fr-FR" baseline="0" dirty="0">
                <a:solidFill>
                  <a:srgbClr val="000000"/>
                </a:solidFill>
              </a:rPr>
              <a:t>à</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chaîne</a:t>
            </a:r>
            <a:r>
              <a:rPr lang="en-US" baseline="0" dirty="0">
                <a:solidFill>
                  <a:srgbClr val="000000"/>
                </a:solidFill>
                <a:cs typeface="Times New Roman" pitchFamily="18" charset="0"/>
              </a:rPr>
              <a:t> lat</a:t>
            </a:r>
            <a:r>
              <a:rPr lang="fr-FR" baseline="0" dirty="0" err="1">
                <a:solidFill>
                  <a:srgbClr val="000000"/>
                </a:solidFill>
              </a:rPr>
              <a:t>ér</a:t>
            </a:r>
            <a:r>
              <a:rPr lang="en-US" baseline="0" dirty="0">
                <a:solidFill>
                  <a:srgbClr val="000000"/>
                </a:solidFill>
                <a:cs typeface="Times New Roman" pitchFamily="18" charset="0"/>
              </a:rPr>
              <a:t>ale </a:t>
            </a:r>
            <a:r>
              <a:rPr lang="en-US" baseline="0" dirty="0" err="1">
                <a:solidFill>
                  <a:srgbClr val="000000"/>
                </a:solidFill>
                <a:cs typeface="Times New Roman" pitchFamily="18" charset="0"/>
              </a:rPr>
              <a:t>aliphatique</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leu</a:t>
            </a:r>
            <a:r>
              <a:rPr lang="en-US" baseline="0" dirty="0">
                <a:solidFill>
                  <a:srgbClr val="000000"/>
                </a:solidFill>
                <a:cs typeface="Times New Roman" pitchFamily="18" charset="0"/>
              </a:rPr>
              <a:t> – enzymes)</a:t>
            </a:r>
          </a:p>
          <a:p>
            <a:pPr marL="742950" lvl="1" indent="-285750">
              <a:lnSpc>
                <a:spcPct val="80000"/>
              </a:lnSpc>
              <a:spcBef>
                <a:spcPct val="20000"/>
              </a:spcBef>
            </a:pPr>
            <a:endParaRPr lang="en-US" baseline="0" dirty="0">
              <a:solidFill>
                <a:srgbClr val="000000"/>
              </a:solidFill>
              <a:cs typeface="Times New Roman" pitchFamily="18" charset="0"/>
            </a:endParaRPr>
          </a:p>
          <a:p>
            <a:pPr marL="342900" indent="-342900">
              <a:lnSpc>
                <a:spcPct val="80000"/>
              </a:lnSpc>
              <a:spcBef>
                <a:spcPct val="20000"/>
              </a:spcBef>
              <a:buClr>
                <a:srgbClr val="000000"/>
              </a:buClr>
            </a:pPr>
            <a:r>
              <a:rPr lang="en-US" baseline="0" dirty="0">
                <a:solidFill>
                  <a:srgbClr val="000000"/>
                </a:solidFill>
                <a:cs typeface="Times New Roman" pitchFamily="18" charset="0"/>
                <a:sym typeface="Wingdings"/>
              </a:rPr>
              <a:t>  </a:t>
            </a:r>
            <a:r>
              <a:rPr lang="en-US" baseline="0" dirty="0" err="1">
                <a:solidFill>
                  <a:srgbClr val="000000"/>
                </a:solidFill>
                <a:cs typeface="Times New Roman" pitchFamily="18" charset="0"/>
              </a:rPr>
              <a:t>Thermus</a:t>
            </a:r>
            <a:r>
              <a:rPr lang="en-US" baseline="0" dirty="0">
                <a:solidFill>
                  <a:srgbClr val="000000"/>
                </a:solidFill>
                <a:cs typeface="Times New Roman" pitchFamily="18" charset="0"/>
              </a:rPr>
              <a:t>/</a:t>
            </a:r>
            <a:r>
              <a:rPr lang="en-US" baseline="0" dirty="0" err="1">
                <a:solidFill>
                  <a:srgbClr val="000000"/>
                </a:solidFill>
                <a:cs typeface="Times New Roman" pitchFamily="18" charset="0"/>
              </a:rPr>
              <a:t>Deinococcus</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groupe</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aa-tRNA</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synt</a:t>
            </a:r>
            <a:r>
              <a:rPr lang="fr-FR" baseline="0" dirty="0">
                <a:solidFill>
                  <a:srgbClr val="000000"/>
                </a:solidFill>
              </a:rPr>
              <a:t>é</a:t>
            </a:r>
            <a:r>
              <a:rPr lang="en-US" baseline="0" dirty="0" err="1">
                <a:solidFill>
                  <a:srgbClr val="000000"/>
                </a:solidFill>
                <a:cs typeface="Times New Roman" pitchFamily="18" charset="0"/>
              </a:rPr>
              <a:t>thases</a:t>
            </a:r>
            <a:r>
              <a:rPr lang="en-US" baseline="0" dirty="0">
                <a:solidFill>
                  <a:srgbClr val="000000"/>
                </a:solidFill>
                <a:cs typeface="Times New Roman" pitchFamily="18" charset="0"/>
              </a:rPr>
              <a:t>)</a:t>
            </a: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aa</a:t>
            </a:r>
            <a:r>
              <a:rPr lang="en-US" baseline="0" dirty="0">
                <a:solidFill>
                  <a:srgbClr val="000000"/>
                </a:solidFill>
                <a:cs typeface="Times New Roman" pitchFamily="18" charset="0"/>
              </a:rPr>
              <a:t> </a:t>
            </a:r>
            <a:r>
              <a:rPr lang="fr-FR" baseline="0" dirty="0">
                <a:solidFill>
                  <a:srgbClr val="000000"/>
                </a:solidFill>
              </a:rPr>
              <a:t>à</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chaîne</a:t>
            </a:r>
            <a:r>
              <a:rPr lang="en-US" baseline="0" dirty="0">
                <a:solidFill>
                  <a:srgbClr val="000000"/>
                </a:solidFill>
                <a:cs typeface="Times New Roman" pitchFamily="18" charset="0"/>
              </a:rPr>
              <a:t> lat</a:t>
            </a:r>
            <a:r>
              <a:rPr lang="fr-FR" baseline="0" dirty="0" err="1">
                <a:solidFill>
                  <a:srgbClr val="000000"/>
                </a:solidFill>
              </a:rPr>
              <a:t>ér</a:t>
            </a:r>
            <a:r>
              <a:rPr lang="en-US" baseline="0" dirty="0">
                <a:solidFill>
                  <a:srgbClr val="000000"/>
                </a:solidFill>
                <a:cs typeface="Times New Roman" pitchFamily="18" charset="0"/>
              </a:rPr>
              <a:t>ale </a:t>
            </a:r>
            <a:r>
              <a:rPr lang="en-US" baseline="0" dirty="0" err="1">
                <a:solidFill>
                  <a:srgbClr val="000000"/>
                </a:solidFill>
                <a:cs typeface="Times New Roman" pitchFamily="18" charset="0"/>
              </a:rPr>
              <a:t>aliphatique</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ileS</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valS</a:t>
            </a:r>
            <a:r>
              <a:rPr lang="en-US" baseline="0" dirty="0">
                <a:solidFill>
                  <a:srgbClr val="000000"/>
                </a:solidFill>
                <a:cs typeface="Times New Roman" pitchFamily="18" charset="0"/>
              </a:rPr>
              <a:t>)</a:t>
            </a: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Glycine</a:t>
            </a:r>
            <a:endParaRPr lang="en-US" baseline="0" dirty="0">
              <a:solidFill>
                <a:srgbClr val="000000"/>
              </a:solidFill>
              <a:cs typeface="Times New Roman" pitchFamily="18" charset="0"/>
            </a:endParaRPr>
          </a:p>
          <a:p>
            <a:pPr marL="742950" lvl="1" indent="-285750">
              <a:lnSpc>
                <a:spcPct val="80000"/>
              </a:lnSpc>
              <a:spcBef>
                <a:spcPct val="20000"/>
              </a:spcBef>
              <a:buClr>
                <a:srgbClr val="000000"/>
              </a:buClr>
            </a:pPr>
            <a:endParaRPr lang="en-US" baseline="0" dirty="0">
              <a:solidFill>
                <a:srgbClr val="000000"/>
              </a:solidFill>
              <a:cs typeface="Times New Roman" pitchFamily="18" charset="0"/>
            </a:endParaRPr>
          </a:p>
          <a:p>
            <a:pPr marL="342900" indent="-342900">
              <a:lnSpc>
                <a:spcPct val="80000"/>
              </a:lnSpc>
              <a:spcBef>
                <a:spcPct val="20000"/>
              </a:spcBef>
              <a:buClr>
                <a:srgbClr val="000000"/>
              </a:buClr>
            </a:pPr>
            <a:r>
              <a:rPr lang="en-US" baseline="0" dirty="0">
                <a:solidFill>
                  <a:srgbClr val="000000"/>
                </a:solidFill>
                <a:cs typeface="Times New Roman" pitchFamily="18" charset="0"/>
                <a:sym typeface="Wingdings"/>
              </a:rPr>
              <a:t>  </a:t>
            </a:r>
            <a:r>
              <a:rPr lang="en-US" baseline="0" dirty="0" err="1">
                <a:solidFill>
                  <a:srgbClr val="000000"/>
                </a:solidFill>
                <a:cs typeface="Times New Roman" pitchFamily="18" charset="0"/>
              </a:rPr>
              <a:t>Chloroflexi</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Dictyoglomi</a:t>
            </a:r>
            <a:endParaRPr lang="en-US" baseline="0" dirty="0">
              <a:solidFill>
                <a:srgbClr val="000000"/>
              </a:solidFill>
              <a:cs typeface="Times New Roman" pitchFamily="18" charset="0"/>
            </a:endParaRP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aa</a:t>
            </a:r>
            <a:r>
              <a:rPr lang="en-US" baseline="0" dirty="0">
                <a:solidFill>
                  <a:srgbClr val="000000"/>
                </a:solidFill>
                <a:cs typeface="Times New Roman" pitchFamily="18" charset="0"/>
              </a:rPr>
              <a:t> </a:t>
            </a:r>
            <a:r>
              <a:rPr lang="fr-FR" baseline="0" dirty="0">
                <a:solidFill>
                  <a:srgbClr val="000000"/>
                </a:solidFill>
              </a:rPr>
              <a:t>à</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chaîne</a:t>
            </a:r>
            <a:r>
              <a:rPr lang="en-US" baseline="0" dirty="0">
                <a:solidFill>
                  <a:srgbClr val="000000"/>
                </a:solidFill>
                <a:cs typeface="Times New Roman" pitchFamily="18" charset="0"/>
              </a:rPr>
              <a:t> lat</a:t>
            </a:r>
            <a:r>
              <a:rPr lang="fr-FR" baseline="0" dirty="0" err="1">
                <a:solidFill>
                  <a:srgbClr val="000000"/>
                </a:solidFill>
              </a:rPr>
              <a:t>ér</a:t>
            </a:r>
            <a:r>
              <a:rPr lang="en-US" baseline="0" dirty="0">
                <a:solidFill>
                  <a:srgbClr val="000000"/>
                </a:solidFill>
                <a:cs typeface="Times New Roman" pitchFamily="18" charset="0"/>
              </a:rPr>
              <a:t>ale </a:t>
            </a:r>
            <a:r>
              <a:rPr lang="en-US" baseline="0" dirty="0" err="1">
                <a:solidFill>
                  <a:srgbClr val="000000"/>
                </a:solidFill>
                <a:cs typeface="Times New Roman" pitchFamily="18" charset="0"/>
              </a:rPr>
              <a:t>aromatique</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trp</a:t>
            </a:r>
            <a:r>
              <a:rPr lang="en-US" baseline="0" dirty="0">
                <a:solidFill>
                  <a:srgbClr val="000000"/>
                </a:solidFill>
                <a:cs typeface="Times New Roman" pitchFamily="18" charset="0"/>
              </a:rPr>
              <a:t> – enzymes)</a:t>
            </a: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aa</a:t>
            </a:r>
            <a:r>
              <a:rPr lang="en-US" baseline="0" dirty="0">
                <a:solidFill>
                  <a:srgbClr val="000000"/>
                </a:solidFill>
                <a:cs typeface="Times New Roman" pitchFamily="18" charset="0"/>
              </a:rPr>
              <a:t> </a:t>
            </a:r>
            <a:r>
              <a:rPr lang="fr-FR" baseline="0" dirty="0">
                <a:solidFill>
                  <a:srgbClr val="000000"/>
                </a:solidFill>
              </a:rPr>
              <a:t>à</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chaîne</a:t>
            </a:r>
            <a:r>
              <a:rPr lang="en-US" baseline="0" dirty="0">
                <a:solidFill>
                  <a:srgbClr val="000000"/>
                </a:solidFill>
                <a:cs typeface="Times New Roman" pitchFamily="18" charset="0"/>
              </a:rPr>
              <a:t> lat</a:t>
            </a:r>
            <a:r>
              <a:rPr lang="fr-FR" baseline="0" dirty="0" err="1">
                <a:solidFill>
                  <a:srgbClr val="000000"/>
                </a:solidFill>
              </a:rPr>
              <a:t>ér</a:t>
            </a:r>
            <a:r>
              <a:rPr lang="en-US" baseline="0" dirty="0">
                <a:solidFill>
                  <a:srgbClr val="000000"/>
                </a:solidFill>
                <a:cs typeface="Times New Roman" pitchFamily="18" charset="0"/>
              </a:rPr>
              <a:t>ale </a:t>
            </a:r>
            <a:r>
              <a:rPr lang="en-US" baseline="0" dirty="0" err="1">
                <a:solidFill>
                  <a:srgbClr val="000000"/>
                </a:solidFill>
                <a:cs typeface="Times New Roman" pitchFamily="18" charset="0"/>
              </a:rPr>
              <a:t>aliphatique</a:t>
            </a:r>
            <a:r>
              <a:rPr lang="en-US" baseline="0" dirty="0">
                <a:solidFill>
                  <a:srgbClr val="000000"/>
                </a:solidFill>
                <a:cs typeface="Times New Roman" pitchFamily="18" charset="0"/>
              </a:rPr>
              <a:t> (</a:t>
            </a:r>
            <a:r>
              <a:rPr lang="en-US" baseline="0" dirty="0" err="1">
                <a:solidFill>
                  <a:srgbClr val="000000"/>
                </a:solidFill>
                <a:cs typeface="Times New Roman" pitchFamily="18" charset="0"/>
              </a:rPr>
              <a:t>ileS</a:t>
            </a:r>
            <a:r>
              <a:rPr lang="en-US" baseline="0" dirty="0">
                <a:solidFill>
                  <a:srgbClr val="000000"/>
                </a:solidFill>
                <a:cs typeface="Times New Roman" pitchFamily="18" charset="0"/>
              </a:rPr>
              <a:t>)</a:t>
            </a:r>
          </a:p>
          <a:p>
            <a:pPr marL="742950" lvl="1" indent="-285750">
              <a:lnSpc>
                <a:spcPct val="80000"/>
              </a:lnSpc>
              <a:spcBef>
                <a:spcPct val="20000"/>
              </a:spcBef>
              <a:buClr>
                <a:srgbClr val="000000"/>
              </a:buClr>
              <a:buFont typeface="Wingdings" pitchFamily="2" charset="2"/>
              <a:buChar char="§"/>
            </a:pPr>
            <a:r>
              <a:rPr lang="en-US" baseline="0" dirty="0" err="1">
                <a:solidFill>
                  <a:srgbClr val="000000"/>
                </a:solidFill>
                <a:cs typeface="Times New Roman" pitchFamily="18" charset="0"/>
              </a:rPr>
              <a:t>Thr</a:t>
            </a:r>
            <a:r>
              <a:rPr lang="fr-FR" baseline="0" dirty="0" err="1">
                <a:solidFill>
                  <a:srgbClr val="000000"/>
                </a:solidFill>
              </a:rPr>
              <a:t>éo</a:t>
            </a:r>
            <a:r>
              <a:rPr lang="en-US" baseline="0" dirty="0">
                <a:solidFill>
                  <a:srgbClr val="000000"/>
                </a:solidFill>
                <a:cs typeface="Times New Roman" pitchFamily="18" charset="0"/>
              </a:rPr>
              <a:t>nine</a:t>
            </a:r>
            <a:endParaRPr lang="ru-RU" baseline="0" dirty="0">
              <a:solidFill>
                <a:srgbClr val="000000"/>
              </a:solidFill>
              <a:cs typeface="Times New Roman" pitchFamily="18" charset="0"/>
            </a:endParaRPr>
          </a:p>
        </p:txBody>
      </p:sp>
      <p:sp>
        <p:nvSpPr>
          <p:cNvPr id="5"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effectLst>
                  <a:outerShdw blurRad="38100" dist="38100" dir="2700000" algn="tl">
                    <a:srgbClr val="C0C0C0"/>
                  </a:outerShdw>
                </a:effectLst>
                <a:sym typeface="Wingdings"/>
              </a:rPr>
              <a:t> </a:t>
            </a:r>
            <a:r>
              <a:rPr lang="en-US" sz="2800" baseline="0" dirty="0">
                <a:solidFill>
                  <a:schemeClr val="accent1">
                    <a:lumMod val="50000"/>
                  </a:schemeClr>
                </a:solidFill>
                <a:effectLst>
                  <a:outerShdw blurRad="38100" dist="38100" dir="2700000" algn="tl">
                    <a:srgbClr val="C0C0C0"/>
                  </a:outerShdw>
                </a:effectLst>
              </a:rPr>
              <a:t>La T-Box </a:t>
            </a:r>
            <a:r>
              <a:rPr lang="en-US" sz="2800" baseline="0" dirty="0" err="1">
                <a:solidFill>
                  <a:schemeClr val="accent1">
                    <a:lumMod val="50000"/>
                  </a:schemeClr>
                </a:solidFill>
                <a:effectLst>
                  <a:outerShdw blurRad="38100" dist="38100" dir="2700000" algn="tl">
                    <a:srgbClr val="C0C0C0"/>
                  </a:outerShdw>
                </a:effectLst>
              </a:rPr>
              <a:t>élément</a:t>
            </a:r>
            <a:r>
              <a:rPr lang="en-US" sz="2800" baseline="0" dirty="0">
                <a:solidFill>
                  <a:schemeClr val="accent1">
                    <a:lumMod val="50000"/>
                  </a:schemeClr>
                </a:solidFill>
                <a:effectLst>
                  <a:outerShdw blurRad="38100" dist="38100" dir="2700000" algn="tl">
                    <a:srgbClr val="C0C0C0"/>
                  </a:outerShdw>
                </a:effectLst>
              </a:rPr>
              <a:t> </a:t>
            </a:r>
            <a:r>
              <a:rPr lang="en-US" sz="2800" baseline="0" dirty="0" err="1">
                <a:solidFill>
                  <a:schemeClr val="accent1">
                    <a:lumMod val="50000"/>
                  </a:schemeClr>
                </a:solidFill>
                <a:effectLst>
                  <a:outerShdw blurRad="38100" dist="38100" dir="2700000" algn="tl">
                    <a:srgbClr val="C0C0C0"/>
                  </a:outerShdw>
                </a:effectLst>
              </a:rPr>
              <a:t>régulateur</a:t>
            </a:r>
            <a:r>
              <a:rPr lang="en-US" sz="2800" baseline="0" dirty="0">
                <a:solidFill>
                  <a:schemeClr val="accent1">
                    <a:lumMod val="50000"/>
                  </a:schemeClr>
                </a:solidFill>
                <a:effectLst>
                  <a:outerShdw blurRad="38100" dist="38100" dir="2700000" algn="tl">
                    <a:srgbClr val="C0C0C0"/>
                  </a:outerShdw>
                </a:effectLst>
              </a:rPr>
              <a:t> de la </a:t>
            </a:r>
            <a:r>
              <a:rPr lang="en-US" sz="2800" baseline="0" dirty="0" err="1">
                <a:solidFill>
                  <a:schemeClr val="accent1">
                    <a:lumMod val="50000"/>
                  </a:schemeClr>
                </a:solidFill>
                <a:effectLst>
                  <a:outerShdw blurRad="38100" dist="38100" dir="2700000" algn="tl">
                    <a:srgbClr val="C0C0C0"/>
                  </a:outerShdw>
                </a:effectLst>
              </a:rPr>
              <a:t>famille</a:t>
            </a:r>
            <a:r>
              <a:rPr lang="en-US" sz="2800" baseline="0" dirty="0">
                <a:solidFill>
                  <a:schemeClr val="accent1">
                    <a:lumMod val="50000"/>
                  </a:schemeClr>
                </a:solidFill>
                <a:effectLst>
                  <a:outerShdw blurRad="38100" dist="38100" dir="2700000" algn="tl">
                    <a:srgbClr val="C0C0C0"/>
                  </a:outerShdw>
                </a:effectLst>
              </a:rPr>
              <a:t> des </a:t>
            </a:r>
            <a:r>
              <a:rPr lang="en-US" sz="2800" baseline="0" dirty="0" err="1">
                <a:solidFill>
                  <a:schemeClr val="accent1">
                    <a:lumMod val="50000"/>
                  </a:schemeClr>
                </a:solidFill>
                <a:effectLst>
                  <a:outerShdw blurRad="38100" dist="38100" dir="2700000" algn="tl">
                    <a:srgbClr val="C0C0C0"/>
                  </a:outerShdw>
                </a:effectLst>
              </a:rPr>
              <a:t>riboswitches</a:t>
            </a:r>
            <a:r>
              <a:rPr lang="en-US" sz="2800" baseline="0" dirty="0">
                <a:solidFill>
                  <a:schemeClr val="accent1">
                    <a:lumMod val="50000"/>
                  </a:schemeClr>
                </a:solidFill>
              </a:rPr>
              <a:t>  </a:t>
            </a: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65</a:t>
            </a:fld>
            <a:endParaRPr lang="fr-F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recherche TATABox et T-Box.PNG"/>
          <p:cNvPicPr>
            <a:picLocks noChangeAspect="1"/>
          </p:cNvPicPr>
          <p:nvPr/>
        </p:nvPicPr>
        <p:blipFill>
          <a:blip r:embed="rId2" cstate="print"/>
          <a:srcRect l="6072" t="7486" r="2682" b="17303"/>
          <a:stretch>
            <a:fillRect/>
          </a:stretch>
        </p:blipFill>
        <p:spPr>
          <a:xfrm>
            <a:off x="500034" y="4429132"/>
            <a:ext cx="6278054" cy="2000264"/>
          </a:xfrm>
          <a:prstGeom prst="rect">
            <a:avLst/>
          </a:prstGeom>
        </p:spPr>
      </p:pic>
      <p:pic>
        <p:nvPicPr>
          <p:cNvPr id="10" name="Image 9" descr="éléments structuraux T-Box dans ancien temps.PNG"/>
          <p:cNvPicPr>
            <a:picLocks noChangeAspect="1"/>
          </p:cNvPicPr>
          <p:nvPr/>
        </p:nvPicPr>
        <p:blipFill>
          <a:blip r:embed="rId3" cstate="print"/>
          <a:stretch>
            <a:fillRect/>
          </a:stretch>
        </p:blipFill>
        <p:spPr>
          <a:xfrm>
            <a:off x="642910" y="500042"/>
            <a:ext cx="2571768" cy="3968967"/>
          </a:xfrm>
          <a:prstGeom prst="rect">
            <a:avLst/>
          </a:prstGeom>
        </p:spPr>
      </p:pic>
      <p:sp>
        <p:nvSpPr>
          <p:cNvPr id="9"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Les </a:t>
            </a:r>
            <a:r>
              <a:rPr lang="en-US" sz="2800" baseline="0" dirty="0" err="1">
                <a:solidFill>
                  <a:schemeClr val="accent1">
                    <a:lumMod val="50000"/>
                  </a:schemeClr>
                </a:solidFill>
              </a:rPr>
              <a:t>stratégies</a:t>
            </a:r>
            <a:r>
              <a:rPr lang="en-US" sz="2800" dirty="0">
                <a:solidFill>
                  <a:schemeClr val="accent1">
                    <a:lumMod val="50000"/>
                  </a:schemeClr>
                </a:solidFill>
              </a:rPr>
              <a:t> </a:t>
            </a:r>
            <a:r>
              <a:rPr lang="en-US" sz="2800" dirty="0" err="1">
                <a:solidFill>
                  <a:schemeClr val="accent1">
                    <a:lumMod val="50000"/>
                  </a:schemeClr>
                </a:solidFill>
              </a:rPr>
              <a:t>d’études</a:t>
            </a:r>
            <a:r>
              <a:rPr lang="en-US" sz="2800" dirty="0">
                <a:solidFill>
                  <a:schemeClr val="accent1">
                    <a:lumMod val="50000"/>
                  </a:schemeClr>
                </a:solidFill>
              </a:rPr>
              <a:t> des T-Box</a:t>
            </a:r>
            <a:endParaRPr lang="en-US" sz="2800" baseline="0" dirty="0">
              <a:solidFill>
                <a:schemeClr val="accent1">
                  <a:lumMod val="50000"/>
                </a:schemeClr>
              </a:solidFill>
            </a:endParaRPr>
          </a:p>
        </p:txBody>
      </p:sp>
      <p:sp>
        <p:nvSpPr>
          <p:cNvPr id="11" name="Rectangle 10"/>
          <p:cNvSpPr/>
          <p:nvPr/>
        </p:nvSpPr>
        <p:spPr>
          <a:xfrm>
            <a:off x="3857620" y="1071546"/>
            <a:ext cx="4143404" cy="1323439"/>
          </a:xfrm>
          <a:prstGeom prst="rect">
            <a:avLst/>
          </a:prstGeom>
        </p:spPr>
        <p:txBody>
          <a:bodyPr wrap="square">
            <a:spAutoFit/>
          </a:bodyPr>
          <a:lstStyle/>
          <a:p>
            <a:r>
              <a:rPr lang="en-US" sz="2000" dirty="0">
                <a:ea typeface="Helvetica Neue Light" charset="0"/>
                <a:cs typeface="Helvetica Neue Light" charset="0"/>
                <a:sym typeface="Wingdings"/>
              </a:rPr>
              <a:t> Au début des </a:t>
            </a:r>
            <a:r>
              <a:rPr lang="en-US" sz="2000" dirty="0" err="1">
                <a:ea typeface="Helvetica Neue Light" charset="0"/>
                <a:cs typeface="Helvetica Neue Light" charset="0"/>
                <a:sym typeface="Wingdings"/>
              </a:rPr>
              <a:t>études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sur</a:t>
            </a:r>
            <a:r>
              <a:rPr lang="en-US" sz="2000" dirty="0">
                <a:ea typeface="Helvetica Neue Light" charset="0"/>
                <a:cs typeface="Helvetica Neue Light" charset="0"/>
                <a:sym typeface="Wingdings"/>
              </a:rPr>
              <a:t> les T-Box on ne </a:t>
            </a:r>
            <a:r>
              <a:rPr lang="en-US" sz="2000" dirty="0" err="1">
                <a:ea typeface="Helvetica Neue Light" charset="0"/>
                <a:cs typeface="Helvetica Neue Light" charset="0"/>
                <a:sym typeface="Wingdings"/>
              </a:rPr>
              <a:t>disposait</a:t>
            </a:r>
            <a:r>
              <a:rPr lang="en-US" sz="2000" dirty="0">
                <a:ea typeface="Helvetica Neue Light" charset="0"/>
                <a:cs typeface="Helvetica Neue Light" charset="0"/>
                <a:sym typeface="Wingdings"/>
              </a:rPr>
              <a:t> pas de beaucoup </a:t>
            </a:r>
            <a:r>
              <a:rPr lang="en-US" sz="2000" dirty="0" err="1">
                <a:ea typeface="Helvetica Neue Light" charset="0"/>
                <a:cs typeface="Helvetica Neue Light" charset="0"/>
                <a:sym typeface="Wingdings"/>
              </a:rPr>
              <a:t>d’informations</a:t>
            </a:r>
            <a:r>
              <a:rPr lang="en-US" sz="2000" dirty="0">
                <a:ea typeface="Helvetica Neue Light" charset="0"/>
                <a:cs typeface="Helvetica Neue Light" charset="0"/>
                <a:sym typeface="Wingdings"/>
              </a:rPr>
              <a:t> de </a:t>
            </a:r>
            <a:r>
              <a:rPr lang="en-US" sz="2000" dirty="0" err="1">
                <a:ea typeface="Helvetica Neue Light" charset="0"/>
                <a:cs typeface="Helvetica Neue Light" charset="0"/>
                <a:sym typeface="Wingdings"/>
              </a:rPr>
              <a:t>séquences</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exploitables</a:t>
            </a:r>
            <a:r>
              <a:rPr lang="en-US" sz="2000" dirty="0">
                <a:ea typeface="Helvetica Neue Light" charset="0"/>
                <a:cs typeface="Helvetica Neue Light" charset="0"/>
                <a:sym typeface="Wingdings"/>
              </a:rPr>
              <a:t> au </a:t>
            </a:r>
            <a:r>
              <a:rPr lang="en-US" sz="2000" dirty="0" err="1">
                <a:ea typeface="Helvetica Neue Light" charset="0"/>
                <a:cs typeface="Helvetica Neue Light" charset="0"/>
                <a:sym typeface="Wingdings"/>
              </a:rPr>
              <a:t>niveau</a:t>
            </a:r>
            <a:r>
              <a:rPr lang="en-US" sz="2000" dirty="0">
                <a:ea typeface="Helvetica Neue Light" charset="0"/>
                <a:cs typeface="Helvetica Neue Light" charset="0"/>
                <a:sym typeface="Wingdings"/>
              </a:rPr>
              <a:t> structural.</a:t>
            </a:r>
            <a:endParaRPr lang="en-US" sz="2000" baseline="30000" dirty="0">
              <a:solidFill>
                <a:srgbClr val="0070C0"/>
              </a:solidFill>
              <a:ea typeface="Helvetica Neue Light" charset="0"/>
              <a:cs typeface="Helvetica Neue Light" charset="0"/>
            </a:endParaRPr>
          </a:p>
        </p:txBody>
      </p:sp>
      <p:sp>
        <p:nvSpPr>
          <p:cNvPr id="14" name="Rectangle 13"/>
          <p:cNvSpPr/>
          <p:nvPr/>
        </p:nvSpPr>
        <p:spPr>
          <a:xfrm>
            <a:off x="285720" y="6611779"/>
            <a:ext cx="2616422" cy="246221"/>
          </a:xfrm>
          <a:prstGeom prst="rect">
            <a:avLst/>
          </a:prstGeom>
        </p:spPr>
        <p:txBody>
          <a:bodyPr wrap="none">
            <a:spAutoFit/>
          </a:bodyPr>
          <a:lstStyle/>
          <a:p>
            <a:r>
              <a:rPr lang="fr-FR" sz="1000" dirty="0" err="1"/>
              <a:t>Condon</a:t>
            </a:r>
            <a:r>
              <a:rPr lang="fr-FR" sz="1000" dirty="0"/>
              <a:t>, C. et al., Biochimie (1996) 78, 381-389</a:t>
            </a:r>
          </a:p>
        </p:txBody>
      </p:sp>
      <p:sp>
        <p:nvSpPr>
          <p:cNvPr id="16" name="Rectangle 15"/>
          <p:cNvSpPr/>
          <p:nvPr/>
        </p:nvSpPr>
        <p:spPr>
          <a:xfrm>
            <a:off x="2928926" y="6611779"/>
            <a:ext cx="4572000" cy="246221"/>
          </a:xfrm>
          <a:prstGeom prst="rect">
            <a:avLst/>
          </a:prstGeom>
        </p:spPr>
        <p:txBody>
          <a:bodyPr>
            <a:spAutoFit/>
          </a:bodyPr>
          <a:lstStyle/>
          <a:p>
            <a:r>
              <a:rPr lang="fr-FR" sz="1000" dirty="0" err="1"/>
              <a:t>Luo</a:t>
            </a:r>
            <a:r>
              <a:rPr lang="fr-FR" sz="1000" dirty="0"/>
              <a:t>, D. et al., JOURNAL OF </a:t>
            </a:r>
            <a:r>
              <a:rPr lang="fr-FR" sz="1000" dirty="0" err="1"/>
              <a:t>BACTERIOLOGY,Apr.</a:t>
            </a:r>
            <a:r>
              <a:rPr lang="fr-FR" sz="1000" dirty="0"/>
              <a:t> 1997, p. 2472–2478</a:t>
            </a:r>
          </a:p>
        </p:txBody>
      </p:sp>
      <p:sp>
        <p:nvSpPr>
          <p:cNvPr id="17" name="Rectangle 16"/>
          <p:cNvSpPr/>
          <p:nvPr/>
        </p:nvSpPr>
        <p:spPr>
          <a:xfrm>
            <a:off x="1500166" y="1285860"/>
            <a:ext cx="1643074" cy="307777"/>
          </a:xfrm>
          <a:prstGeom prst="rect">
            <a:avLst/>
          </a:prstGeom>
        </p:spPr>
        <p:txBody>
          <a:bodyPr wrap="square">
            <a:spAutoFit/>
          </a:bodyPr>
          <a:lstStyle/>
          <a:p>
            <a:r>
              <a:rPr lang="en-US" sz="1400" b="1" dirty="0">
                <a:ea typeface="Helvetica Neue Light" charset="0"/>
                <a:cs typeface="Helvetica Neue Light" charset="0"/>
                <a:sym typeface="Wingdings"/>
              </a:rPr>
              <a:t>T-Box </a:t>
            </a:r>
            <a:r>
              <a:rPr lang="en-US" sz="1400" b="1" dirty="0" err="1">
                <a:ea typeface="Helvetica Neue Light" charset="0"/>
                <a:cs typeface="Helvetica Neue Light" charset="0"/>
                <a:sym typeface="Wingdings"/>
              </a:rPr>
              <a:t>Thr</a:t>
            </a:r>
            <a:r>
              <a:rPr lang="en-US" sz="1400" b="1" dirty="0">
                <a:ea typeface="Helvetica Neue Light" charset="0"/>
                <a:cs typeface="Helvetica Neue Light" charset="0"/>
                <a:sym typeface="Wingdings"/>
              </a:rPr>
              <a:t> </a:t>
            </a:r>
            <a:r>
              <a:rPr lang="en-US" sz="1400" b="1" i="1" dirty="0">
                <a:ea typeface="Helvetica Neue Light" charset="0"/>
                <a:cs typeface="Helvetica Neue Light" charset="0"/>
                <a:sym typeface="Wingdings"/>
              </a:rPr>
              <a:t>B. </a:t>
            </a:r>
            <a:r>
              <a:rPr lang="en-US" sz="1400" b="1" i="1" dirty="0" err="1">
                <a:ea typeface="Helvetica Neue Light" charset="0"/>
                <a:cs typeface="Helvetica Neue Light" charset="0"/>
                <a:sym typeface="Wingdings"/>
              </a:rPr>
              <a:t>subtilis</a:t>
            </a:r>
            <a:endParaRPr lang="en-US" sz="1400" b="1" i="1" baseline="30000" dirty="0">
              <a:solidFill>
                <a:srgbClr val="0070C0"/>
              </a:solidFill>
              <a:ea typeface="Helvetica Neue Light" charset="0"/>
              <a:cs typeface="Helvetica Neue Light" charset="0"/>
            </a:endParaRPr>
          </a:p>
        </p:txBody>
      </p:sp>
      <p:sp>
        <p:nvSpPr>
          <p:cNvPr id="18" name="Rectangle 17"/>
          <p:cNvSpPr/>
          <p:nvPr/>
        </p:nvSpPr>
        <p:spPr>
          <a:xfrm>
            <a:off x="3071802" y="4143380"/>
            <a:ext cx="1643074" cy="307777"/>
          </a:xfrm>
          <a:prstGeom prst="rect">
            <a:avLst/>
          </a:prstGeom>
        </p:spPr>
        <p:txBody>
          <a:bodyPr wrap="square">
            <a:spAutoFit/>
          </a:bodyPr>
          <a:lstStyle/>
          <a:p>
            <a:r>
              <a:rPr lang="en-US" sz="1400" b="1" dirty="0">
                <a:ea typeface="Helvetica Neue Light" charset="0"/>
                <a:cs typeface="Helvetica Neue Light" charset="0"/>
                <a:sym typeface="Wingdings"/>
              </a:rPr>
              <a:t>T-Box Val </a:t>
            </a:r>
            <a:r>
              <a:rPr lang="en-US" sz="1400" b="1" i="1" dirty="0">
                <a:ea typeface="Helvetica Neue Light" charset="0"/>
                <a:cs typeface="Helvetica Neue Light" charset="0"/>
                <a:sym typeface="Wingdings"/>
              </a:rPr>
              <a:t>B. </a:t>
            </a:r>
            <a:r>
              <a:rPr lang="en-US" sz="1400" b="1" i="1" dirty="0" err="1">
                <a:ea typeface="Helvetica Neue Light" charset="0"/>
                <a:cs typeface="Helvetica Neue Light" charset="0"/>
                <a:sym typeface="Wingdings"/>
              </a:rPr>
              <a:t>subtilis</a:t>
            </a:r>
            <a:endParaRPr lang="en-US" sz="1400" b="1" i="1" baseline="30000" dirty="0">
              <a:solidFill>
                <a:srgbClr val="0070C0"/>
              </a:solidFill>
              <a:ea typeface="Helvetica Neue Light" charset="0"/>
              <a:cs typeface="Helvetica Neue Light" charset="0"/>
            </a:endParaRPr>
          </a:p>
        </p:txBody>
      </p:sp>
      <p:sp>
        <p:nvSpPr>
          <p:cNvPr id="19" name="Rectangle 18"/>
          <p:cNvSpPr/>
          <p:nvPr/>
        </p:nvSpPr>
        <p:spPr>
          <a:xfrm>
            <a:off x="3857620" y="2534189"/>
            <a:ext cx="4143404" cy="1015663"/>
          </a:xfrm>
          <a:prstGeom prst="rect">
            <a:avLst/>
          </a:prstGeom>
        </p:spPr>
        <p:txBody>
          <a:bodyPr wrap="square">
            <a:spAutoFit/>
          </a:bodyPr>
          <a:lstStyle/>
          <a:p>
            <a:r>
              <a:rPr lang="en-US" sz="2000" dirty="0">
                <a:ea typeface="Helvetica Neue Light" charset="0"/>
                <a:cs typeface="Helvetica Neue Light" charset="0"/>
                <a:sym typeface="Wingdings"/>
              </a:rPr>
              <a:t> 5’UTR → </a:t>
            </a:r>
            <a:r>
              <a:rPr lang="en-US" sz="2000" dirty="0" err="1">
                <a:ea typeface="Helvetica Neue Light" charset="0"/>
                <a:cs typeface="Helvetica Neue Light" charset="0"/>
                <a:sym typeface="Wingdings"/>
              </a:rPr>
              <a:t>recherche</a:t>
            </a:r>
            <a:r>
              <a:rPr lang="en-US" sz="2000" dirty="0">
                <a:ea typeface="Helvetica Neue Light" charset="0"/>
                <a:cs typeface="Helvetica Neue Light" charset="0"/>
                <a:sym typeface="Wingdings"/>
              </a:rPr>
              <a:t> TATA-Box → +1 transcription → </a:t>
            </a:r>
            <a:r>
              <a:rPr lang="en-US" sz="2000" dirty="0" err="1">
                <a:ea typeface="Helvetica Neue Light" charset="0"/>
                <a:cs typeface="Helvetica Neue Light" charset="0"/>
                <a:sym typeface="Wingdings"/>
              </a:rPr>
              <a:t>recherche</a:t>
            </a:r>
            <a:r>
              <a:rPr lang="en-US" sz="2000" dirty="0">
                <a:ea typeface="Helvetica Neue Light" charset="0"/>
                <a:cs typeface="Helvetica Neue Light" charset="0"/>
                <a:sym typeface="Wingdings"/>
              </a:rPr>
              <a:t> AUG et ORF → motif de la T-Box</a:t>
            </a:r>
            <a:endParaRPr lang="en-US" sz="2000" baseline="30000" dirty="0">
              <a:solidFill>
                <a:srgbClr val="0070C0"/>
              </a:solidFill>
              <a:ea typeface="Helvetica Neue Light" charset="0"/>
              <a:cs typeface="Helvetica Neue Light" charset="0"/>
            </a:endParaRPr>
          </a:p>
        </p:txBody>
      </p:sp>
      <p:sp>
        <p:nvSpPr>
          <p:cNvPr id="15" name="Espace réservé du numéro de diapositive 14"/>
          <p:cNvSpPr>
            <a:spLocks noGrp="1"/>
          </p:cNvSpPr>
          <p:nvPr>
            <p:ph type="sldNum" sz="quarter" idx="12"/>
          </p:nvPr>
        </p:nvSpPr>
        <p:spPr/>
        <p:txBody>
          <a:bodyPr/>
          <a:lstStyle/>
          <a:p>
            <a:fld id="{922D7642-BDE5-4A24-BAC5-C7F7F2D9BEDB}" type="slidenum">
              <a:rPr lang="fr-FR" smtClean="0"/>
              <a:pPr/>
              <a:t>66</a:t>
            </a:fld>
            <a:endParaRPr lang="fr-F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éléments structuraux T-Box dans ancien temps alignement.PNG"/>
          <p:cNvPicPr>
            <a:picLocks noChangeAspect="1"/>
          </p:cNvPicPr>
          <p:nvPr/>
        </p:nvPicPr>
        <p:blipFill>
          <a:blip r:embed="rId2" cstate="print"/>
          <a:stretch>
            <a:fillRect/>
          </a:stretch>
        </p:blipFill>
        <p:spPr>
          <a:xfrm>
            <a:off x="947231" y="1266523"/>
            <a:ext cx="7249537" cy="4324954"/>
          </a:xfrm>
          <a:prstGeom prst="rect">
            <a:avLst/>
          </a:prstGeom>
        </p:spPr>
      </p:pic>
      <p:sp>
        <p:nvSpPr>
          <p:cNvPr id="3" name="Rectangle 2"/>
          <p:cNvSpPr/>
          <p:nvPr/>
        </p:nvSpPr>
        <p:spPr>
          <a:xfrm>
            <a:off x="285720" y="6611779"/>
            <a:ext cx="2616422" cy="246221"/>
          </a:xfrm>
          <a:prstGeom prst="rect">
            <a:avLst/>
          </a:prstGeom>
        </p:spPr>
        <p:txBody>
          <a:bodyPr wrap="none">
            <a:spAutoFit/>
          </a:bodyPr>
          <a:lstStyle/>
          <a:p>
            <a:r>
              <a:rPr lang="fr-FR" sz="1000" dirty="0" err="1"/>
              <a:t>Condon</a:t>
            </a:r>
            <a:r>
              <a:rPr lang="fr-FR" sz="1000" dirty="0"/>
              <a:t>, C. et al., Biochimie (1996) 78, 381-389</a:t>
            </a:r>
          </a:p>
        </p:txBody>
      </p:sp>
      <p:sp>
        <p:nvSpPr>
          <p:cNvPr id="4"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Les </a:t>
            </a:r>
            <a:r>
              <a:rPr lang="en-US" sz="2800" baseline="0" dirty="0" err="1">
                <a:solidFill>
                  <a:schemeClr val="accent1">
                    <a:lumMod val="50000"/>
                  </a:schemeClr>
                </a:solidFill>
              </a:rPr>
              <a:t>stratégies</a:t>
            </a:r>
            <a:r>
              <a:rPr lang="en-US" sz="2800" dirty="0">
                <a:solidFill>
                  <a:schemeClr val="accent1">
                    <a:lumMod val="50000"/>
                  </a:schemeClr>
                </a:solidFill>
              </a:rPr>
              <a:t> </a:t>
            </a:r>
            <a:r>
              <a:rPr lang="en-US" sz="2800" dirty="0" err="1">
                <a:solidFill>
                  <a:schemeClr val="accent1">
                    <a:lumMod val="50000"/>
                  </a:schemeClr>
                </a:solidFill>
              </a:rPr>
              <a:t>d’études</a:t>
            </a:r>
            <a:r>
              <a:rPr lang="en-US" sz="2800" dirty="0">
                <a:solidFill>
                  <a:schemeClr val="accent1">
                    <a:lumMod val="50000"/>
                  </a:schemeClr>
                </a:solidFill>
              </a:rPr>
              <a:t> des T-Box</a:t>
            </a:r>
            <a:endParaRPr lang="en-US" sz="2800" baseline="0" dirty="0">
              <a:solidFill>
                <a:schemeClr val="accent1">
                  <a:lumMod val="50000"/>
                </a:schemeClr>
              </a:solidFill>
            </a:endParaRPr>
          </a:p>
        </p:txBody>
      </p:sp>
      <p:sp>
        <p:nvSpPr>
          <p:cNvPr id="6" name="Espace réservé du numéro de diapositive 5"/>
          <p:cNvSpPr>
            <a:spLocks noGrp="1"/>
          </p:cNvSpPr>
          <p:nvPr>
            <p:ph type="sldNum" sz="quarter" idx="12"/>
          </p:nvPr>
        </p:nvSpPr>
        <p:spPr/>
        <p:txBody>
          <a:bodyPr/>
          <a:lstStyle/>
          <a:p>
            <a:fld id="{922D7642-BDE5-4A24-BAC5-C7F7F2D9BEDB}" type="slidenum">
              <a:rPr lang="fr-FR" smtClean="0"/>
              <a:pPr/>
              <a:t>67</a:t>
            </a:fld>
            <a:endParaRPr lang="fr-F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effectLst>
                  <a:outerShdw blurRad="38100" dist="38100" dir="2700000" algn="tl">
                    <a:srgbClr val="C0C0C0"/>
                  </a:outerShdw>
                </a:effectLst>
                <a:sym typeface="Wingdings"/>
              </a:rPr>
              <a:t> </a:t>
            </a:r>
            <a:r>
              <a:rPr lang="en-US" sz="2800" baseline="0" dirty="0">
                <a:solidFill>
                  <a:schemeClr val="accent1">
                    <a:lumMod val="50000"/>
                  </a:schemeClr>
                </a:solidFill>
                <a:effectLst>
                  <a:outerShdw blurRad="38100" dist="38100" dir="2700000" algn="tl">
                    <a:srgbClr val="C0C0C0"/>
                  </a:outerShdw>
                </a:effectLst>
              </a:rPr>
              <a:t>Les </a:t>
            </a:r>
            <a:r>
              <a:rPr lang="en-US" sz="2800" baseline="0" dirty="0" err="1">
                <a:solidFill>
                  <a:schemeClr val="accent1">
                    <a:lumMod val="50000"/>
                  </a:schemeClr>
                </a:solidFill>
                <a:effectLst>
                  <a:outerShdw blurRad="38100" dist="38100" dir="2700000" algn="tl">
                    <a:srgbClr val="C0C0C0"/>
                  </a:outerShdw>
                </a:effectLst>
              </a:rPr>
              <a:t>stratégies</a:t>
            </a:r>
            <a:r>
              <a:rPr lang="en-US" sz="2800" dirty="0">
                <a:solidFill>
                  <a:schemeClr val="accent1">
                    <a:lumMod val="50000"/>
                  </a:schemeClr>
                </a:solidFill>
                <a:effectLst>
                  <a:outerShdw blurRad="38100" dist="38100" dir="2700000" algn="tl">
                    <a:srgbClr val="C0C0C0"/>
                  </a:outerShdw>
                </a:effectLst>
              </a:rPr>
              <a:t> </a:t>
            </a:r>
            <a:r>
              <a:rPr lang="en-US" sz="2800" dirty="0" err="1">
                <a:solidFill>
                  <a:schemeClr val="accent1">
                    <a:lumMod val="50000"/>
                  </a:schemeClr>
                </a:solidFill>
                <a:effectLst>
                  <a:outerShdw blurRad="38100" dist="38100" dir="2700000" algn="tl">
                    <a:srgbClr val="C0C0C0"/>
                  </a:outerShdw>
                </a:effectLst>
              </a:rPr>
              <a:t>d’études</a:t>
            </a:r>
            <a:r>
              <a:rPr lang="en-US" sz="2800" dirty="0">
                <a:solidFill>
                  <a:schemeClr val="accent1">
                    <a:lumMod val="50000"/>
                  </a:schemeClr>
                </a:solidFill>
                <a:effectLst>
                  <a:outerShdw blurRad="38100" dist="38100" dir="2700000" algn="tl">
                    <a:srgbClr val="C0C0C0"/>
                  </a:outerShdw>
                </a:effectLst>
              </a:rPr>
              <a:t> des T-Box</a:t>
            </a:r>
            <a:endParaRPr lang="en-US" sz="2800" baseline="0" dirty="0">
              <a:solidFill>
                <a:schemeClr val="accent1">
                  <a:lumMod val="50000"/>
                </a:schemeClr>
              </a:solidFill>
            </a:endParaRPr>
          </a:p>
        </p:txBody>
      </p:sp>
      <p:pic>
        <p:nvPicPr>
          <p:cNvPr id="4" name="Image 3" descr="effet substitution codon sur beta Gal activity pour T-Box Val.PNG"/>
          <p:cNvPicPr>
            <a:picLocks noChangeAspect="1"/>
          </p:cNvPicPr>
          <p:nvPr/>
        </p:nvPicPr>
        <p:blipFill>
          <a:blip r:embed="rId3" cstate="print"/>
          <a:stretch>
            <a:fillRect/>
          </a:stretch>
        </p:blipFill>
        <p:spPr>
          <a:xfrm>
            <a:off x="357158" y="3500438"/>
            <a:ext cx="8718022" cy="2214578"/>
          </a:xfrm>
          <a:prstGeom prst="rect">
            <a:avLst/>
          </a:prstGeom>
        </p:spPr>
      </p:pic>
      <p:cxnSp>
        <p:nvCxnSpPr>
          <p:cNvPr id="6" name="Connecteur droit 5"/>
          <p:cNvCxnSpPr/>
          <p:nvPr/>
        </p:nvCxnSpPr>
        <p:spPr>
          <a:xfrm>
            <a:off x="857224" y="2984725"/>
            <a:ext cx="3286148"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à coins arrondis 6"/>
          <p:cNvSpPr/>
          <p:nvPr/>
        </p:nvSpPr>
        <p:spPr>
          <a:xfrm>
            <a:off x="1643042" y="2786057"/>
            <a:ext cx="1714512" cy="35719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1" name="Forme libre 10"/>
          <p:cNvSpPr/>
          <p:nvPr/>
        </p:nvSpPr>
        <p:spPr>
          <a:xfrm>
            <a:off x="1611085" y="2239513"/>
            <a:ext cx="551543" cy="725715"/>
          </a:xfrm>
          <a:custGeom>
            <a:avLst/>
            <a:gdLst>
              <a:gd name="connsiteX0" fmla="*/ 0 w 551543"/>
              <a:gd name="connsiteY0" fmla="*/ 725715 h 725715"/>
              <a:gd name="connsiteX1" fmla="*/ 0 w 551543"/>
              <a:gd name="connsiteY1" fmla="*/ 348343 h 725715"/>
              <a:gd name="connsiteX2" fmla="*/ 551543 w 551543"/>
              <a:gd name="connsiteY2" fmla="*/ 0 h 725715"/>
              <a:gd name="connsiteX3" fmla="*/ 551543 w 551543"/>
              <a:gd name="connsiteY3" fmla="*/ 0 h 725715"/>
            </a:gdLst>
            <a:ahLst/>
            <a:cxnLst>
              <a:cxn ang="0">
                <a:pos x="connsiteX0" y="connsiteY0"/>
              </a:cxn>
              <a:cxn ang="0">
                <a:pos x="connsiteX1" y="connsiteY1"/>
              </a:cxn>
              <a:cxn ang="0">
                <a:pos x="connsiteX2" y="connsiteY2"/>
              </a:cxn>
              <a:cxn ang="0">
                <a:pos x="connsiteX3" y="connsiteY3"/>
              </a:cxn>
            </a:cxnLst>
            <a:rect l="l" t="t" r="r" b="b"/>
            <a:pathLst>
              <a:path w="551543" h="725715">
                <a:moveTo>
                  <a:pt x="0" y="725715"/>
                </a:moveTo>
                <a:lnTo>
                  <a:pt x="0" y="348343"/>
                </a:lnTo>
                <a:lnTo>
                  <a:pt x="551543" y="0"/>
                </a:lnTo>
                <a:lnTo>
                  <a:pt x="551543"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Forme libre 11"/>
          <p:cNvSpPr/>
          <p:nvPr/>
        </p:nvSpPr>
        <p:spPr>
          <a:xfrm flipH="1">
            <a:off x="948623" y="2256963"/>
            <a:ext cx="551543" cy="725715"/>
          </a:xfrm>
          <a:custGeom>
            <a:avLst/>
            <a:gdLst>
              <a:gd name="connsiteX0" fmla="*/ 0 w 551543"/>
              <a:gd name="connsiteY0" fmla="*/ 725715 h 725715"/>
              <a:gd name="connsiteX1" fmla="*/ 0 w 551543"/>
              <a:gd name="connsiteY1" fmla="*/ 348343 h 725715"/>
              <a:gd name="connsiteX2" fmla="*/ 551543 w 551543"/>
              <a:gd name="connsiteY2" fmla="*/ 0 h 725715"/>
              <a:gd name="connsiteX3" fmla="*/ 551543 w 551543"/>
              <a:gd name="connsiteY3" fmla="*/ 0 h 725715"/>
            </a:gdLst>
            <a:ahLst/>
            <a:cxnLst>
              <a:cxn ang="0">
                <a:pos x="connsiteX0" y="connsiteY0"/>
              </a:cxn>
              <a:cxn ang="0">
                <a:pos x="connsiteX1" y="connsiteY1"/>
              </a:cxn>
              <a:cxn ang="0">
                <a:pos x="connsiteX2" y="connsiteY2"/>
              </a:cxn>
              <a:cxn ang="0">
                <a:pos x="connsiteX3" y="connsiteY3"/>
              </a:cxn>
            </a:cxnLst>
            <a:rect l="l" t="t" r="r" b="b"/>
            <a:pathLst>
              <a:path w="551543" h="725715">
                <a:moveTo>
                  <a:pt x="0" y="725715"/>
                </a:moveTo>
                <a:lnTo>
                  <a:pt x="0" y="348343"/>
                </a:lnTo>
                <a:lnTo>
                  <a:pt x="551543" y="0"/>
                </a:lnTo>
                <a:lnTo>
                  <a:pt x="551543"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p:cNvSpPr txBox="1"/>
          <p:nvPr/>
        </p:nvSpPr>
        <p:spPr>
          <a:xfrm>
            <a:off x="1643042" y="2742515"/>
            <a:ext cx="1662506" cy="369332"/>
          </a:xfrm>
          <a:prstGeom prst="rect">
            <a:avLst/>
          </a:prstGeom>
          <a:noFill/>
        </p:spPr>
        <p:txBody>
          <a:bodyPr wrap="square" rtlCol="0">
            <a:spAutoFit/>
          </a:bodyPr>
          <a:lstStyle/>
          <a:p>
            <a:r>
              <a:rPr lang="fr-FR" dirty="0">
                <a:latin typeface="Symbol" pitchFamily="18" charset="2"/>
              </a:rPr>
              <a:t>b</a:t>
            </a:r>
            <a:r>
              <a:rPr lang="fr-FR" dirty="0"/>
              <a:t>-galactosidase</a:t>
            </a:r>
          </a:p>
        </p:txBody>
      </p:sp>
      <p:sp>
        <p:nvSpPr>
          <p:cNvPr id="15" name="Rectangle 14"/>
          <p:cNvSpPr/>
          <p:nvPr/>
        </p:nvSpPr>
        <p:spPr>
          <a:xfrm>
            <a:off x="4714876" y="714356"/>
            <a:ext cx="4143404" cy="1631216"/>
          </a:xfrm>
          <a:prstGeom prst="rect">
            <a:avLst/>
          </a:prstGeom>
        </p:spPr>
        <p:txBody>
          <a:bodyPr wrap="square">
            <a:spAutoFit/>
          </a:bodyPr>
          <a:lstStyle/>
          <a:p>
            <a:r>
              <a:rPr lang="en-US" sz="2000" dirty="0">
                <a:ea typeface="Helvetica Neue Light" charset="0"/>
                <a:cs typeface="Helvetica Neue Light" charset="0"/>
                <a:sym typeface="Wingdings"/>
              </a:rPr>
              <a:t> Insertion de la T-Box en </a:t>
            </a:r>
            <a:r>
              <a:rPr lang="en-US" sz="2000" dirty="0" err="1">
                <a:ea typeface="Helvetica Neue Light" charset="0"/>
                <a:cs typeface="Helvetica Neue Light" charset="0"/>
                <a:sym typeface="Wingdings"/>
              </a:rPr>
              <a:t>amont</a:t>
            </a:r>
            <a:r>
              <a:rPr lang="en-US" sz="2000" dirty="0">
                <a:ea typeface="Helvetica Neue Light" charset="0"/>
                <a:cs typeface="Helvetica Neue Light" charset="0"/>
                <a:sym typeface="Wingdings"/>
              </a:rPr>
              <a:t> d’un </a:t>
            </a:r>
            <a:r>
              <a:rPr lang="en-US" sz="2000" dirty="0" err="1">
                <a:ea typeface="Helvetica Neue Light" charset="0"/>
                <a:cs typeface="Helvetica Neue Light" charset="0"/>
                <a:sym typeface="Wingdings"/>
              </a:rPr>
              <a:t>gène</a:t>
            </a:r>
            <a:r>
              <a:rPr lang="en-US" sz="2000" dirty="0">
                <a:ea typeface="Helvetica Neue Light" charset="0"/>
                <a:cs typeface="Helvetica Neue Light" charset="0"/>
                <a:sym typeface="Wingdings"/>
              </a:rPr>
              <a:t> </a:t>
            </a:r>
            <a:r>
              <a:rPr lang="en-US" sz="2000" dirty="0">
                <a:latin typeface="Symbol" pitchFamily="18" charset="2"/>
                <a:ea typeface="Helvetica Neue Light" charset="0"/>
                <a:cs typeface="Helvetica Neue Light" charset="0"/>
                <a:sym typeface="Wingdings"/>
              </a:rPr>
              <a:t>b</a:t>
            </a:r>
            <a:r>
              <a:rPr lang="en-US" sz="2000" dirty="0">
                <a:ea typeface="Helvetica Neue Light" charset="0"/>
                <a:cs typeface="Helvetica Neue Light" charset="0"/>
                <a:sym typeface="Wingdings"/>
              </a:rPr>
              <a:t>-gal </a:t>
            </a:r>
            <a:r>
              <a:rPr lang="en-US" sz="2000" dirty="0" err="1">
                <a:ea typeface="Helvetica Neue Light" charset="0"/>
                <a:cs typeface="Helvetica Neue Light" charset="0"/>
                <a:sym typeface="Wingdings"/>
              </a:rPr>
              <a:t>dans</a:t>
            </a:r>
            <a:r>
              <a:rPr lang="en-US" sz="2000" dirty="0">
                <a:ea typeface="Helvetica Neue Light" charset="0"/>
                <a:cs typeface="Helvetica Neue Light" charset="0"/>
                <a:sym typeface="Wingdings"/>
              </a:rPr>
              <a:t> chromosome de </a:t>
            </a:r>
            <a:r>
              <a:rPr lang="en-US" sz="2000" i="1" dirty="0">
                <a:ea typeface="Helvetica Neue Light" charset="0"/>
                <a:cs typeface="Helvetica Neue Light" charset="0"/>
                <a:sym typeface="Wingdings"/>
              </a:rPr>
              <a:t>B. </a:t>
            </a:r>
            <a:r>
              <a:rPr lang="en-US" sz="2000" i="1" dirty="0" err="1">
                <a:ea typeface="Helvetica Neue Light" charset="0"/>
                <a:cs typeface="Helvetica Neue Light" charset="0"/>
                <a:sym typeface="Wingdings"/>
              </a:rPr>
              <a:t>subtilis</a:t>
            </a:r>
            <a:r>
              <a:rPr lang="en-US" sz="2000" i="1" dirty="0">
                <a:ea typeface="Helvetica Neue Light" charset="0"/>
                <a:cs typeface="Helvetica Neue Light" charset="0"/>
                <a:sym typeface="Wingdings"/>
              </a:rPr>
              <a:t> </a:t>
            </a:r>
            <a:r>
              <a:rPr lang="en-US" sz="2000" dirty="0" err="1">
                <a:ea typeface="Helvetica Neue Light" charset="0"/>
                <a:cs typeface="Helvetica Neue Light" charset="0"/>
                <a:sym typeface="Wingdings"/>
              </a:rPr>
              <a:t>auxotrophe</a:t>
            </a:r>
            <a:r>
              <a:rPr lang="en-US" sz="2000" dirty="0">
                <a:ea typeface="Helvetica Neue Light" charset="0"/>
                <a:cs typeface="Helvetica Neue Light" charset="0"/>
                <a:sym typeface="Wingdings"/>
              </a:rPr>
              <a:t> pour </a:t>
            </a:r>
            <a:r>
              <a:rPr lang="en-US" sz="2000" dirty="0" err="1">
                <a:ea typeface="Helvetica Neue Light" charset="0"/>
                <a:cs typeface="Helvetica Neue Light" charset="0"/>
                <a:sym typeface="Wingdings"/>
              </a:rPr>
              <a:t>l’aa</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correspondant</a:t>
            </a:r>
            <a:r>
              <a:rPr lang="en-US" sz="2000" dirty="0">
                <a:ea typeface="Helvetica Neue Light" charset="0"/>
                <a:cs typeface="Helvetica Neue Light" charset="0"/>
                <a:sym typeface="Wingdings"/>
              </a:rPr>
              <a:t> au </a:t>
            </a:r>
            <a:r>
              <a:rPr lang="en-US" sz="2000" dirty="0" err="1">
                <a:ea typeface="Helvetica Neue Light" charset="0"/>
                <a:cs typeface="Helvetica Neue Light" charset="0"/>
                <a:sym typeface="Wingdings"/>
              </a:rPr>
              <a:t>tRNA</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contrôlant</a:t>
            </a:r>
            <a:r>
              <a:rPr lang="en-US" sz="2000" dirty="0">
                <a:ea typeface="Helvetica Neue Light" charset="0"/>
                <a:cs typeface="Helvetica Neue Light" charset="0"/>
                <a:sym typeface="Wingdings"/>
              </a:rPr>
              <a:t> la T-Box</a:t>
            </a:r>
            <a:endParaRPr lang="en-US" sz="2000" baseline="30000" dirty="0">
              <a:solidFill>
                <a:srgbClr val="0070C0"/>
              </a:solidFill>
              <a:ea typeface="Helvetica Neue Light" charset="0"/>
              <a:cs typeface="Helvetica Neue Light" charset="0"/>
            </a:endParaRPr>
          </a:p>
        </p:txBody>
      </p:sp>
      <p:pic>
        <p:nvPicPr>
          <p:cNvPr id="16" name="Image 15" descr="T-Box schematisée.png"/>
          <p:cNvPicPr>
            <a:picLocks noChangeAspect="1"/>
          </p:cNvPicPr>
          <p:nvPr/>
        </p:nvPicPr>
        <p:blipFill>
          <a:blip r:embed="rId4" cstate="print"/>
          <a:stretch>
            <a:fillRect/>
          </a:stretch>
        </p:blipFill>
        <p:spPr>
          <a:xfrm>
            <a:off x="857224" y="857232"/>
            <a:ext cx="1214446" cy="1566034"/>
          </a:xfrm>
          <a:prstGeom prst="rect">
            <a:avLst/>
          </a:prstGeom>
        </p:spPr>
      </p:pic>
      <p:sp>
        <p:nvSpPr>
          <p:cNvPr id="20" name="Rectangle 19"/>
          <p:cNvSpPr/>
          <p:nvPr/>
        </p:nvSpPr>
        <p:spPr>
          <a:xfrm>
            <a:off x="4714876" y="2357430"/>
            <a:ext cx="4143404" cy="400110"/>
          </a:xfrm>
          <a:prstGeom prst="rect">
            <a:avLst/>
          </a:prstGeom>
        </p:spPr>
        <p:txBody>
          <a:bodyPr wrap="square">
            <a:spAutoFit/>
          </a:bodyPr>
          <a:lstStyle/>
          <a:p>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Mutagenèse</a:t>
            </a:r>
            <a:r>
              <a:rPr lang="en-US" sz="2000" dirty="0">
                <a:ea typeface="Helvetica Neue Light" charset="0"/>
                <a:cs typeface="Helvetica Neue Light" charset="0"/>
                <a:sym typeface="Wingdings"/>
              </a:rPr>
              <a:t> et </a:t>
            </a:r>
            <a:r>
              <a:rPr lang="en-US" sz="2000" dirty="0" err="1">
                <a:ea typeface="Helvetica Neue Light" charset="0"/>
                <a:cs typeface="Helvetica Neue Light" charset="0"/>
                <a:sym typeface="Wingdings"/>
              </a:rPr>
              <a:t>mesure</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activité</a:t>
            </a:r>
            <a:r>
              <a:rPr lang="en-US" sz="2000" dirty="0">
                <a:ea typeface="Helvetica Neue Light" charset="0"/>
                <a:cs typeface="Helvetica Neue Light" charset="0"/>
                <a:sym typeface="Wingdings"/>
              </a:rPr>
              <a:t> </a:t>
            </a:r>
            <a:r>
              <a:rPr lang="en-US" sz="2000" dirty="0">
                <a:latin typeface="Symbol" pitchFamily="18" charset="2"/>
                <a:ea typeface="Helvetica Neue Light" charset="0"/>
                <a:cs typeface="Helvetica Neue Light" charset="0"/>
                <a:sym typeface="Wingdings"/>
              </a:rPr>
              <a:t>b</a:t>
            </a:r>
            <a:r>
              <a:rPr lang="en-US" sz="2000" dirty="0">
                <a:ea typeface="Helvetica Neue Light" charset="0"/>
                <a:cs typeface="Helvetica Neue Light" charset="0"/>
                <a:sym typeface="Wingdings"/>
              </a:rPr>
              <a:t>-gal </a:t>
            </a:r>
            <a:endParaRPr lang="en-US" sz="2000" baseline="30000" dirty="0">
              <a:solidFill>
                <a:srgbClr val="0070C0"/>
              </a:solidFill>
              <a:ea typeface="Helvetica Neue Light" charset="0"/>
              <a:cs typeface="Helvetica Neue Light" charset="0"/>
            </a:endParaRPr>
          </a:p>
        </p:txBody>
      </p:sp>
      <p:pic>
        <p:nvPicPr>
          <p:cNvPr id="24" name="Image 23" descr="galactosidase.png"/>
          <p:cNvPicPr>
            <a:picLocks noChangeAspect="1"/>
          </p:cNvPicPr>
          <p:nvPr/>
        </p:nvPicPr>
        <p:blipFill>
          <a:blip r:embed="rId5" cstate="print"/>
          <a:stretch>
            <a:fillRect/>
          </a:stretch>
        </p:blipFill>
        <p:spPr>
          <a:xfrm>
            <a:off x="2928926" y="1071546"/>
            <a:ext cx="1155556" cy="1155556"/>
          </a:xfrm>
          <a:prstGeom prst="rect">
            <a:avLst/>
          </a:prstGeom>
        </p:spPr>
      </p:pic>
      <p:cxnSp>
        <p:nvCxnSpPr>
          <p:cNvPr id="26" name="Connecteur droit avec flèche 25"/>
          <p:cNvCxnSpPr/>
          <p:nvPr/>
        </p:nvCxnSpPr>
        <p:spPr>
          <a:xfrm rot="5400000" flipH="1" flipV="1">
            <a:off x="2678893" y="2250273"/>
            <a:ext cx="500066" cy="285752"/>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42844" y="6611779"/>
            <a:ext cx="4572000" cy="246221"/>
          </a:xfrm>
          <a:prstGeom prst="rect">
            <a:avLst/>
          </a:prstGeom>
        </p:spPr>
        <p:txBody>
          <a:bodyPr>
            <a:spAutoFit/>
          </a:bodyPr>
          <a:lstStyle/>
          <a:p>
            <a:r>
              <a:rPr lang="fr-FR" sz="1000" dirty="0" err="1"/>
              <a:t>Luo</a:t>
            </a:r>
            <a:r>
              <a:rPr lang="fr-FR" sz="1000" dirty="0"/>
              <a:t>, D. et al., JOURNAL OF </a:t>
            </a:r>
            <a:r>
              <a:rPr lang="fr-FR" sz="1000" dirty="0" err="1"/>
              <a:t>BACTERIOLOGY,Apr.</a:t>
            </a:r>
            <a:r>
              <a:rPr lang="fr-FR" sz="1000" dirty="0"/>
              <a:t> 1997, p. 2472–2478</a:t>
            </a:r>
          </a:p>
        </p:txBody>
      </p:sp>
      <p:sp>
        <p:nvSpPr>
          <p:cNvPr id="29" name="Rectangle 28"/>
          <p:cNvSpPr/>
          <p:nvPr/>
        </p:nvSpPr>
        <p:spPr>
          <a:xfrm>
            <a:off x="1818191" y="4507454"/>
            <a:ext cx="688339" cy="150606"/>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1818192" y="4659854"/>
            <a:ext cx="688339" cy="150606"/>
          </a:xfrm>
          <a:prstGeom prst="rect">
            <a:avLst/>
          </a:pr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1825082" y="4812254"/>
            <a:ext cx="688339" cy="150606"/>
          </a:xfrm>
          <a:prstGeom prst="rect">
            <a:avLst/>
          </a:prstGeom>
          <a:solidFill>
            <a:schemeClr val="accent3">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1818192" y="4964654"/>
            <a:ext cx="688339" cy="150606"/>
          </a:xfrm>
          <a:prstGeom prst="rect">
            <a:avLst/>
          </a:prstGeom>
          <a:solidFill>
            <a:srgbClr val="FF6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6143636" y="4500570"/>
            <a:ext cx="688339" cy="150606"/>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8286776" y="4643446"/>
            <a:ext cx="688339" cy="150606"/>
          </a:xfrm>
          <a:prstGeom prst="rect">
            <a:avLst/>
          </a:pr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8286776" y="4786322"/>
            <a:ext cx="688339" cy="150606"/>
          </a:xfrm>
          <a:prstGeom prst="rect">
            <a:avLst/>
          </a:prstGeom>
          <a:solidFill>
            <a:schemeClr val="accent3">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6143636" y="4950714"/>
            <a:ext cx="688339" cy="150606"/>
          </a:xfrm>
          <a:prstGeom prst="rect">
            <a:avLst/>
          </a:prstGeom>
          <a:solidFill>
            <a:srgbClr val="FF6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8286776" y="4929198"/>
            <a:ext cx="688339" cy="150606"/>
          </a:xfrm>
          <a:prstGeom prst="rect">
            <a:avLst/>
          </a:prstGeom>
          <a:solidFill>
            <a:srgbClr val="FF66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6089848" y="4143380"/>
            <a:ext cx="857256" cy="10715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8206062" y="4143380"/>
            <a:ext cx="857256" cy="10715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space réservé du numéro de diapositive 39"/>
          <p:cNvSpPr>
            <a:spLocks noGrp="1"/>
          </p:cNvSpPr>
          <p:nvPr>
            <p:ph type="sldNum" sz="quarter" idx="12"/>
          </p:nvPr>
        </p:nvSpPr>
        <p:spPr/>
        <p:txBody>
          <a:bodyPr/>
          <a:lstStyle/>
          <a:p>
            <a:fld id="{922D7642-BDE5-4A24-BAC5-C7F7F2D9BEDB}" type="slidenum">
              <a:rPr lang="fr-FR" smtClean="0"/>
              <a:pPr/>
              <a:t>68</a:t>
            </a:fld>
            <a:endParaRPr lang="fr-FR"/>
          </a:p>
        </p:txBody>
      </p:sp>
      <p:sp>
        <p:nvSpPr>
          <p:cNvPr id="27" name="ZoneTexte 26">
            <a:extLst>
              <a:ext uri="{FF2B5EF4-FFF2-40B4-BE49-F238E27FC236}">
                <a16:creationId xmlns:a16="http://schemas.microsoft.com/office/drawing/2014/main" id="{1D62D226-91EA-8F4B-AC18-406BC22824A3}"/>
              </a:ext>
            </a:extLst>
          </p:cNvPr>
          <p:cNvSpPr txBox="1"/>
          <p:nvPr/>
        </p:nvSpPr>
        <p:spPr>
          <a:xfrm>
            <a:off x="481740" y="5756974"/>
            <a:ext cx="8205060" cy="307777"/>
          </a:xfrm>
          <a:prstGeom prst="rect">
            <a:avLst/>
          </a:prstGeom>
          <a:solidFill>
            <a:schemeClr val="accent1">
              <a:lumMod val="40000"/>
              <a:lumOff val="60000"/>
            </a:schemeClr>
          </a:solidFill>
        </p:spPr>
        <p:txBody>
          <a:bodyPr wrap="square" rtlCol="0">
            <a:spAutoFit/>
          </a:bodyPr>
          <a:lstStyle/>
          <a:p>
            <a:r>
              <a:rPr lang="fr-FR" sz="1400" dirty="0">
                <a:solidFill>
                  <a:schemeClr val="tx1">
                    <a:lumMod val="95000"/>
                    <a:lumOff val="5000"/>
                  </a:schemeClr>
                </a:solidFill>
              </a:rPr>
              <a:t>On voit que la </a:t>
            </a:r>
            <a:r>
              <a:rPr lang="fr-FR" sz="1400" dirty="0" err="1">
                <a:solidFill>
                  <a:schemeClr val="tx1">
                    <a:lumMod val="95000"/>
                    <a:lumOff val="5000"/>
                  </a:schemeClr>
                </a:solidFill>
              </a:rPr>
              <a:t>T</a:t>
            </a:r>
            <a:r>
              <a:rPr lang="fr-FR" sz="1400" dirty="0">
                <a:solidFill>
                  <a:schemeClr val="tx1">
                    <a:lumMod val="95000"/>
                    <a:lumOff val="5000"/>
                  </a:schemeClr>
                </a:solidFill>
              </a:rPr>
              <a:t>-Box répond à la carence en </a:t>
            </a:r>
            <a:r>
              <a:rPr lang="fr-FR" sz="1400" dirty="0" err="1">
                <a:solidFill>
                  <a:schemeClr val="tx1">
                    <a:lumMod val="95000"/>
                    <a:lumOff val="5000"/>
                  </a:schemeClr>
                </a:solidFill>
              </a:rPr>
              <a:t>l’aa</a:t>
            </a:r>
            <a:r>
              <a:rPr lang="fr-FR" sz="1400" dirty="0">
                <a:solidFill>
                  <a:schemeClr val="tx1">
                    <a:lumMod val="95000"/>
                    <a:lumOff val="5000"/>
                  </a:schemeClr>
                </a:solidFill>
              </a:rPr>
              <a:t> correspondant au codon de la </a:t>
            </a:r>
            <a:r>
              <a:rPr lang="fr-FR" sz="1400" dirty="0" err="1">
                <a:solidFill>
                  <a:schemeClr val="tx1">
                    <a:lumMod val="95000"/>
                    <a:lumOff val="5000"/>
                  </a:schemeClr>
                </a:solidFill>
              </a:rPr>
              <a:t>specifier</a:t>
            </a:r>
            <a:r>
              <a:rPr lang="fr-FR" sz="1400" dirty="0">
                <a:solidFill>
                  <a:schemeClr val="tx1">
                    <a:lumMod val="95000"/>
                    <a:lumOff val="5000"/>
                  </a:schemeClr>
                </a:solidFill>
              </a:rPr>
              <a:t> </a:t>
            </a:r>
            <a:r>
              <a:rPr lang="fr-FR" sz="1400" dirty="0" err="1">
                <a:solidFill>
                  <a:schemeClr val="tx1">
                    <a:lumMod val="95000"/>
                    <a:lumOff val="5000"/>
                  </a:schemeClr>
                </a:solidFill>
              </a:rPr>
              <a:t>loop</a:t>
            </a:r>
            <a:endParaRPr lang="fr-FR" sz="1400" dirty="0">
              <a:solidFill>
                <a:schemeClr val="tx1">
                  <a:lumMod val="95000"/>
                  <a:lumOff val="5000"/>
                </a:schemeClr>
              </a:solidFill>
            </a:endParaRPr>
          </a:p>
        </p:txBody>
      </p:sp>
      <p:sp>
        <p:nvSpPr>
          <p:cNvPr id="2" name="Forme libre 1">
            <a:extLst>
              <a:ext uri="{FF2B5EF4-FFF2-40B4-BE49-F238E27FC236}">
                <a16:creationId xmlns:a16="http://schemas.microsoft.com/office/drawing/2014/main" id="{3E6D4416-4D11-B941-A4EA-060E330D67E8}"/>
              </a:ext>
            </a:extLst>
          </p:cNvPr>
          <p:cNvSpPr/>
          <p:nvPr/>
        </p:nvSpPr>
        <p:spPr>
          <a:xfrm>
            <a:off x="35496" y="4572000"/>
            <a:ext cx="549564" cy="1339273"/>
          </a:xfrm>
          <a:custGeom>
            <a:avLst/>
            <a:gdLst>
              <a:gd name="connsiteX0" fmla="*/ 198582 w 286328"/>
              <a:gd name="connsiteY0" fmla="*/ 1339273 h 1339273"/>
              <a:gd name="connsiteX1" fmla="*/ 0 w 286328"/>
              <a:gd name="connsiteY1" fmla="*/ 1339273 h 1339273"/>
              <a:gd name="connsiteX2" fmla="*/ 0 w 286328"/>
              <a:gd name="connsiteY2" fmla="*/ 0 h 1339273"/>
              <a:gd name="connsiteX3" fmla="*/ 286328 w 286328"/>
              <a:gd name="connsiteY3" fmla="*/ 0 h 1339273"/>
            </a:gdLst>
            <a:ahLst/>
            <a:cxnLst>
              <a:cxn ang="0">
                <a:pos x="connsiteX0" y="connsiteY0"/>
              </a:cxn>
              <a:cxn ang="0">
                <a:pos x="connsiteX1" y="connsiteY1"/>
              </a:cxn>
              <a:cxn ang="0">
                <a:pos x="connsiteX2" y="connsiteY2"/>
              </a:cxn>
              <a:cxn ang="0">
                <a:pos x="connsiteX3" y="connsiteY3"/>
              </a:cxn>
            </a:cxnLst>
            <a:rect l="l" t="t" r="r" b="b"/>
            <a:pathLst>
              <a:path w="286328" h="1339273">
                <a:moveTo>
                  <a:pt x="198582" y="1339273"/>
                </a:moveTo>
                <a:lnTo>
                  <a:pt x="0" y="1339273"/>
                </a:lnTo>
                <a:lnTo>
                  <a:pt x="0" y="0"/>
                </a:lnTo>
                <a:lnTo>
                  <a:pt x="286328" y="0"/>
                </a:lnTo>
              </a:path>
            </a:pathLst>
          </a:custGeom>
          <a:noFill/>
          <a:ln w="41275" cap="rnd">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41">
            <a:extLst>
              <a:ext uri="{FF2B5EF4-FFF2-40B4-BE49-F238E27FC236}">
                <a16:creationId xmlns:a16="http://schemas.microsoft.com/office/drawing/2014/main" id="{2E8BD16E-3D4F-724E-A2F2-BE7155241169}"/>
              </a:ext>
            </a:extLst>
          </p:cNvPr>
          <p:cNvSpPr/>
          <p:nvPr/>
        </p:nvSpPr>
        <p:spPr>
          <a:xfrm>
            <a:off x="142844" y="4735157"/>
            <a:ext cx="413932" cy="1071570"/>
          </a:xfrm>
          <a:custGeom>
            <a:avLst/>
            <a:gdLst>
              <a:gd name="connsiteX0" fmla="*/ 198582 w 286328"/>
              <a:gd name="connsiteY0" fmla="*/ 1339273 h 1339273"/>
              <a:gd name="connsiteX1" fmla="*/ 0 w 286328"/>
              <a:gd name="connsiteY1" fmla="*/ 1339273 h 1339273"/>
              <a:gd name="connsiteX2" fmla="*/ 0 w 286328"/>
              <a:gd name="connsiteY2" fmla="*/ 0 h 1339273"/>
              <a:gd name="connsiteX3" fmla="*/ 286328 w 286328"/>
              <a:gd name="connsiteY3" fmla="*/ 0 h 1339273"/>
            </a:gdLst>
            <a:ahLst/>
            <a:cxnLst>
              <a:cxn ang="0">
                <a:pos x="connsiteX0" y="connsiteY0"/>
              </a:cxn>
              <a:cxn ang="0">
                <a:pos x="connsiteX1" y="connsiteY1"/>
              </a:cxn>
              <a:cxn ang="0">
                <a:pos x="connsiteX2" y="connsiteY2"/>
              </a:cxn>
              <a:cxn ang="0">
                <a:pos x="connsiteX3" y="connsiteY3"/>
              </a:cxn>
            </a:cxnLst>
            <a:rect l="l" t="t" r="r" b="b"/>
            <a:pathLst>
              <a:path w="286328" h="1339273">
                <a:moveTo>
                  <a:pt x="198582" y="1339273"/>
                </a:moveTo>
                <a:lnTo>
                  <a:pt x="0" y="1339273"/>
                </a:lnTo>
                <a:lnTo>
                  <a:pt x="0" y="0"/>
                </a:lnTo>
                <a:lnTo>
                  <a:pt x="286328" y="0"/>
                </a:lnTo>
              </a:path>
            </a:pathLst>
          </a:custGeom>
          <a:noFill/>
          <a:ln w="41275" cap="rnd">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ffet surexpression aaRS sur beta Gal activity pour T-Box Val.PNG"/>
          <p:cNvPicPr>
            <a:picLocks noChangeAspect="1"/>
          </p:cNvPicPr>
          <p:nvPr/>
        </p:nvPicPr>
        <p:blipFill>
          <a:blip r:embed="rId2" cstate="print"/>
          <a:stretch>
            <a:fillRect/>
          </a:stretch>
        </p:blipFill>
        <p:spPr>
          <a:xfrm>
            <a:off x="389941" y="4071942"/>
            <a:ext cx="8364118" cy="1695687"/>
          </a:xfrm>
          <a:prstGeom prst="rect">
            <a:avLst/>
          </a:prstGeom>
        </p:spPr>
      </p:pic>
      <p:sp>
        <p:nvSpPr>
          <p:cNvPr id="3"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Les </a:t>
            </a:r>
            <a:r>
              <a:rPr lang="en-US" sz="2800" baseline="0" dirty="0" err="1">
                <a:solidFill>
                  <a:schemeClr val="accent1">
                    <a:lumMod val="50000"/>
                  </a:schemeClr>
                </a:solidFill>
              </a:rPr>
              <a:t>stratégies</a:t>
            </a:r>
            <a:r>
              <a:rPr lang="en-US" sz="2800" dirty="0">
                <a:solidFill>
                  <a:schemeClr val="accent1">
                    <a:lumMod val="50000"/>
                  </a:schemeClr>
                </a:solidFill>
              </a:rPr>
              <a:t> </a:t>
            </a:r>
            <a:r>
              <a:rPr lang="en-US" sz="2800" dirty="0" err="1">
                <a:solidFill>
                  <a:schemeClr val="accent1">
                    <a:lumMod val="50000"/>
                  </a:schemeClr>
                </a:solidFill>
              </a:rPr>
              <a:t>d’études</a:t>
            </a:r>
            <a:r>
              <a:rPr lang="en-US" sz="2800" dirty="0">
                <a:solidFill>
                  <a:schemeClr val="accent1">
                    <a:lumMod val="50000"/>
                  </a:schemeClr>
                </a:solidFill>
              </a:rPr>
              <a:t> des T-Box</a:t>
            </a:r>
            <a:endParaRPr lang="en-US" sz="2800" baseline="0" dirty="0">
              <a:solidFill>
                <a:schemeClr val="accent1">
                  <a:lumMod val="50000"/>
                </a:schemeClr>
              </a:solidFill>
            </a:endParaRPr>
          </a:p>
        </p:txBody>
      </p:sp>
      <p:cxnSp>
        <p:nvCxnSpPr>
          <p:cNvPr id="4" name="Connecteur droit 3"/>
          <p:cNvCxnSpPr/>
          <p:nvPr/>
        </p:nvCxnSpPr>
        <p:spPr>
          <a:xfrm>
            <a:off x="857224" y="2984725"/>
            <a:ext cx="3286148"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à coins arrondis 4"/>
          <p:cNvSpPr/>
          <p:nvPr/>
        </p:nvSpPr>
        <p:spPr>
          <a:xfrm>
            <a:off x="1643042" y="2786057"/>
            <a:ext cx="1714512" cy="35719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6" name="Forme libre 5"/>
          <p:cNvSpPr/>
          <p:nvPr/>
        </p:nvSpPr>
        <p:spPr>
          <a:xfrm>
            <a:off x="1611085" y="2239513"/>
            <a:ext cx="551543" cy="725715"/>
          </a:xfrm>
          <a:custGeom>
            <a:avLst/>
            <a:gdLst>
              <a:gd name="connsiteX0" fmla="*/ 0 w 551543"/>
              <a:gd name="connsiteY0" fmla="*/ 725715 h 725715"/>
              <a:gd name="connsiteX1" fmla="*/ 0 w 551543"/>
              <a:gd name="connsiteY1" fmla="*/ 348343 h 725715"/>
              <a:gd name="connsiteX2" fmla="*/ 551543 w 551543"/>
              <a:gd name="connsiteY2" fmla="*/ 0 h 725715"/>
              <a:gd name="connsiteX3" fmla="*/ 551543 w 551543"/>
              <a:gd name="connsiteY3" fmla="*/ 0 h 725715"/>
            </a:gdLst>
            <a:ahLst/>
            <a:cxnLst>
              <a:cxn ang="0">
                <a:pos x="connsiteX0" y="connsiteY0"/>
              </a:cxn>
              <a:cxn ang="0">
                <a:pos x="connsiteX1" y="connsiteY1"/>
              </a:cxn>
              <a:cxn ang="0">
                <a:pos x="connsiteX2" y="connsiteY2"/>
              </a:cxn>
              <a:cxn ang="0">
                <a:pos x="connsiteX3" y="connsiteY3"/>
              </a:cxn>
            </a:cxnLst>
            <a:rect l="l" t="t" r="r" b="b"/>
            <a:pathLst>
              <a:path w="551543" h="725715">
                <a:moveTo>
                  <a:pt x="0" y="725715"/>
                </a:moveTo>
                <a:lnTo>
                  <a:pt x="0" y="348343"/>
                </a:lnTo>
                <a:lnTo>
                  <a:pt x="551543" y="0"/>
                </a:lnTo>
                <a:lnTo>
                  <a:pt x="551543"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Forme libre 6"/>
          <p:cNvSpPr/>
          <p:nvPr/>
        </p:nvSpPr>
        <p:spPr>
          <a:xfrm flipH="1">
            <a:off x="948623" y="2256963"/>
            <a:ext cx="551543" cy="725715"/>
          </a:xfrm>
          <a:custGeom>
            <a:avLst/>
            <a:gdLst>
              <a:gd name="connsiteX0" fmla="*/ 0 w 551543"/>
              <a:gd name="connsiteY0" fmla="*/ 725715 h 725715"/>
              <a:gd name="connsiteX1" fmla="*/ 0 w 551543"/>
              <a:gd name="connsiteY1" fmla="*/ 348343 h 725715"/>
              <a:gd name="connsiteX2" fmla="*/ 551543 w 551543"/>
              <a:gd name="connsiteY2" fmla="*/ 0 h 725715"/>
              <a:gd name="connsiteX3" fmla="*/ 551543 w 551543"/>
              <a:gd name="connsiteY3" fmla="*/ 0 h 725715"/>
            </a:gdLst>
            <a:ahLst/>
            <a:cxnLst>
              <a:cxn ang="0">
                <a:pos x="connsiteX0" y="connsiteY0"/>
              </a:cxn>
              <a:cxn ang="0">
                <a:pos x="connsiteX1" y="connsiteY1"/>
              </a:cxn>
              <a:cxn ang="0">
                <a:pos x="connsiteX2" y="connsiteY2"/>
              </a:cxn>
              <a:cxn ang="0">
                <a:pos x="connsiteX3" y="connsiteY3"/>
              </a:cxn>
            </a:cxnLst>
            <a:rect l="l" t="t" r="r" b="b"/>
            <a:pathLst>
              <a:path w="551543" h="725715">
                <a:moveTo>
                  <a:pt x="0" y="725715"/>
                </a:moveTo>
                <a:lnTo>
                  <a:pt x="0" y="348343"/>
                </a:lnTo>
                <a:lnTo>
                  <a:pt x="551543" y="0"/>
                </a:lnTo>
                <a:lnTo>
                  <a:pt x="551543"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ZoneTexte 7"/>
          <p:cNvSpPr txBox="1"/>
          <p:nvPr/>
        </p:nvSpPr>
        <p:spPr>
          <a:xfrm>
            <a:off x="1643042" y="2742515"/>
            <a:ext cx="1662506" cy="369332"/>
          </a:xfrm>
          <a:prstGeom prst="rect">
            <a:avLst/>
          </a:prstGeom>
          <a:noFill/>
        </p:spPr>
        <p:txBody>
          <a:bodyPr wrap="square" rtlCol="0">
            <a:spAutoFit/>
          </a:bodyPr>
          <a:lstStyle/>
          <a:p>
            <a:r>
              <a:rPr lang="fr-FR" dirty="0">
                <a:latin typeface="Symbol" pitchFamily="18" charset="2"/>
              </a:rPr>
              <a:t>b</a:t>
            </a:r>
            <a:r>
              <a:rPr lang="fr-FR" dirty="0"/>
              <a:t>-galactosidase</a:t>
            </a:r>
          </a:p>
        </p:txBody>
      </p:sp>
      <p:sp>
        <p:nvSpPr>
          <p:cNvPr id="9" name="Rectangle 8"/>
          <p:cNvSpPr/>
          <p:nvPr/>
        </p:nvSpPr>
        <p:spPr>
          <a:xfrm>
            <a:off x="4714876" y="714356"/>
            <a:ext cx="4143404" cy="1631216"/>
          </a:xfrm>
          <a:prstGeom prst="rect">
            <a:avLst/>
          </a:prstGeom>
        </p:spPr>
        <p:txBody>
          <a:bodyPr wrap="square">
            <a:spAutoFit/>
          </a:bodyPr>
          <a:lstStyle/>
          <a:p>
            <a:r>
              <a:rPr lang="en-US" sz="2000" dirty="0">
                <a:solidFill>
                  <a:schemeClr val="bg1">
                    <a:lumMod val="50000"/>
                  </a:schemeClr>
                </a:solidFill>
                <a:ea typeface="Helvetica Neue Light" charset="0"/>
                <a:cs typeface="Helvetica Neue Light" charset="0"/>
                <a:sym typeface="Wingdings"/>
              </a:rPr>
              <a:t> Insertion de la T-Box en </a:t>
            </a:r>
            <a:r>
              <a:rPr lang="en-US" sz="2000" dirty="0" err="1">
                <a:solidFill>
                  <a:schemeClr val="bg1">
                    <a:lumMod val="50000"/>
                  </a:schemeClr>
                </a:solidFill>
                <a:ea typeface="Helvetica Neue Light" charset="0"/>
                <a:cs typeface="Helvetica Neue Light" charset="0"/>
                <a:sym typeface="Wingdings"/>
              </a:rPr>
              <a:t>amont</a:t>
            </a:r>
            <a:r>
              <a:rPr lang="en-US" sz="2000" dirty="0">
                <a:solidFill>
                  <a:schemeClr val="bg1">
                    <a:lumMod val="50000"/>
                  </a:schemeClr>
                </a:solidFill>
                <a:ea typeface="Helvetica Neue Light" charset="0"/>
                <a:cs typeface="Helvetica Neue Light" charset="0"/>
                <a:sym typeface="Wingdings"/>
              </a:rPr>
              <a:t> d’un </a:t>
            </a:r>
            <a:r>
              <a:rPr lang="en-US" sz="2000" dirty="0" err="1">
                <a:solidFill>
                  <a:schemeClr val="bg1">
                    <a:lumMod val="50000"/>
                  </a:schemeClr>
                </a:solidFill>
                <a:ea typeface="Helvetica Neue Light" charset="0"/>
                <a:cs typeface="Helvetica Neue Light" charset="0"/>
                <a:sym typeface="Wingdings"/>
              </a:rPr>
              <a:t>gène</a:t>
            </a:r>
            <a:r>
              <a:rPr lang="en-US" sz="2000" dirty="0">
                <a:solidFill>
                  <a:schemeClr val="bg1">
                    <a:lumMod val="50000"/>
                  </a:schemeClr>
                </a:solidFill>
                <a:ea typeface="Helvetica Neue Light" charset="0"/>
                <a:cs typeface="Helvetica Neue Light" charset="0"/>
                <a:sym typeface="Wingdings"/>
              </a:rPr>
              <a:t> </a:t>
            </a:r>
            <a:r>
              <a:rPr lang="en-US" sz="2000" dirty="0">
                <a:solidFill>
                  <a:schemeClr val="bg1">
                    <a:lumMod val="50000"/>
                  </a:schemeClr>
                </a:solidFill>
                <a:latin typeface="Symbol" pitchFamily="18" charset="2"/>
                <a:ea typeface="Helvetica Neue Light" charset="0"/>
                <a:cs typeface="Helvetica Neue Light" charset="0"/>
                <a:sym typeface="Wingdings"/>
              </a:rPr>
              <a:t>b</a:t>
            </a:r>
            <a:r>
              <a:rPr lang="en-US" sz="2000" dirty="0">
                <a:solidFill>
                  <a:schemeClr val="bg1">
                    <a:lumMod val="50000"/>
                  </a:schemeClr>
                </a:solidFill>
                <a:ea typeface="Helvetica Neue Light" charset="0"/>
                <a:cs typeface="Helvetica Neue Light" charset="0"/>
                <a:sym typeface="Wingdings"/>
              </a:rPr>
              <a:t>-gal </a:t>
            </a:r>
            <a:r>
              <a:rPr lang="en-US" sz="2000" dirty="0" err="1">
                <a:solidFill>
                  <a:schemeClr val="bg1">
                    <a:lumMod val="50000"/>
                  </a:schemeClr>
                </a:solidFill>
                <a:ea typeface="Helvetica Neue Light" charset="0"/>
                <a:cs typeface="Helvetica Neue Light" charset="0"/>
                <a:sym typeface="Wingdings"/>
              </a:rPr>
              <a:t>dans</a:t>
            </a:r>
            <a:r>
              <a:rPr lang="en-US" sz="2000" dirty="0">
                <a:solidFill>
                  <a:schemeClr val="bg1">
                    <a:lumMod val="50000"/>
                  </a:schemeClr>
                </a:solidFill>
                <a:ea typeface="Helvetica Neue Light" charset="0"/>
                <a:cs typeface="Helvetica Neue Light" charset="0"/>
                <a:sym typeface="Wingdings"/>
              </a:rPr>
              <a:t> chromosome de </a:t>
            </a:r>
            <a:r>
              <a:rPr lang="en-US" sz="2000" i="1" dirty="0">
                <a:solidFill>
                  <a:schemeClr val="bg1">
                    <a:lumMod val="50000"/>
                  </a:schemeClr>
                </a:solidFill>
                <a:ea typeface="Helvetica Neue Light" charset="0"/>
                <a:cs typeface="Helvetica Neue Light" charset="0"/>
                <a:sym typeface="Wingdings"/>
              </a:rPr>
              <a:t>B. </a:t>
            </a:r>
            <a:r>
              <a:rPr lang="en-US" sz="2000" i="1" dirty="0" err="1">
                <a:solidFill>
                  <a:schemeClr val="bg1">
                    <a:lumMod val="50000"/>
                  </a:schemeClr>
                </a:solidFill>
                <a:ea typeface="Helvetica Neue Light" charset="0"/>
                <a:cs typeface="Helvetica Neue Light" charset="0"/>
                <a:sym typeface="Wingdings"/>
              </a:rPr>
              <a:t>subtilis</a:t>
            </a:r>
            <a:r>
              <a:rPr lang="en-US" sz="2000" i="1" dirty="0">
                <a:solidFill>
                  <a:schemeClr val="bg1">
                    <a:lumMod val="50000"/>
                  </a:schemeClr>
                </a:solidFill>
                <a:ea typeface="Helvetica Neue Light" charset="0"/>
                <a:cs typeface="Helvetica Neue Light" charset="0"/>
                <a:sym typeface="Wingdings"/>
              </a:rPr>
              <a:t> </a:t>
            </a:r>
            <a:r>
              <a:rPr lang="en-US" sz="2000" dirty="0" err="1">
                <a:solidFill>
                  <a:schemeClr val="bg1">
                    <a:lumMod val="50000"/>
                  </a:schemeClr>
                </a:solidFill>
                <a:ea typeface="Helvetica Neue Light" charset="0"/>
                <a:cs typeface="Helvetica Neue Light" charset="0"/>
                <a:sym typeface="Wingdings"/>
              </a:rPr>
              <a:t>auxotrophe</a:t>
            </a:r>
            <a:r>
              <a:rPr lang="en-US" sz="2000" dirty="0">
                <a:solidFill>
                  <a:schemeClr val="bg1">
                    <a:lumMod val="50000"/>
                  </a:schemeClr>
                </a:solidFill>
                <a:ea typeface="Helvetica Neue Light" charset="0"/>
                <a:cs typeface="Helvetica Neue Light" charset="0"/>
                <a:sym typeface="Wingdings"/>
              </a:rPr>
              <a:t> pour </a:t>
            </a:r>
            <a:r>
              <a:rPr lang="en-US" sz="2000" dirty="0" err="1">
                <a:solidFill>
                  <a:schemeClr val="bg1">
                    <a:lumMod val="50000"/>
                  </a:schemeClr>
                </a:solidFill>
                <a:ea typeface="Helvetica Neue Light" charset="0"/>
                <a:cs typeface="Helvetica Neue Light" charset="0"/>
                <a:sym typeface="Wingdings"/>
              </a:rPr>
              <a:t>l’aa</a:t>
            </a:r>
            <a:r>
              <a:rPr lang="en-US" sz="2000" dirty="0">
                <a:solidFill>
                  <a:schemeClr val="bg1">
                    <a:lumMod val="50000"/>
                  </a:schemeClr>
                </a:solidFill>
                <a:ea typeface="Helvetica Neue Light" charset="0"/>
                <a:cs typeface="Helvetica Neue Light" charset="0"/>
                <a:sym typeface="Wingdings"/>
              </a:rPr>
              <a:t> </a:t>
            </a:r>
            <a:r>
              <a:rPr lang="en-US" sz="2000" dirty="0" err="1">
                <a:solidFill>
                  <a:schemeClr val="bg1">
                    <a:lumMod val="50000"/>
                  </a:schemeClr>
                </a:solidFill>
                <a:ea typeface="Helvetica Neue Light" charset="0"/>
                <a:cs typeface="Helvetica Neue Light" charset="0"/>
                <a:sym typeface="Wingdings"/>
              </a:rPr>
              <a:t>correspondant</a:t>
            </a:r>
            <a:r>
              <a:rPr lang="en-US" sz="2000" dirty="0">
                <a:solidFill>
                  <a:schemeClr val="bg1">
                    <a:lumMod val="50000"/>
                  </a:schemeClr>
                </a:solidFill>
                <a:ea typeface="Helvetica Neue Light" charset="0"/>
                <a:cs typeface="Helvetica Neue Light" charset="0"/>
                <a:sym typeface="Wingdings"/>
              </a:rPr>
              <a:t> au </a:t>
            </a:r>
            <a:r>
              <a:rPr lang="en-US" sz="2000" dirty="0" err="1">
                <a:solidFill>
                  <a:schemeClr val="bg1">
                    <a:lumMod val="50000"/>
                  </a:schemeClr>
                </a:solidFill>
                <a:ea typeface="Helvetica Neue Light" charset="0"/>
                <a:cs typeface="Helvetica Neue Light" charset="0"/>
                <a:sym typeface="Wingdings"/>
              </a:rPr>
              <a:t>tRNA</a:t>
            </a:r>
            <a:r>
              <a:rPr lang="en-US" sz="2000" dirty="0">
                <a:solidFill>
                  <a:schemeClr val="bg1">
                    <a:lumMod val="50000"/>
                  </a:schemeClr>
                </a:solidFill>
                <a:ea typeface="Helvetica Neue Light" charset="0"/>
                <a:cs typeface="Helvetica Neue Light" charset="0"/>
                <a:sym typeface="Wingdings"/>
              </a:rPr>
              <a:t> </a:t>
            </a:r>
            <a:r>
              <a:rPr lang="en-US" sz="2000" dirty="0" err="1">
                <a:solidFill>
                  <a:schemeClr val="bg1">
                    <a:lumMod val="50000"/>
                  </a:schemeClr>
                </a:solidFill>
                <a:ea typeface="Helvetica Neue Light" charset="0"/>
                <a:cs typeface="Helvetica Neue Light" charset="0"/>
                <a:sym typeface="Wingdings"/>
              </a:rPr>
              <a:t>contrôlant</a:t>
            </a:r>
            <a:r>
              <a:rPr lang="en-US" sz="2000" dirty="0">
                <a:solidFill>
                  <a:schemeClr val="bg1">
                    <a:lumMod val="50000"/>
                  </a:schemeClr>
                </a:solidFill>
                <a:ea typeface="Helvetica Neue Light" charset="0"/>
                <a:cs typeface="Helvetica Neue Light" charset="0"/>
                <a:sym typeface="Wingdings"/>
              </a:rPr>
              <a:t> la T-Box</a:t>
            </a:r>
            <a:endParaRPr lang="en-US" sz="2000" baseline="30000" dirty="0">
              <a:solidFill>
                <a:schemeClr val="bg1">
                  <a:lumMod val="50000"/>
                </a:schemeClr>
              </a:solidFill>
              <a:ea typeface="Helvetica Neue Light" charset="0"/>
              <a:cs typeface="Helvetica Neue Light" charset="0"/>
            </a:endParaRPr>
          </a:p>
        </p:txBody>
      </p:sp>
      <p:pic>
        <p:nvPicPr>
          <p:cNvPr id="10" name="Image 9" descr="T-Box schematisée.png"/>
          <p:cNvPicPr>
            <a:picLocks noChangeAspect="1"/>
          </p:cNvPicPr>
          <p:nvPr/>
        </p:nvPicPr>
        <p:blipFill>
          <a:blip r:embed="rId3" cstate="print"/>
          <a:stretch>
            <a:fillRect/>
          </a:stretch>
        </p:blipFill>
        <p:spPr>
          <a:xfrm>
            <a:off x="857224" y="857232"/>
            <a:ext cx="1214446" cy="1566034"/>
          </a:xfrm>
          <a:prstGeom prst="rect">
            <a:avLst/>
          </a:prstGeom>
        </p:spPr>
      </p:pic>
      <p:sp>
        <p:nvSpPr>
          <p:cNvPr id="11" name="Rectangle 10"/>
          <p:cNvSpPr/>
          <p:nvPr/>
        </p:nvSpPr>
        <p:spPr>
          <a:xfrm>
            <a:off x="4714876" y="2357430"/>
            <a:ext cx="4143404" cy="707886"/>
          </a:xfrm>
          <a:prstGeom prst="rect">
            <a:avLst/>
          </a:prstGeom>
        </p:spPr>
        <p:txBody>
          <a:bodyPr wrap="square">
            <a:spAutoFit/>
          </a:bodyPr>
          <a:lstStyle/>
          <a:p>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Surexpression</a:t>
            </a:r>
            <a:r>
              <a:rPr lang="en-US" sz="2000" dirty="0">
                <a:ea typeface="Helvetica Neue Light" charset="0"/>
                <a:cs typeface="Helvetica Neue Light" charset="0"/>
                <a:sym typeface="Wingdings"/>
              </a:rPr>
              <a:t> </a:t>
            </a:r>
            <a:r>
              <a:rPr lang="en-US" sz="2000" dirty="0" err="1">
                <a:ea typeface="Helvetica Neue Light" charset="0"/>
                <a:cs typeface="Helvetica Neue Light" charset="0"/>
                <a:sym typeface="Wingdings"/>
              </a:rPr>
              <a:t>aaRS</a:t>
            </a:r>
            <a:r>
              <a:rPr lang="en-US" sz="2000" dirty="0">
                <a:ea typeface="Helvetica Neue Light" charset="0"/>
                <a:cs typeface="Helvetica Neue Light" charset="0"/>
                <a:sym typeface="Wingdings"/>
              </a:rPr>
              <a:t> → </a:t>
            </a:r>
            <a:r>
              <a:rPr lang="en-US" sz="2000" dirty="0" err="1">
                <a:ea typeface="Helvetica Neue Light" charset="0"/>
                <a:cs typeface="Helvetica Neue Light" charset="0"/>
                <a:sym typeface="Wingdings"/>
              </a:rPr>
              <a:t>ARNt</a:t>
            </a:r>
            <a:r>
              <a:rPr lang="en-US" sz="2000" dirty="0">
                <a:ea typeface="Helvetica Neue Light" charset="0"/>
                <a:cs typeface="Helvetica Neue Light" charset="0"/>
                <a:sym typeface="Wingdings"/>
              </a:rPr>
              <a:t> chargé → structure </a:t>
            </a:r>
            <a:r>
              <a:rPr lang="en-US" sz="2000" dirty="0" err="1">
                <a:ea typeface="Helvetica Neue Light" charset="0"/>
                <a:cs typeface="Helvetica Neue Light" charset="0"/>
                <a:sym typeface="Wingdings"/>
              </a:rPr>
              <a:t>terminatrice</a:t>
            </a:r>
            <a:endParaRPr lang="en-US" sz="2000" baseline="30000" dirty="0">
              <a:solidFill>
                <a:srgbClr val="0070C0"/>
              </a:solidFill>
              <a:ea typeface="Helvetica Neue Light" charset="0"/>
              <a:cs typeface="Helvetica Neue Light" charset="0"/>
            </a:endParaRPr>
          </a:p>
        </p:txBody>
      </p:sp>
      <p:pic>
        <p:nvPicPr>
          <p:cNvPr id="12" name="Image 11" descr="galactosidase.png"/>
          <p:cNvPicPr>
            <a:picLocks noChangeAspect="1"/>
          </p:cNvPicPr>
          <p:nvPr/>
        </p:nvPicPr>
        <p:blipFill>
          <a:blip r:embed="rId4" cstate="print"/>
          <a:stretch>
            <a:fillRect/>
          </a:stretch>
        </p:blipFill>
        <p:spPr>
          <a:xfrm>
            <a:off x="2928926" y="1071546"/>
            <a:ext cx="1155556" cy="1155556"/>
          </a:xfrm>
          <a:prstGeom prst="rect">
            <a:avLst/>
          </a:prstGeom>
        </p:spPr>
      </p:pic>
      <p:cxnSp>
        <p:nvCxnSpPr>
          <p:cNvPr id="13" name="Connecteur droit avec flèche 12"/>
          <p:cNvCxnSpPr/>
          <p:nvPr/>
        </p:nvCxnSpPr>
        <p:spPr>
          <a:xfrm rot="5400000" flipH="1" flipV="1">
            <a:off x="2678893" y="2250273"/>
            <a:ext cx="500066" cy="285752"/>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714480" y="4714884"/>
            <a:ext cx="688339" cy="150606"/>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357686" y="4857760"/>
            <a:ext cx="688339" cy="150606"/>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6572264" y="4857760"/>
            <a:ext cx="688339" cy="150606"/>
          </a:xfrm>
          <a:prstGeom prst="rect">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6518476" y="4357694"/>
            <a:ext cx="857256" cy="10715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numéro de diapositive 18"/>
          <p:cNvSpPr>
            <a:spLocks noGrp="1"/>
          </p:cNvSpPr>
          <p:nvPr>
            <p:ph type="sldNum" sz="quarter" idx="12"/>
          </p:nvPr>
        </p:nvSpPr>
        <p:spPr/>
        <p:txBody>
          <a:bodyPr/>
          <a:lstStyle/>
          <a:p>
            <a:fld id="{922D7642-BDE5-4A24-BAC5-C7F7F2D9BEDB}" type="slidenum">
              <a:rPr lang="fr-FR" smtClean="0"/>
              <a:pPr/>
              <a:t>69</a:t>
            </a:fld>
            <a:endParaRPr lang="fr-FR"/>
          </a:p>
        </p:txBody>
      </p:sp>
      <p:sp>
        <p:nvSpPr>
          <p:cNvPr id="20" name="ZoneTexte 19">
            <a:extLst>
              <a:ext uri="{FF2B5EF4-FFF2-40B4-BE49-F238E27FC236}">
                <a16:creationId xmlns:a16="http://schemas.microsoft.com/office/drawing/2014/main" id="{BAF59899-B7B5-2246-BAD9-F457EBBD82CC}"/>
              </a:ext>
            </a:extLst>
          </p:cNvPr>
          <p:cNvSpPr txBox="1"/>
          <p:nvPr/>
        </p:nvSpPr>
        <p:spPr>
          <a:xfrm>
            <a:off x="481740" y="6144919"/>
            <a:ext cx="8205060" cy="307777"/>
          </a:xfrm>
          <a:prstGeom prst="rect">
            <a:avLst/>
          </a:prstGeom>
          <a:solidFill>
            <a:schemeClr val="accent1">
              <a:lumMod val="40000"/>
              <a:lumOff val="60000"/>
            </a:schemeClr>
          </a:solidFill>
        </p:spPr>
        <p:txBody>
          <a:bodyPr wrap="square" rtlCol="0">
            <a:spAutoFit/>
          </a:bodyPr>
          <a:lstStyle/>
          <a:p>
            <a:r>
              <a:rPr lang="fr-FR" sz="1400" dirty="0">
                <a:solidFill>
                  <a:schemeClr val="tx1">
                    <a:lumMod val="95000"/>
                    <a:lumOff val="5000"/>
                  </a:schemeClr>
                </a:solidFill>
              </a:rPr>
              <a:t>La surexpression de la </a:t>
            </a:r>
            <a:r>
              <a:rPr lang="fr-FR" sz="1400" dirty="0" err="1">
                <a:solidFill>
                  <a:schemeClr val="tx1">
                    <a:lumMod val="95000"/>
                    <a:lumOff val="5000"/>
                  </a:schemeClr>
                </a:solidFill>
              </a:rPr>
              <a:t>ValRS</a:t>
            </a:r>
            <a:r>
              <a:rPr lang="fr-FR" sz="1400" dirty="0">
                <a:solidFill>
                  <a:schemeClr val="tx1">
                    <a:lumMod val="95000"/>
                    <a:lumOff val="5000"/>
                  </a:schemeClr>
                </a:solidFill>
              </a:rPr>
              <a:t> abolit l’anti-terminaison </a:t>
            </a:r>
            <a:r>
              <a:rPr lang="fr-FR" sz="1400" dirty="0" err="1">
                <a:solidFill>
                  <a:schemeClr val="tx1">
                    <a:lumMod val="95000"/>
                    <a:lumOff val="5000"/>
                  </a:schemeClr>
                </a:solidFill>
              </a:rPr>
              <a:t>mêmee</a:t>
            </a:r>
            <a:r>
              <a:rPr lang="fr-FR" sz="1400" dirty="0">
                <a:solidFill>
                  <a:schemeClr val="tx1">
                    <a:lumMod val="95000"/>
                    <a:lumOff val="5000"/>
                  </a:schemeClr>
                </a:solidFill>
              </a:rPr>
              <a:t> en carence de Val</a:t>
            </a:r>
          </a:p>
        </p:txBody>
      </p:sp>
      <p:sp>
        <p:nvSpPr>
          <p:cNvPr id="18" name="Forme libre 17">
            <a:extLst>
              <a:ext uri="{FF2B5EF4-FFF2-40B4-BE49-F238E27FC236}">
                <a16:creationId xmlns:a16="http://schemas.microsoft.com/office/drawing/2014/main" id="{50272C29-7AA6-564D-8EA0-85FFC2F05ACB}"/>
              </a:ext>
            </a:extLst>
          </p:cNvPr>
          <p:cNvSpPr/>
          <p:nvPr/>
        </p:nvSpPr>
        <p:spPr>
          <a:xfrm>
            <a:off x="243840" y="4937760"/>
            <a:ext cx="3241040" cy="1361440"/>
          </a:xfrm>
          <a:custGeom>
            <a:avLst/>
            <a:gdLst>
              <a:gd name="connsiteX0" fmla="*/ 193040 w 3241040"/>
              <a:gd name="connsiteY0" fmla="*/ 1361440 h 1361440"/>
              <a:gd name="connsiteX1" fmla="*/ 0 w 3241040"/>
              <a:gd name="connsiteY1" fmla="*/ 1361440 h 1361440"/>
              <a:gd name="connsiteX2" fmla="*/ 0 w 3241040"/>
              <a:gd name="connsiteY2" fmla="*/ 0 h 1361440"/>
              <a:gd name="connsiteX3" fmla="*/ 3241040 w 3241040"/>
              <a:gd name="connsiteY3" fmla="*/ 0 h 1361440"/>
              <a:gd name="connsiteX4" fmla="*/ 3241040 w 3241040"/>
              <a:gd name="connsiteY4" fmla="*/ 81280 h 136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1040" h="1361440">
                <a:moveTo>
                  <a:pt x="193040" y="1361440"/>
                </a:moveTo>
                <a:lnTo>
                  <a:pt x="0" y="1361440"/>
                </a:lnTo>
                <a:lnTo>
                  <a:pt x="0" y="0"/>
                </a:lnTo>
                <a:lnTo>
                  <a:pt x="3241040" y="0"/>
                </a:lnTo>
                <a:lnTo>
                  <a:pt x="3241040" y="81280"/>
                </a:lnTo>
              </a:path>
            </a:pathLst>
          </a:custGeom>
          <a:noFill/>
          <a:ln w="41275" cap="rnd">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SD-@SD.jpg"/>
          <p:cNvPicPr>
            <a:picLocks noChangeAspect="1"/>
          </p:cNvPicPr>
          <p:nvPr/>
        </p:nvPicPr>
        <p:blipFill>
          <a:blip r:embed="rId2" cstate="print"/>
          <a:srcRect t="41554" b="22169"/>
          <a:stretch>
            <a:fillRect/>
          </a:stretch>
        </p:blipFill>
        <p:spPr>
          <a:xfrm>
            <a:off x="4707277" y="1484784"/>
            <a:ext cx="3870951" cy="3490202"/>
          </a:xfrm>
          <a:prstGeom prst="rect">
            <a:avLst/>
          </a:prstGeom>
        </p:spPr>
      </p:pic>
      <p:sp>
        <p:nvSpPr>
          <p:cNvPr id="2" name="ZoneTexte 1"/>
          <p:cNvSpPr txBox="1"/>
          <p:nvPr/>
        </p:nvSpPr>
        <p:spPr>
          <a:xfrm>
            <a:off x="285720" y="71414"/>
            <a:ext cx="6440738"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La liaison de l’</a:t>
            </a:r>
            <a:r>
              <a:rPr lang="fr-FR" sz="2800" dirty="0" err="1">
                <a:solidFill>
                  <a:schemeClr val="accent1">
                    <a:lumMod val="50000"/>
                  </a:schemeClr>
                </a:solidFill>
                <a:cs typeface="Arial" pitchFamily="34" charset="0"/>
                <a:sym typeface="Wingdings"/>
              </a:rPr>
              <a:t>ARNm</a:t>
            </a:r>
            <a:r>
              <a:rPr lang="fr-FR" sz="2800" dirty="0">
                <a:solidFill>
                  <a:schemeClr val="accent1">
                    <a:lumMod val="50000"/>
                  </a:schemeClr>
                </a:solidFill>
                <a:cs typeface="Arial" pitchFamily="34" charset="0"/>
                <a:sym typeface="Wingdings"/>
              </a:rPr>
              <a:t> sur la sous-unité 30S</a:t>
            </a:r>
            <a:endParaRPr lang="fr-FR" sz="2800" dirty="0">
              <a:solidFill>
                <a:schemeClr val="accent1">
                  <a:lumMod val="50000"/>
                </a:schemeClr>
              </a:solidFill>
              <a:cs typeface="Arial" pitchFamily="34" charset="0"/>
            </a:endParaRPr>
          </a:p>
        </p:txBody>
      </p:sp>
      <p:pic>
        <p:nvPicPr>
          <p:cNvPr id="8" name="Image 7" descr="SD-@SD.jpg"/>
          <p:cNvPicPr>
            <a:picLocks noChangeAspect="1"/>
          </p:cNvPicPr>
          <p:nvPr/>
        </p:nvPicPr>
        <p:blipFill>
          <a:blip r:embed="rId2" cstate="print"/>
          <a:srcRect b="57787"/>
          <a:stretch>
            <a:fillRect/>
          </a:stretch>
        </p:blipFill>
        <p:spPr>
          <a:xfrm>
            <a:off x="63807" y="1699098"/>
            <a:ext cx="3870951" cy="4061326"/>
          </a:xfrm>
          <a:prstGeom prst="rect">
            <a:avLst/>
          </a:prstGeom>
        </p:spPr>
      </p:pic>
      <p:sp>
        <p:nvSpPr>
          <p:cNvPr id="10" name="Rectangle 9"/>
          <p:cNvSpPr/>
          <p:nvPr/>
        </p:nvSpPr>
        <p:spPr>
          <a:xfrm>
            <a:off x="4214842" y="5136741"/>
            <a:ext cx="4857752" cy="1569660"/>
          </a:xfrm>
          <a:prstGeom prst="rect">
            <a:avLst/>
          </a:prstGeom>
        </p:spPr>
        <p:txBody>
          <a:bodyPr wrap="square">
            <a:spAutoFit/>
          </a:bodyPr>
          <a:lstStyle/>
          <a:p>
            <a:pPr algn="just"/>
            <a:r>
              <a:rPr lang="en-US" sz="1200" b="1" dirty="0"/>
              <a:t>Fig. 1. Structure and dynamics of the SD helix. </a:t>
            </a:r>
            <a:r>
              <a:rPr lang="en-US" sz="1200" dirty="0">
                <a:solidFill>
                  <a:schemeClr val="accent1">
                    <a:lumMod val="50000"/>
                  </a:schemeClr>
                </a:solidFill>
              </a:rPr>
              <a:t>(</a:t>
            </a:r>
            <a:r>
              <a:rPr lang="en-US" sz="1200" i="1" dirty="0">
                <a:solidFill>
                  <a:schemeClr val="accent1">
                    <a:lumMod val="50000"/>
                  </a:schemeClr>
                </a:solidFill>
              </a:rPr>
              <a:t>a</a:t>
            </a:r>
            <a:r>
              <a:rPr lang="en-US" sz="1200" dirty="0">
                <a:solidFill>
                  <a:schemeClr val="accent1">
                    <a:lumMod val="50000"/>
                  </a:schemeClr>
                </a:solidFill>
              </a:rPr>
              <a:t>) (</a:t>
            </a:r>
            <a:r>
              <a:rPr lang="en-US" sz="1200" i="1" dirty="0">
                <a:solidFill>
                  <a:schemeClr val="accent1">
                    <a:lumMod val="50000"/>
                  </a:schemeClr>
                </a:solidFill>
              </a:rPr>
              <a:t>Upper</a:t>
            </a:r>
            <a:r>
              <a:rPr lang="en-US" sz="1200" dirty="0">
                <a:solidFill>
                  <a:schemeClr val="accent1">
                    <a:lumMod val="50000"/>
                  </a:schemeClr>
                </a:solidFill>
              </a:rPr>
              <a:t>) Nucleotide sequences and base pairing between mRNA and 16S </a:t>
            </a:r>
            <a:r>
              <a:rPr lang="en-US" sz="1200" dirty="0" err="1">
                <a:solidFill>
                  <a:schemeClr val="accent1">
                    <a:lumMod val="50000"/>
                  </a:schemeClr>
                </a:solidFill>
              </a:rPr>
              <a:t>rRNA</a:t>
            </a:r>
            <a:r>
              <a:rPr lang="en-US" sz="1200" dirty="0">
                <a:solidFill>
                  <a:schemeClr val="accent1">
                    <a:lumMod val="50000"/>
                  </a:schemeClr>
                </a:solidFill>
              </a:rPr>
              <a:t> in the initiation-like 70S ribosome complex. </a:t>
            </a:r>
            <a:r>
              <a:rPr lang="en-US" sz="1200" dirty="0"/>
              <a:t>SD sequence, initiator </a:t>
            </a:r>
            <a:r>
              <a:rPr lang="en-US" sz="1200" dirty="0" err="1"/>
              <a:t>codon</a:t>
            </a:r>
            <a:r>
              <a:rPr lang="en-US" sz="1200" dirty="0"/>
              <a:t>, and anti-SD sequences are shown in bold; shaded nucleotides are disordered in the refined x-ray structure. (</a:t>
            </a:r>
            <a:r>
              <a:rPr lang="en-US" sz="1200" i="1" dirty="0"/>
              <a:t>Lower</a:t>
            </a:r>
            <a:r>
              <a:rPr lang="en-US" sz="1200" dirty="0"/>
              <a:t>). </a:t>
            </a:r>
            <a:r>
              <a:rPr lang="en-US" sz="1200" dirty="0">
                <a:solidFill>
                  <a:schemeClr val="accent1">
                    <a:lumMod val="50000"/>
                  </a:schemeClr>
                </a:solidFill>
              </a:rPr>
              <a:t>(</a:t>
            </a:r>
            <a:r>
              <a:rPr lang="en-US" sz="1200" i="1" dirty="0">
                <a:solidFill>
                  <a:schemeClr val="accent1">
                    <a:lumMod val="50000"/>
                  </a:schemeClr>
                </a:solidFill>
              </a:rPr>
              <a:t>b</a:t>
            </a:r>
            <a:r>
              <a:rPr lang="en-US" sz="1200" dirty="0">
                <a:solidFill>
                  <a:schemeClr val="accent1">
                    <a:lumMod val="50000"/>
                  </a:schemeClr>
                </a:solidFill>
              </a:rPr>
              <a:t>)</a:t>
            </a:r>
            <a:r>
              <a:rPr lang="en-US" sz="1200" dirty="0"/>
              <a:t> </a:t>
            </a:r>
            <a:r>
              <a:rPr lang="en-US" sz="1200" dirty="0" err="1">
                <a:solidFill>
                  <a:schemeClr val="accent1">
                    <a:lumMod val="50000"/>
                  </a:schemeClr>
                </a:solidFill>
              </a:rPr>
              <a:t>Stereoview</a:t>
            </a:r>
            <a:r>
              <a:rPr lang="en-US" sz="1200" dirty="0">
                <a:solidFill>
                  <a:schemeClr val="accent1">
                    <a:lumMod val="50000"/>
                  </a:schemeClr>
                </a:solidFill>
              </a:rPr>
              <a:t> of the nonintersecting screw axes (blue) for the SD helix (yellow). </a:t>
            </a:r>
            <a:r>
              <a:rPr lang="en-US" sz="1200" dirty="0"/>
              <a:t>The length of each axis is proportional to its respective mean-square displacement value. The primary screw axis is indicated by a rotational arrow. </a:t>
            </a:r>
          </a:p>
        </p:txBody>
      </p:sp>
      <p:sp>
        <p:nvSpPr>
          <p:cNvPr id="7" name="Espace réservé du numéro de diapositive 6"/>
          <p:cNvSpPr>
            <a:spLocks noGrp="1"/>
          </p:cNvSpPr>
          <p:nvPr>
            <p:ph type="sldNum" sz="quarter" idx="12"/>
          </p:nvPr>
        </p:nvSpPr>
        <p:spPr/>
        <p:txBody>
          <a:bodyPr/>
          <a:lstStyle/>
          <a:p>
            <a:fld id="{922D7642-BDE5-4A24-BAC5-C7F7F2D9BEDB}" type="slidenum">
              <a:rPr lang="fr-FR" smtClean="0"/>
              <a:pPr/>
              <a:t>7</a:t>
            </a:fld>
            <a:endParaRPr lang="fr-FR"/>
          </a:p>
        </p:txBody>
      </p:sp>
      <p:sp>
        <p:nvSpPr>
          <p:cNvPr id="11" name="ZoneTexte 10">
            <a:extLst>
              <a:ext uri="{FF2B5EF4-FFF2-40B4-BE49-F238E27FC236}">
                <a16:creationId xmlns:a16="http://schemas.microsoft.com/office/drawing/2014/main" id="{BCD9D6A1-D525-3B44-BEBC-B7B824BC850C}"/>
              </a:ext>
            </a:extLst>
          </p:cNvPr>
          <p:cNvSpPr txBox="1"/>
          <p:nvPr/>
        </p:nvSpPr>
        <p:spPr>
          <a:xfrm>
            <a:off x="336848" y="563289"/>
            <a:ext cx="7283152" cy="307777"/>
          </a:xfrm>
          <a:prstGeom prst="rect">
            <a:avLst/>
          </a:prstGeom>
          <a:solidFill>
            <a:schemeClr val="accent1">
              <a:lumMod val="40000"/>
              <a:lumOff val="60000"/>
            </a:schemeClr>
          </a:solidFill>
        </p:spPr>
        <p:txBody>
          <a:bodyPr wrap="square" rtlCol="0">
            <a:spAutoFit/>
          </a:bodyPr>
          <a:lstStyle/>
          <a:p>
            <a:r>
              <a:rPr lang="fr-FR" sz="1400" dirty="0"/>
              <a:t>On connait le contexte structural de cette </a:t>
            </a:r>
            <a:r>
              <a:rPr lang="fr-FR" sz="1400" dirty="0" err="1"/>
              <a:t>nteraction</a:t>
            </a:r>
            <a:r>
              <a:rPr lang="fr-FR" sz="1400" dirty="0"/>
              <a:t> SD-@SD.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1357290" y="714356"/>
            <a:ext cx="5643602" cy="5933018"/>
            <a:chOff x="864" y="336"/>
            <a:chExt cx="3744" cy="3936"/>
          </a:xfrm>
        </p:grpSpPr>
        <p:pic>
          <p:nvPicPr>
            <p:cNvPr id="145412" name="Picture 4" descr="T-Box tRNATyr"/>
            <p:cNvPicPr>
              <a:picLocks noChangeAspect="1" noChangeArrowheads="1"/>
            </p:cNvPicPr>
            <p:nvPr/>
          </p:nvPicPr>
          <p:blipFill>
            <a:blip r:embed="rId3" cstate="print"/>
            <a:srcRect/>
            <a:stretch>
              <a:fillRect/>
            </a:stretch>
          </p:blipFill>
          <p:spPr bwMode="auto">
            <a:xfrm>
              <a:off x="864" y="336"/>
              <a:ext cx="3744" cy="3936"/>
            </a:xfrm>
            <a:prstGeom prst="rect">
              <a:avLst/>
            </a:prstGeom>
            <a:noFill/>
          </p:spPr>
        </p:pic>
        <p:pic>
          <p:nvPicPr>
            <p:cNvPr id="145415" name="Picture 7"/>
            <p:cNvPicPr>
              <a:picLocks noChangeAspect="1" noChangeArrowheads="1"/>
            </p:cNvPicPr>
            <p:nvPr/>
          </p:nvPicPr>
          <p:blipFill>
            <a:blip r:embed="rId4" cstate="print"/>
            <a:srcRect/>
            <a:stretch>
              <a:fillRect/>
            </a:stretch>
          </p:blipFill>
          <p:spPr bwMode="auto">
            <a:xfrm>
              <a:off x="3792" y="768"/>
              <a:ext cx="811" cy="571"/>
            </a:xfrm>
            <a:prstGeom prst="rect">
              <a:avLst/>
            </a:prstGeom>
            <a:noFill/>
            <a:ln w="9525" algn="ctr">
              <a:noFill/>
              <a:miter lim="800000"/>
              <a:headEnd/>
              <a:tailEnd/>
            </a:ln>
            <a:effectLst/>
          </p:spPr>
        </p:pic>
      </p:grpSp>
      <p:sp>
        <p:nvSpPr>
          <p:cNvPr id="11" name="Text Box 13"/>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wrap="square">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Interaction </a:t>
            </a:r>
            <a:r>
              <a:rPr lang="en-US" sz="2800" baseline="0" dirty="0" err="1">
                <a:solidFill>
                  <a:schemeClr val="accent1">
                    <a:lumMod val="50000"/>
                  </a:schemeClr>
                </a:solidFill>
              </a:rPr>
              <a:t>codon</a:t>
            </a:r>
            <a:r>
              <a:rPr lang="en-US" sz="2800" baseline="0" dirty="0">
                <a:solidFill>
                  <a:schemeClr val="accent1">
                    <a:lumMod val="50000"/>
                  </a:schemeClr>
                </a:solidFill>
              </a:rPr>
              <a:t>-@</a:t>
            </a:r>
            <a:r>
              <a:rPr lang="en-US" sz="2800" baseline="0" dirty="0" err="1">
                <a:solidFill>
                  <a:schemeClr val="accent1">
                    <a:lumMod val="50000"/>
                  </a:schemeClr>
                </a:solidFill>
              </a:rPr>
              <a:t>codon</a:t>
            </a:r>
            <a:r>
              <a:rPr lang="en-US" sz="2800" dirty="0">
                <a:solidFill>
                  <a:schemeClr val="accent1">
                    <a:lumMod val="50000"/>
                  </a:schemeClr>
                </a:solidFill>
              </a:rPr>
              <a:t>, </a:t>
            </a:r>
            <a:r>
              <a:rPr lang="en-US" sz="2800" baseline="0" dirty="0">
                <a:solidFill>
                  <a:schemeClr val="accent1">
                    <a:lumMod val="50000"/>
                  </a:schemeClr>
                </a:solidFill>
              </a:rPr>
              <a:t>bras </a:t>
            </a:r>
            <a:r>
              <a:rPr lang="en-US" sz="2800" baseline="0" dirty="0" err="1">
                <a:solidFill>
                  <a:schemeClr val="accent1">
                    <a:lumMod val="50000"/>
                  </a:schemeClr>
                </a:solidFill>
              </a:rPr>
              <a:t>accepteur-antiterminateur</a:t>
            </a:r>
            <a:endParaRPr lang="en-US" sz="2800" baseline="0" dirty="0">
              <a:solidFill>
                <a:schemeClr val="accent1">
                  <a:lumMod val="50000"/>
                </a:schemeClr>
              </a:solidFill>
            </a:endParaRPr>
          </a:p>
        </p:txBody>
      </p:sp>
      <p:sp>
        <p:nvSpPr>
          <p:cNvPr id="12" name="Text Box 7"/>
          <p:cNvSpPr txBox="1">
            <a:spLocks noChangeArrowheads="1"/>
          </p:cNvSpPr>
          <p:nvPr/>
        </p:nvSpPr>
        <p:spPr bwMode="auto">
          <a:xfrm>
            <a:off x="285720" y="6565900"/>
            <a:ext cx="3581400" cy="274638"/>
          </a:xfrm>
          <a:prstGeom prst="rect">
            <a:avLst/>
          </a:prstGeom>
          <a:noFill/>
          <a:ln w="9525" algn="ctr">
            <a:noFill/>
            <a:miter lim="800000"/>
            <a:headEnd/>
            <a:tailEnd/>
          </a:ln>
          <a:effectLst/>
        </p:spPr>
        <p:txBody>
          <a:bodyPr>
            <a:spAutoFit/>
          </a:bodyPr>
          <a:lstStyle/>
          <a:p>
            <a:pPr>
              <a:spcBef>
                <a:spcPct val="50000"/>
              </a:spcBef>
            </a:pPr>
            <a:r>
              <a:rPr lang="en-US" sz="1200" baseline="0" dirty="0">
                <a:solidFill>
                  <a:srgbClr val="000000"/>
                </a:solidFill>
              </a:rPr>
              <a:t>Grundy et al., Journal of Bacteriology (1994)</a:t>
            </a:r>
          </a:p>
        </p:txBody>
      </p:sp>
      <p:sp>
        <p:nvSpPr>
          <p:cNvPr id="8" name="Espace réservé du numéro de diapositive 7"/>
          <p:cNvSpPr>
            <a:spLocks noGrp="1"/>
          </p:cNvSpPr>
          <p:nvPr>
            <p:ph type="sldNum" sz="quarter" idx="12"/>
          </p:nvPr>
        </p:nvSpPr>
        <p:spPr/>
        <p:txBody>
          <a:bodyPr/>
          <a:lstStyle/>
          <a:p>
            <a:fld id="{922D7642-BDE5-4A24-BAC5-C7F7F2D9BEDB}" type="slidenum">
              <a:rPr lang="fr-FR" smtClean="0"/>
              <a:pPr/>
              <a:t>70</a:t>
            </a:fld>
            <a:endParaRPr lang="fr-F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4" name="Rectangle 6"/>
          <p:cNvSpPr>
            <a:spLocks noChangeArrowheads="1"/>
          </p:cNvSpPr>
          <p:nvPr/>
        </p:nvSpPr>
        <p:spPr bwMode="auto">
          <a:xfrm>
            <a:off x="533400" y="714356"/>
            <a:ext cx="8610600" cy="1200329"/>
          </a:xfrm>
          <a:prstGeom prst="rect">
            <a:avLst/>
          </a:prstGeom>
          <a:noFill/>
          <a:ln w="9525" algn="ctr">
            <a:noFill/>
            <a:miter lim="800000"/>
            <a:headEnd/>
            <a:tailEnd/>
          </a:ln>
          <a:effectLst/>
        </p:spPr>
        <p:txBody>
          <a:bodyPr>
            <a:spAutoFit/>
          </a:bodyPr>
          <a:lstStyle/>
          <a:p>
            <a:r>
              <a:rPr lang="en-US" baseline="0" dirty="0">
                <a:solidFill>
                  <a:srgbClr val="000000"/>
                </a:solidFill>
                <a:sym typeface="Wingdings"/>
              </a:rPr>
              <a:t> </a:t>
            </a:r>
            <a:r>
              <a:rPr lang="en-US" baseline="0" dirty="0">
                <a:solidFill>
                  <a:srgbClr val="000000"/>
                </a:solidFill>
              </a:rPr>
              <a:t> Mutations </a:t>
            </a:r>
            <a:r>
              <a:rPr lang="en-US" baseline="0" dirty="0" err="1">
                <a:solidFill>
                  <a:srgbClr val="000000"/>
                </a:solidFill>
              </a:rPr>
              <a:t>dans</a:t>
            </a:r>
            <a:r>
              <a:rPr lang="en-US" baseline="0" dirty="0">
                <a:solidFill>
                  <a:srgbClr val="000000"/>
                </a:solidFill>
              </a:rPr>
              <a:t> le bras </a:t>
            </a:r>
            <a:r>
              <a:rPr lang="en-US" baseline="0" dirty="0" err="1">
                <a:solidFill>
                  <a:srgbClr val="000000"/>
                </a:solidFill>
              </a:rPr>
              <a:t>accepteur</a:t>
            </a:r>
            <a:r>
              <a:rPr lang="en-US" baseline="0" dirty="0">
                <a:solidFill>
                  <a:srgbClr val="000000"/>
                </a:solidFill>
              </a:rPr>
              <a:t> de </a:t>
            </a:r>
            <a:r>
              <a:rPr lang="en-US" baseline="0" dirty="0" err="1">
                <a:solidFill>
                  <a:srgbClr val="000000"/>
                </a:solidFill>
              </a:rPr>
              <a:t>l’ARNt</a:t>
            </a:r>
            <a:r>
              <a:rPr lang="en-US" baseline="30000" dirty="0" err="1">
                <a:solidFill>
                  <a:srgbClr val="000000"/>
                </a:solidFill>
              </a:rPr>
              <a:t>Tyr</a:t>
            </a:r>
            <a:r>
              <a:rPr lang="en-US" baseline="0" dirty="0">
                <a:solidFill>
                  <a:srgbClr val="000000"/>
                </a:solidFill>
              </a:rPr>
              <a:t> </a:t>
            </a:r>
            <a:r>
              <a:rPr lang="en-US" baseline="0" dirty="0" err="1">
                <a:solidFill>
                  <a:srgbClr val="000000"/>
                </a:solidFill>
              </a:rPr>
              <a:t>contrecarre</a:t>
            </a:r>
            <a:r>
              <a:rPr lang="en-US" baseline="0" dirty="0">
                <a:solidFill>
                  <a:srgbClr val="000000"/>
                </a:solidFill>
              </a:rPr>
              <a:t> </a:t>
            </a:r>
            <a:r>
              <a:rPr lang="en-US" baseline="0" dirty="0" err="1">
                <a:solidFill>
                  <a:srgbClr val="000000"/>
                </a:solidFill>
              </a:rPr>
              <a:t>l’effet</a:t>
            </a:r>
            <a:r>
              <a:rPr lang="en-US" baseline="0" dirty="0">
                <a:solidFill>
                  <a:srgbClr val="000000"/>
                </a:solidFill>
              </a:rPr>
              <a:t> des mutations </a:t>
            </a:r>
            <a:r>
              <a:rPr lang="en-US" baseline="0" dirty="0" err="1">
                <a:solidFill>
                  <a:srgbClr val="000000"/>
                </a:solidFill>
              </a:rPr>
              <a:t>dans</a:t>
            </a:r>
            <a:r>
              <a:rPr lang="en-US" baseline="0" dirty="0">
                <a:solidFill>
                  <a:srgbClr val="000000"/>
                </a:solidFill>
              </a:rPr>
              <a:t> le bulge de </a:t>
            </a:r>
            <a:r>
              <a:rPr lang="en-US" baseline="0" dirty="0" err="1">
                <a:solidFill>
                  <a:srgbClr val="000000"/>
                </a:solidFill>
              </a:rPr>
              <a:t>l’antiterminateur</a:t>
            </a:r>
            <a:r>
              <a:rPr lang="en-US" baseline="0" dirty="0">
                <a:solidFill>
                  <a:srgbClr val="000000"/>
                </a:solidFill>
              </a:rPr>
              <a:t> </a:t>
            </a:r>
            <a:r>
              <a:rPr lang="en-US" baseline="0" dirty="0" err="1">
                <a:solidFill>
                  <a:srgbClr val="000000"/>
                </a:solidFill>
              </a:rPr>
              <a:t>si</a:t>
            </a:r>
            <a:r>
              <a:rPr lang="en-US" baseline="0" dirty="0">
                <a:solidFill>
                  <a:srgbClr val="000000"/>
                </a:solidFill>
              </a:rPr>
              <a:t> </a:t>
            </a:r>
            <a:r>
              <a:rPr lang="en-US" baseline="0" dirty="0" err="1">
                <a:solidFill>
                  <a:srgbClr val="000000"/>
                </a:solidFill>
              </a:rPr>
              <a:t>rétabli</a:t>
            </a:r>
            <a:r>
              <a:rPr lang="en-US" baseline="0" dirty="0">
                <a:solidFill>
                  <a:srgbClr val="000000"/>
                </a:solidFill>
              </a:rPr>
              <a:t> </a:t>
            </a:r>
            <a:r>
              <a:rPr lang="en-US" baseline="0" dirty="0" err="1">
                <a:solidFill>
                  <a:srgbClr val="000000"/>
                </a:solidFill>
              </a:rPr>
              <a:t>l’appariement</a:t>
            </a:r>
            <a:r>
              <a:rPr lang="en-US" baseline="0" dirty="0">
                <a:solidFill>
                  <a:srgbClr val="000000"/>
                </a:solidFill>
              </a:rPr>
              <a:t> de base</a:t>
            </a:r>
          </a:p>
          <a:p>
            <a:r>
              <a:rPr lang="en-US" dirty="0">
                <a:solidFill>
                  <a:srgbClr val="000000"/>
                </a:solidFill>
                <a:sym typeface="Wingdings"/>
              </a:rPr>
              <a:t> </a:t>
            </a:r>
            <a:r>
              <a:rPr lang="en-US" baseline="0" dirty="0">
                <a:solidFill>
                  <a:srgbClr val="000000"/>
                </a:solidFill>
              </a:rPr>
              <a:t> La base </a:t>
            </a:r>
            <a:r>
              <a:rPr lang="en-US" baseline="0" dirty="0" err="1">
                <a:solidFill>
                  <a:srgbClr val="000000"/>
                </a:solidFill>
              </a:rPr>
              <a:t>discriminatrice</a:t>
            </a:r>
            <a:r>
              <a:rPr lang="en-US" baseline="0" dirty="0">
                <a:solidFill>
                  <a:srgbClr val="000000"/>
                </a:solidFill>
              </a:rPr>
              <a:t> de </a:t>
            </a:r>
            <a:r>
              <a:rPr lang="en-US" baseline="0" dirty="0" err="1">
                <a:solidFill>
                  <a:srgbClr val="000000"/>
                </a:solidFill>
              </a:rPr>
              <a:t>l’ARNt</a:t>
            </a:r>
            <a:r>
              <a:rPr lang="en-US" baseline="0" dirty="0">
                <a:solidFill>
                  <a:srgbClr val="000000"/>
                </a:solidFill>
              </a:rPr>
              <a:t> </a:t>
            </a:r>
            <a:r>
              <a:rPr lang="en-US" baseline="0" dirty="0" err="1">
                <a:solidFill>
                  <a:srgbClr val="000000"/>
                </a:solidFill>
              </a:rPr>
              <a:t>agit</a:t>
            </a:r>
            <a:r>
              <a:rPr lang="en-US" baseline="0" dirty="0">
                <a:solidFill>
                  <a:srgbClr val="000000"/>
                </a:solidFill>
              </a:rPr>
              <a:t> </a:t>
            </a:r>
            <a:r>
              <a:rPr lang="en-US" baseline="0" dirty="0" err="1">
                <a:solidFill>
                  <a:srgbClr val="000000"/>
                </a:solidFill>
              </a:rPr>
              <a:t>comme</a:t>
            </a:r>
            <a:r>
              <a:rPr lang="en-US" baseline="0" dirty="0">
                <a:solidFill>
                  <a:srgbClr val="000000"/>
                </a:solidFill>
              </a:rPr>
              <a:t> </a:t>
            </a:r>
            <a:r>
              <a:rPr lang="en-US" baseline="0" dirty="0" err="1">
                <a:solidFill>
                  <a:srgbClr val="000000"/>
                </a:solidFill>
              </a:rPr>
              <a:t>déterminant</a:t>
            </a:r>
            <a:r>
              <a:rPr lang="en-US" baseline="0" dirty="0">
                <a:solidFill>
                  <a:srgbClr val="000000"/>
                </a:solidFill>
              </a:rPr>
              <a:t> </a:t>
            </a:r>
            <a:r>
              <a:rPr lang="en-US" baseline="0" dirty="0" err="1">
                <a:solidFill>
                  <a:srgbClr val="000000"/>
                </a:solidFill>
              </a:rPr>
              <a:t>secondaire</a:t>
            </a:r>
            <a:r>
              <a:rPr lang="en-US" baseline="0" dirty="0">
                <a:solidFill>
                  <a:srgbClr val="000000"/>
                </a:solidFill>
              </a:rPr>
              <a:t> de </a:t>
            </a:r>
            <a:r>
              <a:rPr lang="en-US" baseline="0" dirty="0" err="1">
                <a:solidFill>
                  <a:srgbClr val="000000"/>
                </a:solidFill>
              </a:rPr>
              <a:t>spécificité</a:t>
            </a:r>
            <a:r>
              <a:rPr lang="en-US" baseline="0" dirty="0">
                <a:solidFill>
                  <a:srgbClr val="000000"/>
                </a:solidFill>
              </a:rPr>
              <a:t>. important pour la discrimination de </a:t>
            </a:r>
            <a:r>
              <a:rPr lang="en-US" baseline="0" dirty="0" err="1">
                <a:solidFill>
                  <a:srgbClr val="000000"/>
                </a:solidFill>
              </a:rPr>
              <a:t>l’ARNt</a:t>
            </a:r>
            <a:endParaRPr lang="en-US" baseline="0" dirty="0">
              <a:solidFill>
                <a:srgbClr val="000000"/>
              </a:solidFill>
            </a:endParaRPr>
          </a:p>
        </p:txBody>
      </p:sp>
      <p:pic>
        <p:nvPicPr>
          <p:cNvPr id="135176" name="Picture 8"/>
          <p:cNvPicPr>
            <a:picLocks noChangeAspect="1" noChangeArrowheads="1"/>
          </p:cNvPicPr>
          <p:nvPr/>
        </p:nvPicPr>
        <p:blipFill>
          <a:blip r:embed="rId2" cstate="print"/>
          <a:srcRect/>
          <a:stretch>
            <a:fillRect/>
          </a:stretch>
        </p:blipFill>
        <p:spPr bwMode="auto">
          <a:xfrm>
            <a:off x="304800" y="1857364"/>
            <a:ext cx="6019800" cy="4724400"/>
          </a:xfrm>
          <a:prstGeom prst="rect">
            <a:avLst/>
          </a:prstGeom>
          <a:noFill/>
          <a:ln w="9525" algn="ctr">
            <a:noFill/>
            <a:miter lim="800000"/>
            <a:headEnd/>
            <a:tailEnd/>
          </a:ln>
          <a:effectLst/>
        </p:spPr>
      </p:pic>
      <p:sp>
        <p:nvSpPr>
          <p:cNvPr id="135175" name="Text Box 7"/>
          <p:cNvSpPr txBox="1">
            <a:spLocks noChangeArrowheads="1"/>
          </p:cNvSpPr>
          <p:nvPr/>
        </p:nvSpPr>
        <p:spPr bwMode="auto">
          <a:xfrm>
            <a:off x="285720" y="6565900"/>
            <a:ext cx="3581400" cy="274638"/>
          </a:xfrm>
          <a:prstGeom prst="rect">
            <a:avLst/>
          </a:prstGeom>
          <a:noFill/>
          <a:ln w="9525" algn="ctr">
            <a:noFill/>
            <a:miter lim="800000"/>
            <a:headEnd/>
            <a:tailEnd/>
          </a:ln>
          <a:effectLst/>
        </p:spPr>
        <p:txBody>
          <a:bodyPr>
            <a:spAutoFit/>
          </a:bodyPr>
          <a:lstStyle/>
          <a:p>
            <a:pPr>
              <a:spcBef>
                <a:spcPct val="50000"/>
              </a:spcBef>
            </a:pPr>
            <a:r>
              <a:rPr lang="en-US" sz="1200" baseline="0" dirty="0">
                <a:solidFill>
                  <a:srgbClr val="000000"/>
                </a:solidFill>
              </a:rPr>
              <a:t>Grundy et al., Journal of Bacteriology (1994)</a:t>
            </a:r>
          </a:p>
        </p:txBody>
      </p:sp>
      <p:sp>
        <p:nvSpPr>
          <p:cNvPr id="135181" name="Text Box 13"/>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wrap="square">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Interaction </a:t>
            </a:r>
            <a:r>
              <a:rPr lang="en-US" sz="2800" baseline="0" dirty="0" err="1">
                <a:solidFill>
                  <a:schemeClr val="accent1">
                    <a:lumMod val="50000"/>
                  </a:schemeClr>
                </a:solidFill>
              </a:rPr>
              <a:t>codon</a:t>
            </a:r>
            <a:r>
              <a:rPr lang="en-US" sz="2800" baseline="0" dirty="0">
                <a:solidFill>
                  <a:schemeClr val="accent1">
                    <a:lumMod val="50000"/>
                  </a:schemeClr>
                </a:solidFill>
              </a:rPr>
              <a:t>-@</a:t>
            </a:r>
            <a:r>
              <a:rPr lang="en-US" sz="2800" baseline="0" dirty="0" err="1">
                <a:solidFill>
                  <a:schemeClr val="accent1">
                    <a:lumMod val="50000"/>
                  </a:schemeClr>
                </a:solidFill>
              </a:rPr>
              <a:t>codon</a:t>
            </a:r>
            <a:r>
              <a:rPr lang="en-US" sz="2800" dirty="0">
                <a:solidFill>
                  <a:schemeClr val="accent1">
                    <a:lumMod val="50000"/>
                  </a:schemeClr>
                </a:solidFill>
              </a:rPr>
              <a:t>, </a:t>
            </a:r>
            <a:r>
              <a:rPr lang="en-US" sz="2800" baseline="0" dirty="0">
                <a:solidFill>
                  <a:schemeClr val="accent1">
                    <a:lumMod val="50000"/>
                  </a:schemeClr>
                </a:solidFill>
              </a:rPr>
              <a:t>bras </a:t>
            </a:r>
            <a:r>
              <a:rPr lang="en-US" sz="2800" baseline="0" dirty="0" err="1">
                <a:solidFill>
                  <a:schemeClr val="accent1">
                    <a:lumMod val="50000"/>
                  </a:schemeClr>
                </a:solidFill>
              </a:rPr>
              <a:t>accepteur-antiterminateur</a:t>
            </a:r>
            <a:endParaRPr lang="en-US" sz="2800" baseline="0" dirty="0">
              <a:solidFill>
                <a:schemeClr val="accent1">
                  <a:lumMod val="50000"/>
                </a:schemeClr>
              </a:solidFill>
            </a:endParaRPr>
          </a:p>
        </p:txBody>
      </p:sp>
      <p:pic>
        <p:nvPicPr>
          <p:cNvPr id="9" name="Image 8" descr="T-Box 1.png"/>
          <p:cNvPicPr>
            <a:picLocks noChangeAspect="1"/>
          </p:cNvPicPr>
          <p:nvPr/>
        </p:nvPicPr>
        <p:blipFill>
          <a:blip r:embed="rId3" cstate="print"/>
          <a:srcRect l="72768" t="51765" r="7661" b="25882"/>
          <a:stretch>
            <a:fillRect/>
          </a:stretch>
        </p:blipFill>
        <p:spPr>
          <a:xfrm>
            <a:off x="7572396" y="1857364"/>
            <a:ext cx="1285884" cy="1949359"/>
          </a:xfrm>
          <a:prstGeom prst="rect">
            <a:avLst/>
          </a:prstGeom>
        </p:spPr>
      </p:pic>
      <p:sp>
        <p:nvSpPr>
          <p:cNvPr id="10" name="ZoneTexte 9"/>
          <p:cNvSpPr txBox="1"/>
          <p:nvPr/>
        </p:nvSpPr>
        <p:spPr>
          <a:xfrm>
            <a:off x="6234529" y="2500306"/>
            <a:ext cx="1337867" cy="369332"/>
          </a:xfrm>
          <a:prstGeom prst="rect">
            <a:avLst/>
          </a:prstGeom>
          <a:noFill/>
        </p:spPr>
        <p:txBody>
          <a:bodyPr wrap="none" rtlCol="0">
            <a:spAutoFit/>
          </a:bodyPr>
          <a:lstStyle/>
          <a:p>
            <a:r>
              <a:rPr lang="fr-FR" dirty="0" err="1"/>
              <a:t>tRNA</a:t>
            </a:r>
            <a:r>
              <a:rPr lang="fr-FR" baseline="30000" dirty="0" err="1"/>
              <a:t>Tyr</a:t>
            </a:r>
            <a:r>
              <a:rPr lang="fr-FR" dirty="0"/>
              <a:t> (G</a:t>
            </a:r>
            <a:r>
              <a:rPr lang="fr-FR" baseline="-25000" dirty="0"/>
              <a:t>73</a:t>
            </a:r>
            <a:r>
              <a:rPr lang="fr-FR" dirty="0"/>
              <a:t>)</a:t>
            </a:r>
          </a:p>
        </p:txBody>
      </p:sp>
      <p:cxnSp>
        <p:nvCxnSpPr>
          <p:cNvPr id="12" name="Connecteur droit avec flèche 11"/>
          <p:cNvCxnSpPr/>
          <p:nvPr/>
        </p:nvCxnSpPr>
        <p:spPr>
          <a:xfrm>
            <a:off x="7500958" y="2786058"/>
            <a:ext cx="369547" cy="214314"/>
          </a:xfrm>
          <a:prstGeom prst="straightConnector1">
            <a:avLst/>
          </a:prstGeom>
          <a:ln w="25400">
            <a:solidFill>
              <a:srgbClr val="00B050"/>
            </a:solidFill>
            <a:tailEnd type="stealth" w="lg"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57158" y="3286124"/>
            <a:ext cx="5759437" cy="532114"/>
          </a:xfrm>
          <a:prstGeom prst="rect">
            <a:avLst/>
          </a:prstGeom>
          <a:solidFill>
            <a:srgbClr val="CC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57158" y="3820557"/>
            <a:ext cx="5759437" cy="204790"/>
          </a:xfrm>
          <a:prstGeom prst="rect">
            <a:avLst/>
          </a:prstGeom>
          <a:solidFill>
            <a:srgbClr val="0070C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57158" y="3084167"/>
            <a:ext cx="5759437" cy="204790"/>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357158" y="4025218"/>
            <a:ext cx="5759437" cy="204790"/>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6072198" y="3770459"/>
            <a:ext cx="641522" cy="338554"/>
          </a:xfrm>
          <a:prstGeom prst="rect">
            <a:avLst/>
          </a:prstGeom>
          <a:noFill/>
        </p:spPr>
        <p:txBody>
          <a:bodyPr wrap="none" rtlCol="0">
            <a:spAutoFit/>
          </a:bodyPr>
          <a:lstStyle/>
          <a:p>
            <a:r>
              <a:rPr lang="fr-FR" sz="1600" b="1" dirty="0"/>
              <a:t>G</a:t>
            </a:r>
            <a:r>
              <a:rPr lang="fr-FR" sz="1600" b="1" baseline="-25000" dirty="0"/>
              <a:t>73</a:t>
            </a:r>
            <a:r>
              <a:rPr lang="fr-FR" sz="1600" b="1" dirty="0"/>
              <a:t>-A</a:t>
            </a:r>
          </a:p>
        </p:txBody>
      </p:sp>
      <p:sp>
        <p:nvSpPr>
          <p:cNvPr id="19" name="ZoneTexte 18"/>
          <p:cNvSpPr txBox="1"/>
          <p:nvPr/>
        </p:nvSpPr>
        <p:spPr>
          <a:xfrm>
            <a:off x="6072198" y="3972416"/>
            <a:ext cx="641522" cy="338554"/>
          </a:xfrm>
          <a:prstGeom prst="rect">
            <a:avLst/>
          </a:prstGeom>
          <a:noFill/>
        </p:spPr>
        <p:txBody>
          <a:bodyPr wrap="none" rtlCol="0">
            <a:spAutoFit/>
          </a:bodyPr>
          <a:lstStyle/>
          <a:p>
            <a:r>
              <a:rPr lang="fr-FR" sz="1600" b="1" dirty="0"/>
              <a:t>G</a:t>
            </a:r>
            <a:r>
              <a:rPr lang="fr-FR" sz="1600" b="1" baseline="-25000" dirty="0"/>
              <a:t>73</a:t>
            </a:r>
            <a:r>
              <a:rPr lang="fr-FR" sz="1600" b="1" dirty="0"/>
              <a:t>-C</a:t>
            </a:r>
          </a:p>
        </p:txBody>
      </p:sp>
      <p:cxnSp>
        <p:nvCxnSpPr>
          <p:cNvPr id="20" name="Connecteur droit avec flèche 19"/>
          <p:cNvCxnSpPr/>
          <p:nvPr/>
        </p:nvCxnSpPr>
        <p:spPr>
          <a:xfrm rot="10800000" flipV="1">
            <a:off x="6166022" y="2857496"/>
            <a:ext cx="1049186" cy="367618"/>
          </a:xfrm>
          <a:prstGeom prst="straightConnector1">
            <a:avLst/>
          </a:prstGeom>
          <a:ln w="25400">
            <a:solidFill>
              <a:srgbClr val="00B050"/>
            </a:solidFill>
            <a:tailEnd type="stealth" w="lg" len="med"/>
          </a:ln>
        </p:spPr>
        <p:style>
          <a:lnRef idx="1">
            <a:schemeClr val="accent1"/>
          </a:lnRef>
          <a:fillRef idx="0">
            <a:schemeClr val="accent1"/>
          </a:fillRef>
          <a:effectRef idx="0">
            <a:schemeClr val="accent1"/>
          </a:effectRef>
          <a:fontRef idx="minor">
            <a:schemeClr val="tx1"/>
          </a:fontRef>
        </p:style>
      </p:cxnSp>
      <p:pic>
        <p:nvPicPr>
          <p:cNvPr id="23" name="Picture 7"/>
          <p:cNvPicPr>
            <a:picLocks noChangeAspect="1" noChangeArrowheads="1"/>
          </p:cNvPicPr>
          <p:nvPr/>
        </p:nvPicPr>
        <p:blipFill>
          <a:blip r:embed="rId4" cstate="print"/>
          <a:srcRect/>
          <a:stretch>
            <a:fillRect/>
          </a:stretch>
        </p:blipFill>
        <p:spPr bwMode="auto">
          <a:xfrm>
            <a:off x="6786578" y="4071942"/>
            <a:ext cx="2232218" cy="1571636"/>
          </a:xfrm>
          <a:prstGeom prst="rect">
            <a:avLst/>
          </a:prstGeom>
          <a:noFill/>
          <a:ln w="9525" algn="ctr">
            <a:noFill/>
            <a:miter lim="800000"/>
            <a:headEnd/>
            <a:tailEnd/>
          </a:ln>
          <a:effectLst/>
        </p:spPr>
      </p:pic>
      <p:sp>
        <p:nvSpPr>
          <p:cNvPr id="21" name="Espace réservé du numéro de diapositive 20"/>
          <p:cNvSpPr>
            <a:spLocks noGrp="1"/>
          </p:cNvSpPr>
          <p:nvPr>
            <p:ph type="sldNum" sz="quarter" idx="12"/>
          </p:nvPr>
        </p:nvSpPr>
        <p:spPr/>
        <p:txBody>
          <a:bodyPr/>
          <a:lstStyle/>
          <a:p>
            <a:fld id="{922D7642-BDE5-4A24-BAC5-C7F7F2D9BEDB}" type="slidenum">
              <a:rPr lang="fr-FR" smtClean="0"/>
              <a:pPr/>
              <a:t>71</a:t>
            </a:fld>
            <a:endParaRPr lang="fr-F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n vivo and vitro probing T-Box putzer1.PNG"/>
          <p:cNvPicPr>
            <a:picLocks noChangeAspect="1"/>
          </p:cNvPicPr>
          <p:nvPr/>
        </p:nvPicPr>
        <p:blipFill>
          <a:blip r:embed="rId3" cstate="print"/>
          <a:stretch>
            <a:fillRect/>
          </a:stretch>
        </p:blipFill>
        <p:spPr>
          <a:xfrm>
            <a:off x="2643173" y="1357298"/>
            <a:ext cx="6379001" cy="4214842"/>
          </a:xfrm>
          <a:prstGeom prst="rect">
            <a:avLst/>
          </a:prstGeom>
        </p:spPr>
      </p:pic>
      <p:pic>
        <p:nvPicPr>
          <p:cNvPr id="3" name="Image 2" descr="in vivo and vitro probing T-Box putzer2.PNG"/>
          <p:cNvPicPr>
            <a:picLocks noChangeAspect="1"/>
          </p:cNvPicPr>
          <p:nvPr/>
        </p:nvPicPr>
        <p:blipFill>
          <a:blip r:embed="rId4" cstate="print"/>
          <a:srcRect l="12498"/>
          <a:stretch>
            <a:fillRect/>
          </a:stretch>
        </p:blipFill>
        <p:spPr>
          <a:xfrm>
            <a:off x="0" y="3319002"/>
            <a:ext cx="3500993" cy="3467584"/>
          </a:xfrm>
          <a:prstGeom prst="rect">
            <a:avLst/>
          </a:prstGeom>
        </p:spPr>
      </p:pic>
      <p:pic>
        <p:nvPicPr>
          <p:cNvPr id="6" name="Image 5" descr="DMS kétoxal.png"/>
          <p:cNvPicPr>
            <a:picLocks noChangeAspect="1"/>
          </p:cNvPicPr>
          <p:nvPr/>
        </p:nvPicPr>
        <p:blipFill>
          <a:blip r:embed="rId5" cstate="print"/>
          <a:srcRect l="29747" r="21718" b="16064"/>
          <a:stretch>
            <a:fillRect/>
          </a:stretch>
        </p:blipFill>
        <p:spPr>
          <a:xfrm>
            <a:off x="214282" y="928670"/>
            <a:ext cx="2214578" cy="2786082"/>
          </a:xfrm>
          <a:prstGeom prst="rect">
            <a:avLst/>
          </a:prstGeom>
        </p:spPr>
      </p:pic>
      <p:grpSp>
        <p:nvGrpSpPr>
          <p:cNvPr id="23" name="Groupe 22"/>
          <p:cNvGrpSpPr/>
          <p:nvPr/>
        </p:nvGrpSpPr>
        <p:grpSpPr>
          <a:xfrm>
            <a:off x="571472" y="2704346"/>
            <a:ext cx="6521406" cy="4076598"/>
            <a:chOff x="571472" y="2704346"/>
            <a:chExt cx="6521406" cy="4076598"/>
          </a:xfrm>
        </p:grpSpPr>
        <p:sp>
          <p:nvSpPr>
            <p:cNvPr id="7" name="Rectangle 6"/>
            <p:cNvSpPr/>
            <p:nvPr/>
          </p:nvSpPr>
          <p:spPr>
            <a:xfrm>
              <a:off x="4000496" y="4286256"/>
              <a:ext cx="142876" cy="21431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572000" y="4449680"/>
              <a:ext cx="142876" cy="21431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572000" y="3520986"/>
              <a:ext cx="142876" cy="21431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000496" y="3378110"/>
              <a:ext cx="142876" cy="21431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418850" y="4622628"/>
              <a:ext cx="142876" cy="11280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p:cNvCxnSpPr>
              <a:stCxn id="7" idx="1"/>
            </p:cNvCxnSpPr>
            <p:nvPr/>
          </p:nvCxnSpPr>
          <p:spPr>
            <a:xfrm rot="10800000" flipV="1">
              <a:off x="2214546" y="4393412"/>
              <a:ext cx="1785950" cy="6786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Forme libre 13"/>
            <p:cNvSpPr/>
            <p:nvPr/>
          </p:nvSpPr>
          <p:spPr>
            <a:xfrm>
              <a:off x="1643865" y="3729519"/>
              <a:ext cx="2917861" cy="3051425"/>
            </a:xfrm>
            <a:custGeom>
              <a:avLst/>
              <a:gdLst>
                <a:gd name="connsiteX0" fmla="*/ 2917861 w 2917861"/>
                <a:gd name="connsiteY0" fmla="*/ 0 h 3051425"/>
                <a:gd name="connsiteX1" fmla="*/ 1797978 w 2917861"/>
                <a:gd name="connsiteY1" fmla="*/ 3030877 h 3051425"/>
                <a:gd name="connsiteX2" fmla="*/ 41097 w 2917861"/>
                <a:gd name="connsiteY2" fmla="*/ 3051425 h 3051425"/>
                <a:gd name="connsiteX3" fmla="*/ 0 w 2917861"/>
                <a:gd name="connsiteY3" fmla="*/ 2979506 h 3051425"/>
              </a:gdLst>
              <a:ahLst/>
              <a:cxnLst>
                <a:cxn ang="0">
                  <a:pos x="connsiteX0" y="connsiteY0"/>
                </a:cxn>
                <a:cxn ang="0">
                  <a:pos x="connsiteX1" y="connsiteY1"/>
                </a:cxn>
                <a:cxn ang="0">
                  <a:pos x="connsiteX2" y="connsiteY2"/>
                </a:cxn>
                <a:cxn ang="0">
                  <a:pos x="connsiteX3" y="connsiteY3"/>
                </a:cxn>
              </a:cxnLst>
              <a:rect l="l" t="t" r="r" b="b"/>
              <a:pathLst>
                <a:path w="2917861" h="3051425">
                  <a:moveTo>
                    <a:pt x="2917861" y="0"/>
                  </a:moveTo>
                  <a:lnTo>
                    <a:pt x="1797978" y="3030877"/>
                  </a:lnTo>
                  <a:lnTo>
                    <a:pt x="41097" y="3051425"/>
                  </a:lnTo>
                  <a:lnTo>
                    <a:pt x="0" y="2979506"/>
                  </a:ln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6" name="Connecteur droit 15"/>
            <p:cNvCxnSpPr>
              <a:stCxn id="11" idx="1"/>
            </p:cNvCxnSpPr>
            <p:nvPr/>
          </p:nvCxnSpPr>
          <p:spPr>
            <a:xfrm rot="10800000" flipV="1">
              <a:off x="2500298" y="4679030"/>
              <a:ext cx="1918552" cy="60735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950002" y="2704346"/>
              <a:ext cx="142876" cy="11280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a:stCxn id="17" idx="1"/>
            </p:cNvCxnSpPr>
            <p:nvPr/>
          </p:nvCxnSpPr>
          <p:spPr>
            <a:xfrm rot="10800000" flipV="1">
              <a:off x="571472" y="2760748"/>
              <a:ext cx="6378530" cy="181126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950002" y="4225092"/>
              <a:ext cx="122328" cy="21431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p:cNvCxnSpPr>
              <a:stCxn id="20" idx="1"/>
            </p:cNvCxnSpPr>
            <p:nvPr/>
          </p:nvCxnSpPr>
          <p:spPr>
            <a:xfrm rot="10800000" flipV="1">
              <a:off x="2071670" y="4332248"/>
              <a:ext cx="4878332" cy="1311329"/>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 name="Text Box 5"/>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Les </a:t>
            </a:r>
            <a:r>
              <a:rPr lang="en-US" sz="2800" baseline="0" dirty="0" err="1">
                <a:solidFill>
                  <a:schemeClr val="accent1">
                    <a:lumMod val="50000"/>
                  </a:schemeClr>
                </a:solidFill>
              </a:rPr>
              <a:t>stratégies</a:t>
            </a:r>
            <a:r>
              <a:rPr lang="en-US" sz="2800" dirty="0">
                <a:solidFill>
                  <a:schemeClr val="accent1">
                    <a:lumMod val="50000"/>
                  </a:schemeClr>
                </a:solidFill>
              </a:rPr>
              <a:t> </a:t>
            </a:r>
            <a:r>
              <a:rPr lang="en-US" sz="2800" dirty="0" err="1">
                <a:solidFill>
                  <a:schemeClr val="accent1">
                    <a:lumMod val="50000"/>
                  </a:schemeClr>
                </a:solidFill>
              </a:rPr>
              <a:t>d’études</a:t>
            </a:r>
            <a:r>
              <a:rPr lang="en-US" sz="2800" dirty="0">
                <a:solidFill>
                  <a:schemeClr val="accent1">
                    <a:lumMod val="50000"/>
                  </a:schemeClr>
                </a:solidFill>
              </a:rPr>
              <a:t> des T-Box</a:t>
            </a:r>
            <a:endParaRPr lang="en-US" sz="2800" baseline="0" dirty="0">
              <a:solidFill>
                <a:schemeClr val="accent1">
                  <a:lumMod val="50000"/>
                </a:schemeClr>
              </a:solidFill>
            </a:endParaRPr>
          </a:p>
        </p:txBody>
      </p:sp>
      <p:sp>
        <p:nvSpPr>
          <p:cNvPr id="25" name="Espace réservé du numéro de diapositive 24"/>
          <p:cNvSpPr>
            <a:spLocks noGrp="1"/>
          </p:cNvSpPr>
          <p:nvPr>
            <p:ph type="sldNum" sz="quarter" idx="12"/>
          </p:nvPr>
        </p:nvSpPr>
        <p:spPr/>
        <p:txBody>
          <a:bodyPr/>
          <a:lstStyle/>
          <a:p>
            <a:fld id="{922D7642-BDE5-4A24-BAC5-C7F7F2D9BEDB}" type="slidenum">
              <a:rPr lang="fr-FR" smtClean="0"/>
              <a:pPr/>
              <a:t>72</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7" name="Text Box 13">
            <a:hlinkClick r:id="rId3" action="ppaction://hlinkfile"/>
          </p:cNvPr>
          <p:cNvSpPr txBox="1">
            <a:spLocks noChangeArrowheads="1"/>
          </p:cNvSpPr>
          <p:nvPr/>
        </p:nvSpPr>
        <p:spPr bwMode="auto">
          <a:xfrm>
            <a:off x="857224" y="6583362"/>
            <a:ext cx="2209800" cy="274638"/>
          </a:xfrm>
          <a:prstGeom prst="rect">
            <a:avLst/>
          </a:prstGeom>
          <a:noFill/>
          <a:ln w="9525" algn="ctr">
            <a:noFill/>
            <a:miter lim="800000"/>
            <a:headEnd/>
            <a:tailEnd/>
          </a:ln>
          <a:effectLst/>
        </p:spPr>
        <p:txBody>
          <a:bodyPr>
            <a:spAutoFit/>
          </a:bodyPr>
          <a:lstStyle/>
          <a:p>
            <a:pPr>
              <a:spcBef>
                <a:spcPct val="50000"/>
              </a:spcBef>
            </a:pPr>
            <a:r>
              <a:rPr lang="en-US" sz="1200" baseline="0" dirty="0">
                <a:effectLst>
                  <a:outerShdw blurRad="38100" dist="38100" dir="2700000" algn="tl">
                    <a:srgbClr val="C0C0C0"/>
                  </a:outerShdw>
                </a:effectLst>
              </a:rPr>
              <a:t>Nelson et al., RNA (2006)</a:t>
            </a:r>
          </a:p>
        </p:txBody>
      </p:sp>
      <p:sp>
        <p:nvSpPr>
          <p:cNvPr id="134160" name="Text Box 16"/>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Interaction </a:t>
            </a:r>
            <a:r>
              <a:rPr lang="en-US" sz="2800" baseline="0" dirty="0" err="1">
                <a:solidFill>
                  <a:schemeClr val="accent1">
                    <a:lumMod val="50000"/>
                  </a:schemeClr>
                </a:solidFill>
              </a:rPr>
              <a:t>codon-anticodon</a:t>
            </a:r>
            <a:endParaRPr lang="en-US" sz="2800" baseline="0" dirty="0">
              <a:solidFill>
                <a:schemeClr val="accent1">
                  <a:lumMod val="50000"/>
                </a:schemeClr>
              </a:solidFill>
            </a:endParaRPr>
          </a:p>
        </p:txBody>
      </p:sp>
      <p:pic>
        <p:nvPicPr>
          <p:cNvPr id="169986" name="Picture 2"/>
          <p:cNvPicPr>
            <a:picLocks noChangeAspect="1" noChangeArrowheads="1"/>
          </p:cNvPicPr>
          <p:nvPr/>
        </p:nvPicPr>
        <p:blipFill>
          <a:blip r:embed="rId4" cstate="print"/>
          <a:srcRect/>
          <a:stretch>
            <a:fillRect/>
          </a:stretch>
        </p:blipFill>
        <p:spPr bwMode="auto">
          <a:xfrm>
            <a:off x="285720" y="1285860"/>
            <a:ext cx="5046404" cy="4357718"/>
          </a:xfrm>
          <a:prstGeom prst="rect">
            <a:avLst/>
          </a:prstGeom>
          <a:noFill/>
          <a:ln w="9525">
            <a:noFill/>
            <a:miter lim="800000"/>
            <a:headEnd/>
            <a:tailEnd/>
          </a:ln>
          <a:effectLst/>
        </p:spPr>
      </p:pic>
      <p:sp>
        <p:nvSpPr>
          <p:cNvPr id="17" name="Rectangle 16"/>
          <p:cNvSpPr/>
          <p:nvPr/>
        </p:nvSpPr>
        <p:spPr>
          <a:xfrm>
            <a:off x="5429256" y="188640"/>
            <a:ext cx="3714744" cy="3416320"/>
          </a:xfrm>
          <a:prstGeom prst="rect">
            <a:avLst/>
          </a:prstGeom>
        </p:spPr>
        <p:txBody>
          <a:bodyPr wrap="square">
            <a:spAutoFit/>
          </a:bodyPr>
          <a:lstStyle/>
          <a:p>
            <a:pPr algn="just"/>
            <a:r>
              <a:rPr lang="en-US" dirty="0"/>
              <a:t>Transcripts generated by </a:t>
            </a:r>
            <a:r>
              <a:rPr lang="en-US" i="1" dirty="0"/>
              <a:t>B. </a:t>
            </a:r>
            <a:r>
              <a:rPr lang="en-US" i="1" dirty="0" err="1"/>
              <a:t>subtilis</a:t>
            </a:r>
            <a:r>
              <a:rPr lang="en-US" i="1" dirty="0"/>
              <a:t> </a:t>
            </a:r>
            <a:r>
              <a:rPr lang="en-US" dirty="0"/>
              <a:t>RNAP in the presence of </a:t>
            </a:r>
            <a:r>
              <a:rPr lang="en-US" dirty="0" err="1"/>
              <a:t>tRNA</a:t>
            </a:r>
            <a:r>
              <a:rPr lang="en-US" baseline="30000" dirty="0" err="1"/>
              <a:t>Gly</a:t>
            </a:r>
            <a:r>
              <a:rPr lang="en-US" dirty="0"/>
              <a:t> exhibited </a:t>
            </a:r>
            <a:r>
              <a:rPr lang="en-US" dirty="0" err="1"/>
              <a:t>oligonucleotide</a:t>
            </a:r>
            <a:r>
              <a:rPr lang="en-US" dirty="0"/>
              <a:t>-directed cleavage (Figure 4(b), lane 6), indicating that the 30 side of the terminator helix was available for binding of the </a:t>
            </a:r>
            <a:r>
              <a:rPr lang="en-US" dirty="0" err="1"/>
              <a:t>oligonucleotide</a:t>
            </a:r>
            <a:r>
              <a:rPr lang="en-US" dirty="0"/>
              <a:t>.</a:t>
            </a:r>
          </a:p>
          <a:p>
            <a:pPr algn="just"/>
            <a:endParaRPr lang="en-US" dirty="0"/>
          </a:p>
          <a:p>
            <a:pPr algn="just"/>
            <a:r>
              <a:rPr lang="en-US" dirty="0"/>
              <a:t>In contrast, no cleavage was detected for transcripts generated in the absence of </a:t>
            </a:r>
            <a:r>
              <a:rPr lang="en-US" dirty="0" err="1"/>
              <a:t>tRNA</a:t>
            </a:r>
            <a:r>
              <a:rPr lang="en-US" baseline="30000" dirty="0" err="1"/>
              <a:t>Gly</a:t>
            </a:r>
            <a:r>
              <a:rPr lang="en-US" dirty="0"/>
              <a:t> (Figure 4(b), </a:t>
            </a:r>
            <a:r>
              <a:rPr lang="fr-FR" dirty="0" err="1"/>
              <a:t>lane</a:t>
            </a:r>
            <a:r>
              <a:rPr lang="fr-FR" dirty="0"/>
              <a:t> 5)</a:t>
            </a:r>
          </a:p>
        </p:txBody>
      </p:sp>
      <p:sp>
        <p:nvSpPr>
          <p:cNvPr id="18" name="Rectangle 17"/>
          <p:cNvSpPr/>
          <p:nvPr/>
        </p:nvSpPr>
        <p:spPr>
          <a:xfrm>
            <a:off x="2500298" y="3643314"/>
            <a:ext cx="571504" cy="21431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500034" y="5854503"/>
            <a:ext cx="4500594" cy="646331"/>
          </a:xfrm>
          <a:prstGeom prst="rect">
            <a:avLst/>
          </a:prstGeom>
        </p:spPr>
        <p:txBody>
          <a:bodyPr wrap="square">
            <a:spAutoFit/>
          </a:bodyPr>
          <a:lstStyle/>
          <a:p>
            <a:pPr algn="just"/>
            <a:r>
              <a:rPr lang="fr-FR" sz="1200" dirty="0"/>
              <a:t>Positions </a:t>
            </a:r>
            <a:r>
              <a:rPr lang="en-US" sz="1200" dirty="0"/>
              <a:t>of the terminated (T) and </a:t>
            </a:r>
            <a:r>
              <a:rPr lang="en-US" sz="1200" dirty="0" err="1"/>
              <a:t>readthrough</a:t>
            </a:r>
            <a:r>
              <a:rPr lang="en-US" sz="1200" dirty="0"/>
              <a:t> </a:t>
            </a:r>
            <a:r>
              <a:rPr lang="fr-FR" sz="1200" dirty="0"/>
              <a:t>(RT) </a:t>
            </a:r>
            <a:r>
              <a:rPr lang="fr-FR" sz="1200" dirty="0" err="1"/>
              <a:t>products</a:t>
            </a:r>
            <a:r>
              <a:rPr lang="fr-FR" sz="1200" dirty="0"/>
              <a:t> are </a:t>
            </a:r>
            <a:r>
              <a:rPr lang="fr-FR" sz="1200" dirty="0" err="1"/>
              <a:t>labeled</a:t>
            </a:r>
            <a:r>
              <a:rPr lang="fr-FR" sz="1200" dirty="0"/>
              <a:t>, </a:t>
            </a:r>
            <a:r>
              <a:rPr lang="en-US" sz="1200" dirty="0"/>
              <a:t>and the </a:t>
            </a:r>
            <a:r>
              <a:rPr lang="en-US" sz="1200" dirty="0" err="1"/>
              <a:t>RNaseH</a:t>
            </a:r>
            <a:r>
              <a:rPr lang="en-US" sz="1200" dirty="0"/>
              <a:t> cleavage product is indicated with an open arrow</a:t>
            </a:r>
            <a:endParaRPr lang="fr-FR" sz="1200" dirty="0"/>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73</a:t>
            </a:fld>
            <a:endParaRPr lang="fr-FR"/>
          </a:p>
        </p:txBody>
      </p:sp>
      <p:sp>
        <p:nvSpPr>
          <p:cNvPr id="10" name="ZoneTexte 9">
            <a:extLst>
              <a:ext uri="{FF2B5EF4-FFF2-40B4-BE49-F238E27FC236}">
                <a16:creationId xmlns:a16="http://schemas.microsoft.com/office/drawing/2014/main" id="{8E2C517F-8F49-6C46-B2A7-7EA7BBAB74DD}"/>
              </a:ext>
            </a:extLst>
          </p:cNvPr>
          <p:cNvSpPr txBox="1"/>
          <p:nvPr/>
        </p:nvSpPr>
        <p:spPr>
          <a:xfrm>
            <a:off x="5449672" y="3643314"/>
            <a:ext cx="2887160" cy="2246769"/>
          </a:xfrm>
          <a:prstGeom prst="rect">
            <a:avLst/>
          </a:prstGeom>
          <a:solidFill>
            <a:schemeClr val="accent1">
              <a:lumMod val="40000"/>
              <a:lumOff val="60000"/>
            </a:schemeClr>
          </a:solidFill>
        </p:spPr>
        <p:txBody>
          <a:bodyPr wrap="square" rtlCol="0">
            <a:spAutoFit/>
          </a:bodyPr>
          <a:lstStyle/>
          <a:p>
            <a:r>
              <a:rPr lang="fr-FR" sz="1400" dirty="0">
                <a:solidFill>
                  <a:srgbClr val="C00000"/>
                </a:solidFill>
              </a:rPr>
              <a:t>Il s’agit ici d’une manip très sophistiquée pour montrer l’anti-terminaison: </a:t>
            </a:r>
            <a:r>
              <a:rPr lang="fr-FR" sz="1400" dirty="0">
                <a:solidFill>
                  <a:schemeClr val="tx1">
                    <a:lumMod val="95000"/>
                    <a:lumOff val="5000"/>
                  </a:schemeClr>
                </a:solidFill>
              </a:rPr>
              <a:t>s’il y a anti-terminaison alors la région 187-210 est simple brin du coup l’</a:t>
            </a:r>
            <a:r>
              <a:rPr lang="fr-FR" sz="1400" dirty="0" err="1">
                <a:solidFill>
                  <a:schemeClr val="tx1">
                    <a:lumMod val="95000"/>
                    <a:lumOff val="5000"/>
                  </a:schemeClr>
                </a:solidFill>
              </a:rPr>
              <a:t>oligo</a:t>
            </a:r>
            <a:r>
              <a:rPr lang="fr-FR" sz="1400" dirty="0">
                <a:solidFill>
                  <a:schemeClr val="tx1">
                    <a:lumMod val="95000"/>
                    <a:lumOff val="5000"/>
                  </a:schemeClr>
                </a:solidFill>
              </a:rPr>
              <a:t> DNA peut s’hybrider et du coup la </a:t>
            </a:r>
            <a:r>
              <a:rPr lang="fr-FR" sz="1400" dirty="0" err="1">
                <a:solidFill>
                  <a:schemeClr val="tx1">
                    <a:lumMod val="95000"/>
                    <a:lumOff val="5000"/>
                  </a:schemeClr>
                </a:solidFill>
              </a:rPr>
              <a:t>RNaseH</a:t>
            </a:r>
            <a:r>
              <a:rPr lang="fr-FR" sz="1400" dirty="0">
                <a:solidFill>
                  <a:schemeClr val="tx1">
                    <a:lumMod val="95000"/>
                    <a:lumOff val="5000"/>
                  </a:schemeClr>
                </a:solidFill>
              </a:rPr>
              <a:t> peut </a:t>
            </a:r>
            <a:r>
              <a:rPr lang="fr-FR" sz="1400" dirty="0" err="1">
                <a:solidFill>
                  <a:schemeClr val="tx1">
                    <a:lumMod val="95000"/>
                    <a:lumOff val="5000"/>
                  </a:schemeClr>
                </a:solidFill>
              </a:rPr>
              <a:t>hydrolyseerr</a:t>
            </a:r>
            <a:r>
              <a:rPr lang="fr-FR" sz="1400" dirty="0">
                <a:solidFill>
                  <a:schemeClr val="tx1">
                    <a:lumMod val="95000"/>
                    <a:lumOff val="5000"/>
                  </a:schemeClr>
                </a:solidFill>
              </a:rPr>
              <a:t> l’hybride ARN-ADN et on a une bande plus courte (s’arrête à 187) que quand il y a terminaison (au-delà de 210).</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t 3D T-Bo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3" y="1412776"/>
            <a:ext cx="4517521" cy="4824536"/>
          </a:xfrm>
          <a:prstGeom prst="rect">
            <a:avLst/>
          </a:prstGeom>
        </p:spPr>
      </p:pic>
      <p:pic>
        <p:nvPicPr>
          <p:cNvPr id="2" name="Image 1" descr="St 2D SL-AS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1628800"/>
            <a:ext cx="4580816" cy="3312368"/>
          </a:xfrm>
          <a:prstGeom prst="rect">
            <a:avLst/>
          </a:prstGeom>
        </p:spPr>
      </p:pic>
      <p:sp>
        <p:nvSpPr>
          <p:cNvPr id="245" name="Text Box 51"/>
          <p:cNvSpPr txBox="1">
            <a:spLocks noChangeArrowheads="1"/>
          </p:cNvSpPr>
          <p:nvPr/>
        </p:nvSpPr>
        <p:spPr bwMode="auto">
          <a:xfrm>
            <a:off x="179512" y="6553652"/>
            <a:ext cx="1817470" cy="278402"/>
          </a:xfrm>
          <a:prstGeom prst="rect">
            <a:avLst/>
          </a:prstGeom>
          <a:noFill/>
          <a:ln w="9525" algn="ctr">
            <a:noFill/>
            <a:miter lim="800000"/>
            <a:headEnd/>
            <a:tailEnd/>
          </a:ln>
        </p:spPr>
        <p:txBody>
          <a:bodyPr wrap="none" lIns="107466" tIns="53734" rIns="107466" bIns="53734">
            <a:spAutoFit/>
          </a:bodyPr>
          <a:lstStyle/>
          <a:p>
            <a:pPr defTabSz="912644"/>
            <a:r>
              <a:rPr lang="fr-FR" sz="1100" dirty="0">
                <a:solidFill>
                  <a:srgbClr val="000000"/>
                </a:solidFill>
                <a:latin typeface="Calibri" pitchFamily="34" charset="0"/>
                <a:cs typeface="Calibri" pitchFamily="34" charset="0"/>
              </a:rPr>
              <a:t>Zhang et al., </a:t>
            </a:r>
            <a:r>
              <a:rPr lang="fr-FR" sz="1100" i="1" dirty="0">
                <a:solidFill>
                  <a:srgbClr val="000000"/>
                </a:solidFill>
                <a:latin typeface="Calibri" pitchFamily="34" charset="0"/>
                <a:cs typeface="Calibri" pitchFamily="34" charset="0"/>
              </a:rPr>
              <a:t>Nature (2013)</a:t>
            </a:r>
          </a:p>
        </p:txBody>
      </p:sp>
      <p:sp>
        <p:nvSpPr>
          <p:cNvPr id="206" name="Text Box 16"/>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baseline="0" dirty="0">
                <a:solidFill>
                  <a:schemeClr val="accent1">
                    <a:lumMod val="50000"/>
                  </a:schemeClr>
                </a:solidFill>
              </a:rPr>
              <a:t>Structure </a:t>
            </a:r>
            <a:r>
              <a:rPr lang="en-US" sz="2800" dirty="0" err="1">
                <a:solidFill>
                  <a:schemeClr val="accent1">
                    <a:lumMod val="50000"/>
                  </a:schemeClr>
                </a:solidFill>
              </a:rPr>
              <a:t>c</a:t>
            </a:r>
            <a:r>
              <a:rPr lang="en-US" sz="2800" baseline="0" dirty="0" err="1">
                <a:solidFill>
                  <a:schemeClr val="accent1">
                    <a:lumMod val="50000"/>
                  </a:schemeClr>
                </a:solidFill>
              </a:rPr>
              <a:t>ristallographique</a:t>
            </a:r>
            <a:r>
              <a:rPr lang="en-US" sz="2800" dirty="0">
                <a:solidFill>
                  <a:schemeClr val="accent1">
                    <a:lumMod val="50000"/>
                  </a:schemeClr>
                </a:solidFill>
              </a:rPr>
              <a:t> du </a:t>
            </a:r>
            <a:r>
              <a:rPr lang="en-US" sz="2800" dirty="0" err="1">
                <a:solidFill>
                  <a:schemeClr val="accent1">
                    <a:lumMod val="50000"/>
                  </a:schemeClr>
                </a:solidFill>
              </a:rPr>
              <a:t>complexe</a:t>
            </a:r>
            <a:r>
              <a:rPr lang="en-US" sz="2800" dirty="0">
                <a:solidFill>
                  <a:schemeClr val="accent1">
                    <a:lumMod val="50000"/>
                  </a:schemeClr>
                </a:solidFill>
              </a:rPr>
              <a:t> T-Box-</a:t>
            </a:r>
            <a:r>
              <a:rPr lang="en-US" sz="2800" dirty="0" err="1">
                <a:solidFill>
                  <a:schemeClr val="accent1">
                    <a:lumMod val="50000"/>
                  </a:schemeClr>
                </a:solidFill>
              </a:rPr>
              <a:t>ARNt</a:t>
            </a:r>
            <a:endParaRPr lang="en-US" sz="2800" baseline="0" dirty="0">
              <a:solidFill>
                <a:schemeClr val="accent1">
                  <a:lumMod val="50000"/>
                </a:schemeClr>
              </a:solidFill>
            </a:endParaRPr>
          </a:p>
        </p:txBody>
      </p:sp>
      <p:sp>
        <p:nvSpPr>
          <p:cNvPr id="6" name="ZoneTexte 5">
            <a:extLst>
              <a:ext uri="{FF2B5EF4-FFF2-40B4-BE49-F238E27FC236}">
                <a16:creationId xmlns:a16="http://schemas.microsoft.com/office/drawing/2014/main" id="{F55C94AA-215E-754E-A5A5-302D0805E919}"/>
              </a:ext>
            </a:extLst>
          </p:cNvPr>
          <p:cNvSpPr txBox="1"/>
          <p:nvPr/>
        </p:nvSpPr>
        <p:spPr>
          <a:xfrm>
            <a:off x="5436096" y="5239199"/>
            <a:ext cx="2887160" cy="1169551"/>
          </a:xfrm>
          <a:prstGeom prst="rect">
            <a:avLst/>
          </a:prstGeom>
          <a:solidFill>
            <a:schemeClr val="accent1">
              <a:lumMod val="40000"/>
              <a:lumOff val="60000"/>
            </a:schemeClr>
          </a:solidFill>
        </p:spPr>
        <p:txBody>
          <a:bodyPr wrap="square" rtlCol="0">
            <a:spAutoFit/>
          </a:bodyPr>
          <a:lstStyle/>
          <a:p>
            <a:r>
              <a:rPr lang="fr-FR" sz="1400" dirty="0"/>
              <a:t>Ce qui est remarquable c’est l’interaction codon-@codon dans un complexe </a:t>
            </a:r>
            <a:r>
              <a:rPr lang="fr-FR" sz="1400" dirty="0" err="1"/>
              <a:t>T</a:t>
            </a:r>
            <a:r>
              <a:rPr lang="fr-FR" sz="1400" dirty="0"/>
              <a:t>-Box-</a:t>
            </a:r>
            <a:r>
              <a:rPr lang="fr-FR" sz="1400" dirty="0" err="1"/>
              <a:t>tRNA</a:t>
            </a:r>
            <a:r>
              <a:rPr lang="fr-FR" sz="1400" dirty="0">
                <a:solidFill>
                  <a:srgbClr val="C00000"/>
                </a:solidFill>
              </a:rPr>
              <a:t> est identique </a:t>
            </a:r>
            <a:r>
              <a:rPr lang="fr-FR" sz="1400" dirty="0"/>
              <a:t>à celle qu’on trouvera </a:t>
            </a:r>
            <a:r>
              <a:rPr lang="fr-FR" sz="1400" dirty="0">
                <a:solidFill>
                  <a:srgbClr val="C00000"/>
                </a:solidFill>
              </a:rPr>
              <a:t>dans le site A d’un ribosome</a:t>
            </a:r>
            <a:endParaRPr lang="fr-FR" sz="1400" dirty="0">
              <a:solidFill>
                <a:schemeClr val="tx1">
                  <a:lumMod val="95000"/>
                  <a:lumOff val="5000"/>
                </a:schemeClr>
              </a:solidFill>
            </a:endParaRPr>
          </a:p>
        </p:txBody>
      </p:sp>
    </p:spTree>
    <p:extLst>
      <p:ext uri="{BB962C8B-B14F-4D97-AF65-F5344CB8AC3E}">
        <p14:creationId xmlns:p14="http://schemas.microsoft.com/office/powerpoint/2010/main" val="4760153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0" y="149225"/>
            <a:ext cx="9144000" cy="523220"/>
          </a:xfrm>
          <a:prstGeom prst="rect">
            <a:avLst/>
          </a:prstGeom>
          <a:noFill/>
          <a:ln w="9525" algn="ctr">
            <a:noFill/>
            <a:miter lim="800000"/>
            <a:headEnd/>
            <a:tailEnd/>
          </a:ln>
          <a:effectLst/>
        </p:spPr>
        <p:txBody>
          <a:bodyPr>
            <a:spAutoFit/>
          </a:bodyPr>
          <a:lstStyle/>
          <a:p>
            <a:pPr>
              <a:spcBef>
                <a:spcPct val="50000"/>
              </a:spcBef>
            </a:pPr>
            <a:r>
              <a:rPr lang="en-US" sz="2800" baseline="0" dirty="0">
                <a:solidFill>
                  <a:schemeClr val="accent1">
                    <a:lumMod val="50000"/>
                  </a:schemeClr>
                </a:solidFill>
                <a:sym typeface="Wingdings"/>
              </a:rPr>
              <a:t> </a:t>
            </a:r>
            <a:r>
              <a:rPr lang="en-US" sz="2800" dirty="0">
                <a:solidFill>
                  <a:schemeClr val="accent1">
                    <a:lumMod val="50000"/>
                  </a:schemeClr>
                </a:solidFill>
                <a:sym typeface="Wingdings"/>
              </a:rPr>
              <a:t>Des interrogations subsistent….</a:t>
            </a:r>
            <a:endParaRPr lang="en-US" sz="2800" baseline="0" dirty="0">
              <a:solidFill>
                <a:schemeClr val="accent1">
                  <a:lumMod val="50000"/>
                </a:schemeClr>
              </a:solidFill>
            </a:endParaRPr>
          </a:p>
        </p:txBody>
      </p:sp>
      <p:sp>
        <p:nvSpPr>
          <p:cNvPr id="3" name="Rectangle 2"/>
          <p:cNvSpPr/>
          <p:nvPr/>
        </p:nvSpPr>
        <p:spPr>
          <a:xfrm>
            <a:off x="785786" y="1285860"/>
            <a:ext cx="7072362" cy="400110"/>
          </a:xfrm>
          <a:prstGeom prst="rect">
            <a:avLst/>
          </a:prstGeom>
        </p:spPr>
        <p:txBody>
          <a:bodyPr wrap="square">
            <a:spAutoFit/>
          </a:bodyPr>
          <a:lstStyle/>
          <a:p>
            <a:r>
              <a:rPr lang="en-US" sz="2000" dirty="0">
                <a:sym typeface="Wingdings"/>
              </a:rPr>
              <a:t> Des </a:t>
            </a:r>
            <a:r>
              <a:rPr lang="en-US" sz="2000" dirty="0" err="1">
                <a:sym typeface="Wingdings"/>
              </a:rPr>
              <a:t>protéines</a:t>
            </a:r>
            <a:r>
              <a:rPr lang="en-US" sz="2000" dirty="0">
                <a:sym typeface="Wingdings"/>
              </a:rPr>
              <a:t> </a:t>
            </a:r>
            <a:r>
              <a:rPr lang="en-US" sz="2000" dirty="0" err="1">
                <a:sym typeface="Wingdings"/>
              </a:rPr>
              <a:t>aident-elles</a:t>
            </a:r>
            <a:r>
              <a:rPr lang="en-US" sz="2000" dirty="0">
                <a:sym typeface="Wingdings"/>
              </a:rPr>
              <a:t> au </a:t>
            </a:r>
            <a:r>
              <a:rPr lang="en-US" sz="2000" dirty="0" err="1">
                <a:sym typeface="Wingdings"/>
              </a:rPr>
              <a:t>repliement</a:t>
            </a:r>
            <a:r>
              <a:rPr lang="en-US" sz="2000" dirty="0">
                <a:sym typeface="Wingdings"/>
              </a:rPr>
              <a:t> de </a:t>
            </a:r>
            <a:r>
              <a:rPr lang="en-US" sz="2000" dirty="0" err="1">
                <a:sym typeface="Wingdings"/>
              </a:rPr>
              <a:t>ce</a:t>
            </a:r>
            <a:r>
              <a:rPr lang="en-US" sz="2000" dirty="0">
                <a:sym typeface="Wingdings"/>
              </a:rPr>
              <a:t> </a:t>
            </a:r>
            <a:r>
              <a:rPr lang="en-US" sz="2000" dirty="0" err="1">
                <a:sym typeface="Wingdings"/>
              </a:rPr>
              <a:t>riboswitch</a:t>
            </a:r>
            <a:r>
              <a:rPr lang="en-US" sz="2000" dirty="0">
                <a:sym typeface="Wingdings"/>
              </a:rPr>
              <a:t> ?</a:t>
            </a:r>
            <a:endParaRPr lang="fr-FR" sz="1600" dirty="0"/>
          </a:p>
        </p:txBody>
      </p:sp>
      <p:sp>
        <p:nvSpPr>
          <p:cNvPr id="4" name="Rectangle 3"/>
          <p:cNvSpPr/>
          <p:nvPr/>
        </p:nvSpPr>
        <p:spPr>
          <a:xfrm>
            <a:off x="785786" y="2171634"/>
            <a:ext cx="7072362" cy="707886"/>
          </a:xfrm>
          <a:prstGeom prst="rect">
            <a:avLst/>
          </a:prstGeom>
        </p:spPr>
        <p:txBody>
          <a:bodyPr wrap="square">
            <a:spAutoFit/>
          </a:bodyPr>
          <a:lstStyle/>
          <a:p>
            <a:r>
              <a:rPr lang="en-US" sz="2000" dirty="0">
                <a:sym typeface="Wingdings"/>
              </a:rPr>
              <a:t> </a:t>
            </a:r>
            <a:r>
              <a:rPr lang="en-US" sz="2000" dirty="0" err="1">
                <a:sym typeface="Wingdings"/>
              </a:rPr>
              <a:t>L’ARNt</a:t>
            </a:r>
            <a:r>
              <a:rPr lang="en-US" sz="2000" dirty="0">
                <a:sym typeface="Wingdings"/>
              </a:rPr>
              <a:t> </a:t>
            </a:r>
            <a:r>
              <a:rPr lang="en-US" sz="2000" dirty="0" err="1">
                <a:sym typeface="Wingdings"/>
              </a:rPr>
              <a:t>ou</a:t>
            </a:r>
            <a:r>
              <a:rPr lang="en-US" sz="2000" dirty="0">
                <a:sym typeface="Wingdings"/>
              </a:rPr>
              <a:t> </a:t>
            </a:r>
            <a:r>
              <a:rPr lang="en-US" sz="2000" dirty="0" err="1">
                <a:sym typeface="Wingdings"/>
              </a:rPr>
              <a:t>l’aa-ARNt</a:t>
            </a:r>
            <a:r>
              <a:rPr lang="en-US" sz="2000" dirty="0">
                <a:sym typeface="Wingdings"/>
              </a:rPr>
              <a:t> </a:t>
            </a:r>
            <a:r>
              <a:rPr lang="en-US" sz="2000" dirty="0" err="1">
                <a:sym typeface="Wingdings"/>
              </a:rPr>
              <a:t>dans</a:t>
            </a:r>
            <a:r>
              <a:rPr lang="en-US" sz="2000" dirty="0">
                <a:sym typeface="Wingdings"/>
              </a:rPr>
              <a:t> le </a:t>
            </a:r>
            <a:r>
              <a:rPr lang="en-US" sz="2000" dirty="0" err="1">
                <a:sym typeface="Wingdings"/>
              </a:rPr>
              <a:t>contexte</a:t>
            </a:r>
            <a:r>
              <a:rPr lang="en-US" sz="2000" dirty="0">
                <a:sym typeface="Wingdings"/>
              </a:rPr>
              <a:t> </a:t>
            </a:r>
            <a:r>
              <a:rPr lang="en-US" sz="2000" dirty="0" err="1">
                <a:sym typeface="Wingdings"/>
              </a:rPr>
              <a:t>cellulaire</a:t>
            </a:r>
            <a:r>
              <a:rPr lang="en-US" sz="2000" dirty="0">
                <a:sym typeface="Wingdings"/>
              </a:rPr>
              <a:t> </a:t>
            </a:r>
            <a:r>
              <a:rPr lang="en-US" sz="2000" dirty="0" err="1">
                <a:sym typeface="Wingdings"/>
              </a:rPr>
              <a:t>est-il</a:t>
            </a:r>
            <a:r>
              <a:rPr lang="en-US" sz="2000" dirty="0">
                <a:sym typeface="Wingdings"/>
              </a:rPr>
              <a:t> </a:t>
            </a:r>
            <a:r>
              <a:rPr lang="en-US" sz="2000" dirty="0" err="1">
                <a:sym typeface="Wingdings"/>
              </a:rPr>
              <a:t>réellement</a:t>
            </a:r>
            <a:r>
              <a:rPr lang="en-US" sz="2000" dirty="0">
                <a:sym typeface="Wingdings"/>
              </a:rPr>
              <a:t> </a:t>
            </a:r>
          </a:p>
          <a:p>
            <a:r>
              <a:rPr lang="en-US" sz="2000" dirty="0">
                <a:sym typeface="Wingdings"/>
              </a:rPr>
              <a:t>   </a:t>
            </a:r>
            <a:r>
              <a:rPr lang="en-US" sz="2000" dirty="0" err="1">
                <a:sym typeface="Wingdings"/>
              </a:rPr>
              <a:t>libre</a:t>
            </a:r>
            <a:r>
              <a:rPr lang="en-US" sz="2000" dirty="0">
                <a:sym typeface="Wingdings"/>
              </a:rPr>
              <a:t> </a:t>
            </a:r>
            <a:r>
              <a:rPr lang="en-US" sz="2000" dirty="0" err="1">
                <a:sym typeface="Wingdings"/>
              </a:rPr>
              <a:t>d’interagir</a:t>
            </a:r>
            <a:r>
              <a:rPr lang="en-US" sz="2000" dirty="0">
                <a:sym typeface="Wingdings"/>
              </a:rPr>
              <a:t> avec la T-Box ?</a:t>
            </a:r>
            <a:endParaRPr lang="fr-FR" sz="1600" dirty="0"/>
          </a:p>
        </p:txBody>
      </p:sp>
      <p:sp>
        <p:nvSpPr>
          <p:cNvPr id="5" name="Rectangle 4"/>
          <p:cNvSpPr/>
          <p:nvPr/>
        </p:nvSpPr>
        <p:spPr>
          <a:xfrm>
            <a:off x="785786" y="4100460"/>
            <a:ext cx="7072362" cy="400110"/>
          </a:xfrm>
          <a:prstGeom prst="rect">
            <a:avLst/>
          </a:prstGeom>
        </p:spPr>
        <p:txBody>
          <a:bodyPr wrap="square">
            <a:spAutoFit/>
          </a:bodyPr>
          <a:lstStyle/>
          <a:p>
            <a:r>
              <a:rPr lang="en-US" sz="2000" dirty="0">
                <a:sym typeface="Wingdings"/>
              </a:rPr>
              <a:t> La </a:t>
            </a:r>
            <a:r>
              <a:rPr lang="en-US" sz="2000" dirty="0" err="1">
                <a:sym typeface="Wingdings"/>
              </a:rPr>
              <a:t>longueur</a:t>
            </a:r>
            <a:r>
              <a:rPr lang="en-US" sz="2000" dirty="0">
                <a:sym typeface="Wingdings"/>
              </a:rPr>
              <a:t> du </a:t>
            </a:r>
            <a:r>
              <a:rPr lang="en-US" sz="2000" dirty="0" err="1">
                <a:sym typeface="Wingdings"/>
              </a:rPr>
              <a:t>domaine</a:t>
            </a:r>
            <a:r>
              <a:rPr lang="en-US" sz="2000" dirty="0">
                <a:sym typeface="Wingdings"/>
              </a:rPr>
              <a:t> II </a:t>
            </a:r>
            <a:r>
              <a:rPr lang="en-US" sz="2000" dirty="0" err="1">
                <a:sym typeface="Wingdings"/>
              </a:rPr>
              <a:t>est-elle</a:t>
            </a:r>
            <a:r>
              <a:rPr lang="en-US" sz="2000" dirty="0">
                <a:sym typeface="Wingdings"/>
              </a:rPr>
              <a:t> </a:t>
            </a:r>
            <a:r>
              <a:rPr lang="en-US" sz="2000" dirty="0" err="1">
                <a:sym typeface="Wingdings"/>
              </a:rPr>
              <a:t>importante</a:t>
            </a:r>
            <a:r>
              <a:rPr lang="en-US" sz="2000" dirty="0">
                <a:sym typeface="Wingdings"/>
              </a:rPr>
              <a:t> ?</a:t>
            </a:r>
            <a:endParaRPr lang="fr-FR" sz="1600" dirty="0"/>
          </a:p>
        </p:txBody>
      </p:sp>
      <p:sp>
        <p:nvSpPr>
          <p:cNvPr id="6" name="Rectangle 5"/>
          <p:cNvSpPr/>
          <p:nvPr/>
        </p:nvSpPr>
        <p:spPr>
          <a:xfrm>
            <a:off x="785786" y="3100328"/>
            <a:ext cx="7072362" cy="707886"/>
          </a:xfrm>
          <a:prstGeom prst="rect">
            <a:avLst/>
          </a:prstGeom>
        </p:spPr>
        <p:txBody>
          <a:bodyPr wrap="square">
            <a:spAutoFit/>
          </a:bodyPr>
          <a:lstStyle/>
          <a:p>
            <a:r>
              <a:rPr lang="en-US" sz="2000" dirty="0">
                <a:sym typeface="Wingdings"/>
              </a:rPr>
              <a:t> Le </a:t>
            </a:r>
            <a:r>
              <a:rPr lang="en-US" sz="2000" dirty="0" err="1">
                <a:sym typeface="Wingdings"/>
              </a:rPr>
              <a:t>repliement</a:t>
            </a:r>
            <a:r>
              <a:rPr lang="en-US" sz="2000" dirty="0">
                <a:sym typeface="Wingdings"/>
              </a:rPr>
              <a:t> de la T-Box se fait-</a:t>
            </a:r>
            <a:r>
              <a:rPr lang="en-US" sz="2000" dirty="0" err="1">
                <a:sym typeface="Wingdings"/>
              </a:rPr>
              <a:t>il</a:t>
            </a:r>
            <a:r>
              <a:rPr lang="en-US" sz="2000" dirty="0">
                <a:sym typeface="Wingdings"/>
              </a:rPr>
              <a:t> de </a:t>
            </a:r>
            <a:r>
              <a:rPr lang="en-US" sz="2000" dirty="0" err="1">
                <a:sym typeface="Wingdings"/>
              </a:rPr>
              <a:t>manière</a:t>
            </a:r>
            <a:r>
              <a:rPr lang="en-US" sz="2000" dirty="0">
                <a:sym typeface="Wingdings"/>
              </a:rPr>
              <a:t> </a:t>
            </a:r>
          </a:p>
          <a:p>
            <a:r>
              <a:rPr lang="en-US" sz="2000" dirty="0">
                <a:sym typeface="Wingdings"/>
              </a:rPr>
              <a:t>   </a:t>
            </a:r>
            <a:r>
              <a:rPr lang="en-US" sz="2000" dirty="0" err="1">
                <a:sym typeface="Wingdings"/>
              </a:rPr>
              <a:t>cotranscriptionnelle</a:t>
            </a:r>
            <a:r>
              <a:rPr lang="en-US" sz="2000" dirty="0">
                <a:sym typeface="Wingdings"/>
              </a:rPr>
              <a:t> avec le </a:t>
            </a:r>
            <a:r>
              <a:rPr lang="en-US" sz="2000" dirty="0" err="1">
                <a:sym typeface="Wingdings"/>
              </a:rPr>
              <a:t>tRNA</a:t>
            </a:r>
            <a:r>
              <a:rPr lang="en-US" sz="2000" dirty="0">
                <a:sym typeface="Wingdings"/>
              </a:rPr>
              <a:t> ?</a:t>
            </a:r>
            <a:endParaRPr lang="fr-FR" sz="1600" dirty="0"/>
          </a:p>
        </p:txBody>
      </p:sp>
      <p:sp>
        <p:nvSpPr>
          <p:cNvPr id="7" name="Rectangle 6"/>
          <p:cNvSpPr/>
          <p:nvPr/>
        </p:nvSpPr>
        <p:spPr>
          <a:xfrm>
            <a:off x="785786" y="5029154"/>
            <a:ext cx="7072362" cy="400110"/>
          </a:xfrm>
          <a:prstGeom prst="rect">
            <a:avLst/>
          </a:prstGeom>
        </p:spPr>
        <p:txBody>
          <a:bodyPr wrap="square">
            <a:spAutoFit/>
          </a:bodyPr>
          <a:lstStyle/>
          <a:p>
            <a:r>
              <a:rPr lang="en-US" sz="2000" dirty="0">
                <a:sym typeface="Wingdings"/>
              </a:rPr>
              <a:t> </a:t>
            </a:r>
            <a:r>
              <a:rPr lang="en-US" sz="2000" dirty="0" err="1">
                <a:sym typeface="Wingdings"/>
              </a:rPr>
              <a:t>Pourquoi</a:t>
            </a:r>
            <a:r>
              <a:rPr lang="en-US" sz="2000" dirty="0">
                <a:sym typeface="Wingdings"/>
              </a:rPr>
              <a:t> </a:t>
            </a:r>
            <a:r>
              <a:rPr lang="en-US" sz="2000" dirty="0" err="1">
                <a:sym typeface="Wingdings"/>
              </a:rPr>
              <a:t>l’utilisation</a:t>
            </a:r>
            <a:r>
              <a:rPr lang="en-US" sz="2000" dirty="0">
                <a:sym typeface="Wingdings"/>
              </a:rPr>
              <a:t> de la T-Box </a:t>
            </a:r>
            <a:r>
              <a:rPr lang="en-US" sz="2000" dirty="0" err="1">
                <a:sym typeface="Wingdings"/>
              </a:rPr>
              <a:t>est-elle</a:t>
            </a:r>
            <a:r>
              <a:rPr lang="en-US" sz="2000" dirty="0">
                <a:sym typeface="Wingdings"/>
              </a:rPr>
              <a:t> </a:t>
            </a:r>
            <a:r>
              <a:rPr lang="en-US" sz="2000" dirty="0" err="1">
                <a:sym typeface="Wingdings"/>
              </a:rPr>
              <a:t>restreinte</a:t>
            </a:r>
            <a:r>
              <a:rPr lang="en-US" sz="2000" dirty="0">
                <a:sym typeface="Wingdings"/>
              </a:rPr>
              <a:t> au Gram</a:t>
            </a:r>
            <a:r>
              <a:rPr lang="en-US" sz="2000" baseline="30000" dirty="0">
                <a:sym typeface="Wingdings"/>
              </a:rPr>
              <a:t>+ </a:t>
            </a:r>
            <a:r>
              <a:rPr lang="en-US" sz="2000" dirty="0">
                <a:sym typeface="Wingdings"/>
              </a:rPr>
              <a:t>?</a:t>
            </a:r>
            <a:endParaRPr lang="fr-FR" sz="1600" dirty="0"/>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75</a:t>
            </a:fld>
            <a:endParaRPr lang="fr-F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5" name="Text Box 5"/>
          <p:cNvSpPr txBox="1">
            <a:spLocks noChangeArrowheads="1"/>
          </p:cNvSpPr>
          <p:nvPr/>
        </p:nvSpPr>
        <p:spPr bwMode="auto">
          <a:xfrm>
            <a:off x="1258888" y="1142984"/>
            <a:ext cx="7199312" cy="369332"/>
          </a:xfrm>
          <a:prstGeom prst="rect">
            <a:avLst/>
          </a:prstGeom>
          <a:noFill/>
          <a:ln w="9525">
            <a:noFill/>
            <a:miter lim="800000"/>
            <a:headEnd/>
            <a:tailEnd/>
          </a:ln>
          <a:effectLst/>
        </p:spPr>
        <p:txBody>
          <a:bodyPr>
            <a:spAutoFit/>
          </a:bodyPr>
          <a:lstStyle/>
          <a:p>
            <a:r>
              <a:rPr lang="fr-FR" dirty="0">
                <a:sym typeface="Wingdings"/>
              </a:rPr>
              <a:t> </a:t>
            </a:r>
            <a:r>
              <a:rPr lang="fr-FR" dirty="0"/>
              <a:t>La </a:t>
            </a:r>
            <a:r>
              <a:rPr lang="fr-FR" dirty="0" err="1"/>
              <a:t>ThrRS</a:t>
            </a:r>
            <a:r>
              <a:rPr lang="fr-FR" dirty="0"/>
              <a:t> catalyse l’attachement de la </a:t>
            </a:r>
            <a:r>
              <a:rPr lang="fr-FR" dirty="0" err="1"/>
              <a:t>Thr</a:t>
            </a:r>
            <a:r>
              <a:rPr lang="fr-FR" dirty="0"/>
              <a:t> sur l’</a:t>
            </a:r>
            <a:r>
              <a:rPr lang="fr-FR" dirty="0" err="1"/>
              <a:t>ARNt</a:t>
            </a:r>
            <a:r>
              <a:rPr lang="fr-FR" baseline="30000" dirty="0" err="1"/>
              <a:t>Thr</a:t>
            </a:r>
            <a:endParaRPr lang="fr-FR" baseline="30000" dirty="0">
              <a:solidFill>
                <a:srgbClr val="CC0000"/>
              </a:solidFill>
              <a:cs typeface="Arial" pitchFamily="34" charset="0"/>
              <a:sym typeface="Wingdings" pitchFamily="2" charset="2"/>
            </a:endParaRPr>
          </a:p>
        </p:txBody>
      </p:sp>
      <p:sp>
        <p:nvSpPr>
          <p:cNvPr id="435213" name="Text Box 13"/>
          <p:cNvSpPr txBox="1">
            <a:spLocks noChangeArrowheads="1"/>
          </p:cNvSpPr>
          <p:nvPr/>
        </p:nvSpPr>
        <p:spPr bwMode="auto">
          <a:xfrm>
            <a:off x="1258888" y="1782537"/>
            <a:ext cx="7385078" cy="646331"/>
          </a:xfrm>
          <a:prstGeom prst="rect">
            <a:avLst/>
          </a:prstGeom>
          <a:noFill/>
          <a:ln w="9525">
            <a:noFill/>
            <a:miter lim="800000"/>
            <a:headEnd/>
            <a:tailEnd/>
          </a:ln>
          <a:effectLst/>
        </p:spPr>
        <p:txBody>
          <a:bodyPr wrap="square">
            <a:spAutoFit/>
          </a:bodyPr>
          <a:lstStyle/>
          <a:p>
            <a:r>
              <a:rPr lang="fr-FR" dirty="0">
                <a:sym typeface="Wingdings"/>
              </a:rPr>
              <a:t> </a:t>
            </a:r>
            <a:r>
              <a:rPr lang="fr-FR" dirty="0"/>
              <a:t>Le gène de la </a:t>
            </a:r>
            <a:r>
              <a:rPr lang="fr-FR" dirty="0" err="1"/>
              <a:t>ThrRS</a:t>
            </a:r>
            <a:r>
              <a:rPr lang="fr-FR" dirty="0"/>
              <a:t> est situé dans un opéron codant </a:t>
            </a:r>
            <a:r>
              <a:rPr lang="fr-FR"/>
              <a:t>d’autres gènes </a:t>
            </a:r>
            <a:r>
              <a:rPr lang="fr-FR" dirty="0"/>
              <a:t>impliqués dans la </a:t>
            </a:r>
            <a:r>
              <a:rPr lang="fr-FR" dirty="0" err="1"/>
              <a:t>SPique</a:t>
            </a:r>
            <a:r>
              <a:rPr lang="fr-FR" dirty="0"/>
              <a:t> comme IF3 et les protéines </a:t>
            </a:r>
            <a:r>
              <a:rPr lang="fr-FR" dirty="0" err="1"/>
              <a:t>ribosomique</a:t>
            </a:r>
            <a:r>
              <a:rPr lang="fr-FR" dirty="0"/>
              <a:t> L35 et L20</a:t>
            </a:r>
            <a:endParaRPr lang="fr-FR" baseline="30000" dirty="0">
              <a:solidFill>
                <a:srgbClr val="CC0000"/>
              </a:solidFill>
              <a:cs typeface="Arial" pitchFamily="34" charset="0"/>
              <a:sym typeface="Wingdings" pitchFamily="2" charset="2"/>
            </a:endParaRPr>
          </a:p>
        </p:txBody>
      </p:sp>
      <p:sp>
        <p:nvSpPr>
          <p:cNvPr id="435215" name="Text Box 15"/>
          <p:cNvSpPr txBox="1">
            <a:spLocks noChangeArrowheads="1"/>
          </p:cNvSpPr>
          <p:nvPr/>
        </p:nvSpPr>
        <p:spPr bwMode="auto">
          <a:xfrm>
            <a:off x="1258888" y="2643182"/>
            <a:ext cx="7199312" cy="646331"/>
          </a:xfrm>
          <a:prstGeom prst="rect">
            <a:avLst/>
          </a:prstGeom>
          <a:noFill/>
          <a:ln w="9525">
            <a:noFill/>
            <a:miter lim="800000"/>
            <a:headEnd/>
            <a:tailEnd/>
          </a:ln>
          <a:effectLst/>
        </p:spPr>
        <p:txBody>
          <a:bodyPr>
            <a:spAutoFit/>
          </a:bodyPr>
          <a:lstStyle/>
          <a:p>
            <a:r>
              <a:rPr lang="fr-FR" dirty="0">
                <a:sym typeface="Wingdings"/>
              </a:rPr>
              <a:t> </a:t>
            </a:r>
            <a:r>
              <a:rPr lang="fr-FR" dirty="0"/>
              <a:t>Cet opéron donne différents transcrits car il y a différents sites d’initiation de la transcription (promoteurs)</a:t>
            </a:r>
            <a:endParaRPr lang="fr-FR" baseline="30000" dirty="0">
              <a:solidFill>
                <a:srgbClr val="CC0000"/>
              </a:solidFill>
              <a:cs typeface="Arial" pitchFamily="34" charset="0"/>
              <a:sym typeface="Wingdings" pitchFamily="2" charset="2"/>
            </a:endParaRPr>
          </a:p>
        </p:txBody>
      </p:sp>
      <p:sp>
        <p:nvSpPr>
          <p:cNvPr id="435217" name="Text Box 17"/>
          <p:cNvSpPr txBox="1">
            <a:spLocks noChangeArrowheads="1"/>
          </p:cNvSpPr>
          <p:nvPr/>
        </p:nvSpPr>
        <p:spPr bwMode="auto">
          <a:xfrm>
            <a:off x="1258888" y="3424238"/>
            <a:ext cx="7199312" cy="646331"/>
          </a:xfrm>
          <a:prstGeom prst="rect">
            <a:avLst/>
          </a:prstGeom>
          <a:noFill/>
          <a:ln w="9525">
            <a:noFill/>
            <a:miter lim="800000"/>
            <a:headEnd/>
            <a:tailEnd/>
          </a:ln>
          <a:effectLst/>
        </p:spPr>
        <p:txBody>
          <a:bodyPr>
            <a:spAutoFit/>
          </a:bodyPr>
          <a:lstStyle/>
          <a:p>
            <a:r>
              <a:rPr lang="fr-FR" dirty="0">
                <a:sym typeface="Wingdings"/>
              </a:rPr>
              <a:t> </a:t>
            </a:r>
            <a:r>
              <a:rPr lang="fr-FR" dirty="0"/>
              <a:t>Le promoteur de la </a:t>
            </a:r>
            <a:r>
              <a:rPr lang="fr-FR" dirty="0" err="1"/>
              <a:t>ThrRS</a:t>
            </a:r>
            <a:r>
              <a:rPr lang="fr-FR" dirty="0"/>
              <a:t> est reconnu par la </a:t>
            </a:r>
            <a:r>
              <a:rPr lang="fr-FR" dirty="0" err="1"/>
              <a:t>RNAPol</a:t>
            </a:r>
            <a:r>
              <a:rPr lang="fr-FR" dirty="0"/>
              <a:t> qui synthétise un transcrit comprenant une région 5’ UTR puis l’ORF et une région 3’UTR</a:t>
            </a:r>
            <a:endParaRPr lang="fr-FR" baseline="30000" dirty="0">
              <a:solidFill>
                <a:srgbClr val="CC0000"/>
              </a:solidFill>
              <a:cs typeface="Arial" pitchFamily="34" charset="0"/>
              <a:sym typeface="Wingdings" pitchFamily="2" charset="2"/>
            </a:endParaRPr>
          </a:p>
        </p:txBody>
      </p:sp>
      <p:sp>
        <p:nvSpPr>
          <p:cNvPr id="17" name="ZoneTexte 16"/>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cxnSp>
        <p:nvCxnSpPr>
          <p:cNvPr id="21" name="Connecteur droit 20"/>
          <p:cNvCxnSpPr/>
          <p:nvPr/>
        </p:nvCxnSpPr>
        <p:spPr>
          <a:xfrm>
            <a:off x="1000100" y="5715016"/>
            <a:ext cx="7286676"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à coins arrondis 21"/>
          <p:cNvSpPr/>
          <p:nvPr/>
        </p:nvSpPr>
        <p:spPr>
          <a:xfrm>
            <a:off x="1714480" y="5500702"/>
            <a:ext cx="1643074" cy="4286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b="1"/>
          </a:p>
        </p:txBody>
      </p:sp>
      <p:sp>
        <p:nvSpPr>
          <p:cNvPr id="23" name="Rectangle à coins arrondis 22"/>
          <p:cNvSpPr/>
          <p:nvPr/>
        </p:nvSpPr>
        <p:spPr>
          <a:xfrm>
            <a:off x="3929058" y="5500702"/>
            <a:ext cx="1285884" cy="42862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b="1"/>
          </a:p>
        </p:txBody>
      </p:sp>
      <p:sp>
        <p:nvSpPr>
          <p:cNvPr id="24" name="Rectangle à coins arrondis 23"/>
          <p:cNvSpPr/>
          <p:nvPr/>
        </p:nvSpPr>
        <p:spPr>
          <a:xfrm>
            <a:off x="5857884" y="5500702"/>
            <a:ext cx="785818" cy="42862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b="1"/>
          </a:p>
        </p:txBody>
      </p:sp>
      <p:sp>
        <p:nvSpPr>
          <p:cNvPr id="26" name="Rectangle à coins arrondis 25"/>
          <p:cNvSpPr/>
          <p:nvPr/>
        </p:nvSpPr>
        <p:spPr>
          <a:xfrm>
            <a:off x="6715140" y="5500702"/>
            <a:ext cx="785818" cy="42862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b="1"/>
          </a:p>
        </p:txBody>
      </p:sp>
      <p:sp>
        <p:nvSpPr>
          <p:cNvPr id="28" name="ZoneTexte 27"/>
          <p:cNvSpPr txBox="1"/>
          <p:nvPr/>
        </p:nvSpPr>
        <p:spPr>
          <a:xfrm>
            <a:off x="4000496" y="5511719"/>
            <a:ext cx="1037463" cy="369332"/>
          </a:xfrm>
          <a:prstGeom prst="rect">
            <a:avLst/>
          </a:prstGeom>
          <a:noFill/>
        </p:spPr>
        <p:txBody>
          <a:bodyPr wrap="none" rtlCol="0">
            <a:spAutoFit/>
          </a:bodyPr>
          <a:lstStyle/>
          <a:p>
            <a:r>
              <a:rPr lang="fr-FR" b="1" i="1" dirty="0" err="1"/>
              <a:t>infC</a:t>
            </a:r>
            <a:r>
              <a:rPr lang="fr-FR" b="1" dirty="0"/>
              <a:t> (IF3)</a:t>
            </a:r>
            <a:endParaRPr lang="fr-FR" b="1" i="1" dirty="0"/>
          </a:p>
        </p:txBody>
      </p:sp>
      <p:sp>
        <p:nvSpPr>
          <p:cNvPr id="29" name="ZoneTexte 28"/>
          <p:cNvSpPr txBox="1"/>
          <p:nvPr/>
        </p:nvSpPr>
        <p:spPr>
          <a:xfrm>
            <a:off x="5967709" y="5539089"/>
            <a:ext cx="516488" cy="369332"/>
          </a:xfrm>
          <a:prstGeom prst="rect">
            <a:avLst/>
          </a:prstGeom>
          <a:noFill/>
        </p:spPr>
        <p:txBody>
          <a:bodyPr wrap="none" rtlCol="0">
            <a:spAutoFit/>
          </a:bodyPr>
          <a:lstStyle/>
          <a:p>
            <a:r>
              <a:rPr lang="fr-FR" b="1" dirty="0"/>
              <a:t>L35</a:t>
            </a:r>
          </a:p>
        </p:txBody>
      </p:sp>
      <p:sp>
        <p:nvSpPr>
          <p:cNvPr id="30" name="ZoneTexte 29"/>
          <p:cNvSpPr txBox="1"/>
          <p:nvPr/>
        </p:nvSpPr>
        <p:spPr>
          <a:xfrm>
            <a:off x="6841594" y="5537964"/>
            <a:ext cx="516488" cy="369332"/>
          </a:xfrm>
          <a:prstGeom prst="rect">
            <a:avLst/>
          </a:prstGeom>
          <a:noFill/>
        </p:spPr>
        <p:txBody>
          <a:bodyPr wrap="none" rtlCol="0">
            <a:spAutoFit/>
          </a:bodyPr>
          <a:lstStyle/>
          <a:p>
            <a:r>
              <a:rPr lang="fr-FR" b="1" dirty="0"/>
              <a:t>L20</a:t>
            </a:r>
          </a:p>
        </p:txBody>
      </p:sp>
      <p:sp>
        <p:nvSpPr>
          <p:cNvPr id="31" name="ZoneTexte 30"/>
          <p:cNvSpPr txBox="1"/>
          <p:nvPr/>
        </p:nvSpPr>
        <p:spPr>
          <a:xfrm>
            <a:off x="1879390" y="5522736"/>
            <a:ext cx="1328569" cy="369332"/>
          </a:xfrm>
          <a:prstGeom prst="rect">
            <a:avLst/>
          </a:prstGeom>
          <a:noFill/>
        </p:spPr>
        <p:txBody>
          <a:bodyPr wrap="none" rtlCol="0">
            <a:spAutoFit/>
          </a:bodyPr>
          <a:lstStyle/>
          <a:p>
            <a:r>
              <a:rPr lang="fr-FR" b="1" i="1" dirty="0" err="1"/>
              <a:t>thrS</a:t>
            </a:r>
            <a:r>
              <a:rPr lang="fr-FR" b="1" dirty="0"/>
              <a:t> (</a:t>
            </a:r>
            <a:r>
              <a:rPr lang="fr-FR" b="1" dirty="0" err="1"/>
              <a:t>ThrRS</a:t>
            </a:r>
            <a:r>
              <a:rPr lang="fr-FR" b="1" dirty="0"/>
              <a:t>)</a:t>
            </a:r>
            <a:endParaRPr lang="fr-FR" b="1" i="1" dirty="0"/>
          </a:p>
        </p:txBody>
      </p:sp>
      <p:sp>
        <p:nvSpPr>
          <p:cNvPr id="46" name="Espace réservé du numéro de diapositive 45"/>
          <p:cNvSpPr>
            <a:spLocks noGrp="1"/>
          </p:cNvSpPr>
          <p:nvPr>
            <p:ph type="sldNum" sz="quarter" idx="12"/>
          </p:nvPr>
        </p:nvSpPr>
        <p:spPr/>
        <p:txBody>
          <a:bodyPr/>
          <a:lstStyle/>
          <a:p>
            <a:fld id="{922D7642-BDE5-4A24-BAC5-C7F7F2D9BEDB}" type="slidenum">
              <a:rPr lang="fr-FR" smtClean="0"/>
              <a:pPr/>
              <a:t>76</a:t>
            </a:fld>
            <a:endParaRPr lang="fr-FR"/>
          </a:p>
        </p:txBody>
      </p:sp>
    </p:spTree>
    <p:extLst>
      <p:ext uri="{BB962C8B-B14F-4D97-AF65-F5344CB8AC3E}">
        <p14:creationId xmlns:p14="http://schemas.microsoft.com/office/powerpoint/2010/main" val="639799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3" name="Text Box 5"/>
          <p:cNvSpPr txBox="1">
            <a:spLocks noChangeArrowheads="1"/>
          </p:cNvSpPr>
          <p:nvPr/>
        </p:nvSpPr>
        <p:spPr bwMode="auto">
          <a:xfrm>
            <a:off x="1071538" y="3071810"/>
            <a:ext cx="7199312" cy="1200329"/>
          </a:xfrm>
          <a:prstGeom prst="rect">
            <a:avLst/>
          </a:prstGeom>
          <a:noFill/>
          <a:ln w="9525">
            <a:noFill/>
            <a:miter lim="800000"/>
            <a:headEnd/>
            <a:tailEnd/>
          </a:ln>
          <a:effectLst/>
        </p:spPr>
        <p:txBody>
          <a:bodyPr>
            <a:spAutoFit/>
          </a:bodyPr>
          <a:lstStyle/>
          <a:p>
            <a:r>
              <a:rPr lang="fr-FR" dirty="0">
                <a:sym typeface="Wingdings"/>
              </a:rPr>
              <a:t> </a:t>
            </a:r>
            <a:r>
              <a:rPr lang="fr-FR" dirty="0"/>
              <a:t>La caractérisation de ces mutants déréglés pour leur synthèse de </a:t>
            </a:r>
            <a:r>
              <a:rPr lang="fr-FR" dirty="0" err="1"/>
              <a:t>ThrRS</a:t>
            </a:r>
            <a:r>
              <a:rPr lang="fr-FR" dirty="0"/>
              <a:t> </a:t>
            </a:r>
          </a:p>
          <a:p>
            <a:r>
              <a:rPr lang="fr-FR" dirty="0"/>
              <a:t>   montre que toutes les mutations sont situées dans la même région de </a:t>
            </a:r>
          </a:p>
          <a:p>
            <a:r>
              <a:rPr lang="fr-FR" dirty="0"/>
              <a:t>   l’</a:t>
            </a:r>
            <a:r>
              <a:rPr lang="fr-FR" dirty="0" err="1"/>
              <a:t>ARNm</a:t>
            </a:r>
            <a:r>
              <a:rPr lang="fr-FR" dirty="0"/>
              <a:t>: </a:t>
            </a:r>
            <a:r>
              <a:rPr lang="fr-FR" dirty="0">
                <a:solidFill>
                  <a:srgbClr val="CC0000"/>
                </a:solidFill>
              </a:rPr>
              <a:t>en amont du codon d’initiation et de la SD</a:t>
            </a:r>
            <a:r>
              <a:rPr lang="fr-FR" dirty="0"/>
              <a:t>, cette région a pour </a:t>
            </a:r>
          </a:p>
          <a:p>
            <a:r>
              <a:rPr lang="fr-FR" dirty="0"/>
              <a:t>   nom: </a:t>
            </a:r>
            <a:r>
              <a:rPr lang="fr-FR" dirty="0">
                <a:solidFill>
                  <a:srgbClr val="CC0000"/>
                </a:solidFill>
              </a:rPr>
              <a:t>site opérateur traductionnel</a:t>
            </a:r>
            <a:endParaRPr lang="fr-FR" baseline="30000" dirty="0">
              <a:solidFill>
                <a:srgbClr val="CC0000"/>
              </a:solidFill>
              <a:cs typeface="Arial" pitchFamily="34" charset="0"/>
              <a:sym typeface="Wingdings" pitchFamily="2" charset="2"/>
            </a:endParaRPr>
          </a:p>
        </p:txBody>
      </p:sp>
      <p:sp>
        <p:nvSpPr>
          <p:cNvPr id="437264" name="Text Box 16"/>
          <p:cNvSpPr txBox="1">
            <a:spLocks noChangeArrowheads="1"/>
          </p:cNvSpPr>
          <p:nvPr/>
        </p:nvSpPr>
        <p:spPr bwMode="auto">
          <a:xfrm>
            <a:off x="1071538" y="928670"/>
            <a:ext cx="7199312" cy="2031325"/>
          </a:xfrm>
          <a:prstGeom prst="rect">
            <a:avLst/>
          </a:prstGeom>
          <a:noFill/>
          <a:ln w="9525">
            <a:noFill/>
            <a:miter lim="800000"/>
            <a:headEnd/>
            <a:tailEnd/>
          </a:ln>
          <a:effectLst/>
        </p:spPr>
        <p:txBody>
          <a:bodyPr>
            <a:spAutoFit/>
          </a:bodyPr>
          <a:lstStyle/>
          <a:p>
            <a:r>
              <a:rPr lang="fr-FR" dirty="0">
                <a:sym typeface="Wingdings"/>
              </a:rPr>
              <a:t> </a:t>
            </a:r>
            <a:r>
              <a:rPr lang="fr-FR" dirty="0"/>
              <a:t>Différents mutants ont été isolés qui présentent des anomalies de </a:t>
            </a:r>
          </a:p>
          <a:p>
            <a:r>
              <a:rPr lang="fr-FR" dirty="0"/>
              <a:t>   synthèse de la </a:t>
            </a:r>
            <a:r>
              <a:rPr lang="fr-FR" dirty="0" err="1"/>
              <a:t>ThrRS</a:t>
            </a:r>
            <a:r>
              <a:rPr lang="fr-FR" dirty="0"/>
              <a:t>:</a:t>
            </a:r>
          </a:p>
          <a:p>
            <a:r>
              <a:rPr lang="fr-FR" dirty="0"/>
              <a:t>	- soit une </a:t>
            </a:r>
            <a:r>
              <a:rPr lang="fr-FR" dirty="0" err="1"/>
              <a:t>dérépression</a:t>
            </a:r>
            <a:r>
              <a:rPr lang="fr-FR" dirty="0"/>
              <a:t> de la synthèse de </a:t>
            </a:r>
            <a:r>
              <a:rPr lang="fr-FR" dirty="0" err="1"/>
              <a:t>ThrRS</a:t>
            </a:r>
            <a:r>
              <a:rPr lang="fr-FR" dirty="0"/>
              <a:t> </a:t>
            </a:r>
            <a:r>
              <a:rPr lang="fr-FR" dirty="0">
                <a:sym typeface="Wingdings" pitchFamily="2" charset="2"/>
              </a:rPr>
              <a:t> taux 	  	  énorme de </a:t>
            </a:r>
            <a:r>
              <a:rPr lang="fr-FR" dirty="0" err="1">
                <a:sym typeface="Wingdings" pitchFamily="2" charset="2"/>
              </a:rPr>
              <a:t>ThrRS</a:t>
            </a:r>
            <a:r>
              <a:rPr lang="fr-FR" dirty="0">
                <a:sym typeface="Wingdings" pitchFamily="2" charset="2"/>
              </a:rPr>
              <a:t> dans les cellules</a:t>
            </a:r>
          </a:p>
          <a:p>
            <a:r>
              <a:rPr lang="fr-FR" dirty="0">
                <a:sym typeface="Wingdings" pitchFamily="2" charset="2"/>
              </a:rPr>
              <a:t>	- soit un manque de </a:t>
            </a:r>
            <a:r>
              <a:rPr lang="fr-FR" dirty="0" err="1">
                <a:sym typeface="Wingdings" pitchFamily="2" charset="2"/>
              </a:rPr>
              <a:t>ThrRS</a:t>
            </a:r>
            <a:r>
              <a:rPr lang="fr-FR" dirty="0">
                <a:sym typeface="Wingdings" pitchFamily="2" charset="2"/>
              </a:rPr>
              <a:t>, une sous-production qui a un effet 	  sur la croissance bactérienne, le phénotype le plus sévère 	  observé est la létalité </a:t>
            </a:r>
            <a:endParaRPr lang="fr-FR" baseline="30000" dirty="0">
              <a:solidFill>
                <a:srgbClr val="CC0000"/>
              </a:solidFill>
              <a:cs typeface="Arial" pitchFamily="34" charset="0"/>
              <a:sym typeface="Wingdings" pitchFamily="2" charset="2"/>
            </a:endParaRPr>
          </a:p>
        </p:txBody>
      </p:sp>
      <p:sp>
        <p:nvSpPr>
          <p:cNvPr id="13" name="ZoneTexte 12"/>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15" name="Espace réservé du numéro de diapositive 14"/>
          <p:cNvSpPr>
            <a:spLocks noGrp="1"/>
          </p:cNvSpPr>
          <p:nvPr>
            <p:ph type="sldNum" sz="quarter" idx="12"/>
          </p:nvPr>
        </p:nvSpPr>
        <p:spPr/>
        <p:txBody>
          <a:bodyPr/>
          <a:lstStyle/>
          <a:p>
            <a:fld id="{922D7642-BDE5-4A24-BAC5-C7F7F2D9BEDB}" type="slidenum">
              <a:rPr lang="fr-FR" smtClean="0"/>
              <a:pPr/>
              <a:t>77</a:t>
            </a:fld>
            <a:endParaRPr lang="fr-FR"/>
          </a:p>
        </p:txBody>
      </p:sp>
      <p:cxnSp>
        <p:nvCxnSpPr>
          <p:cNvPr id="31" name="Connecteur droit 30"/>
          <p:cNvCxnSpPr/>
          <p:nvPr/>
        </p:nvCxnSpPr>
        <p:spPr>
          <a:xfrm>
            <a:off x="2928926" y="4652199"/>
            <a:ext cx="3500462"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ectangle à coins arrondis 31"/>
          <p:cNvSpPr/>
          <p:nvPr/>
        </p:nvSpPr>
        <p:spPr>
          <a:xfrm>
            <a:off x="3929058" y="4580761"/>
            <a:ext cx="2071702" cy="1428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33" name="Forme libre 32"/>
          <p:cNvSpPr/>
          <p:nvPr/>
        </p:nvSpPr>
        <p:spPr>
          <a:xfrm>
            <a:off x="3357554" y="4504299"/>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Forme libre 33"/>
          <p:cNvSpPr/>
          <p:nvPr/>
        </p:nvSpPr>
        <p:spPr>
          <a:xfrm>
            <a:off x="3168360" y="4504299"/>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ZoneTexte 34"/>
          <p:cNvSpPr txBox="1"/>
          <p:nvPr/>
        </p:nvSpPr>
        <p:spPr>
          <a:xfrm>
            <a:off x="2960172" y="4223571"/>
            <a:ext cx="388248" cy="276999"/>
          </a:xfrm>
          <a:prstGeom prst="rect">
            <a:avLst/>
          </a:prstGeom>
          <a:noFill/>
        </p:spPr>
        <p:txBody>
          <a:bodyPr wrap="none" rtlCol="0">
            <a:spAutoFit/>
          </a:bodyPr>
          <a:lstStyle/>
          <a:p>
            <a:r>
              <a:rPr lang="fr-FR" sz="1200" b="1" dirty="0"/>
              <a:t>-35</a:t>
            </a:r>
          </a:p>
        </p:txBody>
      </p:sp>
      <p:sp>
        <p:nvSpPr>
          <p:cNvPr id="36" name="ZoneTexte 35"/>
          <p:cNvSpPr txBox="1"/>
          <p:nvPr/>
        </p:nvSpPr>
        <p:spPr>
          <a:xfrm>
            <a:off x="3214678" y="4223571"/>
            <a:ext cx="388248" cy="276999"/>
          </a:xfrm>
          <a:prstGeom prst="rect">
            <a:avLst/>
          </a:prstGeom>
          <a:noFill/>
        </p:spPr>
        <p:txBody>
          <a:bodyPr wrap="none" rtlCol="0">
            <a:spAutoFit/>
          </a:bodyPr>
          <a:lstStyle/>
          <a:p>
            <a:r>
              <a:rPr lang="fr-FR" sz="1200" b="1" dirty="0"/>
              <a:t>-10</a:t>
            </a:r>
          </a:p>
        </p:txBody>
      </p:sp>
      <p:sp>
        <p:nvSpPr>
          <p:cNvPr id="37" name="ZoneTexte 36"/>
          <p:cNvSpPr txBox="1"/>
          <p:nvPr/>
        </p:nvSpPr>
        <p:spPr>
          <a:xfrm>
            <a:off x="4714876" y="4509323"/>
            <a:ext cx="447558" cy="276999"/>
          </a:xfrm>
          <a:prstGeom prst="rect">
            <a:avLst/>
          </a:prstGeom>
          <a:noFill/>
        </p:spPr>
        <p:txBody>
          <a:bodyPr wrap="none" rtlCol="0">
            <a:spAutoFit/>
          </a:bodyPr>
          <a:lstStyle/>
          <a:p>
            <a:r>
              <a:rPr lang="fr-FR" sz="1200" b="1" i="1" dirty="0" err="1"/>
              <a:t>thrS</a:t>
            </a:r>
            <a:endParaRPr lang="fr-FR" sz="1200" b="1" i="1" dirty="0"/>
          </a:p>
        </p:txBody>
      </p:sp>
      <p:sp>
        <p:nvSpPr>
          <p:cNvPr id="38" name="Forme libre 37"/>
          <p:cNvSpPr/>
          <p:nvPr/>
        </p:nvSpPr>
        <p:spPr>
          <a:xfrm>
            <a:off x="3593843" y="4840285"/>
            <a:ext cx="2478355" cy="97666"/>
          </a:xfrm>
          <a:custGeom>
            <a:avLst/>
            <a:gdLst>
              <a:gd name="connsiteX0" fmla="*/ 0 w 2210638"/>
              <a:gd name="connsiteY0" fmla="*/ 0 h 75363"/>
              <a:gd name="connsiteX1" fmla="*/ 0 w 2210638"/>
              <a:gd name="connsiteY1" fmla="*/ 75363 h 75363"/>
              <a:gd name="connsiteX2" fmla="*/ 2210638 w 2210638"/>
              <a:gd name="connsiteY2" fmla="*/ 75363 h 75363"/>
            </a:gdLst>
            <a:ahLst/>
            <a:cxnLst>
              <a:cxn ang="0">
                <a:pos x="connsiteX0" y="connsiteY0"/>
              </a:cxn>
              <a:cxn ang="0">
                <a:pos x="connsiteX1" y="connsiteY1"/>
              </a:cxn>
              <a:cxn ang="0">
                <a:pos x="connsiteX2" y="connsiteY2"/>
              </a:cxn>
            </a:cxnLst>
            <a:rect l="l" t="t" r="r" b="b"/>
            <a:pathLst>
              <a:path w="2210638" h="75363">
                <a:moveTo>
                  <a:pt x="0" y="0"/>
                </a:moveTo>
                <a:lnTo>
                  <a:pt x="0" y="75363"/>
                </a:lnTo>
                <a:lnTo>
                  <a:pt x="2210638" y="75363"/>
                </a:lnTo>
              </a:path>
            </a:pathLst>
          </a:custGeom>
          <a:ln w="25400">
            <a:solidFill>
              <a:srgbClr val="C15745"/>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9" name="ZoneTexte 38"/>
          <p:cNvSpPr txBox="1"/>
          <p:nvPr/>
        </p:nvSpPr>
        <p:spPr>
          <a:xfrm>
            <a:off x="3307314" y="4620953"/>
            <a:ext cx="466794" cy="276999"/>
          </a:xfrm>
          <a:prstGeom prst="rect">
            <a:avLst/>
          </a:prstGeom>
          <a:noFill/>
        </p:spPr>
        <p:txBody>
          <a:bodyPr wrap="none" rtlCol="0">
            <a:spAutoFit/>
          </a:bodyPr>
          <a:lstStyle/>
          <a:p>
            <a:r>
              <a:rPr lang="fr-FR" sz="1200" b="1" dirty="0"/>
              <a:t>-162</a:t>
            </a:r>
          </a:p>
        </p:txBody>
      </p:sp>
      <p:sp>
        <p:nvSpPr>
          <p:cNvPr id="40" name="ZoneTexte 39"/>
          <p:cNvSpPr txBox="1"/>
          <p:nvPr/>
        </p:nvSpPr>
        <p:spPr>
          <a:xfrm>
            <a:off x="3715846" y="4632103"/>
            <a:ext cx="340158" cy="276999"/>
          </a:xfrm>
          <a:prstGeom prst="rect">
            <a:avLst/>
          </a:prstGeom>
          <a:noFill/>
        </p:spPr>
        <p:txBody>
          <a:bodyPr wrap="none" rtlCol="0">
            <a:spAutoFit/>
          </a:bodyPr>
          <a:lstStyle/>
          <a:p>
            <a:r>
              <a:rPr lang="fr-FR" sz="1200" b="1" dirty="0"/>
              <a:t>+1</a:t>
            </a:r>
          </a:p>
        </p:txBody>
      </p:sp>
      <p:sp>
        <p:nvSpPr>
          <p:cNvPr id="53" name="ZoneTexte 52"/>
          <p:cNvSpPr txBox="1"/>
          <p:nvPr/>
        </p:nvSpPr>
        <p:spPr>
          <a:xfrm>
            <a:off x="6026982" y="4795075"/>
            <a:ext cx="588623" cy="276999"/>
          </a:xfrm>
          <a:prstGeom prst="rect">
            <a:avLst/>
          </a:prstGeom>
          <a:noFill/>
        </p:spPr>
        <p:txBody>
          <a:bodyPr wrap="none" rtlCol="0">
            <a:spAutoFit/>
          </a:bodyPr>
          <a:lstStyle/>
          <a:p>
            <a:r>
              <a:rPr lang="fr-FR" sz="1200" b="1" dirty="0" err="1"/>
              <a:t>ARNm</a:t>
            </a:r>
            <a:endParaRPr lang="fr-FR" sz="1200" b="1" dirty="0"/>
          </a:p>
        </p:txBody>
      </p:sp>
      <p:sp>
        <p:nvSpPr>
          <p:cNvPr id="54" name="ZoneTexte 53"/>
          <p:cNvSpPr txBox="1"/>
          <p:nvPr/>
        </p:nvSpPr>
        <p:spPr>
          <a:xfrm>
            <a:off x="3428992" y="5143512"/>
            <a:ext cx="819199" cy="276999"/>
          </a:xfrm>
          <a:prstGeom prst="rect">
            <a:avLst/>
          </a:prstGeom>
          <a:noFill/>
        </p:spPr>
        <p:txBody>
          <a:bodyPr wrap="none" rtlCol="0">
            <a:spAutoFit/>
          </a:bodyPr>
          <a:lstStyle/>
          <a:p>
            <a:r>
              <a:rPr lang="fr-FR" sz="1200" b="1" dirty="0">
                <a:solidFill>
                  <a:srgbClr val="0070C0"/>
                </a:solidFill>
              </a:rPr>
              <a:t>opérateur</a:t>
            </a:r>
          </a:p>
        </p:txBody>
      </p:sp>
      <p:cxnSp>
        <p:nvCxnSpPr>
          <p:cNvPr id="56" name="Connecteur droit avec flèche 55"/>
          <p:cNvCxnSpPr/>
          <p:nvPr/>
        </p:nvCxnSpPr>
        <p:spPr>
          <a:xfrm>
            <a:off x="3571868" y="5072074"/>
            <a:ext cx="428628" cy="1588"/>
          </a:xfrm>
          <a:prstGeom prst="straightConnector1">
            <a:avLst/>
          </a:prstGeom>
          <a:ln w="19050">
            <a:headEnd type="stealth" w="lg" len="med"/>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12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5" name="Text Box 5"/>
          <p:cNvSpPr txBox="1">
            <a:spLocks noChangeArrowheads="1"/>
          </p:cNvSpPr>
          <p:nvPr/>
        </p:nvSpPr>
        <p:spPr bwMode="auto">
          <a:xfrm>
            <a:off x="1258888" y="2143116"/>
            <a:ext cx="7199312" cy="1200329"/>
          </a:xfrm>
          <a:prstGeom prst="rect">
            <a:avLst/>
          </a:prstGeom>
          <a:noFill/>
          <a:ln w="9525">
            <a:noFill/>
            <a:miter lim="800000"/>
            <a:headEnd/>
            <a:tailEnd/>
          </a:ln>
          <a:effectLst/>
        </p:spPr>
        <p:txBody>
          <a:bodyPr>
            <a:spAutoFit/>
          </a:bodyPr>
          <a:lstStyle/>
          <a:p>
            <a:r>
              <a:rPr lang="fr-FR" dirty="0">
                <a:sym typeface="Wingdings"/>
              </a:rPr>
              <a:t> </a:t>
            </a:r>
            <a:r>
              <a:rPr lang="fr-FR" dirty="0"/>
              <a:t>Dans le cas des mutants de </a:t>
            </a:r>
            <a:r>
              <a:rPr lang="fr-FR" dirty="0" err="1"/>
              <a:t>ThrRS</a:t>
            </a:r>
            <a:r>
              <a:rPr lang="fr-FR" dirty="0"/>
              <a:t> d’</a:t>
            </a:r>
            <a:r>
              <a:rPr lang="fr-FR" i="1" dirty="0"/>
              <a:t>E. coli</a:t>
            </a:r>
            <a:r>
              <a:rPr lang="fr-FR" dirty="0"/>
              <a:t> le taux de transcrits du gène </a:t>
            </a:r>
          </a:p>
          <a:p>
            <a:r>
              <a:rPr lang="fr-FR" i="1" dirty="0"/>
              <a:t>   </a:t>
            </a:r>
            <a:r>
              <a:rPr lang="fr-FR" i="1" dirty="0" err="1"/>
              <a:t>thrS</a:t>
            </a:r>
            <a:r>
              <a:rPr lang="fr-FR" i="1" dirty="0"/>
              <a:t> </a:t>
            </a:r>
            <a:r>
              <a:rPr lang="fr-FR" dirty="0"/>
              <a:t>est identique dans les différents mutants </a:t>
            </a:r>
            <a:r>
              <a:rPr lang="fr-FR" dirty="0">
                <a:sym typeface="Wingdings" pitchFamily="2" charset="2"/>
              </a:rPr>
              <a:t> c’est une dérégulation </a:t>
            </a:r>
          </a:p>
          <a:p>
            <a:r>
              <a:rPr lang="fr-FR" dirty="0">
                <a:sym typeface="Wingdings" pitchFamily="2" charset="2"/>
              </a:rPr>
              <a:t>   de la traduction de ce gène.  Donc la traduction du gène de la </a:t>
            </a:r>
            <a:r>
              <a:rPr lang="fr-FR" dirty="0" err="1">
                <a:sym typeface="Wingdings" pitchFamily="2" charset="2"/>
              </a:rPr>
              <a:t>ThrRS</a:t>
            </a:r>
            <a:r>
              <a:rPr lang="fr-FR" dirty="0">
                <a:sym typeface="Wingdings" pitchFamily="2" charset="2"/>
              </a:rPr>
              <a:t> est </a:t>
            </a:r>
          </a:p>
          <a:p>
            <a:r>
              <a:rPr lang="fr-FR" dirty="0">
                <a:sym typeface="Wingdings" pitchFamily="2" charset="2"/>
              </a:rPr>
              <a:t>   régulée.</a:t>
            </a:r>
            <a:endParaRPr lang="fr-FR" baseline="30000" dirty="0">
              <a:solidFill>
                <a:srgbClr val="CC0000"/>
              </a:solidFill>
              <a:cs typeface="Arial" pitchFamily="34" charset="0"/>
              <a:sym typeface="Wingdings" pitchFamily="2" charset="2"/>
            </a:endParaRPr>
          </a:p>
        </p:txBody>
      </p:sp>
      <p:sp>
        <p:nvSpPr>
          <p:cNvPr id="445450" name="Text Box 10"/>
          <p:cNvSpPr txBox="1">
            <a:spLocks noChangeArrowheads="1"/>
          </p:cNvSpPr>
          <p:nvPr/>
        </p:nvSpPr>
        <p:spPr bwMode="auto">
          <a:xfrm>
            <a:off x="1258888" y="1214422"/>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S’il y a un défaut de synthèse d’une </a:t>
            </a:r>
            <a:r>
              <a:rPr lang="fr-FR" dirty="0" err="1"/>
              <a:t>prot</a:t>
            </a:r>
            <a:r>
              <a:rPr lang="fr-FR" dirty="0"/>
              <a:t> cela peut avoir 2 origines:</a:t>
            </a:r>
          </a:p>
          <a:p>
            <a:r>
              <a:rPr lang="fr-FR" dirty="0"/>
              <a:t>	- Soit c’est la production d’ARN qui change</a:t>
            </a:r>
          </a:p>
          <a:p>
            <a:r>
              <a:rPr lang="fr-FR" dirty="0"/>
              <a:t>	- Soit c’est la traduction de l’</a:t>
            </a:r>
            <a:r>
              <a:rPr lang="fr-FR" dirty="0" err="1"/>
              <a:t>ARNm</a:t>
            </a:r>
            <a:r>
              <a:rPr lang="fr-FR" dirty="0"/>
              <a:t> qui est dérégulée</a:t>
            </a:r>
            <a:endParaRPr lang="fr-FR" baseline="30000" dirty="0">
              <a:solidFill>
                <a:srgbClr val="CC0000"/>
              </a:solidFill>
              <a:cs typeface="Arial" pitchFamily="34" charset="0"/>
              <a:sym typeface="Wingdings" pitchFamily="2" charset="2"/>
            </a:endParaRPr>
          </a:p>
        </p:txBody>
      </p:sp>
      <p:sp>
        <p:nvSpPr>
          <p:cNvPr id="13" name="ZoneTexte 12"/>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16" name="Espace réservé du numéro de diapositive 15"/>
          <p:cNvSpPr>
            <a:spLocks noGrp="1"/>
          </p:cNvSpPr>
          <p:nvPr>
            <p:ph type="sldNum" sz="quarter" idx="12"/>
          </p:nvPr>
        </p:nvSpPr>
        <p:spPr/>
        <p:txBody>
          <a:bodyPr/>
          <a:lstStyle/>
          <a:p>
            <a:fld id="{922D7642-BDE5-4A24-BAC5-C7F7F2D9BEDB}" type="slidenum">
              <a:rPr lang="fr-FR" smtClean="0"/>
              <a:pPr/>
              <a:t>78</a:t>
            </a:fld>
            <a:endParaRPr lang="fr-FR"/>
          </a:p>
        </p:txBody>
      </p:sp>
      <p:cxnSp>
        <p:nvCxnSpPr>
          <p:cNvPr id="8" name="Connecteur droit 7"/>
          <p:cNvCxnSpPr/>
          <p:nvPr/>
        </p:nvCxnSpPr>
        <p:spPr>
          <a:xfrm>
            <a:off x="2928926" y="4652199"/>
            <a:ext cx="3500462"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à coins arrondis 8"/>
          <p:cNvSpPr/>
          <p:nvPr/>
        </p:nvSpPr>
        <p:spPr>
          <a:xfrm>
            <a:off x="3929058" y="4580761"/>
            <a:ext cx="2071702" cy="1428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8" name="Forme libre 17"/>
          <p:cNvSpPr/>
          <p:nvPr/>
        </p:nvSpPr>
        <p:spPr>
          <a:xfrm>
            <a:off x="3357554" y="4504299"/>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Forme libre 18"/>
          <p:cNvSpPr/>
          <p:nvPr/>
        </p:nvSpPr>
        <p:spPr>
          <a:xfrm>
            <a:off x="3168360" y="4504299"/>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ZoneTexte 19"/>
          <p:cNvSpPr txBox="1"/>
          <p:nvPr/>
        </p:nvSpPr>
        <p:spPr>
          <a:xfrm>
            <a:off x="2960172" y="4223571"/>
            <a:ext cx="388248" cy="276999"/>
          </a:xfrm>
          <a:prstGeom prst="rect">
            <a:avLst/>
          </a:prstGeom>
          <a:noFill/>
        </p:spPr>
        <p:txBody>
          <a:bodyPr wrap="none" rtlCol="0">
            <a:spAutoFit/>
          </a:bodyPr>
          <a:lstStyle/>
          <a:p>
            <a:r>
              <a:rPr lang="fr-FR" sz="1200" b="1" dirty="0"/>
              <a:t>-35</a:t>
            </a:r>
          </a:p>
        </p:txBody>
      </p:sp>
      <p:sp>
        <p:nvSpPr>
          <p:cNvPr id="21" name="ZoneTexte 20"/>
          <p:cNvSpPr txBox="1"/>
          <p:nvPr/>
        </p:nvSpPr>
        <p:spPr>
          <a:xfrm>
            <a:off x="3214678" y="4223571"/>
            <a:ext cx="388248" cy="276999"/>
          </a:xfrm>
          <a:prstGeom prst="rect">
            <a:avLst/>
          </a:prstGeom>
          <a:noFill/>
        </p:spPr>
        <p:txBody>
          <a:bodyPr wrap="none" rtlCol="0">
            <a:spAutoFit/>
          </a:bodyPr>
          <a:lstStyle/>
          <a:p>
            <a:r>
              <a:rPr lang="fr-FR" sz="1200" b="1" dirty="0"/>
              <a:t>-10</a:t>
            </a:r>
          </a:p>
        </p:txBody>
      </p:sp>
      <p:sp>
        <p:nvSpPr>
          <p:cNvPr id="22" name="ZoneTexte 21"/>
          <p:cNvSpPr txBox="1"/>
          <p:nvPr/>
        </p:nvSpPr>
        <p:spPr>
          <a:xfrm>
            <a:off x="4714876" y="4509323"/>
            <a:ext cx="447558" cy="276999"/>
          </a:xfrm>
          <a:prstGeom prst="rect">
            <a:avLst/>
          </a:prstGeom>
          <a:noFill/>
        </p:spPr>
        <p:txBody>
          <a:bodyPr wrap="none" rtlCol="0">
            <a:spAutoFit/>
          </a:bodyPr>
          <a:lstStyle/>
          <a:p>
            <a:r>
              <a:rPr lang="fr-FR" sz="1200" b="1" i="1" dirty="0" err="1"/>
              <a:t>thrS</a:t>
            </a:r>
            <a:endParaRPr lang="fr-FR" sz="1200" b="1" i="1" dirty="0"/>
          </a:p>
        </p:txBody>
      </p:sp>
      <p:sp>
        <p:nvSpPr>
          <p:cNvPr id="24" name="Forme libre 23"/>
          <p:cNvSpPr/>
          <p:nvPr/>
        </p:nvSpPr>
        <p:spPr>
          <a:xfrm>
            <a:off x="3593843" y="4840285"/>
            <a:ext cx="2478355" cy="97666"/>
          </a:xfrm>
          <a:custGeom>
            <a:avLst/>
            <a:gdLst>
              <a:gd name="connsiteX0" fmla="*/ 0 w 2210638"/>
              <a:gd name="connsiteY0" fmla="*/ 0 h 75363"/>
              <a:gd name="connsiteX1" fmla="*/ 0 w 2210638"/>
              <a:gd name="connsiteY1" fmla="*/ 75363 h 75363"/>
              <a:gd name="connsiteX2" fmla="*/ 2210638 w 2210638"/>
              <a:gd name="connsiteY2" fmla="*/ 75363 h 75363"/>
            </a:gdLst>
            <a:ahLst/>
            <a:cxnLst>
              <a:cxn ang="0">
                <a:pos x="connsiteX0" y="connsiteY0"/>
              </a:cxn>
              <a:cxn ang="0">
                <a:pos x="connsiteX1" y="connsiteY1"/>
              </a:cxn>
              <a:cxn ang="0">
                <a:pos x="connsiteX2" y="connsiteY2"/>
              </a:cxn>
            </a:cxnLst>
            <a:rect l="l" t="t" r="r" b="b"/>
            <a:pathLst>
              <a:path w="2210638" h="75363">
                <a:moveTo>
                  <a:pt x="0" y="0"/>
                </a:moveTo>
                <a:lnTo>
                  <a:pt x="0" y="75363"/>
                </a:lnTo>
                <a:lnTo>
                  <a:pt x="2210638" y="75363"/>
                </a:lnTo>
              </a:path>
            </a:pathLst>
          </a:custGeom>
          <a:ln w="25400">
            <a:solidFill>
              <a:srgbClr val="C15745"/>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p:cNvSpPr txBox="1"/>
          <p:nvPr/>
        </p:nvSpPr>
        <p:spPr>
          <a:xfrm>
            <a:off x="3307314" y="4620953"/>
            <a:ext cx="466794" cy="276999"/>
          </a:xfrm>
          <a:prstGeom prst="rect">
            <a:avLst/>
          </a:prstGeom>
          <a:noFill/>
        </p:spPr>
        <p:txBody>
          <a:bodyPr wrap="none" rtlCol="0">
            <a:spAutoFit/>
          </a:bodyPr>
          <a:lstStyle/>
          <a:p>
            <a:r>
              <a:rPr lang="fr-FR" sz="1200" b="1" dirty="0"/>
              <a:t>-162</a:t>
            </a:r>
          </a:p>
        </p:txBody>
      </p:sp>
      <p:sp>
        <p:nvSpPr>
          <p:cNvPr id="26" name="ZoneTexte 25"/>
          <p:cNvSpPr txBox="1"/>
          <p:nvPr/>
        </p:nvSpPr>
        <p:spPr>
          <a:xfrm>
            <a:off x="3715846" y="4632103"/>
            <a:ext cx="340158" cy="276999"/>
          </a:xfrm>
          <a:prstGeom prst="rect">
            <a:avLst/>
          </a:prstGeom>
          <a:noFill/>
        </p:spPr>
        <p:txBody>
          <a:bodyPr wrap="none" rtlCol="0">
            <a:spAutoFit/>
          </a:bodyPr>
          <a:lstStyle/>
          <a:p>
            <a:r>
              <a:rPr lang="fr-FR" sz="1200" b="1" dirty="0"/>
              <a:t>+1</a:t>
            </a:r>
          </a:p>
        </p:txBody>
      </p:sp>
      <p:cxnSp>
        <p:nvCxnSpPr>
          <p:cNvPr id="29" name="Connecteur droit avec flèche 28"/>
          <p:cNvCxnSpPr/>
          <p:nvPr/>
        </p:nvCxnSpPr>
        <p:spPr>
          <a:xfrm rot="5400000">
            <a:off x="4644232" y="5407079"/>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4929190" y="5223703"/>
            <a:ext cx="869084" cy="276999"/>
          </a:xfrm>
          <a:prstGeom prst="rect">
            <a:avLst/>
          </a:prstGeom>
          <a:noFill/>
        </p:spPr>
        <p:txBody>
          <a:bodyPr wrap="none" rtlCol="0">
            <a:spAutoFit/>
          </a:bodyPr>
          <a:lstStyle/>
          <a:p>
            <a:r>
              <a:rPr lang="fr-FR" sz="1200" b="1" dirty="0">
                <a:solidFill>
                  <a:srgbClr val="00B050"/>
                </a:solidFill>
              </a:rPr>
              <a:t>Traduction</a:t>
            </a:r>
          </a:p>
        </p:txBody>
      </p:sp>
      <p:sp>
        <p:nvSpPr>
          <p:cNvPr id="37" name="ZoneTexte 36"/>
          <p:cNvSpPr txBox="1"/>
          <p:nvPr/>
        </p:nvSpPr>
        <p:spPr>
          <a:xfrm>
            <a:off x="4572000" y="6009521"/>
            <a:ext cx="556691" cy="276999"/>
          </a:xfrm>
          <a:prstGeom prst="rect">
            <a:avLst/>
          </a:prstGeom>
          <a:noFill/>
        </p:spPr>
        <p:txBody>
          <a:bodyPr wrap="none" rtlCol="0">
            <a:spAutoFit/>
          </a:bodyPr>
          <a:lstStyle/>
          <a:p>
            <a:r>
              <a:rPr lang="fr-FR" sz="1200" b="1" dirty="0" err="1"/>
              <a:t>ThrRS</a:t>
            </a:r>
            <a:endParaRPr lang="fr-FR" sz="1200" b="1" baseline="30000" dirty="0"/>
          </a:p>
        </p:txBody>
      </p:sp>
      <p:sp>
        <p:nvSpPr>
          <p:cNvPr id="38" name="Ellipse 37"/>
          <p:cNvSpPr/>
          <p:nvPr/>
        </p:nvSpPr>
        <p:spPr>
          <a:xfrm>
            <a:off x="4584776" y="5648409"/>
            <a:ext cx="285752" cy="35719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39" name="Ellipse 38"/>
          <p:cNvSpPr/>
          <p:nvPr/>
        </p:nvSpPr>
        <p:spPr>
          <a:xfrm>
            <a:off x="4857752" y="5652331"/>
            <a:ext cx="285752" cy="35719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40" name="ZoneTexte 39"/>
          <p:cNvSpPr txBox="1"/>
          <p:nvPr/>
        </p:nvSpPr>
        <p:spPr>
          <a:xfrm>
            <a:off x="6026982" y="4795075"/>
            <a:ext cx="588623" cy="276999"/>
          </a:xfrm>
          <a:prstGeom prst="rect">
            <a:avLst/>
          </a:prstGeom>
          <a:noFill/>
        </p:spPr>
        <p:txBody>
          <a:bodyPr wrap="none" rtlCol="0">
            <a:spAutoFit/>
          </a:bodyPr>
          <a:lstStyle/>
          <a:p>
            <a:r>
              <a:rPr lang="fr-FR" sz="1200" b="1" dirty="0" err="1"/>
              <a:t>ARNm</a:t>
            </a:r>
            <a:endParaRPr lang="fr-FR" sz="1200" b="1" dirty="0"/>
          </a:p>
        </p:txBody>
      </p:sp>
    </p:spTree>
    <p:extLst>
      <p:ext uri="{BB962C8B-B14F-4D97-AF65-F5344CB8AC3E}">
        <p14:creationId xmlns:p14="http://schemas.microsoft.com/office/powerpoint/2010/main" val="34782937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3" name="Text Box 5"/>
          <p:cNvSpPr txBox="1">
            <a:spLocks noChangeArrowheads="1"/>
          </p:cNvSpPr>
          <p:nvPr/>
        </p:nvSpPr>
        <p:spPr bwMode="auto">
          <a:xfrm>
            <a:off x="1258888" y="1727753"/>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Chez </a:t>
            </a:r>
            <a:r>
              <a:rPr lang="fr-FR" i="1" dirty="0"/>
              <a:t>E. coli </a:t>
            </a:r>
            <a:r>
              <a:rPr lang="fr-FR" dirty="0"/>
              <a:t>la synthèse de la </a:t>
            </a:r>
            <a:r>
              <a:rPr lang="fr-FR" dirty="0" err="1"/>
              <a:t>ThrRS</a:t>
            </a:r>
            <a:r>
              <a:rPr lang="fr-FR" dirty="0"/>
              <a:t> est coordonnée: pour que la </a:t>
            </a:r>
            <a:r>
              <a:rPr lang="fr-FR" dirty="0" err="1"/>
              <a:t>ThrRS</a:t>
            </a:r>
            <a:r>
              <a:rPr lang="fr-FR" dirty="0"/>
              <a:t> </a:t>
            </a:r>
          </a:p>
          <a:p>
            <a:r>
              <a:rPr lang="fr-FR" dirty="0"/>
              <a:t>   soit produite il faut que l’</a:t>
            </a:r>
            <a:r>
              <a:rPr lang="fr-FR" dirty="0" err="1"/>
              <a:t>ARNt</a:t>
            </a:r>
            <a:r>
              <a:rPr lang="fr-FR" baseline="30000" dirty="0" err="1"/>
              <a:t>Thr</a:t>
            </a:r>
            <a:r>
              <a:rPr lang="fr-FR" dirty="0"/>
              <a:t> le soit aussi </a:t>
            </a:r>
            <a:r>
              <a:rPr lang="fr-FR" dirty="0">
                <a:sym typeface="Wingdings" pitchFamily="2" charset="2"/>
              </a:rPr>
              <a:t> le taux de </a:t>
            </a:r>
            <a:r>
              <a:rPr lang="fr-FR" dirty="0" err="1">
                <a:sym typeface="Wingdings" pitchFamily="2" charset="2"/>
              </a:rPr>
              <a:t>ThrRS</a:t>
            </a:r>
            <a:r>
              <a:rPr lang="fr-FR" dirty="0">
                <a:sym typeface="Wingdings" pitchFamily="2" charset="2"/>
              </a:rPr>
              <a:t> est </a:t>
            </a:r>
          </a:p>
          <a:p>
            <a:r>
              <a:rPr lang="fr-FR" dirty="0">
                <a:sym typeface="Wingdings" pitchFamily="2" charset="2"/>
              </a:rPr>
              <a:t>   calqué sur le taux d’</a:t>
            </a:r>
            <a:r>
              <a:rPr lang="fr-FR" dirty="0" err="1">
                <a:sym typeface="Wingdings" pitchFamily="2" charset="2"/>
              </a:rPr>
              <a:t>ARNt</a:t>
            </a:r>
            <a:r>
              <a:rPr lang="fr-FR" baseline="30000" dirty="0" err="1">
                <a:sym typeface="Wingdings" pitchFamily="2" charset="2"/>
              </a:rPr>
              <a:t>Thr</a:t>
            </a:r>
            <a:r>
              <a:rPr lang="fr-FR" dirty="0">
                <a:sym typeface="Wingdings" pitchFamily="2" charset="2"/>
              </a:rPr>
              <a:t> présent dans la cellule </a:t>
            </a:r>
            <a:endParaRPr lang="fr-FR" baseline="30000" dirty="0">
              <a:solidFill>
                <a:srgbClr val="CC0000"/>
              </a:solidFill>
              <a:cs typeface="Arial" pitchFamily="34" charset="0"/>
              <a:sym typeface="Wingdings" pitchFamily="2" charset="2"/>
            </a:endParaRPr>
          </a:p>
        </p:txBody>
      </p:sp>
      <p:sp>
        <p:nvSpPr>
          <p:cNvPr id="447498" name="Text Box 10"/>
          <p:cNvSpPr txBox="1">
            <a:spLocks noChangeArrowheads="1"/>
          </p:cNvSpPr>
          <p:nvPr/>
        </p:nvSpPr>
        <p:spPr bwMode="auto">
          <a:xfrm>
            <a:off x="1258888" y="928670"/>
            <a:ext cx="7199312" cy="646331"/>
          </a:xfrm>
          <a:prstGeom prst="rect">
            <a:avLst/>
          </a:prstGeom>
          <a:noFill/>
          <a:ln w="9525">
            <a:noFill/>
            <a:miter lim="800000"/>
            <a:headEnd/>
            <a:tailEnd/>
          </a:ln>
          <a:effectLst/>
        </p:spPr>
        <p:txBody>
          <a:bodyPr>
            <a:spAutoFit/>
          </a:bodyPr>
          <a:lstStyle/>
          <a:p>
            <a:r>
              <a:rPr lang="fr-FR" dirty="0">
                <a:sym typeface="Wingdings"/>
              </a:rPr>
              <a:t> </a:t>
            </a:r>
            <a:r>
              <a:rPr lang="fr-FR" dirty="0"/>
              <a:t>Le </a:t>
            </a:r>
            <a:r>
              <a:rPr lang="fr-FR" dirty="0" err="1"/>
              <a:t>mRNA</a:t>
            </a:r>
            <a:r>
              <a:rPr lang="fr-FR" dirty="0"/>
              <a:t> de la </a:t>
            </a:r>
            <a:r>
              <a:rPr lang="fr-FR" dirty="0" err="1"/>
              <a:t>ThrRS</a:t>
            </a:r>
            <a:r>
              <a:rPr lang="fr-FR" dirty="0"/>
              <a:t> est traduit par le </a:t>
            </a:r>
            <a:r>
              <a:rPr lang="fr-FR" dirty="0" err="1"/>
              <a:t>ribo</a:t>
            </a:r>
            <a:r>
              <a:rPr lang="fr-FR" dirty="0"/>
              <a:t> et la </a:t>
            </a:r>
            <a:r>
              <a:rPr lang="fr-FR" dirty="0" err="1"/>
              <a:t>ThrRS</a:t>
            </a:r>
            <a:r>
              <a:rPr lang="fr-FR" dirty="0"/>
              <a:t> va fixer son </a:t>
            </a:r>
            <a:r>
              <a:rPr lang="fr-FR" dirty="0" err="1"/>
              <a:t>ARNt</a:t>
            </a:r>
            <a:r>
              <a:rPr lang="fr-FR" dirty="0"/>
              <a:t> </a:t>
            </a:r>
          </a:p>
          <a:p>
            <a:r>
              <a:rPr lang="fr-FR" dirty="0"/>
              <a:t>   homologue pour catalyser l’</a:t>
            </a:r>
            <a:r>
              <a:rPr lang="fr-FR" dirty="0" err="1"/>
              <a:t>aminoacylation</a:t>
            </a:r>
            <a:endParaRPr lang="fr-FR" baseline="30000" dirty="0">
              <a:solidFill>
                <a:srgbClr val="CC0000"/>
              </a:solidFill>
              <a:cs typeface="Arial" pitchFamily="34" charset="0"/>
              <a:sym typeface="Wingdings" pitchFamily="2" charset="2"/>
            </a:endParaRPr>
          </a:p>
        </p:txBody>
      </p:sp>
      <p:sp>
        <p:nvSpPr>
          <p:cNvPr id="447501" name="Text Box 13"/>
          <p:cNvSpPr txBox="1">
            <a:spLocks noChangeArrowheads="1"/>
          </p:cNvSpPr>
          <p:nvPr/>
        </p:nvSpPr>
        <p:spPr bwMode="auto">
          <a:xfrm>
            <a:off x="1258888" y="2773916"/>
            <a:ext cx="7199312" cy="369332"/>
          </a:xfrm>
          <a:prstGeom prst="rect">
            <a:avLst/>
          </a:prstGeom>
          <a:noFill/>
          <a:ln w="9525">
            <a:noFill/>
            <a:miter lim="800000"/>
            <a:headEnd/>
            <a:tailEnd/>
          </a:ln>
          <a:effectLst/>
        </p:spPr>
        <p:txBody>
          <a:bodyPr>
            <a:spAutoFit/>
          </a:bodyPr>
          <a:lstStyle/>
          <a:p>
            <a:r>
              <a:rPr lang="fr-FR" dirty="0">
                <a:sym typeface="Wingdings"/>
              </a:rPr>
              <a:t> </a:t>
            </a:r>
            <a:r>
              <a:rPr lang="fr-FR" dirty="0"/>
              <a:t>C’est la </a:t>
            </a:r>
            <a:r>
              <a:rPr lang="fr-FR" dirty="0" err="1"/>
              <a:t>ThrRS</a:t>
            </a:r>
            <a:r>
              <a:rPr lang="fr-FR" dirty="0"/>
              <a:t> qui module la traduction de son propre </a:t>
            </a:r>
            <a:r>
              <a:rPr lang="fr-FR" dirty="0" err="1"/>
              <a:t>mRNA</a:t>
            </a:r>
            <a:endParaRPr lang="fr-FR" baseline="30000" dirty="0">
              <a:solidFill>
                <a:srgbClr val="CC0000"/>
              </a:solidFill>
              <a:cs typeface="Arial" pitchFamily="34" charset="0"/>
              <a:sym typeface="Wingdings" pitchFamily="2" charset="2"/>
            </a:endParaRPr>
          </a:p>
        </p:txBody>
      </p:sp>
      <p:sp>
        <p:nvSpPr>
          <p:cNvPr id="16" name="ZoneTexte 15"/>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18" name="Espace réservé du numéro de diapositive 17"/>
          <p:cNvSpPr>
            <a:spLocks noGrp="1"/>
          </p:cNvSpPr>
          <p:nvPr>
            <p:ph type="sldNum" sz="quarter" idx="12"/>
          </p:nvPr>
        </p:nvSpPr>
        <p:spPr/>
        <p:txBody>
          <a:bodyPr/>
          <a:lstStyle/>
          <a:p>
            <a:fld id="{922D7642-BDE5-4A24-BAC5-C7F7F2D9BEDB}" type="slidenum">
              <a:rPr lang="fr-FR" smtClean="0"/>
              <a:pPr/>
              <a:t>79</a:t>
            </a:fld>
            <a:endParaRPr lang="fr-FR"/>
          </a:p>
        </p:txBody>
      </p:sp>
      <p:cxnSp>
        <p:nvCxnSpPr>
          <p:cNvPr id="8" name="Connecteur droit 7"/>
          <p:cNvCxnSpPr/>
          <p:nvPr/>
        </p:nvCxnSpPr>
        <p:spPr>
          <a:xfrm>
            <a:off x="2928926" y="4652199"/>
            <a:ext cx="3500462"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à coins arrondis 8"/>
          <p:cNvSpPr/>
          <p:nvPr/>
        </p:nvSpPr>
        <p:spPr>
          <a:xfrm>
            <a:off x="3929058" y="4580761"/>
            <a:ext cx="2071702" cy="1428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0" name="Forme libre 9"/>
          <p:cNvSpPr/>
          <p:nvPr/>
        </p:nvSpPr>
        <p:spPr>
          <a:xfrm>
            <a:off x="3357554" y="4504299"/>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Forme libre 10"/>
          <p:cNvSpPr/>
          <p:nvPr/>
        </p:nvSpPr>
        <p:spPr>
          <a:xfrm>
            <a:off x="3168360" y="4504299"/>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ZoneTexte 11"/>
          <p:cNvSpPr txBox="1"/>
          <p:nvPr/>
        </p:nvSpPr>
        <p:spPr>
          <a:xfrm>
            <a:off x="2960172" y="4223571"/>
            <a:ext cx="388248" cy="276999"/>
          </a:xfrm>
          <a:prstGeom prst="rect">
            <a:avLst/>
          </a:prstGeom>
          <a:noFill/>
        </p:spPr>
        <p:txBody>
          <a:bodyPr wrap="none" rtlCol="0">
            <a:spAutoFit/>
          </a:bodyPr>
          <a:lstStyle/>
          <a:p>
            <a:r>
              <a:rPr lang="fr-FR" sz="1200" b="1" dirty="0"/>
              <a:t>-35</a:t>
            </a:r>
          </a:p>
        </p:txBody>
      </p:sp>
      <p:sp>
        <p:nvSpPr>
          <p:cNvPr id="13" name="ZoneTexte 12"/>
          <p:cNvSpPr txBox="1"/>
          <p:nvPr/>
        </p:nvSpPr>
        <p:spPr>
          <a:xfrm>
            <a:off x="3214678" y="4223571"/>
            <a:ext cx="388248" cy="276999"/>
          </a:xfrm>
          <a:prstGeom prst="rect">
            <a:avLst/>
          </a:prstGeom>
          <a:noFill/>
        </p:spPr>
        <p:txBody>
          <a:bodyPr wrap="none" rtlCol="0">
            <a:spAutoFit/>
          </a:bodyPr>
          <a:lstStyle/>
          <a:p>
            <a:r>
              <a:rPr lang="fr-FR" sz="1200" b="1" dirty="0"/>
              <a:t>-10</a:t>
            </a:r>
          </a:p>
        </p:txBody>
      </p:sp>
      <p:sp>
        <p:nvSpPr>
          <p:cNvPr id="14" name="ZoneTexte 13"/>
          <p:cNvSpPr txBox="1"/>
          <p:nvPr/>
        </p:nvSpPr>
        <p:spPr>
          <a:xfrm>
            <a:off x="4714876" y="4509323"/>
            <a:ext cx="447558" cy="276999"/>
          </a:xfrm>
          <a:prstGeom prst="rect">
            <a:avLst/>
          </a:prstGeom>
          <a:noFill/>
        </p:spPr>
        <p:txBody>
          <a:bodyPr wrap="none" rtlCol="0">
            <a:spAutoFit/>
          </a:bodyPr>
          <a:lstStyle/>
          <a:p>
            <a:r>
              <a:rPr lang="fr-FR" sz="1200" b="1" i="1" dirty="0" err="1"/>
              <a:t>thrS</a:t>
            </a:r>
            <a:endParaRPr lang="fr-FR" sz="1200" b="1" i="1" dirty="0"/>
          </a:p>
        </p:txBody>
      </p:sp>
      <p:sp>
        <p:nvSpPr>
          <p:cNvPr id="17" name="Forme libre 16"/>
          <p:cNvSpPr/>
          <p:nvPr/>
        </p:nvSpPr>
        <p:spPr>
          <a:xfrm>
            <a:off x="3593843" y="4840285"/>
            <a:ext cx="2478355" cy="97666"/>
          </a:xfrm>
          <a:custGeom>
            <a:avLst/>
            <a:gdLst>
              <a:gd name="connsiteX0" fmla="*/ 0 w 2210638"/>
              <a:gd name="connsiteY0" fmla="*/ 0 h 75363"/>
              <a:gd name="connsiteX1" fmla="*/ 0 w 2210638"/>
              <a:gd name="connsiteY1" fmla="*/ 75363 h 75363"/>
              <a:gd name="connsiteX2" fmla="*/ 2210638 w 2210638"/>
              <a:gd name="connsiteY2" fmla="*/ 75363 h 75363"/>
            </a:gdLst>
            <a:ahLst/>
            <a:cxnLst>
              <a:cxn ang="0">
                <a:pos x="connsiteX0" y="connsiteY0"/>
              </a:cxn>
              <a:cxn ang="0">
                <a:pos x="connsiteX1" y="connsiteY1"/>
              </a:cxn>
              <a:cxn ang="0">
                <a:pos x="connsiteX2" y="connsiteY2"/>
              </a:cxn>
            </a:cxnLst>
            <a:rect l="l" t="t" r="r" b="b"/>
            <a:pathLst>
              <a:path w="2210638" h="75363">
                <a:moveTo>
                  <a:pt x="0" y="0"/>
                </a:moveTo>
                <a:lnTo>
                  <a:pt x="0" y="75363"/>
                </a:lnTo>
                <a:lnTo>
                  <a:pt x="2210638" y="75363"/>
                </a:lnTo>
              </a:path>
            </a:pathLst>
          </a:custGeom>
          <a:ln w="25400">
            <a:solidFill>
              <a:srgbClr val="C15745"/>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ZoneTexte 18"/>
          <p:cNvSpPr txBox="1"/>
          <p:nvPr/>
        </p:nvSpPr>
        <p:spPr>
          <a:xfrm>
            <a:off x="3307314" y="4620953"/>
            <a:ext cx="466794" cy="276999"/>
          </a:xfrm>
          <a:prstGeom prst="rect">
            <a:avLst/>
          </a:prstGeom>
          <a:noFill/>
        </p:spPr>
        <p:txBody>
          <a:bodyPr wrap="none" rtlCol="0">
            <a:spAutoFit/>
          </a:bodyPr>
          <a:lstStyle/>
          <a:p>
            <a:r>
              <a:rPr lang="fr-FR" sz="1200" b="1" dirty="0"/>
              <a:t>-162</a:t>
            </a:r>
          </a:p>
        </p:txBody>
      </p:sp>
      <p:sp>
        <p:nvSpPr>
          <p:cNvPr id="20" name="ZoneTexte 19"/>
          <p:cNvSpPr txBox="1"/>
          <p:nvPr/>
        </p:nvSpPr>
        <p:spPr>
          <a:xfrm>
            <a:off x="3715846" y="4632103"/>
            <a:ext cx="340158" cy="276999"/>
          </a:xfrm>
          <a:prstGeom prst="rect">
            <a:avLst/>
          </a:prstGeom>
          <a:noFill/>
        </p:spPr>
        <p:txBody>
          <a:bodyPr wrap="none" rtlCol="0">
            <a:spAutoFit/>
          </a:bodyPr>
          <a:lstStyle/>
          <a:p>
            <a:r>
              <a:rPr lang="fr-FR" sz="1200" b="1" dirty="0"/>
              <a:t>+1</a:t>
            </a:r>
          </a:p>
        </p:txBody>
      </p:sp>
      <p:cxnSp>
        <p:nvCxnSpPr>
          <p:cNvPr id="22" name="Connecteur droit avec flèche 21"/>
          <p:cNvCxnSpPr/>
          <p:nvPr/>
        </p:nvCxnSpPr>
        <p:spPr>
          <a:xfrm rot="5400000">
            <a:off x="4644232" y="5407079"/>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16200000" flipV="1">
            <a:off x="5215736" y="6080165"/>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5214942" y="5866645"/>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4929190" y="5223703"/>
            <a:ext cx="869084" cy="276999"/>
          </a:xfrm>
          <a:prstGeom prst="rect">
            <a:avLst/>
          </a:prstGeom>
          <a:noFill/>
        </p:spPr>
        <p:txBody>
          <a:bodyPr wrap="none" rtlCol="0">
            <a:spAutoFit/>
          </a:bodyPr>
          <a:lstStyle/>
          <a:p>
            <a:r>
              <a:rPr lang="fr-FR" sz="1200" b="1" dirty="0">
                <a:solidFill>
                  <a:srgbClr val="00B050"/>
                </a:solidFill>
              </a:rPr>
              <a:t>Traduction</a:t>
            </a:r>
          </a:p>
        </p:txBody>
      </p:sp>
      <p:sp>
        <p:nvSpPr>
          <p:cNvPr id="28" name="ZoneTexte 27"/>
          <p:cNvSpPr txBox="1"/>
          <p:nvPr/>
        </p:nvSpPr>
        <p:spPr>
          <a:xfrm>
            <a:off x="5786446" y="5652331"/>
            <a:ext cx="922047" cy="276999"/>
          </a:xfrm>
          <a:prstGeom prst="rect">
            <a:avLst/>
          </a:prstGeom>
          <a:noFill/>
        </p:spPr>
        <p:txBody>
          <a:bodyPr wrap="none" rtlCol="0">
            <a:spAutoFit/>
          </a:bodyPr>
          <a:lstStyle/>
          <a:p>
            <a:r>
              <a:rPr lang="fr-FR" sz="1200" b="1" dirty="0" err="1"/>
              <a:t>Thr</a:t>
            </a:r>
            <a:r>
              <a:rPr lang="fr-FR" sz="1200" b="1" dirty="0"/>
              <a:t>-</a:t>
            </a:r>
            <a:r>
              <a:rPr lang="fr-FR" sz="1200" b="1" dirty="0" err="1"/>
              <a:t>ARNt</a:t>
            </a:r>
            <a:r>
              <a:rPr lang="fr-FR" sz="1200" b="1" baseline="30000" dirty="0" err="1"/>
              <a:t>Thr</a:t>
            </a:r>
            <a:endParaRPr lang="fr-FR" sz="1200" b="1" baseline="30000" dirty="0"/>
          </a:p>
        </p:txBody>
      </p:sp>
      <p:sp>
        <p:nvSpPr>
          <p:cNvPr id="29" name="ZoneTexte 28"/>
          <p:cNvSpPr txBox="1"/>
          <p:nvPr/>
        </p:nvSpPr>
        <p:spPr>
          <a:xfrm>
            <a:off x="5214942" y="6366711"/>
            <a:ext cx="660758" cy="276999"/>
          </a:xfrm>
          <a:prstGeom prst="rect">
            <a:avLst/>
          </a:prstGeom>
          <a:noFill/>
        </p:spPr>
        <p:txBody>
          <a:bodyPr wrap="none" rtlCol="0">
            <a:spAutoFit/>
          </a:bodyPr>
          <a:lstStyle/>
          <a:p>
            <a:r>
              <a:rPr lang="fr-FR" sz="1200" b="1" dirty="0" err="1"/>
              <a:t>ARNt</a:t>
            </a:r>
            <a:r>
              <a:rPr lang="fr-FR" sz="1200" b="1" baseline="30000" dirty="0" err="1"/>
              <a:t>Thr</a:t>
            </a:r>
            <a:endParaRPr lang="fr-FR" sz="1200" b="1" baseline="30000" dirty="0"/>
          </a:p>
        </p:txBody>
      </p:sp>
      <p:sp>
        <p:nvSpPr>
          <p:cNvPr id="30" name="ZoneTexte 29"/>
          <p:cNvSpPr txBox="1"/>
          <p:nvPr/>
        </p:nvSpPr>
        <p:spPr>
          <a:xfrm>
            <a:off x="4572000" y="6009521"/>
            <a:ext cx="556691" cy="276999"/>
          </a:xfrm>
          <a:prstGeom prst="rect">
            <a:avLst/>
          </a:prstGeom>
          <a:noFill/>
        </p:spPr>
        <p:txBody>
          <a:bodyPr wrap="none" rtlCol="0">
            <a:spAutoFit/>
          </a:bodyPr>
          <a:lstStyle/>
          <a:p>
            <a:r>
              <a:rPr lang="fr-FR" sz="1200" b="1" dirty="0" err="1"/>
              <a:t>ThrRS</a:t>
            </a:r>
            <a:endParaRPr lang="fr-FR" sz="1200" b="1" baseline="30000" dirty="0"/>
          </a:p>
        </p:txBody>
      </p:sp>
      <p:sp>
        <p:nvSpPr>
          <p:cNvPr id="31" name="Ellipse 30"/>
          <p:cNvSpPr/>
          <p:nvPr/>
        </p:nvSpPr>
        <p:spPr>
          <a:xfrm>
            <a:off x="4584776" y="5648409"/>
            <a:ext cx="285752" cy="35719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32" name="Ellipse 31"/>
          <p:cNvSpPr/>
          <p:nvPr/>
        </p:nvSpPr>
        <p:spPr>
          <a:xfrm>
            <a:off x="4857752" y="5652331"/>
            <a:ext cx="285752" cy="35719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33" name="ZoneTexte 32"/>
          <p:cNvSpPr txBox="1"/>
          <p:nvPr/>
        </p:nvSpPr>
        <p:spPr>
          <a:xfrm>
            <a:off x="6026982" y="4795075"/>
            <a:ext cx="588623" cy="276999"/>
          </a:xfrm>
          <a:prstGeom prst="rect">
            <a:avLst/>
          </a:prstGeom>
          <a:noFill/>
        </p:spPr>
        <p:txBody>
          <a:bodyPr wrap="none" rtlCol="0">
            <a:spAutoFit/>
          </a:bodyPr>
          <a:lstStyle/>
          <a:p>
            <a:r>
              <a:rPr lang="fr-FR" sz="1200" b="1" dirty="0" err="1"/>
              <a:t>ARNm</a:t>
            </a:r>
            <a:endParaRPr lang="fr-FR" sz="1200" b="1" dirty="0"/>
          </a:p>
        </p:txBody>
      </p:sp>
    </p:spTree>
    <p:extLst>
      <p:ext uri="{BB962C8B-B14F-4D97-AF65-F5344CB8AC3E}">
        <p14:creationId xmlns:p14="http://schemas.microsoft.com/office/powerpoint/2010/main" val="3183967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71414"/>
            <a:ext cx="6440738"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La liaison de l’</a:t>
            </a:r>
            <a:r>
              <a:rPr lang="fr-FR" sz="2800" dirty="0" err="1">
                <a:solidFill>
                  <a:schemeClr val="accent1">
                    <a:lumMod val="50000"/>
                  </a:schemeClr>
                </a:solidFill>
                <a:cs typeface="Arial" pitchFamily="34" charset="0"/>
                <a:sym typeface="Wingdings"/>
              </a:rPr>
              <a:t>ARNm</a:t>
            </a:r>
            <a:r>
              <a:rPr lang="fr-FR" sz="2800" dirty="0">
                <a:solidFill>
                  <a:schemeClr val="accent1">
                    <a:lumMod val="50000"/>
                  </a:schemeClr>
                </a:solidFill>
                <a:cs typeface="Arial" pitchFamily="34" charset="0"/>
                <a:sym typeface="Wingdings"/>
              </a:rPr>
              <a:t> sur la sous-unité 30S</a:t>
            </a:r>
            <a:endParaRPr lang="fr-FR" sz="2800" dirty="0">
              <a:solidFill>
                <a:schemeClr val="accent1">
                  <a:lumMod val="50000"/>
                </a:schemeClr>
              </a:solidFill>
              <a:cs typeface="Arial" pitchFamily="34" charset="0"/>
            </a:endParaRPr>
          </a:p>
        </p:txBody>
      </p:sp>
      <p:pic>
        <p:nvPicPr>
          <p:cNvPr id="6" name="Image 5" descr="SD-@SD2.jpg"/>
          <p:cNvPicPr>
            <a:picLocks noChangeAspect="1"/>
          </p:cNvPicPr>
          <p:nvPr/>
        </p:nvPicPr>
        <p:blipFill>
          <a:blip r:embed="rId2" cstate="print"/>
          <a:stretch>
            <a:fillRect/>
          </a:stretch>
        </p:blipFill>
        <p:spPr>
          <a:xfrm>
            <a:off x="214283" y="1259908"/>
            <a:ext cx="3133582" cy="2247366"/>
          </a:xfrm>
          <a:prstGeom prst="rect">
            <a:avLst/>
          </a:prstGeom>
        </p:spPr>
      </p:pic>
      <p:sp>
        <p:nvSpPr>
          <p:cNvPr id="7" name="Rectangle 6"/>
          <p:cNvSpPr/>
          <p:nvPr/>
        </p:nvSpPr>
        <p:spPr>
          <a:xfrm>
            <a:off x="3929058" y="1188470"/>
            <a:ext cx="5072066" cy="954107"/>
          </a:xfrm>
          <a:prstGeom prst="rect">
            <a:avLst/>
          </a:prstGeom>
        </p:spPr>
        <p:txBody>
          <a:bodyPr wrap="square">
            <a:spAutoFit/>
          </a:bodyPr>
          <a:lstStyle/>
          <a:p>
            <a:pPr algn="just"/>
            <a:r>
              <a:rPr lang="en-US" sz="1400" b="1" dirty="0"/>
              <a:t>Fig. 2. Comparison of the positions of the SD helices.</a:t>
            </a:r>
            <a:r>
              <a:rPr lang="en-US" sz="1400" dirty="0"/>
              <a:t> (</a:t>
            </a:r>
            <a:r>
              <a:rPr lang="en-US" sz="1400" i="1" dirty="0"/>
              <a:t>a</a:t>
            </a:r>
            <a:r>
              <a:rPr lang="en-US" sz="1400" dirty="0"/>
              <a:t> and </a:t>
            </a:r>
            <a:r>
              <a:rPr lang="en-US" sz="1400" i="1" dirty="0"/>
              <a:t>b</a:t>
            </a:r>
            <a:r>
              <a:rPr lang="en-US" sz="1400" dirty="0"/>
              <a:t>) Positions of the SD helices in the 3.8-Å (yellow) and 4.5-Å (</a:t>
            </a:r>
            <a:r>
              <a:rPr lang="en-US" sz="1400" dirty="0">
                <a:hlinkClick r:id="rId3"/>
              </a:rPr>
              <a:t>4</a:t>
            </a:r>
            <a:r>
              <a:rPr lang="en-US" sz="1400" dirty="0"/>
              <a:t>) (red) </a:t>
            </a:r>
            <a:r>
              <a:rPr lang="en-US" sz="1400" dirty="0">
                <a:solidFill>
                  <a:schemeClr val="accent1">
                    <a:lumMod val="50000"/>
                  </a:schemeClr>
                </a:solidFill>
              </a:rPr>
              <a:t>initiation-like complex (</a:t>
            </a:r>
            <a:r>
              <a:rPr lang="en-US" sz="1400" i="1" dirty="0">
                <a:solidFill>
                  <a:schemeClr val="accent1">
                    <a:lumMod val="50000"/>
                  </a:schemeClr>
                </a:solidFill>
              </a:rPr>
              <a:t>a</a:t>
            </a:r>
            <a:r>
              <a:rPr lang="en-US" sz="1400" dirty="0">
                <a:solidFill>
                  <a:schemeClr val="accent1">
                    <a:lumMod val="50000"/>
                  </a:schemeClr>
                </a:solidFill>
              </a:rPr>
              <a:t>)</a:t>
            </a:r>
            <a:r>
              <a:rPr lang="en-US" sz="1400" dirty="0"/>
              <a:t> and 5.5 Å </a:t>
            </a:r>
            <a:r>
              <a:rPr lang="en-US" sz="1400" dirty="0">
                <a:solidFill>
                  <a:schemeClr val="accent1">
                    <a:lumMod val="50000"/>
                  </a:schemeClr>
                </a:solidFill>
              </a:rPr>
              <a:t>elongation-like complex (</a:t>
            </a:r>
            <a:r>
              <a:rPr lang="en-US" sz="1400" dirty="0">
                <a:solidFill>
                  <a:schemeClr val="accent1">
                    <a:lumMod val="50000"/>
                  </a:schemeClr>
                </a:solidFill>
                <a:hlinkClick r:id="rId3"/>
              </a:rPr>
              <a:t>4</a:t>
            </a:r>
            <a:r>
              <a:rPr lang="en-US" sz="1400" dirty="0">
                <a:solidFill>
                  <a:schemeClr val="accent1">
                    <a:lumMod val="50000"/>
                  </a:schemeClr>
                </a:solidFill>
              </a:rPr>
              <a:t>) (blue) (</a:t>
            </a:r>
            <a:r>
              <a:rPr lang="en-US" sz="1400" i="1" dirty="0">
                <a:solidFill>
                  <a:schemeClr val="accent1">
                    <a:lumMod val="50000"/>
                  </a:schemeClr>
                </a:solidFill>
              </a:rPr>
              <a:t>b</a:t>
            </a:r>
            <a:r>
              <a:rPr lang="en-US" sz="1400" dirty="0">
                <a:solidFill>
                  <a:schemeClr val="accent1">
                    <a:lumMod val="50000"/>
                  </a:schemeClr>
                </a:solidFill>
              </a:rPr>
              <a:t>)</a:t>
            </a:r>
            <a:r>
              <a:rPr lang="en-US" sz="1400" dirty="0"/>
              <a:t> relative to the P-site </a:t>
            </a:r>
            <a:r>
              <a:rPr lang="en-US" sz="1400" dirty="0" err="1"/>
              <a:t>tRNA</a:t>
            </a:r>
            <a:r>
              <a:rPr lang="en-US" sz="1400" dirty="0"/>
              <a:t> (orange). </a:t>
            </a:r>
          </a:p>
        </p:txBody>
      </p:sp>
      <p:pic>
        <p:nvPicPr>
          <p:cNvPr id="11" name="Image 10" descr="platform SD-@SD.jpg"/>
          <p:cNvPicPr>
            <a:picLocks noChangeAspect="1"/>
          </p:cNvPicPr>
          <p:nvPr/>
        </p:nvPicPr>
        <p:blipFill>
          <a:blip r:embed="rId4" cstate="print"/>
          <a:srcRect r="-1516"/>
          <a:stretch>
            <a:fillRect/>
          </a:stretch>
        </p:blipFill>
        <p:spPr>
          <a:xfrm>
            <a:off x="539552" y="3816554"/>
            <a:ext cx="7022014" cy="2739838"/>
          </a:xfrm>
          <a:prstGeom prst="rect">
            <a:avLst/>
          </a:prstGeom>
        </p:spPr>
      </p:pic>
      <p:sp>
        <p:nvSpPr>
          <p:cNvPr id="12" name="Rectangle 11"/>
          <p:cNvSpPr/>
          <p:nvPr/>
        </p:nvSpPr>
        <p:spPr>
          <a:xfrm>
            <a:off x="3929058" y="2188602"/>
            <a:ext cx="4929222" cy="1600438"/>
          </a:xfrm>
          <a:prstGeom prst="rect">
            <a:avLst/>
          </a:prstGeom>
        </p:spPr>
        <p:txBody>
          <a:bodyPr wrap="square">
            <a:spAutoFit/>
          </a:bodyPr>
          <a:lstStyle/>
          <a:p>
            <a:pPr algn="just"/>
            <a:r>
              <a:rPr lang="en-US" sz="1400" b="1" dirty="0"/>
              <a:t>Fig. 3. Interactions of the SD helix with the ribosome. </a:t>
            </a:r>
            <a:r>
              <a:rPr lang="en-US" sz="1400" dirty="0">
                <a:solidFill>
                  <a:schemeClr val="accent1">
                    <a:lumMod val="50000"/>
                  </a:schemeClr>
                </a:solidFill>
              </a:rPr>
              <a:t>(</a:t>
            </a:r>
            <a:r>
              <a:rPr lang="en-US" sz="1400" i="1" dirty="0">
                <a:solidFill>
                  <a:schemeClr val="accent1">
                    <a:lumMod val="50000"/>
                  </a:schemeClr>
                </a:solidFill>
              </a:rPr>
              <a:t>a</a:t>
            </a:r>
            <a:r>
              <a:rPr lang="en-US" sz="1400" dirty="0">
                <a:solidFill>
                  <a:schemeClr val="accent1">
                    <a:lumMod val="50000"/>
                  </a:schemeClr>
                </a:solidFill>
              </a:rPr>
              <a:t>) Location of the SD helix (yellow) relative to the structure of 16S </a:t>
            </a:r>
            <a:r>
              <a:rPr lang="en-US" sz="1400" dirty="0" err="1">
                <a:solidFill>
                  <a:schemeClr val="accent1">
                    <a:lumMod val="50000"/>
                  </a:schemeClr>
                </a:solidFill>
              </a:rPr>
              <a:t>rRNA</a:t>
            </a:r>
            <a:r>
              <a:rPr lang="en-US" sz="1400" dirty="0">
                <a:solidFill>
                  <a:schemeClr val="accent1">
                    <a:lumMod val="50000"/>
                  </a:schemeClr>
                </a:solidFill>
              </a:rPr>
              <a:t> in the 70S ribosome initiation-like complex.</a:t>
            </a:r>
            <a:r>
              <a:rPr lang="en-US" sz="1400" b="1" dirty="0"/>
              <a:t> </a:t>
            </a:r>
            <a:r>
              <a:rPr lang="en-US" sz="1400" dirty="0">
                <a:solidFill>
                  <a:schemeClr val="accent1">
                    <a:lumMod val="50000"/>
                  </a:schemeClr>
                </a:solidFill>
              </a:rPr>
              <a:t>(</a:t>
            </a:r>
            <a:r>
              <a:rPr lang="en-US" sz="1400" i="1" dirty="0">
                <a:solidFill>
                  <a:schemeClr val="accent1">
                    <a:lumMod val="50000"/>
                  </a:schemeClr>
                </a:solidFill>
              </a:rPr>
              <a:t>b</a:t>
            </a:r>
            <a:r>
              <a:rPr lang="en-US" sz="1400" dirty="0">
                <a:solidFill>
                  <a:schemeClr val="accent1">
                    <a:lumMod val="50000"/>
                  </a:schemeClr>
                </a:solidFill>
              </a:rPr>
              <a:t>) Interactions of the SD helix with helices 23a, 26, and 28 of 16S </a:t>
            </a:r>
            <a:r>
              <a:rPr lang="en-US" sz="1400" dirty="0" err="1">
                <a:solidFill>
                  <a:schemeClr val="accent1">
                    <a:lumMod val="50000"/>
                  </a:schemeClr>
                </a:solidFill>
              </a:rPr>
              <a:t>rRNA</a:t>
            </a:r>
            <a:r>
              <a:rPr lang="en-US" sz="1400" dirty="0">
                <a:solidFill>
                  <a:schemeClr val="accent1">
                    <a:lumMod val="50000"/>
                  </a:schemeClr>
                </a:solidFill>
              </a:rPr>
              <a:t>. </a:t>
            </a:r>
            <a:r>
              <a:rPr lang="en-US" sz="1400" dirty="0"/>
              <a:t>The P-site </a:t>
            </a:r>
            <a:r>
              <a:rPr lang="en-US" sz="1400" dirty="0" err="1"/>
              <a:t>tRNA</a:t>
            </a:r>
            <a:r>
              <a:rPr lang="en-US" sz="1400" dirty="0"/>
              <a:t> is shown in orange. </a:t>
            </a:r>
            <a:r>
              <a:rPr lang="en-US" sz="1400" dirty="0">
                <a:solidFill>
                  <a:schemeClr val="accent1">
                    <a:lumMod val="50000"/>
                  </a:schemeClr>
                </a:solidFill>
              </a:rPr>
              <a:t>(</a:t>
            </a:r>
            <a:r>
              <a:rPr lang="en-US" sz="1400" i="1" dirty="0">
                <a:solidFill>
                  <a:schemeClr val="accent1">
                    <a:lumMod val="50000"/>
                  </a:schemeClr>
                </a:solidFill>
              </a:rPr>
              <a:t>c</a:t>
            </a:r>
            <a:r>
              <a:rPr lang="en-US" sz="1400" dirty="0">
                <a:solidFill>
                  <a:schemeClr val="accent1">
                    <a:lumMod val="50000"/>
                  </a:schemeClr>
                </a:solidFill>
              </a:rPr>
              <a:t>) Secondary structure of </a:t>
            </a:r>
            <a:r>
              <a:rPr lang="en-US" sz="1400" i="1" dirty="0">
                <a:solidFill>
                  <a:schemeClr val="accent1">
                    <a:lumMod val="50000"/>
                  </a:schemeClr>
                </a:solidFill>
              </a:rPr>
              <a:t>T. </a:t>
            </a:r>
            <a:r>
              <a:rPr lang="en-US" sz="1400" i="1" dirty="0" err="1">
                <a:solidFill>
                  <a:schemeClr val="accent1">
                    <a:lumMod val="50000"/>
                  </a:schemeClr>
                </a:solidFill>
              </a:rPr>
              <a:t>thermophilus</a:t>
            </a:r>
            <a:r>
              <a:rPr lang="en-US" sz="1400" dirty="0">
                <a:solidFill>
                  <a:schemeClr val="accent1">
                    <a:lumMod val="50000"/>
                  </a:schemeClr>
                </a:solidFill>
              </a:rPr>
              <a:t> 16S </a:t>
            </a:r>
            <a:r>
              <a:rPr lang="en-US" sz="1400" dirty="0" err="1">
                <a:solidFill>
                  <a:schemeClr val="accent1">
                    <a:lumMod val="50000"/>
                  </a:schemeClr>
                </a:solidFill>
              </a:rPr>
              <a:t>rRNA</a:t>
            </a:r>
            <a:r>
              <a:rPr lang="en-US" sz="1400" dirty="0">
                <a:solidFill>
                  <a:schemeClr val="accent1">
                    <a:lumMod val="50000"/>
                  </a:schemeClr>
                </a:solidFill>
              </a:rPr>
              <a:t>, showing in bold the anti-SD region at the 3′ end and structural features</a:t>
            </a:r>
            <a:endParaRPr lang="en-US" sz="1400" dirty="0"/>
          </a:p>
        </p:txBody>
      </p:sp>
      <p:sp>
        <p:nvSpPr>
          <p:cNvPr id="9" name="Espace réservé du numéro de diapositive 8"/>
          <p:cNvSpPr>
            <a:spLocks noGrp="1"/>
          </p:cNvSpPr>
          <p:nvPr>
            <p:ph type="sldNum" sz="quarter" idx="12"/>
          </p:nvPr>
        </p:nvSpPr>
        <p:spPr/>
        <p:txBody>
          <a:bodyPr/>
          <a:lstStyle/>
          <a:p>
            <a:fld id="{922D7642-BDE5-4A24-BAC5-C7F7F2D9BEDB}" type="slidenum">
              <a:rPr lang="fr-FR" smtClean="0"/>
              <a:pPr/>
              <a:t>8</a:t>
            </a:fld>
            <a:endParaRPr lang="fr-FR"/>
          </a:p>
        </p:txBody>
      </p:sp>
      <p:sp>
        <p:nvSpPr>
          <p:cNvPr id="3" name="Rectangle 2"/>
          <p:cNvSpPr/>
          <p:nvPr/>
        </p:nvSpPr>
        <p:spPr>
          <a:xfrm>
            <a:off x="40262" y="1814312"/>
            <a:ext cx="1060949" cy="276999"/>
          </a:xfrm>
          <a:prstGeom prst="rect">
            <a:avLst/>
          </a:prstGeom>
        </p:spPr>
        <p:txBody>
          <a:bodyPr wrap="square">
            <a:spAutoFit/>
          </a:bodyPr>
          <a:lstStyle/>
          <a:p>
            <a:r>
              <a:rPr lang="en-US" sz="1200" dirty="0"/>
              <a:t>En initiation</a:t>
            </a:r>
            <a:endParaRPr lang="fr-FR" sz="1200" dirty="0"/>
          </a:p>
        </p:txBody>
      </p:sp>
      <p:sp>
        <p:nvSpPr>
          <p:cNvPr id="10" name="Rectangle 9"/>
          <p:cNvSpPr/>
          <p:nvPr/>
        </p:nvSpPr>
        <p:spPr>
          <a:xfrm>
            <a:off x="1714803" y="1814312"/>
            <a:ext cx="1161719" cy="276999"/>
          </a:xfrm>
          <a:prstGeom prst="rect">
            <a:avLst/>
          </a:prstGeom>
        </p:spPr>
        <p:txBody>
          <a:bodyPr wrap="square">
            <a:spAutoFit/>
          </a:bodyPr>
          <a:lstStyle/>
          <a:p>
            <a:r>
              <a:rPr lang="en-US" sz="1200" dirty="0"/>
              <a:t>En </a:t>
            </a:r>
            <a:r>
              <a:rPr lang="en-US" sz="1200" dirty="0" err="1"/>
              <a:t>élongation</a:t>
            </a:r>
            <a:endParaRPr lang="fr-FR" sz="1200" dirty="0"/>
          </a:p>
        </p:txBody>
      </p:sp>
      <p:cxnSp>
        <p:nvCxnSpPr>
          <p:cNvPr id="5" name="Connecteur droit avec flèche 4"/>
          <p:cNvCxnSpPr>
            <a:cxnSpLocks/>
          </p:cNvCxnSpPr>
          <p:nvPr/>
        </p:nvCxnSpPr>
        <p:spPr>
          <a:xfrm flipH="1">
            <a:off x="515108" y="2091311"/>
            <a:ext cx="0" cy="54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418A18CF-CC3E-6B49-8175-E73FD80D2200}"/>
              </a:ext>
            </a:extLst>
          </p:cNvPr>
          <p:cNvCxnSpPr>
            <a:cxnSpLocks/>
          </p:cNvCxnSpPr>
          <p:nvPr/>
        </p:nvCxnSpPr>
        <p:spPr>
          <a:xfrm flipH="1">
            <a:off x="2195736" y="2119459"/>
            <a:ext cx="0" cy="54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5D6AE9CE-CBEF-BB4E-A264-A32327CE092B}"/>
              </a:ext>
            </a:extLst>
          </p:cNvPr>
          <p:cNvSpPr txBox="1"/>
          <p:nvPr/>
        </p:nvSpPr>
        <p:spPr>
          <a:xfrm>
            <a:off x="336848" y="563289"/>
            <a:ext cx="7283152" cy="523220"/>
          </a:xfrm>
          <a:prstGeom prst="rect">
            <a:avLst/>
          </a:prstGeom>
          <a:solidFill>
            <a:schemeClr val="accent1">
              <a:lumMod val="40000"/>
              <a:lumOff val="60000"/>
            </a:schemeClr>
          </a:solidFill>
        </p:spPr>
        <p:txBody>
          <a:bodyPr wrap="square" rtlCol="0">
            <a:spAutoFit/>
          </a:bodyPr>
          <a:lstStyle/>
          <a:p>
            <a:r>
              <a:rPr lang="fr-FR" sz="1400" dirty="0"/>
              <a:t>La régulation de la traduction se fera spatialement au niveau de la </a:t>
            </a:r>
            <a:r>
              <a:rPr lang="fr-FR" sz="1400" dirty="0">
                <a:solidFill>
                  <a:srgbClr val="C00000"/>
                </a:solidFill>
              </a:rPr>
              <a:t>plateforme</a:t>
            </a:r>
            <a:r>
              <a:rPr lang="fr-FR" sz="1400" dirty="0"/>
              <a:t> de la 30S qui est la région de cette su dans laquelle se forme la liaison </a:t>
            </a:r>
            <a:r>
              <a:rPr lang="fr-FR" sz="1400" dirty="0">
                <a:solidFill>
                  <a:srgbClr val="C00000"/>
                </a:solidFill>
              </a:rPr>
              <a:t>SD-@SD</a:t>
            </a:r>
          </a:p>
        </p:txBody>
      </p:sp>
      <p:sp>
        <p:nvSpPr>
          <p:cNvPr id="18" name="Forme libre 17">
            <a:extLst>
              <a:ext uri="{FF2B5EF4-FFF2-40B4-BE49-F238E27FC236}">
                <a16:creationId xmlns:a16="http://schemas.microsoft.com/office/drawing/2014/main" id="{E6001D3D-57D3-344B-B967-7BF44650CF5C}"/>
              </a:ext>
            </a:extLst>
          </p:cNvPr>
          <p:cNvSpPr/>
          <p:nvPr/>
        </p:nvSpPr>
        <p:spPr>
          <a:xfrm>
            <a:off x="2767914" y="827903"/>
            <a:ext cx="6252518" cy="5728489"/>
          </a:xfrm>
          <a:custGeom>
            <a:avLst/>
            <a:gdLst>
              <a:gd name="connsiteX0" fmla="*/ 2866767 w 6252518"/>
              <a:gd name="connsiteY0" fmla="*/ 0 h 5955956"/>
              <a:gd name="connsiteX1" fmla="*/ 2866767 w 6252518"/>
              <a:gd name="connsiteY1" fmla="*/ 358346 h 5955956"/>
              <a:gd name="connsiteX2" fmla="*/ 6252518 w 6252518"/>
              <a:gd name="connsiteY2" fmla="*/ 358346 h 5955956"/>
              <a:gd name="connsiteX3" fmla="*/ 6252518 w 6252518"/>
              <a:gd name="connsiteY3" fmla="*/ 5955956 h 5955956"/>
              <a:gd name="connsiteX4" fmla="*/ 0 w 6252518"/>
              <a:gd name="connsiteY4" fmla="*/ 5955956 h 5955956"/>
              <a:gd name="connsiteX5" fmla="*/ 0 w 6252518"/>
              <a:gd name="connsiteY5" fmla="*/ 5066270 h 59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518" h="5955956">
                <a:moveTo>
                  <a:pt x="2866767" y="0"/>
                </a:moveTo>
                <a:lnTo>
                  <a:pt x="2866767" y="358346"/>
                </a:lnTo>
                <a:lnTo>
                  <a:pt x="6252518" y="358346"/>
                </a:lnTo>
                <a:lnTo>
                  <a:pt x="6252518" y="5955956"/>
                </a:lnTo>
                <a:lnTo>
                  <a:pt x="0" y="5955956"/>
                </a:lnTo>
                <a:lnTo>
                  <a:pt x="0" y="5066270"/>
                </a:lnTo>
              </a:path>
            </a:pathLst>
          </a:custGeom>
          <a:noFill/>
          <a:ln w="50800" cap="rnd">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a:extLst>
              <a:ext uri="{FF2B5EF4-FFF2-40B4-BE49-F238E27FC236}">
                <a16:creationId xmlns:a16="http://schemas.microsoft.com/office/drawing/2014/main" id="{E80941D4-FE3C-0F45-B5D7-C314D7951768}"/>
              </a:ext>
            </a:extLst>
          </p:cNvPr>
          <p:cNvSpPr/>
          <p:nvPr/>
        </p:nvSpPr>
        <p:spPr>
          <a:xfrm>
            <a:off x="2545492" y="1025611"/>
            <a:ext cx="1767016" cy="3768811"/>
          </a:xfrm>
          <a:custGeom>
            <a:avLst/>
            <a:gdLst>
              <a:gd name="connsiteX0" fmla="*/ 1767016 w 1767016"/>
              <a:gd name="connsiteY0" fmla="*/ 0 h 3768811"/>
              <a:gd name="connsiteX1" fmla="*/ 1767016 w 1767016"/>
              <a:gd name="connsiteY1" fmla="*/ 172994 h 3768811"/>
              <a:gd name="connsiteX2" fmla="*/ 1087394 w 1767016"/>
              <a:gd name="connsiteY2" fmla="*/ 172994 h 3768811"/>
              <a:gd name="connsiteX3" fmla="*/ 1087394 w 1767016"/>
              <a:gd name="connsiteY3" fmla="*/ 2150075 h 3768811"/>
              <a:gd name="connsiteX4" fmla="*/ 0 w 1767016"/>
              <a:gd name="connsiteY4" fmla="*/ 3768811 h 3768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016" h="3768811">
                <a:moveTo>
                  <a:pt x="1767016" y="0"/>
                </a:moveTo>
                <a:lnTo>
                  <a:pt x="1767016" y="172994"/>
                </a:lnTo>
                <a:lnTo>
                  <a:pt x="1087394" y="172994"/>
                </a:lnTo>
                <a:lnTo>
                  <a:pt x="1087394" y="2150075"/>
                </a:lnTo>
                <a:lnTo>
                  <a:pt x="0" y="3768811"/>
                </a:lnTo>
              </a:path>
            </a:pathLst>
          </a:custGeom>
          <a:noFill/>
          <a:ln w="50800" cap="rnd">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9" name="Text Box 5"/>
          <p:cNvSpPr txBox="1">
            <a:spLocks noChangeArrowheads="1"/>
          </p:cNvSpPr>
          <p:nvPr/>
        </p:nvSpPr>
        <p:spPr bwMode="auto">
          <a:xfrm>
            <a:off x="1258888" y="1649394"/>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Dès que l’</a:t>
            </a:r>
            <a:r>
              <a:rPr lang="fr-FR" dirty="0" err="1"/>
              <a:t>ARNt</a:t>
            </a:r>
            <a:r>
              <a:rPr lang="fr-FR" baseline="30000" dirty="0" err="1"/>
              <a:t>Thr</a:t>
            </a:r>
            <a:r>
              <a:rPr lang="fr-FR" dirty="0"/>
              <a:t> </a:t>
            </a:r>
            <a:r>
              <a:rPr lang="fr-FR" dirty="0">
                <a:cs typeface="Arial" pitchFamily="34" charset="0"/>
              </a:rPr>
              <a:t>↑ dans la cellule la </a:t>
            </a:r>
            <a:r>
              <a:rPr lang="fr-FR" dirty="0" err="1">
                <a:cs typeface="Arial" pitchFamily="34" charset="0"/>
              </a:rPr>
              <a:t>ThrRS</a:t>
            </a:r>
            <a:r>
              <a:rPr lang="fr-FR" dirty="0">
                <a:cs typeface="Arial" pitchFamily="34" charset="0"/>
              </a:rPr>
              <a:t> va se fixer dessus pour </a:t>
            </a:r>
          </a:p>
          <a:p>
            <a:r>
              <a:rPr lang="fr-FR" dirty="0">
                <a:cs typeface="Arial" pitchFamily="34" charset="0"/>
              </a:rPr>
              <a:t>   l’</a:t>
            </a:r>
            <a:r>
              <a:rPr lang="fr-FR" dirty="0" err="1">
                <a:cs typeface="Arial" pitchFamily="34" charset="0"/>
              </a:rPr>
              <a:t>aminoacyler</a:t>
            </a:r>
            <a:r>
              <a:rPr lang="fr-FR" dirty="0">
                <a:cs typeface="Arial" pitchFamily="34" charset="0"/>
              </a:rPr>
              <a:t> donc ce pool de </a:t>
            </a:r>
            <a:r>
              <a:rPr lang="fr-FR" dirty="0" err="1">
                <a:cs typeface="Arial" pitchFamily="34" charset="0"/>
              </a:rPr>
              <a:t>ThrRS</a:t>
            </a:r>
            <a:r>
              <a:rPr lang="fr-FR" dirty="0">
                <a:cs typeface="Arial" pitchFamily="34" charset="0"/>
              </a:rPr>
              <a:t> ne se fixe plus sur l’</a:t>
            </a:r>
            <a:r>
              <a:rPr lang="fr-FR" dirty="0" err="1">
                <a:cs typeface="Arial" pitchFamily="34" charset="0"/>
              </a:rPr>
              <a:t>ARNm</a:t>
            </a:r>
            <a:r>
              <a:rPr lang="fr-FR" dirty="0">
                <a:cs typeface="Arial" pitchFamily="34" charset="0"/>
              </a:rPr>
              <a:t> et les </a:t>
            </a:r>
          </a:p>
          <a:p>
            <a:r>
              <a:rPr lang="fr-FR" dirty="0">
                <a:cs typeface="Arial" pitchFamily="34" charset="0"/>
              </a:rPr>
              <a:t>   ribosome peuvent se fixer sur l’</a:t>
            </a:r>
            <a:r>
              <a:rPr lang="fr-FR" dirty="0" err="1">
                <a:cs typeface="Arial" pitchFamily="34" charset="0"/>
              </a:rPr>
              <a:t>ARNm</a:t>
            </a:r>
            <a:r>
              <a:rPr lang="fr-FR" dirty="0">
                <a:cs typeface="Arial" pitchFamily="34" charset="0"/>
              </a:rPr>
              <a:t> et le traduire</a:t>
            </a:r>
            <a:endParaRPr lang="fr-FR" baseline="30000" dirty="0">
              <a:solidFill>
                <a:srgbClr val="CC0000"/>
              </a:solidFill>
              <a:cs typeface="Arial" pitchFamily="34" charset="0"/>
              <a:sym typeface="Wingdings" pitchFamily="2" charset="2"/>
            </a:endParaRPr>
          </a:p>
        </p:txBody>
      </p:sp>
      <p:sp>
        <p:nvSpPr>
          <p:cNvPr id="451594" name="Text Box 10"/>
          <p:cNvSpPr txBox="1">
            <a:spLocks noChangeArrowheads="1"/>
          </p:cNvSpPr>
          <p:nvPr/>
        </p:nvSpPr>
        <p:spPr bwMode="auto">
          <a:xfrm>
            <a:off x="1258888" y="785794"/>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Lorsqu’il y a un excès de </a:t>
            </a:r>
            <a:r>
              <a:rPr lang="fr-FR" dirty="0" err="1"/>
              <a:t>ThrRS</a:t>
            </a:r>
            <a:r>
              <a:rPr lang="fr-FR" dirty="0"/>
              <a:t> elle se fixe sur son </a:t>
            </a:r>
            <a:r>
              <a:rPr lang="fr-FR" dirty="0" err="1"/>
              <a:t>ARNm</a:t>
            </a:r>
            <a:r>
              <a:rPr lang="fr-FR" dirty="0"/>
              <a:t> au niveau de </a:t>
            </a:r>
          </a:p>
          <a:p>
            <a:r>
              <a:rPr lang="fr-FR" dirty="0"/>
              <a:t>   l’opérateur traductionnel ce qui empêche la fixation du ribosome sur le </a:t>
            </a:r>
          </a:p>
          <a:p>
            <a:r>
              <a:rPr lang="fr-FR" dirty="0"/>
              <a:t>   </a:t>
            </a:r>
            <a:r>
              <a:rPr lang="fr-FR" dirty="0" err="1"/>
              <a:t>mRNA</a:t>
            </a:r>
            <a:r>
              <a:rPr lang="fr-FR" dirty="0"/>
              <a:t> </a:t>
            </a:r>
            <a:r>
              <a:rPr lang="fr-FR" dirty="0">
                <a:sym typeface="Wingdings" pitchFamily="2" charset="2"/>
              </a:rPr>
              <a:t> pas de traduction</a:t>
            </a:r>
            <a:endParaRPr lang="fr-FR" baseline="30000" dirty="0">
              <a:solidFill>
                <a:srgbClr val="CC0000"/>
              </a:solidFill>
              <a:cs typeface="Arial" pitchFamily="34" charset="0"/>
              <a:sym typeface="Wingdings" pitchFamily="2" charset="2"/>
            </a:endParaRPr>
          </a:p>
        </p:txBody>
      </p:sp>
      <p:sp>
        <p:nvSpPr>
          <p:cNvPr id="451597" name="Text Box 13"/>
          <p:cNvSpPr txBox="1">
            <a:spLocks noChangeArrowheads="1"/>
          </p:cNvSpPr>
          <p:nvPr/>
        </p:nvSpPr>
        <p:spPr bwMode="auto">
          <a:xfrm>
            <a:off x="1258888" y="2552681"/>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La </a:t>
            </a:r>
            <a:r>
              <a:rPr lang="fr-FR" dirty="0" err="1"/>
              <a:t>ThrRS</a:t>
            </a:r>
            <a:r>
              <a:rPr lang="fr-FR" dirty="0"/>
              <a:t> a donc 2 substrats</a:t>
            </a:r>
          </a:p>
          <a:p>
            <a:r>
              <a:rPr lang="fr-FR" dirty="0"/>
              <a:t>	- l’</a:t>
            </a:r>
            <a:r>
              <a:rPr lang="fr-FR" dirty="0" err="1"/>
              <a:t>ARNt</a:t>
            </a:r>
            <a:r>
              <a:rPr lang="fr-FR" baseline="30000" dirty="0" err="1"/>
              <a:t>Thr</a:t>
            </a:r>
            <a:endParaRPr lang="fr-FR" baseline="30000" dirty="0"/>
          </a:p>
          <a:p>
            <a:r>
              <a:rPr lang="fr-FR" dirty="0"/>
              <a:t>	- l’opérateur de son propre </a:t>
            </a:r>
            <a:r>
              <a:rPr lang="fr-FR" dirty="0" err="1"/>
              <a:t>mRNA</a:t>
            </a:r>
            <a:endParaRPr lang="fr-FR" baseline="30000" dirty="0">
              <a:solidFill>
                <a:srgbClr val="CC0000"/>
              </a:solidFill>
              <a:cs typeface="Arial" pitchFamily="34" charset="0"/>
              <a:sym typeface="Wingdings" pitchFamily="2" charset="2"/>
            </a:endParaRPr>
          </a:p>
        </p:txBody>
      </p:sp>
      <p:sp>
        <p:nvSpPr>
          <p:cNvPr id="16" name="ZoneTexte 15"/>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18" name="Espace réservé du numéro de diapositive 17"/>
          <p:cNvSpPr>
            <a:spLocks noGrp="1"/>
          </p:cNvSpPr>
          <p:nvPr>
            <p:ph type="sldNum" sz="quarter" idx="12"/>
          </p:nvPr>
        </p:nvSpPr>
        <p:spPr/>
        <p:txBody>
          <a:bodyPr/>
          <a:lstStyle/>
          <a:p>
            <a:fld id="{922D7642-BDE5-4A24-BAC5-C7F7F2D9BEDB}" type="slidenum">
              <a:rPr lang="fr-FR" smtClean="0"/>
              <a:pPr/>
              <a:t>80</a:t>
            </a:fld>
            <a:endParaRPr lang="fr-FR"/>
          </a:p>
        </p:txBody>
      </p:sp>
      <p:cxnSp>
        <p:nvCxnSpPr>
          <p:cNvPr id="8" name="Connecteur droit 7"/>
          <p:cNvCxnSpPr/>
          <p:nvPr/>
        </p:nvCxnSpPr>
        <p:spPr>
          <a:xfrm>
            <a:off x="2928926" y="4652199"/>
            <a:ext cx="3500462"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à coins arrondis 8"/>
          <p:cNvSpPr/>
          <p:nvPr/>
        </p:nvSpPr>
        <p:spPr>
          <a:xfrm>
            <a:off x="3929058" y="4580761"/>
            <a:ext cx="2071702" cy="1428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0" name="Forme libre 9"/>
          <p:cNvSpPr/>
          <p:nvPr/>
        </p:nvSpPr>
        <p:spPr>
          <a:xfrm>
            <a:off x="3357554" y="4504299"/>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Forme libre 10"/>
          <p:cNvSpPr/>
          <p:nvPr/>
        </p:nvSpPr>
        <p:spPr>
          <a:xfrm>
            <a:off x="3168360" y="4504299"/>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ZoneTexte 11"/>
          <p:cNvSpPr txBox="1"/>
          <p:nvPr/>
        </p:nvSpPr>
        <p:spPr>
          <a:xfrm>
            <a:off x="2960172" y="4223571"/>
            <a:ext cx="388248" cy="276999"/>
          </a:xfrm>
          <a:prstGeom prst="rect">
            <a:avLst/>
          </a:prstGeom>
          <a:noFill/>
        </p:spPr>
        <p:txBody>
          <a:bodyPr wrap="none" rtlCol="0">
            <a:spAutoFit/>
          </a:bodyPr>
          <a:lstStyle/>
          <a:p>
            <a:r>
              <a:rPr lang="fr-FR" sz="1200" b="1" dirty="0"/>
              <a:t>-35</a:t>
            </a:r>
          </a:p>
        </p:txBody>
      </p:sp>
      <p:sp>
        <p:nvSpPr>
          <p:cNvPr id="13" name="ZoneTexte 12"/>
          <p:cNvSpPr txBox="1"/>
          <p:nvPr/>
        </p:nvSpPr>
        <p:spPr>
          <a:xfrm>
            <a:off x="3214678" y="4223571"/>
            <a:ext cx="388248" cy="276999"/>
          </a:xfrm>
          <a:prstGeom prst="rect">
            <a:avLst/>
          </a:prstGeom>
          <a:noFill/>
        </p:spPr>
        <p:txBody>
          <a:bodyPr wrap="none" rtlCol="0">
            <a:spAutoFit/>
          </a:bodyPr>
          <a:lstStyle/>
          <a:p>
            <a:r>
              <a:rPr lang="fr-FR" sz="1200" b="1" dirty="0"/>
              <a:t>-10</a:t>
            </a:r>
          </a:p>
        </p:txBody>
      </p:sp>
      <p:sp>
        <p:nvSpPr>
          <p:cNvPr id="14" name="ZoneTexte 13"/>
          <p:cNvSpPr txBox="1"/>
          <p:nvPr/>
        </p:nvSpPr>
        <p:spPr>
          <a:xfrm>
            <a:off x="4714876" y="4509323"/>
            <a:ext cx="447558" cy="276999"/>
          </a:xfrm>
          <a:prstGeom prst="rect">
            <a:avLst/>
          </a:prstGeom>
          <a:noFill/>
        </p:spPr>
        <p:txBody>
          <a:bodyPr wrap="none" rtlCol="0">
            <a:spAutoFit/>
          </a:bodyPr>
          <a:lstStyle/>
          <a:p>
            <a:r>
              <a:rPr lang="fr-FR" sz="1200" b="1" i="1" dirty="0" err="1"/>
              <a:t>thrS</a:t>
            </a:r>
            <a:endParaRPr lang="fr-FR" sz="1200" b="1" i="1" dirty="0"/>
          </a:p>
        </p:txBody>
      </p:sp>
      <p:sp>
        <p:nvSpPr>
          <p:cNvPr id="17" name="Forme libre 16"/>
          <p:cNvSpPr/>
          <p:nvPr/>
        </p:nvSpPr>
        <p:spPr>
          <a:xfrm>
            <a:off x="3593843" y="4840285"/>
            <a:ext cx="2478355" cy="97666"/>
          </a:xfrm>
          <a:custGeom>
            <a:avLst/>
            <a:gdLst>
              <a:gd name="connsiteX0" fmla="*/ 0 w 2210638"/>
              <a:gd name="connsiteY0" fmla="*/ 0 h 75363"/>
              <a:gd name="connsiteX1" fmla="*/ 0 w 2210638"/>
              <a:gd name="connsiteY1" fmla="*/ 75363 h 75363"/>
              <a:gd name="connsiteX2" fmla="*/ 2210638 w 2210638"/>
              <a:gd name="connsiteY2" fmla="*/ 75363 h 75363"/>
            </a:gdLst>
            <a:ahLst/>
            <a:cxnLst>
              <a:cxn ang="0">
                <a:pos x="connsiteX0" y="connsiteY0"/>
              </a:cxn>
              <a:cxn ang="0">
                <a:pos x="connsiteX1" y="connsiteY1"/>
              </a:cxn>
              <a:cxn ang="0">
                <a:pos x="connsiteX2" y="connsiteY2"/>
              </a:cxn>
            </a:cxnLst>
            <a:rect l="l" t="t" r="r" b="b"/>
            <a:pathLst>
              <a:path w="2210638" h="75363">
                <a:moveTo>
                  <a:pt x="0" y="0"/>
                </a:moveTo>
                <a:lnTo>
                  <a:pt x="0" y="75363"/>
                </a:lnTo>
                <a:lnTo>
                  <a:pt x="2210638" y="75363"/>
                </a:lnTo>
              </a:path>
            </a:pathLst>
          </a:custGeom>
          <a:ln w="25400">
            <a:solidFill>
              <a:srgbClr val="C15745"/>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ZoneTexte 18"/>
          <p:cNvSpPr txBox="1"/>
          <p:nvPr/>
        </p:nvSpPr>
        <p:spPr>
          <a:xfrm>
            <a:off x="3307314" y="4620953"/>
            <a:ext cx="466794" cy="276999"/>
          </a:xfrm>
          <a:prstGeom prst="rect">
            <a:avLst/>
          </a:prstGeom>
          <a:noFill/>
        </p:spPr>
        <p:txBody>
          <a:bodyPr wrap="none" rtlCol="0">
            <a:spAutoFit/>
          </a:bodyPr>
          <a:lstStyle/>
          <a:p>
            <a:r>
              <a:rPr lang="fr-FR" sz="1200" b="1" dirty="0"/>
              <a:t>-162</a:t>
            </a:r>
          </a:p>
        </p:txBody>
      </p:sp>
      <p:sp>
        <p:nvSpPr>
          <p:cNvPr id="20" name="ZoneTexte 19"/>
          <p:cNvSpPr txBox="1"/>
          <p:nvPr/>
        </p:nvSpPr>
        <p:spPr>
          <a:xfrm>
            <a:off x="3715846" y="4632103"/>
            <a:ext cx="340158" cy="276999"/>
          </a:xfrm>
          <a:prstGeom prst="rect">
            <a:avLst/>
          </a:prstGeom>
          <a:noFill/>
        </p:spPr>
        <p:txBody>
          <a:bodyPr wrap="none" rtlCol="0">
            <a:spAutoFit/>
          </a:bodyPr>
          <a:lstStyle/>
          <a:p>
            <a:r>
              <a:rPr lang="fr-FR" sz="1200" b="1" dirty="0"/>
              <a:t>+1</a:t>
            </a:r>
          </a:p>
        </p:txBody>
      </p:sp>
      <p:sp>
        <p:nvSpPr>
          <p:cNvPr id="21" name="Rectangle 20"/>
          <p:cNvSpPr/>
          <p:nvPr/>
        </p:nvSpPr>
        <p:spPr>
          <a:xfrm>
            <a:off x="3786182" y="4866513"/>
            <a:ext cx="142876" cy="14287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cxnSp>
        <p:nvCxnSpPr>
          <p:cNvPr id="22" name="Connecteur droit avec flèche 21"/>
          <p:cNvCxnSpPr/>
          <p:nvPr/>
        </p:nvCxnSpPr>
        <p:spPr>
          <a:xfrm rot="5400000">
            <a:off x="4644232" y="5407079"/>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16200000" flipV="1">
            <a:off x="5215736" y="6080165"/>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5214942" y="5866645"/>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5" name="Forme libre 24"/>
          <p:cNvSpPr/>
          <p:nvPr/>
        </p:nvSpPr>
        <p:spPr>
          <a:xfrm>
            <a:off x="3857620" y="5080827"/>
            <a:ext cx="738554" cy="713433"/>
          </a:xfrm>
          <a:custGeom>
            <a:avLst/>
            <a:gdLst>
              <a:gd name="connsiteX0" fmla="*/ 738554 w 738554"/>
              <a:gd name="connsiteY0" fmla="*/ 713433 h 713433"/>
              <a:gd name="connsiteX1" fmla="*/ 0 w 738554"/>
              <a:gd name="connsiteY1" fmla="*/ 713433 h 713433"/>
              <a:gd name="connsiteX2" fmla="*/ 0 w 738554"/>
              <a:gd name="connsiteY2" fmla="*/ 0 h 713433"/>
            </a:gdLst>
            <a:ahLst/>
            <a:cxnLst>
              <a:cxn ang="0">
                <a:pos x="connsiteX0" y="connsiteY0"/>
              </a:cxn>
              <a:cxn ang="0">
                <a:pos x="connsiteX1" y="connsiteY1"/>
              </a:cxn>
              <a:cxn ang="0">
                <a:pos x="connsiteX2" y="connsiteY2"/>
              </a:cxn>
            </a:cxnLst>
            <a:rect l="l" t="t" r="r" b="b"/>
            <a:pathLst>
              <a:path w="738554" h="713433">
                <a:moveTo>
                  <a:pt x="738554" y="713433"/>
                </a:moveTo>
                <a:lnTo>
                  <a:pt x="0" y="713433"/>
                </a:lnTo>
                <a:lnTo>
                  <a:pt x="0" y="0"/>
                </a:lnTo>
              </a:path>
            </a:pathLst>
          </a:cu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ZoneTexte 25"/>
          <p:cNvSpPr txBox="1"/>
          <p:nvPr/>
        </p:nvSpPr>
        <p:spPr>
          <a:xfrm>
            <a:off x="3857620" y="5223703"/>
            <a:ext cx="886012" cy="276999"/>
          </a:xfrm>
          <a:prstGeom prst="rect">
            <a:avLst/>
          </a:prstGeom>
          <a:noFill/>
        </p:spPr>
        <p:txBody>
          <a:bodyPr wrap="none" rtlCol="0">
            <a:spAutoFit/>
          </a:bodyPr>
          <a:lstStyle/>
          <a:p>
            <a:r>
              <a:rPr lang="fr-FR" sz="1200" b="1" dirty="0">
                <a:solidFill>
                  <a:srgbClr val="C00000"/>
                </a:solidFill>
              </a:rPr>
              <a:t>Répression</a:t>
            </a:r>
          </a:p>
        </p:txBody>
      </p:sp>
      <p:sp>
        <p:nvSpPr>
          <p:cNvPr id="27" name="ZoneTexte 26"/>
          <p:cNvSpPr txBox="1"/>
          <p:nvPr/>
        </p:nvSpPr>
        <p:spPr>
          <a:xfrm>
            <a:off x="4929190" y="5223703"/>
            <a:ext cx="869084" cy="276999"/>
          </a:xfrm>
          <a:prstGeom prst="rect">
            <a:avLst/>
          </a:prstGeom>
          <a:noFill/>
        </p:spPr>
        <p:txBody>
          <a:bodyPr wrap="none" rtlCol="0">
            <a:spAutoFit/>
          </a:bodyPr>
          <a:lstStyle/>
          <a:p>
            <a:r>
              <a:rPr lang="fr-FR" sz="1200" b="1" dirty="0">
                <a:solidFill>
                  <a:srgbClr val="00B050"/>
                </a:solidFill>
              </a:rPr>
              <a:t>Traduction</a:t>
            </a:r>
          </a:p>
        </p:txBody>
      </p:sp>
      <p:sp>
        <p:nvSpPr>
          <p:cNvPr id="28" name="ZoneTexte 27"/>
          <p:cNvSpPr txBox="1"/>
          <p:nvPr/>
        </p:nvSpPr>
        <p:spPr>
          <a:xfrm>
            <a:off x="5786446" y="5652331"/>
            <a:ext cx="922047" cy="276999"/>
          </a:xfrm>
          <a:prstGeom prst="rect">
            <a:avLst/>
          </a:prstGeom>
          <a:noFill/>
        </p:spPr>
        <p:txBody>
          <a:bodyPr wrap="none" rtlCol="0">
            <a:spAutoFit/>
          </a:bodyPr>
          <a:lstStyle/>
          <a:p>
            <a:r>
              <a:rPr lang="fr-FR" sz="1200" b="1" dirty="0" err="1"/>
              <a:t>Thr</a:t>
            </a:r>
            <a:r>
              <a:rPr lang="fr-FR" sz="1200" b="1" dirty="0"/>
              <a:t>-</a:t>
            </a:r>
            <a:r>
              <a:rPr lang="fr-FR" sz="1200" b="1" dirty="0" err="1"/>
              <a:t>ARNt</a:t>
            </a:r>
            <a:r>
              <a:rPr lang="fr-FR" sz="1200" b="1" baseline="30000" dirty="0" err="1"/>
              <a:t>Thr</a:t>
            </a:r>
            <a:endParaRPr lang="fr-FR" sz="1200" b="1" baseline="30000" dirty="0"/>
          </a:p>
        </p:txBody>
      </p:sp>
      <p:sp>
        <p:nvSpPr>
          <p:cNvPr id="29" name="ZoneTexte 28"/>
          <p:cNvSpPr txBox="1"/>
          <p:nvPr/>
        </p:nvSpPr>
        <p:spPr>
          <a:xfrm>
            <a:off x="5214942" y="6366711"/>
            <a:ext cx="660758" cy="276999"/>
          </a:xfrm>
          <a:prstGeom prst="rect">
            <a:avLst/>
          </a:prstGeom>
          <a:noFill/>
        </p:spPr>
        <p:txBody>
          <a:bodyPr wrap="none" rtlCol="0">
            <a:spAutoFit/>
          </a:bodyPr>
          <a:lstStyle/>
          <a:p>
            <a:r>
              <a:rPr lang="fr-FR" sz="1200" b="1" dirty="0" err="1"/>
              <a:t>ARNt</a:t>
            </a:r>
            <a:r>
              <a:rPr lang="fr-FR" sz="1200" b="1" baseline="30000" dirty="0" err="1"/>
              <a:t>Thr</a:t>
            </a:r>
            <a:endParaRPr lang="fr-FR" sz="1200" b="1" baseline="30000" dirty="0"/>
          </a:p>
        </p:txBody>
      </p:sp>
      <p:sp>
        <p:nvSpPr>
          <p:cNvPr id="30" name="ZoneTexte 29"/>
          <p:cNvSpPr txBox="1"/>
          <p:nvPr/>
        </p:nvSpPr>
        <p:spPr>
          <a:xfrm>
            <a:off x="4572000" y="6009521"/>
            <a:ext cx="556691" cy="276999"/>
          </a:xfrm>
          <a:prstGeom prst="rect">
            <a:avLst/>
          </a:prstGeom>
          <a:noFill/>
        </p:spPr>
        <p:txBody>
          <a:bodyPr wrap="none" rtlCol="0">
            <a:spAutoFit/>
          </a:bodyPr>
          <a:lstStyle/>
          <a:p>
            <a:r>
              <a:rPr lang="fr-FR" sz="1200" b="1" dirty="0" err="1"/>
              <a:t>ThrRS</a:t>
            </a:r>
            <a:endParaRPr lang="fr-FR" sz="1200" b="1" baseline="30000" dirty="0"/>
          </a:p>
        </p:txBody>
      </p:sp>
      <p:sp>
        <p:nvSpPr>
          <p:cNvPr id="31" name="Ellipse 30"/>
          <p:cNvSpPr/>
          <p:nvPr/>
        </p:nvSpPr>
        <p:spPr>
          <a:xfrm>
            <a:off x="4584776" y="5648409"/>
            <a:ext cx="285752" cy="35719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32" name="Ellipse 31"/>
          <p:cNvSpPr/>
          <p:nvPr/>
        </p:nvSpPr>
        <p:spPr>
          <a:xfrm>
            <a:off x="4857752" y="5652331"/>
            <a:ext cx="285752" cy="35719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33" name="ZoneTexte 32"/>
          <p:cNvSpPr txBox="1"/>
          <p:nvPr/>
        </p:nvSpPr>
        <p:spPr>
          <a:xfrm>
            <a:off x="6026982" y="4795075"/>
            <a:ext cx="588623" cy="276999"/>
          </a:xfrm>
          <a:prstGeom prst="rect">
            <a:avLst/>
          </a:prstGeom>
          <a:noFill/>
        </p:spPr>
        <p:txBody>
          <a:bodyPr wrap="none" rtlCol="0">
            <a:spAutoFit/>
          </a:bodyPr>
          <a:lstStyle/>
          <a:p>
            <a:r>
              <a:rPr lang="fr-FR" sz="1200" b="1" dirty="0" err="1"/>
              <a:t>ARNm</a:t>
            </a:r>
            <a:endParaRPr lang="fr-FR" sz="1200" b="1" dirty="0"/>
          </a:p>
        </p:txBody>
      </p:sp>
    </p:spTree>
    <p:extLst>
      <p:ext uri="{BB962C8B-B14F-4D97-AF65-F5344CB8AC3E}">
        <p14:creationId xmlns:p14="http://schemas.microsoft.com/office/powerpoint/2010/main" val="1975159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descr="ThrRS1.PNG"/>
          <p:cNvPicPr>
            <a:picLocks noChangeAspect="1"/>
          </p:cNvPicPr>
          <p:nvPr/>
        </p:nvPicPr>
        <p:blipFill>
          <a:blip r:embed="rId3" cstate="print"/>
          <a:stretch>
            <a:fillRect/>
          </a:stretch>
        </p:blipFill>
        <p:spPr>
          <a:xfrm>
            <a:off x="15915" y="3357562"/>
            <a:ext cx="5127589" cy="3286148"/>
          </a:xfrm>
          <a:prstGeom prst="rect">
            <a:avLst/>
          </a:prstGeom>
        </p:spPr>
      </p:pic>
      <p:sp>
        <p:nvSpPr>
          <p:cNvPr id="451589" name="Text Box 5"/>
          <p:cNvSpPr txBox="1">
            <a:spLocks noChangeArrowheads="1"/>
          </p:cNvSpPr>
          <p:nvPr/>
        </p:nvSpPr>
        <p:spPr bwMode="auto">
          <a:xfrm>
            <a:off x="1258888" y="1649394"/>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Dès que l’</a:t>
            </a:r>
            <a:r>
              <a:rPr lang="fr-FR" dirty="0" err="1"/>
              <a:t>ARNt</a:t>
            </a:r>
            <a:r>
              <a:rPr lang="fr-FR" baseline="30000" dirty="0" err="1"/>
              <a:t>Thr</a:t>
            </a:r>
            <a:r>
              <a:rPr lang="fr-FR" dirty="0"/>
              <a:t> </a:t>
            </a:r>
            <a:r>
              <a:rPr lang="fr-FR" dirty="0">
                <a:cs typeface="Arial" pitchFamily="34" charset="0"/>
              </a:rPr>
              <a:t>↑ dans la cellule la </a:t>
            </a:r>
            <a:r>
              <a:rPr lang="fr-FR" dirty="0" err="1">
                <a:cs typeface="Arial" pitchFamily="34" charset="0"/>
              </a:rPr>
              <a:t>ThrRS</a:t>
            </a:r>
            <a:r>
              <a:rPr lang="fr-FR" dirty="0">
                <a:cs typeface="Arial" pitchFamily="34" charset="0"/>
              </a:rPr>
              <a:t> va se fixer dessus pour </a:t>
            </a:r>
          </a:p>
          <a:p>
            <a:r>
              <a:rPr lang="fr-FR" dirty="0">
                <a:cs typeface="Arial" pitchFamily="34" charset="0"/>
              </a:rPr>
              <a:t>   l’</a:t>
            </a:r>
            <a:r>
              <a:rPr lang="fr-FR" dirty="0" err="1">
                <a:cs typeface="Arial" pitchFamily="34" charset="0"/>
              </a:rPr>
              <a:t>aminoacyler</a:t>
            </a:r>
            <a:r>
              <a:rPr lang="fr-FR" dirty="0">
                <a:cs typeface="Arial" pitchFamily="34" charset="0"/>
              </a:rPr>
              <a:t> donc ce pool de </a:t>
            </a:r>
            <a:r>
              <a:rPr lang="fr-FR" dirty="0" err="1">
                <a:cs typeface="Arial" pitchFamily="34" charset="0"/>
              </a:rPr>
              <a:t>ThrRS</a:t>
            </a:r>
            <a:r>
              <a:rPr lang="fr-FR" dirty="0">
                <a:cs typeface="Arial" pitchFamily="34" charset="0"/>
              </a:rPr>
              <a:t> ne se fixe plus sur l’</a:t>
            </a:r>
            <a:r>
              <a:rPr lang="fr-FR" dirty="0" err="1">
                <a:cs typeface="Arial" pitchFamily="34" charset="0"/>
              </a:rPr>
              <a:t>ARNm</a:t>
            </a:r>
            <a:r>
              <a:rPr lang="fr-FR" dirty="0">
                <a:cs typeface="Arial" pitchFamily="34" charset="0"/>
              </a:rPr>
              <a:t> et les </a:t>
            </a:r>
          </a:p>
          <a:p>
            <a:r>
              <a:rPr lang="fr-FR" dirty="0">
                <a:cs typeface="Arial" pitchFamily="34" charset="0"/>
              </a:rPr>
              <a:t>   ribosome peuvent se fixer sur l’</a:t>
            </a:r>
            <a:r>
              <a:rPr lang="fr-FR" dirty="0" err="1">
                <a:cs typeface="Arial" pitchFamily="34" charset="0"/>
              </a:rPr>
              <a:t>ARNm</a:t>
            </a:r>
            <a:r>
              <a:rPr lang="fr-FR" dirty="0">
                <a:cs typeface="Arial" pitchFamily="34" charset="0"/>
              </a:rPr>
              <a:t> et le traduire</a:t>
            </a:r>
            <a:endParaRPr lang="fr-FR" baseline="30000" dirty="0">
              <a:solidFill>
                <a:srgbClr val="CC0000"/>
              </a:solidFill>
              <a:cs typeface="Arial" pitchFamily="34" charset="0"/>
              <a:sym typeface="Wingdings" pitchFamily="2" charset="2"/>
            </a:endParaRPr>
          </a:p>
        </p:txBody>
      </p:sp>
      <p:sp>
        <p:nvSpPr>
          <p:cNvPr id="451594" name="Text Box 10"/>
          <p:cNvSpPr txBox="1">
            <a:spLocks noChangeArrowheads="1"/>
          </p:cNvSpPr>
          <p:nvPr/>
        </p:nvSpPr>
        <p:spPr bwMode="auto">
          <a:xfrm>
            <a:off x="1258888" y="785794"/>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Lorsqu’il y a un excès de </a:t>
            </a:r>
            <a:r>
              <a:rPr lang="fr-FR" dirty="0" err="1"/>
              <a:t>ThrRS</a:t>
            </a:r>
            <a:r>
              <a:rPr lang="fr-FR" dirty="0"/>
              <a:t> elle se fixe sur son </a:t>
            </a:r>
            <a:r>
              <a:rPr lang="fr-FR" dirty="0" err="1"/>
              <a:t>ARNm</a:t>
            </a:r>
            <a:r>
              <a:rPr lang="fr-FR" dirty="0"/>
              <a:t> au niveau de </a:t>
            </a:r>
          </a:p>
          <a:p>
            <a:r>
              <a:rPr lang="fr-FR" dirty="0"/>
              <a:t>   l’opérateur traductionnel ce qui empêche la fixation du ribosome sur le </a:t>
            </a:r>
          </a:p>
          <a:p>
            <a:r>
              <a:rPr lang="fr-FR" dirty="0"/>
              <a:t>   </a:t>
            </a:r>
            <a:r>
              <a:rPr lang="fr-FR" dirty="0" err="1"/>
              <a:t>mRNA</a:t>
            </a:r>
            <a:r>
              <a:rPr lang="fr-FR" dirty="0"/>
              <a:t> </a:t>
            </a:r>
            <a:r>
              <a:rPr lang="fr-FR" dirty="0">
                <a:sym typeface="Wingdings" pitchFamily="2" charset="2"/>
              </a:rPr>
              <a:t> pas de traduction</a:t>
            </a:r>
            <a:endParaRPr lang="fr-FR" baseline="30000" dirty="0">
              <a:solidFill>
                <a:srgbClr val="CC0000"/>
              </a:solidFill>
              <a:cs typeface="Arial" pitchFamily="34" charset="0"/>
              <a:sym typeface="Wingdings" pitchFamily="2" charset="2"/>
            </a:endParaRPr>
          </a:p>
        </p:txBody>
      </p:sp>
      <p:sp>
        <p:nvSpPr>
          <p:cNvPr id="451597" name="Text Box 13"/>
          <p:cNvSpPr txBox="1">
            <a:spLocks noChangeArrowheads="1"/>
          </p:cNvSpPr>
          <p:nvPr/>
        </p:nvSpPr>
        <p:spPr bwMode="auto">
          <a:xfrm>
            <a:off x="1258888" y="2552681"/>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La </a:t>
            </a:r>
            <a:r>
              <a:rPr lang="fr-FR" dirty="0" err="1"/>
              <a:t>ThrRS</a:t>
            </a:r>
            <a:r>
              <a:rPr lang="fr-FR" dirty="0"/>
              <a:t> a donc 2 substrats</a:t>
            </a:r>
          </a:p>
          <a:p>
            <a:r>
              <a:rPr lang="fr-FR" dirty="0"/>
              <a:t>	- l’</a:t>
            </a:r>
            <a:r>
              <a:rPr lang="fr-FR" dirty="0" err="1"/>
              <a:t>ARNt</a:t>
            </a:r>
            <a:r>
              <a:rPr lang="fr-FR" baseline="30000" dirty="0" err="1"/>
              <a:t>Thr</a:t>
            </a:r>
            <a:endParaRPr lang="fr-FR" baseline="30000" dirty="0"/>
          </a:p>
          <a:p>
            <a:r>
              <a:rPr lang="fr-FR" dirty="0"/>
              <a:t>	- l’opérateur de son propre </a:t>
            </a:r>
            <a:r>
              <a:rPr lang="fr-FR" dirty="0" err="1"/>
              <a:t>mRNA</a:t>
            </a:r>
            <a:endParaRPr lang="fr-FR" baseline="30000" dirty="0">
              <a:solidFill>
                <a:srgbClr val="CC0000"/>
              </a:solidFill>
              <a:cs typeface="Arial" pitchFamily="34" charset="0"/>
              <a:sym typeface="Wingdings" pitchFamily="2" charset="2"/>
            </a:endParaRPr>
          </a:p>
        </p:txBody>
      </p:sp>
      <p:sp>
        <p:nvSpPr>
          <p:cNvPr id="16" name="ZoneTexte 15"/>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18" name="Espace réservé du numéro de diapositive 17"/>
          <p:cNvSpPr>
            <a:spLocks noGrp="1"/>
          </p:cNvSpPr>
          <p:nvPr>
            <p:ph type="sldNum" sz="quarter" idx="12"/>
          </p:nvPr>
        </p:nvSpPr>
        <p:spPr/>
        <p:txBody>
          <a:bodyPr/>
          <a:lstStyle/>
          <a:p>
            <a:fld id="{922D7642-BDE5-4A24-BAC5-C7F7F2D9BEDB}" type="slidenum">
              <a:rPr lang="fr-FR" smtClean="0"/>
              <a:pPr/>
              <a:t>81</a:t>
            </a:fld>
            <a:endParaRPr lang="fr-FR"/>
          </a:p>
        </p:txBody>
      </p:sp>
      <p:sp>
        <p:nvSpPr>
          <p:cNvPr id="34" name="Rectangle 1"/>
          <p:cNvSpPr>
            <a:spLocks noChangeArrowheads="1"/>
          </p:cNvSpPr>
          <p:nvPr/>
        </p:nvSpPr>
        <p:spPr bwMode="auto">
          <a:xfrm>
            <a:off x="0" y="6611779"/>
            <a:ext cx="35719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fr-FR" sz="1000" b="0" i="0" u="none" strike="noStrike" cap="none" normalizeH="0" baseline="0" dirty="0">
                <a:ln>
                  <a:noFill/>
                </a:ln>
                <a:solidFill>
                  <a:schemeClr val="tx1"/>
                </a:solidFill>
                <a:effectLst/>
                <a:latin typeface="+mj-lt"/>
                <a:cs typeface="Calibri" pitchFamily="34" charset="0"/>
              </a:rPr>
              <a:t>P </a:t>
            </a:r>
            <a:r>
              <a:rPr kumimoji="0" lang="fr-FR" sz="1000" b="0" i="0" u="none" strike="noStrike" cap="none" normalizeH="0" baseline="0" dirty="0" err="1">
                <a:ln>
                  <a:noFill/>
                </a:ln>
                <a:solidFill>
                  <a:schemeClr val="tx1"/>
                </a:solidFill>
                <a:effectLst/>
                <a:latin typeface="+mj-lt"/>
                <a:cs typeface="Calibri" pitchFamily="34" charset="0"/>
              </a:rPr>
              <a:t>Romby</a:t>
            </a:r>
            <a:r>
              <a:rPr kumimoji="0" lang="fr-FR" sz="1000" b="0" i="0" u="none" strike="noStrike" cap="none" normalizeH="0" baseline="0" dirty="0">
                <a:ln>
                  <a:noFill/>
                </a:ln>
                <a:solidFill>
                  <a:schemeClr val="tx1"/>
                </a:solidFill>
                <a:effectLst/>
                <a:latin typeface="+mj-lt"/>
                <a:cs typeface="Calibri" pitchFamily="34" charset="0"/>
              </a:rPr>
              <a:t> et al., </a:t>
            </a:r>
            <a:r>
              <a:rPr lang="fr-FR" sz="1000" dirty="0">
                <a:latin typeface="+mj-lt"/>
              </a:rPr>
              <a:t>EMBO J. 1996 </a:t>
            </a:r>
            <a:r>
              <a:rPr lang="fr-FR" sz="1000" dirty="0" err="1">
                <a:latin typeface="+mj-lt"/>
              </a:rPr>
              <a:t>November</a:t>
            </a:r>
            <a:r>
              <a:rPr lang="fr-FR" sz="1000" dirty="0">
                <a:latin typeface="+mj-lt"/>
              </a:rPr>
              <a:t> 1; 15(21): 5976–5987.</a:t>
            </a:r>
            <a:endParaRPr kumimoji="0" lang="fr-FR" sz="1000" b="0" i="0" u="none" strike="noStrike" cap="none" normalizeH="0" baseline="0" dirty="0">
              <a:ln>
                <a:noFill/>
              </a:ln>
              <a:solidFill>
                <a:schemeClr val="tx1"/>
              </a:solidFill>
              <a:effectLst/>
              <a:latin typeface="+mj-lt"/>
              <a:cs typeface="Calibri" pitchFamily="34" charset="0"/>
            </a:endParaRPr>
          </a:p>
        </p:txBody>
      </p:sp>
      <p:pic>
        <p:nvPicPr>
          <p:cNvPr id="9" name="Image 8" descr="ThrRS2.PNG"/>
          <p:cNvPicPr>
            <a:picLocks noChangeAspect="1"/>
          </p:cNvPicPr>
          <p:nvPr/>
        </p:nvPicPr>
        <p:blipFill>
          <a:blip r:embed="rId4" cstate="print"/>
          <a:stretch>
            <a:fillRect/>
          </a:stretch>
        </p:blipFill>
        <p:spPr>
          <a:xfrm>
            <a:off x="4857752" y="3714753"/>
            <a:ext cx="4189409" cy="1928826"/>
          </a:xfrm>
          <a:prstGeom prst="rect">
            <a:avLst/>
          </a:prstGeom>
        </p:spPr>
      </p:pic>
      <p:sp>
        <p:nvSpPr>
          <p:cNvPr id="10" name="Text Box 13"/>
          <p:cNvSpPr txBox="1">
            <a:spLocks noChangeArrowheads="1"/>
          </p:cNvSpPr>
          <p:nvPr/>
        </p:nvSpPr>
        <p:spPr bwMode="auto">
          <a:xfrm>
            <a:off x="5364088" y="5589240"/>
            <a:ext cx="3599656" cy="923330"/>
          </a:xfrm>
          <a:prstGeom prst="rect">
            <a:avLst/>
          </a:prstGeom>
          <a:noFill/>
          <a:ln w="9525">
            <a:noFill/>
            <a:miter lim="800000"/>
            <a:headEnd/>
            <a:tailEnd/>
          </a:ln>
          <a:effectLst/>
        </p:spPr>
        <p:txBody>
          <a:bodyPr wrap="square">
            <a:spAutoFit/>
          </a:bodyPr>
          <a:lstStyle/>
          <a:p>
            <a:r>
              <a:rPr lang="fr-FR" dirty="0">
                <a:sym typeface="Wingdings"/>
              </a:rPr>
              <a:t> </a:t>
            </a:r>
            <a:r>
              <a:rPr lang="fr-FR" dirty="0"/>
              <a:t>Le </a:t>
            </a:r>
            <a:r>
              <a:rPr lang="fr-FR" dirty="0" err="1"/>
              <a:t>mRNA</a:t>
            </a:r>
            <a:r>
              <a:rPr lang="fr-FR" dirty="0"/>
              <a:t> &amp; domaines 4 &amp; 2 du gène de la </a:t>
            </a:r>
            <a:r>
              <a:rPr lang="fr-FR" dirty="0" err="1"/>
              <a:t>ThrRS</a:t>
            </a:r>
            <a:r>
              <a:rPr lang="fr-FR" dirty="0"/>
              <a:t> sont des inhibiteurs compétitifs de l’</a:t>
            </a:r>
            <a:r>
              <a:rPr lang="fr-FR" dirty="0" err="1"/>
              <a:t>ARNt</a:t>
            </a:r>
            <a:r>
              <a:rPr lang="fr-FR" baseline="30000" dirty="0" err="1"/>
              <a:t>Thr</a:t>
            </a:r>
            <a:endParaRPr lang="fr-FR" baseline="30000" dirty="0">
              <a:solidFill>
                <a:srgbClr val="CC0000"/>
              </a:solidFill>
              <a:cs typeface="Arial" pitchFamily="34" charset="0"/>
              <a:sym typeface="Wingdings" pitchFamily="2" charset="2"/>
            </a:endParaRPr>
          </a:p>
        </p:txBody>
      </p:sp>
    </p:spTree>
    <p:extLst>
      <p:ext uri="{BB962C8B-B14F-4D97-AF65-F5344CB8AC3E}">
        <p14:creationId xmlns:p14="http://schemas.microsoft.com/office/powerpoint/2010/main" val="399661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9" descr="E:\Users\torrez\asitrnatot.tiff"/>
          <p:cNvPicPr>
            <a:picLocks noChangeAspect="1" noChangeArrowheads="1"/>
          </p:cNvPicPr>
          <p:nvPr/>
        </p:nvPicPr>
        <p:blipFill>
          <a:blip r:embed="rId3" cstate="print"/>
          <a:srcRect/>
          <a:stretch>
            <a:fillRect/>
          </a:stretch>
        </p:blipFill>
        <p:spPr bwMode="auto">
          <a:xfrm>
            <a:off x="2256310" y="3643314"/>
            <a:ext cx="2603722" cy="2214578"/>
          </a:xfrm>
          <a:prstGeom prst="rect">
            <a:avLst/>
          </a:prstGeom>
          <a:noFill/>
          <a:ln w="9525">
            <a:noFill/>
            <a:miter lim="800000"/>
            <a:headEnd/>
            <a:tailEnd/>
          </a:ln>
        </p:spPr>
      </p:pic>
      <p:sp>
        <p:nvSpPr>
          <p:cNvPr id="451589" name="Text Box 5"/>
          <p:cNvSpPr txBox="1">
            <a:spLocks noChangeArrowheads="1"/>
          </p:cNvSpPr>
          <p:nvPr/>
        </p:nvSpPr>
        <p:spPr bwMode="auto">
          <a:xfrm>
            <a:off x="1258888" y="1649394"/>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Dès que l’</a:t>
            </a:r>
            <a:r>
              <a:rPr lang="fr-FR" dirty="0" err="1"/>
              <a:t>ARNt</a:t>
            </a:r>
            <a:r>
              <a:rPr lang="fr-FR" baseline="30000" dirty="0" err="1"/>
              <a:t>Thr</a:t>
            </a:r>
            <a:r>
              <a:rPr lang="fr-FR" dirty="0"/>
              <a:t> </a:t>
            </a:r>
            <a:r>
              <a:rPr lang="fr-FR" dirty="0">
                <a:cs typeface="Arial" pitchFamily="34" charset="0"/>
              </a:rPr>
              <a:t>↑ dans la cellule la </a:t>
            </a:r>
            <a:r>
              <a:rPr lang="fr-FR" dirty="0" err="1">
                <a:cs typeface="Arial" pitchFamily="34" charset="0"/>
              </a:rPr>
              <a:t>ThrRS</a:t>
            </a:r>
            <a:r>
              <a:rPr lang="fr-FR" dirty="0">
                <a:cs typeface="Arial" pitchFamily="34" charset="0"/>
              </a:rPr>
              <a:t> va se fixer dessus pour </a:t>
            </a:r>
          </a:p>
          <a:p>
            <a:r>
              <a:rPr lang="fr-FR" dirty="0">
                <a:cs typeface="Arial" pitchFamily="34" charset="0"/>
              </a:rPr>
              <a:t>   l’</a:t>
            </a:r>
            <a:r>
              <a:rPr lang="fr-FR" dirty="0" err="1">
                <a:cs typeface="Arial" pitchFamily="34" charset="0"/>
              </a:rPr>
              <a:t>aminoacyler</a:t>
            </a:r>
            <a:r>
              <a:rPr lang="fr-FR" dirty="0">
                <a:cs typeface="Arial" pitchFamily="34" charset="0"/>
              </a:rPr>
              <a:t> donc ce pool de </a:t>
            </a:r>
            <a:r>
              <a:rPr lang="fr-FR" dirty="0" err="1">
                <a:cs typeface="Arial" pitchFamily="34" charset="0"/>
              </a:rPr>
              <a:t>ThrRS</a:t>
            </a:r>
            <a:r>
              <a:rPr lang="fr-FR" dirty="0">
                <a:cs typeface="Arial" pitchFamily="34" charset="0"/>
              </a:rPr>
              <a:t> ne se fixe plus sur l’</a:t>
            </a:r>
            <a:r>
              <a:rPr lang="fr-FR" dirty="0" err="1">
                <a:cs typeface="Arial" pitchFamily="34" charset="0"/>
              </a:rPr>
              <a:t>ARNm</a:t>
            </a:r>
            <a:r>
              <a:rPr lang="fr-FR" dirty="0">
                <a:cs typeface="Arial" pitchFamily="34" charset="0"/>
              </a:rPr>
              <a:t> et les </a:t>
            </a:r>
          </a:p>
          <a:p>
            <a:r>
              <a:rPr lang="fr-FR" dirty="0">
                <a:cs typeface="Arial" pitchFamily="34" charset="0"/>
              </a:rPr>
              <a:t>   ribosome peuvent se fixer sur l’</a:t>
            </a:r>
            <a:r>
              <a:rPr lang="fr-FR" dirty="0" err="1">
                <a:cs typeface="Arial" pitchFamily="34" charset="0"/>
              </a:rPr>
              <a:t>ARNm</a:t>
            </a:r>
            <a:r>
              <a:rPr lang="fr-FR" dirty="0">
                <a:cs typeface="Arial" pitchFamily="34" charset="0"/>
              </a:rPr>
              <a:t> et le traduire</a:t>
            </a:r>
            <a:endParaRPr lang="fr-FR" baseline="30000" dirty="0">
              <a:solidFill>
                <a:srgbClr val="CC0000"/>
              </a:solidFill>
              <a:cs typeface="Arial" pitchFamily="34" charset="0"/>
              <a:sym typeface="Wingdings" pitchFamily="2" charset="2"/>
            </a:endParaRPr>
          </a:p>
        </p:txBody>
      </p:sp>
      <p:sp>
        <p:nvSpPr>
          <p:cNvPr id="451594" name="Text Box 10"/>
          <p:cNvSpPr txBox="1">
            <a:spLocks noChangeArrowheads="1"/>
          </p:cNvSpPr>
          <p:nvPr/>
        </p:nvSpPr>
        <p:spPr bwMode="auto">
          <a:xfrm>
            <a:off x="1258888" y="785794"/>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Lorsqu’il y a un excès de </a:t>
            </a:r>
            <a:r>
              <a:rPr lang="fr-FR" dirty="0" err="1"/>
              <a:t>ThrRS</a:t>
            </a:r>
            <a:r>
              <a:rPr lang="fr-FR" dirty="0"/>
              <a:t> elle se fixe sur son </a:t>
            </a:r>
            <a:r>
              <a:rPr lang="fr-FR" dirty="0" err="1"/>
              <a:t>ARNm</a:t>
            </a:r>
            <a:r>
              <a:rPr lang="fr-FR" dirty="0"/>
              <a:t> au niveau de </a:t>
            </a:r>
          </a:p>
          <a:p>
            <a:r>
              <a:rPr lang="fr-FR" dirty="0"/>
              <a:t>   l’opérateur traductionnel ce qui empêche la fixation du ribosome sur le </a:t>
            </a:r>
          </a:p>
          <a:p>
            <a:r>
              <a:rPr lang="fr-FR" dirty="0"/>
              <a:t>   </a:t>
            </a:r>
            <a:r>
              <a:rPr lang="fr-FR" dirty="0" err="1"/>
              <a:t>mRNA</a:t>
            </a:r>
            <a:r>
              <a:rPr lang="fr-FR" dirty="0"/>
              <a:t> </a:t>
            </a:r>
            <a:r>
              <a:rPr lang="fr-FR" dirty="0">
                <a:sym typeface="Wingdings" pitchFamily="2" charset="2"/>
              </a:rPr>
              <a:t> pas de traduction</a:t>
            </a:r>
            <a:endParaRPr lang="fr-FR" baseline="30000" dirty="0">
              <a:solidFill>
                <a:srgbClr val="CC0000"/>
              </a:solidFill>
              <a:cs typeface="Arial" pitchFamily="34" charset="0"/>
              <a:sym typeface="Wingdings" pitchFamily="2" charset="2"/>
            </a:endParaRPr>
          </a:p>
        </p:txBody>
      </p:sp>
      <p:sp>
        <p:nvSpPr>
          <p:cNvPr id="451597" name="Text Box 13"/>
          <p:cNvSpPr txBox="1">
            <a:spLocks noChangeArrowheads="1"/>
          </p:cNvSpPr>
          <p:nvPr/>
        </p:nvSpPr>
        <p:spPr bwMode="auto">
          <a:xfrm>
            <a:off x="1258888" y="2552681"/>
            <a:ext cx="7199312" cy="923330"/>
          </a:xfrm>
          <a:prstGeom prst="rect">
            <a:avLst/>
          </a:prstGeom>
          <a:noFill/>
          <a:ln w="9525">
            <a:noFill/>
            <a:miter lim="800000"/>
            <a:headEnd/>
            <a:tailEnd/>
          </a:ln>
          <a:effectLst/>
        </p:spPr>
        <p:txBody>
          <a:bodyPr>
            <a:spAutoFit/>
          </a:bodyPr>
          <a:lstStyle/>
          <a:p>
            <a:r>
              <a:rPr lang="fr-FR" dirty="0">
                <a:sym typeface="Wingdings"/>
              </a:rPr>
              <a:t> </a:t>
            </a:r>
            <a:r>
              <a:rPr lang="fr-FR" dirty="0"/>
              <a:t>La </a:t>
            </a:r>
            <a:r>
              <a:rPr lang="fr-FR" dirty="0" err="1"/>
              <a:t>ThrRS</a:t>
            </a:r>
            <a:r>
              <a:rPr lang="fr-FR" dirty="0"/>
              <a:t> a donc 2 substrats</a:t>
            </a:r>
          </a:p>
          <a:p>
            <a:r>
              <a:rPr lang="fr-FR" dirty="0"/>
              <a:t>	- l’</a:t>
            </a:r>
            <a:r>
              <a:rPr lang="fr-FR" dirty="0" err="1"/>
              <a:t>ARNt</a:t>
            </a:r>
            <a:r>
              <a:rPr lang="fr-FR" baseline="30000" dirty="0" err="1"/>
              <a:t>Thr</a:t>
            </a:r>
            <a:endParaRPr lang="fr-FR" baseline="30000" dirty="0"/>
          </a:p>
          <a:p>
            <a:r>
              <a:rPr lang="fr-FR" dirty="0"/>
              <a:t>	- l’opérateur de son propre </a:t>
            </a:r>
            <a:r>
              <a:rPr lang="fr-FR" dirty="0" err="1"/>
              <a:t>mRNA</a:t>
            </a:r>
            <a:endParaRPr lang="fr-FR" baseline="30000" dirty="0">
              <a:solidFill>
                <a:srgbClr val="CC0000"/>
              </a:solidFill>
              <a:cs typeface="Arial" pitchFamily="34" charset="0"/>
              <a:sym typeface="Wingdings" pitchFamily="2" charset="2"/>
            </a:endParaRPr>
          </a:p>
        </p:txBody>
      </p:sp>
      <p:sp>
        <p:nvSpPr>
          <p:cNvPr id="16" name="ZoneTexte 15"/>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18" name="Espace réservé du numéro de diapositive 17"/>
          <p:cNvSpPr>
            <a:spLocks noGrp="1"/>
          </p:cNvSpPr>
          <p:nvPr>
            <p:ph type="sldNum" sz="quarter" idx="12"/>
          </p:nvPr>
        </p:nvSpPr>
        <p:spPr/>
        <p:txBody>
          <a:bodyPr/>
          <a:lstStyle/>
          <a:p>
            <a:fld id="{922D7642-BDE5-4A24-BAC5-C7F7F2D9BEDB}" type="slidenum">
              <a:rPr lang="fr-FR" smtClean="0"/>
              <a:pPr/>
              <a:t>82</a:t>
            </a:fld>
            <a:endParaRPr lang="fr-FR"/>
          </a:p>
        </p:txBody>
      </p:sp>
      <p:sp>
        <p:nvSpPr>
          <p:cNvPr id="34" name="Rectangle 1"/>
          <p:cNvSpPr>
            <a:spLocks noChangeArrowheads="1"/>
          </p:cNvSpPr>
          <p:nvPr/>
        </p:nvSpPr>
        <p:spPr bwMode="auto">
          <a:xfrm>
            <a:off x="0" y="6611779"/>
            <a:ext cx="35719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fr-FR" sz="1000" b="0" i="0" u="none" strike="noStrike" cap="none" normalizeH="0" baseline="0" dirty="0">
                <a:ln>
                  <a:noFill/>
                </a:ln>
                <a:solidFill>
                  <a:schemeClr val="tx1"/>
                </a:solidFill>
                <a:effectLst/>
                <a:latin typeface="+mj-lt"/>
                <a:cs typeface="Calibri" pitchFamily="34" charset="0"/>
              </a:rPr>
              <a:t>P </a:t>
            </a:r>
            <a:r>
              <a:rPr kumimoji="0" lang="fr-FR" sz="1000" b="0" i="0" u="none" strike="noStrike" cap="none" normalizeH="0" baseline="0" dirty="0" err="1">
                <a:ln>
                  <a:noFill/>
                </a:ln>
                <a:solidFill>
                  <a:schemeClr val="tx1"/>
                </a:solidFill>
                <a:effectLst/>
                <a:latin typeface="+mj-lt"/>
                <a:cs typeface="Calibri" pitchFamily="34" charset="0"/>
              </a:rPr>
              <a:t>Romby</a:t>
            </a:r>
            <a:r>
              <a:rPr kumimoji="0" lang="fr-FR" sz="1000" b="0" i="0" u="none" strike="noStrike" cap="none" normalizeH="0" baseline="0" dirty="0">
                <a:ln>
                  <a:noFill/>
                </a:ln>
                <a:solidFill>
                  <a:schemeClr val="tx1"/>
                </a:solidFill>
                <a:effectLst/>
                <a:latin typeface="+mj-lt"/>
                <a:cs typeface="Calibri" pitchFamily="34" charset="0"/>
              </a:rPr>
              <a:t> et al., </a:t>
            </a:r>
            <a:r>
              <a:rPr lang="fr-FR" sz="1000" dirty="0">
                <a:latin typeface="+mj-lt"/>
              </a:rPr>
              <a:t>EMBO J. 1996 </a:t>
            </a:r>
            <a:r>
              <a:rPr lang="fr-FR" sz="1000" dirty="0" err="1">
                <a:latin typeface="+mj-lt"/>
              </a:rPr>
              <a:t>November</a:t>
            </a:r>
            <a:r>
              <a:rPr lang="fr-FR" sz="1000" dirty="0">
                <a:latin typeface="+mj-lt"/>
              </a:rPr>
              <a:t> 1; 15(21): 5976–5987.</a:t>
            </a:r>
            <a:endParaRPr kumimoji="0" lang="fr-FR" sz="1000" b="0" i="0" u="none" strike="noStrike" cap="none" normalizeH="0" baseline="0" dirty="0">
              <a:ln>
                <a:noFill/>
              </a:ln>
              <a:solidFill>
                <a:schemeClr val="tx1"/>
              </a:solidFill>
              <a:effectLst/>
              <a:latin typeface="+mj-lt"/>
              <a:cs typeface="Calibri" pitchFamily="34" charset="0"/>
            </a:endParaRPr>
          </a:p>
        </p:txBody>
      </p:sp>
      <p:pic>
        <p:nvPicPr>
          <p:cNvPr id="9" name="Image 8" descr="ThrRS2.PNG"/>
          <p:cNvPicPr>
            <a:picLocks noChangeAspect="1"/>
          </p:cNvPicPr>
          <p:nvPr/>
        </p:nvPicPr>
        <p:blipFill>
          <a:blip r:embed="rId4" cstate="print"/>
          <a:stretch>
            <a:fillRect/>
          </a:stretch>
        </p:blipFill>
        <p:spPr>
          <a:xfrm>
            <a:off x="4857752" y="3714753"/>
            <a:ext cx="4189409" cy="1928826"/>
          </a:xfrm>
          <a:prstGeom prst="rect">
            <a:avLst/>
          </a:prstGeom>
        </p:spPr>
      </p:pic>
      <p:pic>
        <p:nvPicPr>
          <p:cNvPr id="10" name="Picture 3" descr="E:\Users\torrez\d2rustic.tiff"/>
          <p:cNvPicPr>
            <a:picLocks noChangeAspect="1" noChangeArrowheads="1"/>
          </p:cNvPicPr>
          <p:nvPr/>
        </p:nvPicPr>
        <p:blipFill>
          <a:blip r:embed="rId5" cstate="print"/>
          <a:srcRect/>
          <a:stretch>
            <a:fillRect/>
          </a:stretch>
        </p:blipFill>
        <p:spPr bwMode="auto">
          <a:xfrm>
            <a:off x="214282" y="3500438"/>
            <a:ext cx="2096656" cy="2337217"/>
          </a:xfrm>
          <a:prstGeom prst="rect">
            <a:avLst/>
          </a:prstGeom>
          <a:noFill/>
          <a:ln w="9525">
            <a:noFill/>
            <a:miter lim="800000"/>
            <a:headEnd/>
            <a:tailEnd/>
          </a:ln>
        </p:spPr>
      </p:pic>
      <p:sp>
        <p:nvSpPr>
          <p:cNvPr id="13" name="Text Box 20"/>
          <p:cNvSpPr txBox="1">
            <a:spLocks noChangeArrowheads="1"/>
          </p:cNvSpPr>
          <p:nvPr/>
        </p:nvSpPr>
        <p:spPr bwMode="auto">
          <a:xfrm>
            <a:off x="3042128" y="5929330"/>
            <a:ext cx="609658" cy="294805"/>
          </a:xfrm>
          <a:prstGeom prst="rect">
            <a:avLst/>
          </a:prstGeom>
          <a:noFill/>
          <a:ln w="9525">
            <a:noFill/>
            <a:miter lim="800000"/>
            <a:headEnd/>
            <a:tailEnd/>
          </a:ln>
        </p:spPr>
        <p:txBody>
          <a:bodyPr wrap="none">
            <a:spAutoFit/>
          </a:bodyPr>
          <a:lstStyle/>
          <a:p>
            <a:r>
              <a:rPr lang="fr-FR" sz="2000" b="1" dirty="0" err="1"/>
              <a:t>ARNt</a:t>
            </a:r>
            <a:endParaRPr lang="fr-FR" sz="2000" b="1" dirty="0"/>
          </a:p>
        </p:txBody>
      </p:sp>
      <p:sp>
        <p:nvSpPr>
          <p:cNvPr id="14" name="Text Box 20"/>
          <p:cNvSpPr txBox="1">
            <a:spLocks noChangeArrowheads="1"/>
          </p:cNvSpPr>
          <p:nvPr/>
        </p:nvSpPr>
        <p:spPr bwMode="auto">
          <a:xfrm>
            <a:off x="285720" y="5929330"/>
            <a:ext cx="1289486" cy="400110"/>
          </a:xfrm>
          <a:prstGeom prst="rect">
            <a:avLst/>
          </a:prstGeom>
          <a:noFill/>
          <a:ln w="9525">
            <a:noFill/>
            <a:miter lim="800000"/>
            <a:headEnd/>
            <a:tailEnd/>
          </a:ln>
        </p:spPr>
        <p:txBody>
          <a:bodyPr wrap="none">
            <a:spAutoFit/>
          </a:bodyPr>
          <a:lstStyle/>
          <a:p>
            <a:r>
              <a:rPr lang="fr-FR" sz="2000" b="1" dirty="0"/>
              <a:t>Opérateur </a:t>
            </a:r>
          </a:p>
        </p:txBody>
      </p:sp>
      <p:sp>
        <p:nvSpPr>
          <p:cNvPr id="15" name="Text Box 13"/>
          <p:cNvSpPr txBox="1">
            <a:spLocks noChangeArrowheads="1"/>
          </p:cNvSpPr>
          <p:nvPr/>
        </p:nvSpPr>
        <p:spPr bwMode="auto">
          <a:xfrm>
            <a:off x="5364088" y="5589240"/>
            <a:ext cx="3599656" cy="923330"/>
          </a:xfrm>
          <a:prstGeom prst="rect">
            <a:avLst/>
          </a:prstGeom>
          <a:noFill/>
          <a:ln w="9525">
            <a:noFill/>
            <a:miter lim="800000"/>
            <a:headEnd/>
            <a:tailEnd/>
          </a:ln>
          <a:effectLst/>
        </p:spPr>
        <p:txBody>
          <a:bodyPr wrap="square">
            <a:spAutoFit/>
          </a:bodyPr>
          <a:lstStyle/>
          <a:p>
            <a:r>
              <a:rPr lang="fr-FR" dirty="0">
                <a:sym typeface="Wingdings"/>
              </a:rPr>
              <a:t> </a:t>
            </a:r>
            <a:r>
              <a:rPr lang="fr-FR" dirty="0"/>
              <a:t>Le </a:t>
            </a:r>
            <a:r>
              <a:rPr lang="fr-FR" dirty="0" err="1"/>
              <a:t>mRNA</a:t>
            </a:r>
            <a:r>
              <a:rPr lang="fr-FR" dirty="0"/>
              <a:t> &amp; domaines 4 &amp; 2 du gène de la </a:t>
            </a:r>
            <a:r>
              <a:rPr lang="fr-FR" dirty="0" err="1"/>
              <a:t>ThrRS</a:t>
            </a:r>
            <a:r>
              <a:rPr lang="fr-FR" dirty="0"/>
              <a:t> sont des inhibiteurs compétitifs de l’</a:t>
            </a:r>
            <a:r>
              <a:rPr lang="fr-FR" dirty="0" err="1"/>
              <a:t>ARNt</a:t>
            </a:r>
            <a:r>
              <a:rPr lang="fr-FR" baseline="30000" dirty="0" err="1"/>
              <a:t>Thr</a:t>
            </a:r>
            <a:endParaRPr lang="fr-FR" baseline="30000" dirty="0">
              <a:solidFill>
                <a:srgbClr val="CC0000"/>
              </a:solidFill>
              <a:cs typeface="Arial" pitchFamily="34" charset="0"/>
              <a:sym typeface="Wingdings" pitchFamily="2" charset="2"/>
            </a:endParaRPr>
          </a:p>
        </p:txBody>
      </p:sp>
      <p:sp>
        <p:nvSpPr>
          <p:cNvPr id="2" name="Rectangle 1"/>
          <p:cNvSpPr/>
          <p:nvPr/>
        </p:nvSpPr>
        <p:spPr>
          <a:xfrm>
            <a:off x="827584" y="5013176"/>
            <a:ext cx="1103299" cy="307777"/>
          </a:xfrm>
          <a:prstGeom prst="rect">
            <a:avLst/>
          </a:prstGeom>
        </p:spPr>
        <p:txBody>
          <a:bodyPr wrap="none">
            <a:spAutoFit/>
          </a:bodyPr>
          <a:lstStyle/>
          <a:p>
            <a:r>
              <a:rPr lang="fr-FR" sz="1400" b="1" dirty="0">
                <a:solidFill>
                  <a:schemeClr val="accent1">
                    <a:lumMod val="75000"/>
                  </a:schemeClr>
                </a:solidFill>
              </a:rPr>
              <a:t>(Domaine 2)</a:t>
            </a:r>
          </a:p>
        </p:txBody>
      </p:sp>
      <p:sp>
        <p:nvSpPr>
          <p:cNvPr id="17" name="Rectangle 16"/>
          <p:cNvSpPr/>
          <p:nvPr/>
        </p:nvSpPr>
        <p:spPr>
          <a:xfrm>
            <a:off x="1115616" y="3284984"/>
            <a:ext cx="1103299" cy="307777"/>
          </a:xfrm>
          <a:prstGeom prst="rect">
            <a:avLst/>
          </a:prstGeom>
        </p:spPr>
        <p:txBody>
          <a:bodyPr wrap="none">
            <a:spAutoFit/>
          </a:bodyPr>
          <a:lstStyle/>
          <a:p>
            <a:r>
              <a:rPr lang="fr-FR" sz="1400" b="1" dirty="0">
                <a:solidFill>
                  <a:schemeClr val="accent1">
                    <a:lumMod val="75000"/>
                  </a:schemeClr>
                </a:solidFill>
              </a:rPr>
              <a:t>(Domaine 4)</a:t>
            </a:r>
          </a:p>
        </p:txBody>
      </p:sp>
    </p:spTree>
    <p:extLst>
      <p:ext uri="{BB962C8B-B14F-4D97-AF65-F5344CB8AC3E}">
        <p14:creationId xmlns:p14="http://schemas.microsoft.com/office/powerpoint/2010/main" val="1434406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2" name="Text Box 10"/>
          <p:cNvSpPr txBox="1">
            <a:spLocks noChangeArrowheads="1"/>
          </p:cNvSpPr>
          <p:nvPr/>
        </p:nvSpPr>
        <p:spPr bwMode="auto">
          <a:xfrm>
            <a:off x="1258888" y="785794"/>
            <a:ext cx="7199312" cy="1477328"/>
          </a:xfrm>
          <a:prstGeom prst="rect">
            <a:avLst/>
          </a:prstGeom>
          <a:noFill/>
          <a:ln w="9525">
            <a:noFill/>
            <a:miter lim="800000"/>
            <a:headEnd/>
            <a:tailEnd/>
          </a:ln>
          <a:effectLst/>
        </p:spPr>
        <p:txBody>
          <a:bodyPr>
            <a:spAutoFit/>
          </a:bodyPr>
          <a:lstStyle/>
          <a:p>
            <a:r>
              <a:rPr lang="fr-FR" dirty="0">
                <a:sym typeface="Wingdings"/>
              </a:rPr>
              <a:t> </a:t>
            </a:r>
            <a:r>
              <a:rPr lang="fr-FR" dirty="0"/>
              <a:t>Ce mécanisme n’est possible que si la </a:t>
            </a:r>
            <a:r>
              <a:rPr lang="fr-FR" dirty="0" err="1"/>
              <a:t>ThrRS</a:t>
            </a:r>
            <a:r>
              <a:rPr lang="fr-FR" dirty="0"/>
              <a:t> peut lier les 2 ARN et comme </a:t>
            </a:r>
          </a:p>
          <a:p>
            <a:r>
              <a:rPr lang="fr-FR" dirty="0"/>
              <a:t>   le substrat naturel de la </a:t>
            </a:r>
            <a:r>
              <a:rPr lang="fr-FR" dirty="0" err="1"/>
              <a:t>ThrRS</a:t>
            </a:r>
            <a:r>
              <a:rPr lang="fr-FR" dirty="0"/>
              <a:t> est l’</a:t>
            </a:r>
            <a:r>
              <a:rPr lang="fr-FR" dirty="0" err="1"/>
              <a:t>ARNt</a:t>
            </a:r>
            <a:r>
              <a:rPr lang="fr-FR" dirty="0"/>
              <a:t> il faut que l’opérateur en </a:t>
            </a:r>
          </a:p>
          <a:p>
            <a:r>
              <a:rPr lang="fr-FR" dirty="0"/>
              <a:t>   quelque sorte trompe la </a:t>
            </a:r>
            <a:r>
              <a:rPr lang="fr-FR" dirty="0" err="1"/>
              <a:t>ThrRS</a:t>
            </a:r>
            <a:r>
              <a:rPr lang="fr-FR" dirty="0"/>
              <a:t> en adoptant une structure qui ressemble à </a:t>
            </a:r>
          </a:p>
          <a:p>
            <a:r>
              <a:rPr lang="fr-FR" dirty="0"/>
              <a:t>   l’</a:t>
            </a:r>
            <a:r>
              <a:rPr lang="fr-FR" dirty="0" err="1"/>
              <a:t>ARNt</a:t>
            </a:r>
            <a:r>
              <a:rPr lang="fr-FR" dirty="0"/>
              <a:t> et présente les 2 régions qui sont reconnues par la </a:t>
            </a:r>
            <a:r>
              <a:rPr lang="fr-FR" dirty="0" err="1"/>
              <a:t>ThrRS</a:t>
            </a:r>
            <a:r>
              <a:rPr lang="fr-FR" dirty="0"/>
              <a:t>: </a:t>
            </a:r>
          </a:p>
          <a:p>
            <a:r>
              <a:rPr lang="fr-FR" dirty="0"/>
              <a:t>   l’@codon (Domaine 2) et l’extrémité 3’ </a:t>
            </a:r>
            <a:r>
              <a:rPr lang="fr-FR" dirty="0" err="1"/>
              <a:t>acceptrice</a:t>
            </a:r>
            <a:r>
              <a:rPr lang="fr-FR" dirty="0"/>
              <a:t> de l’</a:t>
            </a:r>
            <a:r>
              <a:rPr lang="fr-FR" dirty="0" err="1"/>
              <a:t>ARNt</a:t>
            </a:r>
            <a:endParaRPr lang="fr-FR" baseline="30000" dirty="0">
              <a:solidFill>
                <a:srgbClr val="CC0000"/>
              </a:solidFill>
              <a:cs typeface="Arial" pitchFamily="34" charset="0"/>
              <a:sym typeface="Wingdings" pitchFamily="2" charset="2"/>
            </a:endParaRPr>
          </a:p>
        </p:txBody>
      </p:sp>
      <p:pic>
        <p:nvPicPr>
          <p:cNvPr id="453668" name="Picture 36" descr="thrRS domaine2"/>
          <p:cNvPicPr>
            <a:picLocks noChangeAspect="1" noChangeArrowheads="1"/>
          </p:cNvPicPr>
          <p:nvPr/>
        </p:nvPicPr>
        <p:blipFill>
          <a:blip r:embed="rId3" cstate="print"/>
          <a:srcRect/>
          <a:stretch>
            <a:fillRect/>
          </a:stretch>
        </p:blipFill>
        <p:spPr bwMode="auto">
          <a:xfrm>
            <a:off x="3419475" y="2859083"/>
            <a:ext cx="5343525" cy="1944688"/>
          </a:xfrm>
          <a:prstGeom prst="rect">
            <a:avLst/>
          </a:prstGeom>
          <a:noFill/>
        </p:spPr>
      </p:pic>
      <p:pic>
        <p:nvPicPr>
          <p:cNvPr id="453670" name="Picture 38"/>
          <p:cNvPicPr>
            <a:picLocks noChangeAspect="1" noChangeArrowheads="1"/>
          </p:cNvPicPr>
          <p:nvPr/>
        </p:nvPicPr>
        <p:blipFill>
          <a:blip r:embed="rId4" cstate="print"/>
          <a:srcRect l="66093" t="26941" r="10114" b="36494"/>
          <a:stretch>
            <a:fillRect/>
          </a:stretch>
        </p:blipFill>
        <p:spPr bwMode="auto">
          <a:xfrm>
            <a:off x="971550" y="2786058"/>
            <a:ext cx="1987550" cy="2160588"/>
          </a:xfrm>
          <a:prstGeom prst="rect">
            <a:avLst/>
          </a:prstGeom>
          <a:noFill/>
        </p:spPr>
      </p:pic>
      <p:sp>
        <p:nvSpPr>
          <p:cNvPr id="453672" name="Rectangle 40"/>
          <p:cNvSpPr>
            <a:spLocks noChangeArrowheads="1"/>
          </p:cNvSpPr>
          <p:nvPr/>
        </p:nvSpPr>
        <p:spPr bwMode="auto">
          <a:xfrm>
            <a:off x="3924300" y="2930521"/>
            <a:ext cx="1338263" cy="109537"/>
          </a:xfrm>
          <a:prstGeom prst="rect">
            <a:avLst/>
          </a:prstGeom>
          <a:solidFill>
            <a:srgbClr val="FFFFFF"/>
          </a:solidFill>
          <a:ln w="9525">
            <a:solidFill>
              <a:schemeClr val="bg1"/>
            </a:solidFill>
            <a:miter lim="800000"/>
            <a:headEnd/>
            <a:tailEnd/>
          </a:ln>
          <a:effectLst/>
        </p:spPr>
        <p:txBody>
          <a:bodyPr wrap="none" anchor="ctr"/>
          <a:lstStyle/>
          <a:p>
            <a:endParaRPr lang="fr-FR"/>
          </a:p>
        </p:txBody>
      </p:sp>
      <p:sp>
        <p:nvSpPr>
          <p:cNvPr id="453673" name="Rectangle 41"/>
          <p:cNvSpPr>
            <a:spLocks noChangeArrowheads="1"/>
          </p:cNvSpPr>
          <p:nvPr/>
        </p:nvSpPr>
        <p:spPr bwMode="auto">
          <a:xfrm>
            <a:off x="5580063" y="2859083"/>
            <a:ext cx="576262" cy="215900"/>
          </a:xfrm>
          <a:prstGeom prst="rect">
            <a:avLst/>
          </a:prstGeom>
          <a:solidFill>
            <a:srgbClr val="FFFFFF"/>
          </a:solidFill>
          <a:ln w="9525">
            <a:solidFill>
              <a:schemeClr val="bg1"/>
            </a:solidFill>
            <a:miter lim="800000"/>
            <a:headEnd/>
            <a:tailEnd/>
          </a:ln>
          <a:effectLst/>
        </p:spPr>
        <p:txBody>
          <a:bodyPr wrap="none" anchor="ctr"/>
          <a:lstStyle/>
          <a:p>
            <a:endParaRPr lang="fr-FR"/>
          </a:p>
        </p:txBody>
      </p:sp>
      <p:sp>
        <p:nvSpPr>
          <p:cNvPr id="14" name="ZoneTexte 13"/>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16" name="Espace réservé du numéro de diapositive 15"/>
          <p:cNvSpPr>
            <a:spLocks noGrp="1"/>
          </p:cNvSpPr>
          <p:nvPr>
            <p:ph type="sldNum" sz="quarter" idx="12"/>
          </p:nvPr>
        </p:nvSpPr>
        <p:spPr/>
        <p:txBody>
          <a:bodyPr/>
          <a:lstStyle/>
          <a:p>
            <a:fld id="{922D7642-BDE5-4A24-BAC5-C7F7F2D9BEDB}" type="slidenum">
              <a:rPr lang="fr-FR" smtClean="0"/>
              <a:pPr/>
              <a:t>83</a:t>
            </a:fld>
            <a:endParaRPr lang="fr-FR"/>
          </a:p>
        </p:txBody>
      </p:sp>
    </p:spTree>
    <p:extLst>
      <p:ext uri="{BB962C8B-B14F-4D97-AF65-F5344CB8AC3E}">
        <p14:creationId xmlns:p14="http://schemas.microsoft.com/office/powerpoint/2010/main" val="41449599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C:\images povray\dimer.tif"/>
          <p:cNvPicPr>
            <a:picLocks noChangeAspect="1" noChangeArrowheads="1"/>
          </p:cNvPicPr>
          <p:nvPr/>
        </p:nvPicPr>
        <p:blipFill>
          <a:blip r:embed="rId2" cstate="print"/>
          <a:srcRect/>
          <a:stretch>
            <a:fillRect/>
          </a:stretch>
        </p:blipFill>
        <p:spPr bwMode="auto">
          <a:xfrm>
            <a:off x="4000496" y="142852"/>
            <a:ext cx="4119852" cy="4086228"/>
          </a:xfrm>
          <a:prstGeom prst="rect">
            <a:avLst/>
          </a:prstGeom>
          <a:noFill/>
          <a:ln w="9525">
            <a:noFill/>
            <a:miter lim="800000"/>
            <a:headEnd/>
            <a:tailEnd/>
          </a:ln>
        </p:spPr>
      </p:pic>
      <p:sp>
        <p:nvSpPr>
          <p:cNvPr id="42" name="ZoneTexte 41"/>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44" name="Text Box 4"/>
          <p:cNvSpPr txBox="1">
            <a:spLocks noChangeArrowheads="1"/>
          </p:cNvSpPr>
          <p:nvPr/>
        </p:nvSpPr>
        <p:spPr bwMode="auto">
          <a:xfrm>
            <a:off x="5929322" y="3357562"/>
            <a:ext cx="646331" cy="400110"/>
          </a:xfrm>
          <a:prstGeom prst="rect">
            <a:avLst/>
          </a:prstGeom>
          <a:noFill/>
          <a:ln w="9525">
            <a:noFill/>
            <a:miter lim="800000"/>
            <a:headEnd/>
            <a:tailEnd/>
          </a:ln>
        </p:spPr>
        <p:txBody>
          <a:bodyPr wrap="none">
            <a:spAutoFit/>
          </a:bodyPr>
          <a:lstStyle/>
          <a:p>
            <a:r>
              <a:rPr lang="fr-FR" sz="2000" dirty="0">
                <a:solidFill>
                  <a:srgbClr val="C00000"/>
                </a:solidFill>
              </a:rPr>
              <a:t>ABD</a:t>
            </a:r>
          </a:p>
        </p:txBody>
      </p:sp>
      <p:sp>
        <p:nvSpPr>
          <p:cNvPr id="45" name="Text Box 5"/>
          <p:cNvSpPr txBox="1">
            <a:spLocks noChangeArrowheads="1"/>
          </p:cNvSpPr>
          <p:nvPr/>
        </p:nvSpPr>
        <p:spPr bwMode="auto">
          <a:xfrm>
            <a:off x="5286380" y="857232"/>
            <a:ext cx="1381125" cy="701675"/>
          </a:xfrm>
          <a:prstGeom prst="rect">
            <a:avLst/>
          </a:prstGeom>
          <a:noFill/>
          <a:ln w="9525">
            <a:noFill/>
            <a:miter lim="800000"/>
            <a:headEnd/>
            <a:tailEnd/>
          </a:ln>
        </p:spPr>
        <p:txBody>
          <a:bodyPr wrap="none">
            <a:spAutoFit/>
          </a:bodyPr>
          <a:lstStyle/>
          <a:p>
            <a:pPr algn="ctr"/>
            <a:r>
              <a:rPr lang="fr-FR" sz="2000" dirty="0">
                <a:solidFill>
                  <a:srgbClr val="00B050"/>
                </a:solidFill>
              </a:rPr>
              <a:t>Domaine</a:t>
            </a:r>
          </a:p>
          <a:p>
            <a:pPr algn="ctr"/>
            <a:r>
              <a:rPr lang="fr-FR" sz="2000" dirty="0">
                <a:solidFill>
                  <a:srgbClr val="00B050"/>
                </a:solidFill>
              </a:rPr>
              <a:t>catalytique</a:t>
            </a:r>
          </a:p>
        </p:txBody>
      </p:sp>
      <p:sp>
        <p:nvSpPr>
          <p:cNvPr id="46" name="Text Box 6"/>
          <p:cNvSpPr txBox="1">
            <a:spLocks noChangeArrowheads="1"/>
          </p:cNvSpPr>
          <p:nvPr/>
        </p:nvSpPr>
        <p:spPr bwMode="auto">
          <a:xfrm>
            <a:off x="7431744" y="2259866"/>
            <a:ext cx="1497974" cy="707886"/>
          </a:xfrm>
          <a:prstGeom prst="rect">
            <a:avLst/>
          </a:prstGeom>
          <a:noFill/>
          <a:ln w="9525">
            <a:noFill/>
            <a:miter lim="800000"/>
            <a:headEnd/>
            <a:tailEnd/>
          </a:ln>
        </p:spPr>
        <p:txBody>
          <a:bodyPr wrap="none">
            <a:spAutoFit/>
          </a:bodyPr>
          <a:lstStyle/>
          <a:p>
            <a:r>
              <a:rPr lang="fr-FR" sz="2000" dirty="0">
                <a:solidFill>
                  <a:srgbClr val="0070C0"/>
                </a:solidFill>
              </a:rPr>
              <a:t>Domaines</a:t>
            </a:r>
          </a:p>
          <a:p>
            <a:r>
              <a:rPr lang="fr-FR" sz="2000" dirty="0">
                <a:solidFill>
                  <a:srgbClr val="0070C0"/>
                </a:solidFill>
              </a:rPr>
              <a:t>N-terminaux</a:t>
            </a:r>
          </a:p>
        </p:txBody>
      </p:sp>
      <p:sp>
        <p:nvSpPr>
          <p:cNvPr id="47" name="Text Box 3"/>
          <p:cNvSpPr txBox="1">
            <a:spLocks noChangeArrowheads="1"/>
          </p:cNvSpPr>
          <p:nvPr/>
        </p:nvSpPr>
        <p:spPr bwMode="auto">
          <a:xfrm>
            <a:off x="500034" y="785794"/>
            <a:ext cx="3095620" cy="646331"/>
          </a:xfrm>
          <a:prstGeom prst="rect">
            <a:avLst/>
          </a:prstGeom>
          <a:noFill/>
          <a:ln w="12700">
            <a:noFill/>
            <a:miter lim="800000"/>
            <a:headEnd/>
            <a:tailEnd/>
          </a:ln>
        </p:spPr>
        <p:txBody>
          <a:bodyPr wrap="square">
            <a:spAutoFit/>
          </a:bodyPr>
          <a:lstStyle/>
          <a:p>
            <a:pPr eaLnBrk="0" hangingPunct="0"/>
            <a:r>
              <a:rPr lang="fr-FR" dirty="0">
                <a:sym typeface="Wingdings"/>
              </a:rPr>
              <a:t></a:t>
            </a:r>
            <a:r>
              <a:rPr lang="fr-FR" dirty="0" err="1"/>
              <a:t>ThrRS</a:t>
            </a:r>
            <a:r>
              <a:rPr lang="fr-FR" dirty="0"/>
              <a:t>: une </a:t>
            </a:r>
            <a:r>
              <a:rPr lang="fr-FR" dirty="0" err="1"/>
              <a:t>ARNt</a:t>
            </a:r>
            <a:r>
              <a:rPr lang="fr-FR" dirty="0"/>
              <a:t> synthétase </a:t>
            </a:r>
            <a:r>
              <a:rPr lang="fr-FR" dirty="0" err="1"/>
              <a:t>homodimérique</a:t>
            </a:r>
            <a:r>
              <a:rPr lang="fr-FR" dirty="0"/>
              <a:t> de classe </a:t>
            </a:r>
            <a:r>
              <a:rPr lang="fr-FR" dirty="0" err="1"/>
              <a:t>IIa</a:t>
            </a:r>
            <a:r>
              <a:rPr lang="fr-FR" dirty="0"/>
              <a:t> </a:t>
            </a:r>
            <a:endParaRPr lang="en-GB" dirty="0"/>
          </a:p>
        </p:txBody>
      </p:sp>
      <p:pic>
        <p:nvPicPr>
          <p:cNvPr id="48" name="Picture 2" descr="mono_white.pict                                                00013B58Macintosh HD                   B48E4558:"/>
          <p:cNvPicPr>
            <a:picLocks noChangeAspect="1" noChangeArrowheads="1"/>
          </p:cNvPicPr>
          <p:nvPr/>
        </p:nvPicPr>
        <p:blipFill>
          <a:blip r:embed="rId3" cstate="print"/>
          <a:srcRect/>
          <a:stretch>
            <a:fillRect/>
          </a:stretch>
        </p:blipFill>
        <p:spPr bwMode="auto">
          <a:xfrm>
            <a:off x="3071802" y="2928934"/>
            <a:ext cx="1857388" cy="1857388"/>
          </a:xfrm>
          <a:prstGeom prst="rect">
            <a:avLst/>
          </a:prstGeom>
          <a:noFill/>
          <a:ln w="9525">
            <a:noFill/>
            <a:miter lim="800000"/>
            <a:headEnd/>
            <a:tailEnd/>
          </a:ln>
        </p:spPr>
      </p:pic>
      <p:pic>
        <p:nvPicPr>
          <p:cNvPr id="49" name="Picture 4" descr="E:\Users\torrez\d2rustic.tiff"/>
          <p:cNvPicPr>
            <a:picLocks noChangeAspect="1" noChangeArrowheads="1"/>
          </p:cNvPicPr>
          <p:nvPr/>
        </p:nvPicPr>
        <p:blipFill>
          <a:blip r:embed="rId4" cstate="print"/>
          <a:srcRect/>
          <a:stretch>
            <a:fillRect/>
          </a:stretch>
        </p:blipFill>
        <p:spPr bwMode="auto">
          <a:xfrm>
            <a:off x="357158" y="2643182"/>
            <a:ext cx="1997287" cy="2000264"/>
          </a:xfrm>
          <a:prstGeom prst="rect">
            <a:avLst/>
          </a:prstGeom>
          <a:noFill/>
          <a:ln w="9525">
            <a:noFill/>
            <a:miter lim="800000"/>
            <a:headEnd/>
            <a:tailEnd/>
          </a:ln>
        </p:spPr>
      </p:pic>
      <p:pic>
        <p:nvPicPr>
          <p:cNvPr id="51" name="Picture 7" descr="C:\Program Files\WS_FTP\review2.tif"/>
          <p:cNvPicPr>
            <a:picLocks noChangeAspect="1" noChangeArrowheads="1"/>
          </p:cNvPicPr>
          <p:nvPr/>
        </p:nvPicPr>
        <p:blipFill>
          <a:blip r:embed="rId5" cstate="print"/>
          <a:srcRect/>
          <a:stretch>
            <a:fillRect/>
          </a:stretch>
        </p:blipFill>
        <p:spPr bwMode="auto">
          <a:xfrm>
            <a:off x="1071538" y="4243387"/>
            <a:ext cx="2743200" cy="2614613"/>
          </a:xfrm>
          <a:prstGeom prst="rect">
            <a:avLst/>
          </a:prstGeom>
          <a:noFill/>
          <a:ln w="9525">
            <a:noFill/>
            <a:miter lim="800000"/>
            <a:headEnd/>
            <a:tailEnd/>
          </a:ln>
        </p:spPr>
      </p:pic>
      <p:sp>
        <p:nvSpPr>
          <p:cNvPr id="55" name="Ellipse 54"/>
          <p:cNvSpPr/>
          <p:nvPr/>
        </p:nvSpPr>
        <p:spPr>
          <a:xfrm>
            <a:off x="4000496" y="2643182"/>
            <a:ext cx="928694" cy="2071702"/>
          </a:xfrm>
          <a:prstGeom prst="ellipse">
            <a:avLst/>
          </a:prstGeom>
          <a:noFill/>
          <a:ln cap="rnd">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lumMod val="50000"/>
                  </a:schemeClr>
                </a:solidFill>
              </a:ln>
            </a:endParaRPr>
          </a:p>
        </p:txBody>
      </p:sp>
      <p:sp>
        <p:nvSpPr>
          <p:cNvPr id="56" name="Ellipse 55"/>
          <p:cNvSpPr/>
          <p:nvPr/>
        </p:nvSpPr>
        <p:spPr>
          <a:xfrm>
            <a:off x="357158" y="3357562"/>
            <a:ext cx="928694" cy="1357322"/>
          </a:xfrm>
          <a:prstGeom prst="ellipse">
            <a:avLst/>
          </a:prstGeom>
          <a:noFill/>
          <a:ln cap="rnd">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avec flèche 57"/>
          <p:cNvCxnSpPr/>
          <p:nvPr/>
        </p:nvCxnSpPr>
        <p:spPr>
          <a:xfrm rot="16200000" flipH="1">
            <a:off x="785786" y="4857760"/>
            <a:ext cx="428628" cy="285752"/>
          </a:xfrm>
          <a:prstGeom prst="straightConnector1">
            <a:avLst/>
          </a:prstGeom>
          <a:ln w="25400">
            <a:solidFill>
              <a:srgbClr val="C0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rot="10800000" flipV="1">
            <a:off x="3071802" y="4214818"/>
            <a:ext cx="785818" cy="642942"/>
          </a:xfrm>
          <a:prstGeom prst="straightConnector1">
            <a:avLst/>
          </a:prstGeom>
          <a:ln w="25400">
            <a:solidFill>
              <a:schemeClr val="bg1">
                <a:lumMod val="50000"/>
              </a:schemeClr>
            </a:solidFill>
            <a:tailEnd type="stealth" w="lg" len="med"/>
          </a:ln>
        </p:spPr>
        <p:style>
          <a:lnRef idx="1">
            <a:schemeClr val="accent1"/>
          </a:lnRef>
          <a:fillRef idx="0">
            <a:schemeClr val="accent1"/>
          </a:fillRef>
          <a:effectRef idx="0">
            <a:schemeClr val="accent1"/>
          </a:effectRef>
          <a:fontRef idx="minor">
            <a:schemeClr val="tx1"/>
          </a:fontRef>
        </p:style>
      </p:cxnSp>
      <p:sp>
        <p:nvSpPr>
          <p:cNvPr id="62" name="Text Box 3"/>
          <p:cNvSpPr txBox="1">
            <a:spLocks noChangeArrowheads="1"/>
          </p:cNvSpPr>
          <p:nvPr/>
        </p:nvSpPr>
        <p:spPr bwMode="auto">
          <a:xfrm>
            <a:off x="1285852" y="4000504"/>
            <a:ext cx="1285884" cy="369332"/>
          </a:xfrm>
          <a:prstGeom prst="rect">
            <a:avLst/>
          </a:prstGeom>
          <a:noFill/>
          <a:ln w="12700">
            <a:noFill/>
            <a:miter lim="800000"/>
            <a:headEnd/>
            <a:tailEnd/>
          </a:ln>
        </p:spPr>
        <p:txBody>
          <a:bodyPr wrap="square">
            <a:spAutoFit/>
          </a:bodyPr>
          <a:lstStyle/>
          <a:p>
            <a:pPr eaLnBrk="0" hangingPunct="0"/>
            <a:r>
              <a:rPr lang="fr-FR" dirty="0">
                <a:solidFill>
                  <a:srgbClr val="C00000"/>
                </a:solidFill>
              </a:rPr>
              <a:t>Domaine 2</a:t>
            </a:r>
            <a:endParaRPr lang="en-GB" dirty="0">
              <a:solidFill>
                <a:srgbClr val="C00000"/>
              </a:solidFill>
            </a:endParaRPr>
          </a:p>
        </p:txBody>
      </p:sp>
      <p:sp>
        <p:nvSpPr>
          <p:cNvPr id="63" name="Text Box 3"/>
          <p:cNvSpPr txBox="1">
            <a:spLocks noChangeArrowheads="1"/>
          </p:cNvSpPr>
          <p:nvPr/>
        </p:nvSpPr>
        <p:spPr bwMode="auto">
          <a:xfrm>
            <a:off x="2714612" y="4000504"/>
            <a:ext cx="1285884" cy="369332"/>
          </a:xfrm>
          <a:prstGeom prst="rect">
            <a:avLst/>
          </a:prstGeom>
          <a:noFill/>
          <a:ln w="12700">
            <a:noFill/>
            <a:miter lim="800000"/>
            <a:headEnd/>
            <a:tailEnd/>
          </a:ln>
        </p:spPr>
        <p:txBody>
          <a:bodyPr wrap="square">
            <a:spAutoFit/>
          </a:bodyPr>
          <a:lstStyle/>
          <a:p>
            <a:pPr eaLnBrk="0" hangingPunct="0"/>
            <a:r>
              <a:rPr lang="fr-FR" dirty="0" err="1">
                <a:solidFill>
                  <a:schemeClr val="bg1">
                    <a:lumMod val="50000"/>
                  </a:schemeClr>
                </a:solidFill>
              </a:rPr>
              <a:t>ThrRS</a:t>
            </a:r>
            <a:r>
              <a:rPr lang="fr-FR" dirty="0">
                <a:solidFill>
                  <a:schemeClr val="bg1">
                    <a:lumMod val="50000"/>
                  </a:schemeClr>
                </a:solidFill>
              </a:rPr>
              <a:t> </a:t>
            </a:r>
            <a:r>
              <a:rPr lang="fr-FR" dirty="0">
                <a:solidFill>
                  <a:schemeClr val="bg1">
                    <a:lumMod val="50000"/>
                  </a:schemeClr>
                </a:solidFill>
                <a:latin typeface="Symbol" pitchFamily="18" charset="2"/>
              </a:rPr>
              <a:t>D</a:t>
            </a:r>
            <a:r>
              <a:rPr lang="fr-FR" dirty="0">
                <a:solidFill>
                  <a:schemeClr val="bg1">
                    <a:lumMod val="50000"/>
                  </a:schemeClr>
                </a:solidFill>
              </a:rPr>
              <a:t>N</a:t>
            </a:r>
            <a:endParaRPr lang="en-GB" dirty="0">
              <a:solidFill>
                <a:schemeClr val="bg1">
                  <a:lumMod val="50000"/>
                </a:schemeClr>
              </a:solidFill>
            </a:endParaRPr>
          </a:p>
        </p:txBody>
      </p:sp>
      <p:pic>
        <p:nvPicPr>
          <p:cNvPr id="64" name="Picture 2" descr="E:\Users\torrez\nsb\nsbsurffl.tiff"/>
          <p:cNvPicPr>
            <a:picLocks noChangeAspect="1" noChangeArrowheads="1"/>
          </p:cNvPicPr>
          <p:nvPr/>
        </p:nvPicPr>
        <p:blipFill>
          <a:blip r:embed="rId6" cstate="print"/>
          <a:srcRect/>
          <a:stretch>
            <a:fillRect/>
          </a:stretch>
        </p:blipFill>
        <p:spPr bwMode="auto">
          <a:xfrm>
            <a:off x="5929322" y="4000480"/>
            <a:ext cx="2857520" cy="2857520"/>
          </a:xfrm>
          <a:prstGeom prst="rect">
            <a:avLst/>
          </a:prstGeom>
          <a:noFill/>
          <a:ln w="9525">
            <a:noFill/>
            <a:miter lim="800000"/>
            <a:headEnd/>
            <a:tailEnd/>
          </a:ln>
        </p:spPr>
      </p:pic>
      <p:sp>
        <p:nvSpPr>
          <p:cNvPr id="65" name="Text Box 3"/>
          <p:cNvSpPr txBox="1">
            <a:spLocks noChangeArrowheads="1"/>
          </p:cNvSpPr>
          <p:nvPr/>
        </p:nvSpPr>
        <p:spPr bwMode="auto">
          <a:xfrm>
            <a:off x="5643570" y="3845486"/>
            <a:ext cx="3500430" cy="369332"/>
          </a:xfrm>
          <a:prstGeom prst="rect">
            <a:avLst/>
          </a:prstGeom>
          <a:noFill/>
          <a:ln w="12700">
            <a:noFill/>
            <a:miter lim="800000"/>
            <a:headEnd/>
            <a:tailEnd/>
          </a:ln>
        </p:spPr>
        <p:txBody>
          <a:bodyPr wrap="square">
            <a:spAutoFit/>
          </a:bodyPr>
          <a:lstStyle/>
          <a:p>
            <a:pPr eaLnBrk="0" hangingPunct="0"/>
            <a:r>
              <a:rPr lang="fr-FR" dirty="0"/>
              <a:t>Superposition Domaine 2 - </a:t>
            </a:r>
            <a:r>
              <a:rPr lang="fr-FR" dirty="0" err="1"/>
              <a:t>tRNA</a:t>
            </a:r>
            <a:r>
              <a:rPr lang="fr-FR" baseline="30000" dirty="0" err="1"/>
              <a:t>Thr</a:t>
            </a:r>
            <a:endParaRPr lang="en-GB" baseline="30000" dirty="0"/>
          </a:p>
        </p:txBody>
      </p:sp>
      <p:sp>
        <p:nvSpPr>
          <p:cNvPr id="66" name="Text Box 3"/>
          <p:cNvSpPr txBox="1">
            <a:spLocks noChangeArrowheads="1"/>
          </p:cNvSpPr>
          <p:nvPr/>
        </p:nvSpPr>
        <p:spPr bwMode="auto">
          <a:xfrm>
            <a:off x="3500430" y="6488668"/>
            <a:ext cx="5429288" cy="369332"/>
          </a:xfrm>
          <a:prstGeom prst="rect">
            <a:avLst/>
          </a:prstGeom>
          <a:noFill/>
          <a:ln w="12700">
            <a:noFill/>
            <a:miter lim="800000"/>
            <a:headEnd/>
            <a:tailEnd/>
          </a:ln>
        </p:spPr>
        <p:txBody>
          <a:bodyPr wrap="square">
            <a:spAutoFit/>
          </a:bodyPr>
          <a:lstStyle/>
          <a:p>
            <a:pPr eaLnBrk="0" hangingPunct="0"/>
            <a:r>
              <a:rPr lang="fr-FR" dirty="0">
                <a:sym typeface="Wingdings"/>
              </a:rPr>
              <a:t> </a:t>
            </a:r>
            <a:r>
              <a:rPr lang="fr-FR" dirty="0"/>
              <a:t>Or </a:t>
            </a:r>
            <a:r>
              <a:rPr lang="fr-FR" dirty="0">
                <a:solidFill>
                  <a:srgbClr val="C00000"/>
                </a:solidFill>
              </a:rPr>
              <a:t>2 Domaine 2 </a:t>
            </a:r>
            <a:r>
              <a:rPr lang="fr-FR" dirty="0"/>
              <a:t>par dimère de </a:t>
            </a:r>
            <a:r>
              <a:rPr lang="fr-FR" dirty="0" err="1"/>
              <a:t>ThrRS</a:t>
            </a:r>
            <a:r>
              <a:rPr lang="fr-FR" dirty="0"/>
              <a:t> dans st 3D</a:t>
            </a:r>
            <a:endParaRPr lang="en-GB" baseline="30000" dirty="0"/>
          </a:p>
        </p:txBody>
      </p:sp>
      <p:sp>
        <p:nvSpPr>
          <p:cNvPr id="20" name="Text Box 3"/>
          <p:cNvSpPr txBox="1">
            <a:spLocks noChangeArrowheads="1"/>
          </p:cNvSpPr>
          <p:nvPr/>
        </p:nvSpPr>
        <p:spPr bwMode="auto">
          <a:xfrm>
            <a:off x="1115616" y="2132856"/>
            <a:ext cx="1285884" cy="369332"/>
          </a:xfrm>
          <a:prstGeom prst="rect">
            <a:avLst/>
          </a:prstGeom>
          <a:noFill/>
          <a:ln w="12700">
            <a:noFill/>
            <a:miter lim="800000"/>
            <a:headEnd/>
            <a:tailEnd/>
          </a:ln>
        </p:spPr>
        <p:txBody>
          <a:bodyPr wrap="square">
            <a:spAutoFit/>
          </a:bodyPr>
          <a:lstStyle/>
          <a:p>
            <a:pPr eaLnBrk="0" hangingPunct="0"/>
            <a:r>
              <a:rPr lang="fr-FR" dirty="0">
                <a:solidFill>
                  <a:srgbClr val="C00000"/>
                </a:solidFill>
              </a:rPr>
              <a:t>Domaine 4</a:t>
            </a:r>
            <a:endParaRPr lang="en-GB" dirty="0">
              <a:solidFill>
                <a:srgbClr val="C00000"/>
              </a:solidFill>
            </a:endParaRPr>
          </a:p>
        </p:txBody>
      </p:sp>
      <p:sp>
        <p:nvSpPr>
          <p:cNvPr id="21" name="Ellipse 20"/>
          <p:cNvSpPr/>
          <p:nvPr/>
        </p:nvSpPr>
        <p:spPr>
          <a:xfrm rot="5400000">
            <a:off x="1185914" y="2278582"/>
            <a:ext cx="928694" cy="1357322"/>
          </a:xfrm>
          <a:prstGeom prst="ellipse">
            <a:avLst/>
          </a:prstGeom>
          <a:noFill/>
          <a:ln cap="rnd">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orme libre 1"/>
          <p:cNvSpPr/>
          <p:nvPr/>
        </p:nvSpPr>
        <p:spPr>
          <a:xfrm>
            <a:off x="227474" y="2293503"/>
            <a:ext cx="3592202" cy="4207914"/>
          </a:xfrm>
          <a:custGeom>
            <a:avLst/>
            <a:gdLst>
              <a:gd name="connsiteX0" fmla="*/ 767727 w 3592202"/>
              <a:gd name="connsiteY0" fmla="*/ 0 h 4207914"/>
              <a:gd name="connsiteX1" fmla="*/ 9479 w 3592202"/>
              <a:gd name="connsiteY1" fmla="*/ 0 h 4207914"/>
              <a:gd name="connsiteX2" fmla="*/ 0 w 3592202"/>
              <a:gd name="connsiteY2" fmla="*/ 4113141 h 4207914"/>
              <a:gd name="connsiteX3" fmla="*/ 0 w 3592202"/>
              <a:gd name="connsiteY3" fmla="*/ 4207914 h 4207914"/>
              <a:gd name="connsiteX4" fmla="*/ 3592202 w 3592202"/>
              <a:gd name="connsiteY4" fmla="*/ 4198437 h 4207914"/>
              <a:gd name="connsiteX5" fmla="*/ 3440552 w 3592202"/>
              <a:gd name="connsiteY5" fmla="*/ 3743527 h 420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202" h="4207914">
                <a:moveTo>
                  <a:pt x="767727" y="0"/>
                </a:moveTo>
                <a:lnTo>
                  <a:pt x="9479" y="0"/>
                </a:lnTo>
                <a:cubicBezTo>
                  <a:pt x="6319" y="1371047"/>
                  <a:pt x="3160" y="2742094"/>
                  <a:pt x="0" y="4113141"/>
                </a:cubicBezTo>
                <a:lnTo>
                  <a:pt x="0" y="4207914"/>
                </a:lnTo>
                <a:lnTo>
                  <a:pt x="3592202" y="4198437"/>
                </a:lnTo>
                <a:lnTo>
                  <a:pt x="3440552" y="3743527"/>
                </a:lnTo>
              </a:path>
            </a:pathLst>
          </a:custGeom>
          <a:ln w="25400">
            <a:solidFill>
              <a:srgbClr val="C00000"/>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422746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16" name="Espace réservé du numéro de diapositive 15"/>
          <p:cNvSpPr>
            <a:spLocks noGrp="1"/>
          </p:cNvSpPr>
          <p:nvPr>
            <p:ph type="sldNum" sz="quarter" idx="12"/>
          </p:nvPr>
        </p:nvSpPr>
        <p:spPr/>
        <p:txBody>
          <a:bodyPr/>
          <a:lstStyle/>
          <a:p>
            <a:fld id="{922D7642-BDE5-4A24-BAC5-C7F7F2D9BEDB}" type="slidenum">
              <a:rPr lang="fr-FR" smtClean="0"/>
              <a:pPr/>
              <a:t>85</a:t>
            </a:fld>
            <a:endParaRPr lang="fr-FR"/>
          </a:p>
        </p:txBody>
      </p:sp>
      <p:pic>
        <p:nvPicPr>
          <p:cNvPr id="9" name="Picture 10"/>
          <p:cNvPicPr>
            <a:picLocks noChangeAspect="1" noChangeArrowheads="1"/>
          </p:cNvPicPr>
          <p:nvPr/>
        </p:nvPicPr>
        <p:blipFill>
          <a:blip r:embed="rId3" cstate="print"/>
          <a:srcRect l="13484" t="19058" r="35309" b="28589"/>
          <a:stretch>
            <a:fillRect/>
          </a:stretch>
        </p:blipFill>
        <p:spPr bwMode="auto">
          <a:xfrm>
            <a:off x="1227190" y="1500174"/>
            <a:ext cx="5275263" cy="3816350"/>
          </a:xfrm>
          <a:prstGeom prst="rect">
            <a:avLst/>
          </a:prstGeom>
          <a:noFill/>
        </p:spPr>
      </p:pic>
      <p:sp>
        <p:nvSpPr>
          <p:cNvPr id="11" name="AutoShape 13"/>
          <p:cNvSpPr>
            <a:spLocks noChangeArrowheads="1"/>
          </p:cNvSpPr>
          <p:nvPr/>
        </p:nvSpPr>
        <p:spPr bwMode="auto">
          <a:xfrm>
            <a:off x="2903590" y="2185974"/>
            <a:ext cx="3200400" cy="457200"/>
          </a:xfrm>
          <a:prstGeom prst="roundRect">
            <a:avLst>
              <a:gd name="adj" fmla="val 16667"/>
            </a:avLst>
          </a:prstGeom>
          <a:noFill/>
          <a:ln w="28575">
            <a:solidFill>
              <a:srgbClr val="400080"/>
            </a:solidFill>
            <a:round/>
            <a:headEnd/>
            <a:tailEnd/>
          </a:ln>
          <a:effectLst/>
        </p:spPr>
        <p:txBody>
          <a:bodyPr wrap="none" anchor="ctr"/>
          <a:lstStyle/>
          <a:p>
            <a:endParaRPr lang="fr-FR"/>
          </a:p>
        </p:txBody>
      </p:sp>
      <p:sp>
        <p:nvSpPr>
          <p:cNvPr id="12" name="Text Box 14"/>
          <p:cNvSpPr txBox="1">
            <a:spLocks noChangeArrowheads="1"/>
          </p:cNvSpPr>
          <p:nvPr/>
        </p:nvSpPr>
        <p:spPr bwMode="auto">
          <a:xfrm>
            <a:off x="4214810" y="1571612"/>
            <a:ext cx="1032655" cy="338554"/>
          </a:xfrm>
          <a:prstGeom prst="rect">
            <a:avLst/>
          </a:prstGeom>
          <a:noFill/>
          <a:ln w="9525">
            <a:noFill/>
            <a:miter lim="800000"/>
            <a:headEnd/>
            <a:tailEnd/>
          </a:ln>
          <a:effectLst/>
        </p:spPr>
        <p:txBody>
          <a:bodyPr wrap="none">
            <a:spAutoFit/>
          </a:bodyPr>
          <a:lstStyle/>
          <a:p>
            <a:pPr eaLnBrk="0" hangingPunct="0"/>
            <a:r>
              <a:rPr lang="fr-FR" sz="1600" b="1" dirty="0">
                <a:solidFill>
                  <a:srgbClr val="C00000"/>
                </a:solidFill>
                <a:latin typeface="Calibri" pitchFamily="34" charset="0"/>
                <a:cs typeface="Calibri" pitchFamily="34" charset="0"/>
              </a:rPr>
              <a:t>Ribosome</a:t>
            </a:r>
            <a:endParaRPr lang="fr-FR" sz="2400" dirty="0">
              <a:solidFill>
                <a:srgbClr val="C00000"/>
              </a:solidFill>
              <a:latin typeface="Calibri" pitchFamily="34" charset="0"/>
              <a:cs typeface="Calibri" pitchFamily="34" charset="0"/>
            </a:endParaRPr>
          </a:p>
        </p:txBody>
      </p:sp>
      <p:grpSp>
        <p:nvGrpSpPr>
          <p:cNvPr id="2" name="Group 16"/>
          <p:cNvGrpSpPr>
            <a:grpSpLocks/>
          </p:cNvGrpSpPr>
          <p:nvPr/>
        </p:nvGrpSpPr>
        <p:grpSpPr bwMode="auto">
          <a:xfrm>
            <a:off x="1227190" y="2795574"/>
            <a:ext cx="2743200" cy="2209800"/>
            <a:chOff x="480" y="2448"/>
            <a:chExt cx="1728" cy="1392"/>
          </a:xfrm>
        </p:grpSpPr>
        <p:sp>
          <p:nvSpPr>
            <p:cNvPr id="18" name="AutoShape 17"/>
            <p:cNvSpPr>
              <a:spLocks noChangeArrowheads="1"/>
            </p:cNvSpPr>
            <p:nvPr/>
          </p:nvSpPr>
          <p:spPr bwMode="auto">
            <a:xfrm>
              <a:off x="480" y="2496"/>
              <a:ext cx="384" cy="1344"/>
            </a:xfrm>
            <a:prstGeom prst="roundRect">
              <a:avLst>
                <a:gd name="adj" fmla="val 16667"/>
              </a:avLst>
            </a:prstGeom>
            <a:noFill/>
            <a:ln w="19050">
              <a:solidFill>
                <a:srgbClr val="008040"/>
              </a:solidFill>
              <a:round/>
              <a:headEnd/>
              <a:tailEnd/>
            </a:ln>
            <a:effectLst/>
          </p:spPr>
          <p:txBody>
            <a:bodyPr wrap="none" anchor="ctr"/>
            <a:lstStyle/>
            <a:p>
              <a:endParaRPr lang="fr-FR"/>
            </a:p>
          </p:txBody>
        </p:sp>
        <p:sp>
          <p:nvSpPr>
            <p:cNvPr id="19" name="AutoShape 18"/>
            <p:cNvSpPr>
              <a:spLocks noChangeArrowheads="1"/>
            </p:cNvSpPr>
            <p:nvPr/>
          </p:nvSpPr>
          <p:spPr bwMode="auto">
            <a:xfrm>
              <a:off x="1824" y="2448"/>
              <a:ext cx="384" cy="1248"/>
            </a:xfrm>
            <a:prstGeom prst="roundRect">
              <a:avLst>
                <a:gd name="adj" fmla="val 16667"/>
              </a:avLst>
            </a:prstGeom>
            <a:noFill/>
            <a:ln w="19050">
              <a:solidFill>
                <a:srgbClr val="008040"/>
              </a:solidFill>
              <a:round/>
              <a:headEnd/>
              <a:tailEnd/>
            </a:ln>
            <a:effectLst/>
          </p:spPr>
          <p:txBody>
            <a:bodyPr wrap="none" anchor="ctr"/>
            <a:lstStyle/>
            <a:p>
              <a:endParaRPr lang="fr-FR"/>
            </a:p>
          </p:txBody>
        </p:sp>
      </p:grpSp>
      <p:sp>
        <p:nvSpPr>
          <p:cNvPr id="22" name="Text Box 22"/>
          <p:cNvSpPr txBox="1">
            <a:spLocks noChangeArrowheads="1"/>
          </p:cNvSpPr>
          <p:nvPr/>
        </p:nvSpPr>
        <p:spPr bwMode="auto">
          <a:xfrm>
            <a:off x="1000100" y="857232"/>
            <a:ext cx="7199312" cy="584775"/>
          </a:xfrm>
          <a:prstGeom prst="rect">
            <a:avLst/>
          </a:prstGeom>
          <a:noFill/>
          <a:ln w="9525">
            <a:noFill/>
            <a:miter lim="800000"/>
            <a:headEnd/>
            <a:tailEnd/>
          </a:ln>
          <a:effectLst/>
        </p:spPr>
        <p:txBody>
          <a:bodyPr>
            <a:spAutoFit/>
          </a:bodyPr>
          <a:lstStyle/>
          <a:p>
            <a:r>
              <a:rPr lang="fr-FR" sz="1600" dirty="0"/>
              <a:t>Et il a été montré que le mime structural de la stem-</a:t>
            </a:r>
            <a:r>
              <a:rPr lang="fr-FR" sz="1600" dirty="0" err="1"/>
              <a:t>loop</a:t>
            </a:r>
            <a:r>
              <a:rPr lang="fr-FR" sz="1600" dirty="0"/>
              <a:t> @codon est répété et la </a:t>
            </a:r>
            <a:r>
              <a:rPr lang="fr-FR" sz="1600" dirty="0" err="1"/>
              <a:t>ThRS</a:t>
            </a:r>
            <a:r>
              <a:rPr lang="fr-FR" sz="1600" dirty="0"/>
              <a:t> est </a:t>
            </a:r>
            <a:r>
              <a:rPr lang="fr-FR" sz="1600" dirty="0" err="1"/>
              <a:t>dimérique</a:t>
            </a:r>
            <a:endParaRPr lang="fr-FR" sz="1600" baseline="30000" dirty="0">
              <a:solidFill>
                <a:srgbClr val="CC0000"/>
              </a:solidFill>
              <a:cs typeface="Arial" pitchFamily="34" charset="0"/>
              <a:sym typeface="Wingdings" pitchFamily="2" charset="2"/>
            </a:endParaRPr>
          </a:p>
        </p:txBody>
      </p:sp>
      <p:sp>
        <p:nvSpPr>
          <p:cNvPr id="23" name="Rectangle 23"/>
          <p:cNvSpPr>
            <a:spLocks noChangeArrowheads="1"/>
          </p:cNvSpPr>
          <p:nvPr/>
        </p:nvSpPr>
        <p:spPr bwMode="auto">
          <a:xfrm>
            <a:off x="3156016" y="4786322"/>
            <a:ext cx="1211262" cy="336550"/>
          </a:xfrm>
          <a:prstGeom prst="rect">
            <a:avLst/>
          </a:prstGeom>
          <a:noFill/>
          <a:ln w="9525">
            <a:noFill/>
            <a:miter lim="800000"/>
            <a:headEnd/>
            <a:tailEnd/>
          </a:ln>
          <a:effectLst/>
        </p:spPr>
        <p:txBody>
          <a:bodyPr wrap="none">
            <a:spAutoFit/>
          </a:bodyPr>
          <a:lstStyle/>
          <a:p>
            <a:r>
              <a:rPr lang="fr-FR" sz="1600" b="1" dirty="0">
                <a:solidFill>
                  <a:srgbClr val="008000"/>
                </a:solidFill>
              </a:rPr>
              <a:t>Domaine 2</a:t>
            </a:r>
          </a:p>
        </p:txBody>
      </p:sp>
      <p:sp>
        <p:nvSpPr>
          <p:cNvPr id="24" name="Rectangle 24"/>
          <p:cNvSpPr>
            <a:spLocks noChangeArrowheads="1"/>
          </p:cNvSpPr>
          <p:nvPr/>
        </p:nvSpPr>
        <p:spPr bwMode="auto">
          <a:xfrm>
            <a:off x="1012876" y="5072074"/>
            <a:ext cx="1211263" cy="336550"/>
          </a:xfrm>
          <a:prstGeom prst="rect">
            <a:avLst/>
          </a:prstGeom>
          <a:noFill/>
          <a:ln w="9525">
            <a:noFill/>
            <a:miter lim="800000"/>
            <a:headEnd/>
            <a:tailEnd/>
          </a:ln>
          <a:effectLst/>
        </p:spPr>
        <p:txBody>
          <a:bodyPr wrap="none">
            <a:spAutoFit/>
          </a:bodyPr>
          <a:lstStyle/>
          <a:p>
            <a:r>
              <a:rPr lang="fr-FR" sz="1600" b="1" dirty="0">
                <a:solidFill>
                  <a:srgbClr val="008000"/>
                </a:solidFill>
              </a:rPr>
              <a:t>Domaine 4</a:t>
            </a:r>
          </a:p>
        </p:txBody>
      </p:sp>
      <p:grpSp>
        <p:nvGrpSpPr>
          <p:cNvPr id="3" name="Group 27"/>
          <p:cNvGrpSpPr>
            <a:grpSpLocks/>
          </p:cNvGrpSpPr>
          <p:nvPr/>
        </p:nvGrpSpPr>
        <p:grpSpPr bwMode="auto">
          <a:xfrm>
            <a:off x="6308725" y="2225657"/>
            <a:ext cx="2581275" cy="2752725"/>
            <a:chOff x="3264" y="1104"/>
            <a:chExt cx="2016" cy="2151"/>
          </a:xfrm>
        </p:grpSpPr>
        <p:pic>
          <p:nvPicPr>
            <p:cNvPr id="26" name="Picture 28" descr="sc3"/>
            <p:cNvPicPr>
              <a:picLocks noChangeAspect="1" noChangeArrowheads="1"/>
            </p:cNvPicPr>
            <p:nvPr/>
          </p:nvPicPr>
          <p:blipFill>
            <a:blip r:embed="rId4" cstate="print"/>
            <a:srcRect/>
            <a:stretch>
              <a:fillRect/>
            </a:stretch>
          </p:blipFill>
          <p:spPr bwMode="auto">
            <a:xfrm>
              <a:off x="3264" y="1104"/>
              <a:ext cx="2016" cy="2016"/>
            </a:xfrm>
            <a:prstGeom prst="rect">
              <a:avLst/>
            </a:prstGeom>
            <a:noFill/>
          </p:spPr>
        </p:pic>
        <p:sp>
          <p:nvSpPr>
            <p:cNvPr id="27" name="Text Box 29"/>
            <p:cNvSpPr txBox="1">
              <a:spLocks noChangeArrowheads="1"/>
            </p:cNvSpPr>
            <p:nvPr/>
          </p:nvSpPr>
          <p:spPr bwMode="auto">
            <a:xfrm>
              <a:off x="4790" y="3017"/>
              <a:ext cx="238" cy="238"/>
            </a:xfrm>
            <a:prstGeom prst="rect">
              <a:avLst/>
            </a:prstGeom>
            <a:noFill/>
            <a:ln w="9525">
              <a:noFill/>
              <a:miter lim="800000"/>
              <a:headEnd/>
              <a:tailEnd/>
            </a:ln>
            <a:effectLst/>
          </p:spPr>
          <p:txBody>
            <a:bodyPr wrap="none">
              <a:spAutoFit/>
            </a:bodyPr>
            <a:lstStyle/>
            <a:p>
              <a:pPr eaLnBrk="0" hangingPunct="0"/>
              <a:r>
                <a:rPr lang="fr-FR" sz="1400" b="1">
                  <a:solidFill>
                    <a:srgbClr val="595959"/>
                  </a:solidFill>
                  <a:latin typeface="Comic Sans MS" pitchFamily="66" charset="0"/>
                </a:rPr>
                <a:t>G</a:t>
              </a:r>
            </a:p>
          </p:txBody>
        </p:sp>
        <p:sp>
          <p:nvSpPr>
            <p:cNvPr id="28" name="Text Box 30"/>
            <p:cNvSpPr txBox="1">
              <a:spLocks noChangeArrowheads="1"/>
            </p:cNvSpPr>
            <p:nvPr/>
          </p:nvSpPr>
          <p:spPr bwMode="auto">
            <a:xfrm>
              <a:off x="4992" y="2736"/>
              <a:ext cx="247" cy="238"/>
            </a:xfrm>
            <a:prstGeom prst="rect">
              <a:avLst/>
            </a:prstGeom>
            <a:noFill/>
            <a:ln w="9525">
              <a:noFill/>
              <a:miter lim="800000"/>
              <a:headEnd/>
              <a:tailEnd/>
            </a:ln>
            <a:effectLst/>
          </p:spPr>
          <p:txBody>
            <a:bodyPr wrap="none">
              <a:spAutoFit/>
            </a:bodyPr>
            <a:lstStyle/>
            <a:p>
              <a:pPr eaLnBrk="0" hangingPunct="0"/>
              <a:r>
                <a:rPr lang="fr-FR" sz="1400" b="1">
                  <a:solidFill>
                    <a:srgbClr val="595959"/>
                  </a:solidFill>
                  <a:latin typeface="Comic Sans MS" pitchFamily="66" charset="0"/>
                </a:rPr>
                <a:t>U</a:t>
              </a:r>
            </a:p>
          </p:txBody>
        </p:sp>
        <p:sp>
          <p:nvSpPr>
            <p:cNvPr id="29" name="Text Box 31"/>
            <p:cNvSpPr txBox="1">
              <a:spLocks noChangeArrowheads="1"/>
            </p:cNvSpPr>
            <p:nvPr/>
          </p:nvSpPr>
          <p:spPr bwMode="auto">
            <a:xfrm>
              <a:off x="4367" y="2976"/>
              <a:ext cx="230" cy="238"/>
            </a:xfrm>
            <a:prstGeom prst="rect">
              <a:avLst/>
            </a:prstGeom>
            <a:noFill/>
            <a:ln w="9525">
              <a:noFill/>
              <a:miter lim="800000"/>
              <a:headEnd/>
              <a:tailEnd/>
            </a:ln>
            <a:effectLst/>
          </p:spPr>
          <p:txBody>
            <a:bodyPr wrap="none">
              <a:spAutoFit/>
            </a:bodyPr>
            <a:lstStyle/>
            <a:p>
              <a:pPr eaLnBrk="0" hangingPunct="0"/>
              <a:r>
                <a:rPr lang="fr-FR" sz="1400" b="1">
                  <a:solidFill>
                    <a:srgbClr val="595959"/>
                  </a:solidFill>
                  <a:latin typeface="Comic Sans MS" pitchFamily="66" charset="0"/>
                </a:rPr>
                <a:t>C</a:t>
              </a:r>
            </a:p>
          </p:txBody>
        </p:sp>
      </p:grpSp>
      <p:sp>
        <p:nvSpPr>
          <p:cNvPr id="30" name="Text Box 32"/>
          <p:cNvSpPr txBox="1">
            <a:spLocks noChangeArrowheads="1"/>
          </p:cNvSpPr>
          <p:nvPr/>
        </p:nvSpPr>
        <p:spPr bwMode="auto">
          <a:xfrm>
            <a:off x="0" y="6629400"/>
            <a:ext cx="1922321" cy="230832"/>
          </a:xfrm>
          <a:prstGeom prst="rect">
            <a:avLst/>
          </a:prstGeom>
          <a:noFill/>
          <a:ln w="9525">
            <a:noFill/>
            <a:miter lim="800000"/>
            <a:headEnd/>
            <a:tailEnd/>
          </a:ln>
          <a:effectLst/>
        </p:spPr>
        <p:txBody>
          <a:bodyPr wrap="none">
            <a:spAutoFit/>
          </a:bodyPr>
          <a:lstStyle/>
          <a:p>
            <a:pPr eaLnBrk="0" hangingPunct="0"/>
            <a:r>
              <a:rPr lang="fr-FR" sz="900" dirty="0" err="1">
                <a:latin typeface="Calibri" pitchFamily="34" charset="0"/>
                <a:cs typeface="Calibri" pitchFamily="34" charset="0"/>
              </a:rPr>
              <a:t>Romby</a:t>
            </a:r>
            <a:r>
              <a:rPr lang="fr-FR" sz="900" dirty="0">
                <a:latin typeface="Calibri" pitchFamily="34" charset="0"/>
                <a:cs typeface="Calibri" pitchFamily="34" charset="0"/>
              </a:rPr>
              <a:t> &amp; Springer (2003) TIG 19:155</a:t>
            </a:r>
          </a:p>
        </p:txBody>
      </p:sp>
      <p:sp>
        <p:nvSpPr>
          <p:cNvPr id="31" name="Text Box 33"/>
          <p:cNvSpPr txBox="1">
            <a:spLocks noChangeArrowheads="1"/>
          </p:cNvSpPr>
          <p:nvPr/>
        </p:nvSpPr>
        <p:spPr bwMode="auto">
          <a:xfrm>
            <a:off x="6453188" y="4960919"/>
            <a:ext cx="2668587" cy="365125"/>
          </a:xfrm>
          <a:prstGeom prst="rect">
            <a:avLst/>
          </a:prstGeom>
          <a:noFill/>
          <a:ln w="9525">
            <a:noFill/>
            <a:miter lim="800000"/>
            <a:headEnd/>
            <a:tailEnd/>
          </a:ln>
          <a:effectLst/>
        </p:spPr>
        <p:txBody>
          <a:bodyPr wrap="none">
            <a:spAutoFit/>
          </a:bodyPr>
          <a:lstStyle/>
          <a:p>
            <a:pPr eaLnBrk="0" hangingPunct="0"/>
            <a:r>
              <a:rPr lang="en-US" sz="900" b="1">
                <a:latin typeface="Comic Sans MS" pitchFamily="66" charset="0"/>
              </a:rPr>
              <a:t>Sankaranarayanan et al. 1999. Cell 97: 371</a:t>
            </a:r>
          </a:p>
          <a:p>
            <a:pPr eaLnBrk="0" hangingPunct="0"/>
            <a:r>
              <a:rPr lang="en-US" sz="900" b="1">
                <a:latin typeface="Comic Sans MS" pitchFamily="66" charset="0"/>
              </a:rPr>
              <a:t>Torres-Larios et al. 2002 NSB 9: 343</a:t>
            </a:r>
          </a:p>
        </p:txBody>
      </p:sp>
      <p:sp>
        <p:nvSpPr>
          <p:cNvPr id="32" name="Espace réservé du numéro de diapositive 30"/>
          <p:cNvSpPr txBox="1">
            <a:spLocks/>
          </p:cNvSpPr>
          <p:nvPr/>
        </p:nvSpPr>
        <p:spPr>
          <a:xfrm>
            <a:off x="6705600" y="5224444"/>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22D7642-BDE5-4A24-BAC5-C7F7F2D9BEDB}" type="slidenum">
              <a:rPr kumimoji="0" lang="fr-FR"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3" name="ZoneTexte 32"/>
          <p:cNvSpPr txBox="1"/>
          <p:nvPr/>
        </p:nvSpPr>
        <p:spPr>
          <a:xfrm>
            <a:off x="2227322" y="5072074"/>
            <a:ext cx="1174489" cy="584775"/>
          </a:xfrm>
          <a:prstGeom prst="rect">
            <a:avLst/>
          </a:prstGeom>
          <a:noFill/>
        </p:spPr>
        <p:txBody>
          <a:bodyPr wrap="none" rtlCol="0">
            <a:spAutoFit/>
          </a:bodyPr>
          <a:lstStyle/>
          <a:p>
            <a:r>
              <a:rPr lang="fr-FR" sz="3200" b="1" dirty="0" err="1">
                <a:solidFill>
                  <a:schemeClr val="bg1">
                    <a:lumMod val="50000"/>
                  </a:schemeClr>
                </a:solidFill>
              </a:rPr>
              <a:t>ThrRS</a:t>
            </a:r>
            <a:endParaRPr lang="fr-FR" sz="3200" b="1" baseline="30000" dirty="0">
              <a:solidFill>
                <a:schemeClr val="bg1">
                  <a:lumMod val="50000"/>
                </a:schemeClr>
              </a:solidFill>
            </a:endParaRPr>
          </a:p>
        </p:txBody>
      </p:sp>
      <p:sp>
        <p:nvSpPr>
          <p:cNvPr id="34" name="Ellipse 33"/>
          <p:cNvSpPr/>
          <p:nvPr/>
        </p:nvSpPr>
        <p:spPr>
          <a:xfrm>
            <a:off x="727156" y="2643182"/>
            <a:ext cx="2155916" cy="2576599"/>
          </a:xfrm>
          <a:prstGeom prst="ellipse">
            <a:avLst/>
          </a:prstGeom>
          <a:solidFill>
            <a:srgbClr val="000000">
              <a:alpha val="30196"/>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35" name="Ellipse 34"/>
          <p:cNvSpPr/>
          <p:nvPr/>
        </p:nvSpPr>
        <p:spPr>
          <a:xfrm>
            <a:off x="2857488" y="2643182"/>
            <a:ext cx="2155916" cy="2576599"/>
          </a:xfrm>
          <a:prstGeom prst="ellipse">
            <a:avLst/>
          </a:prstGeom>
          <a:solidFill>
            <a:srgbClr val="000000">
              <a:alpha val="30196"/>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cxnSp>
        <p:nvCxnSpPr>
          <p:cNvPr id="37" name="Connecteur droit avec flèche 36"/>
          <p:cNvCxnSpPr/>
          <p:nvPr/>
        </p:nvCxnSpPr>
        <p:spPr>
          <a:xfrm rot="5400000">
            <a:off x="4107653" y="1964521"/>
            <a:ext cx="357190" cy="285752"/>
          </a:xfrm>
          <a:prstGeom prst="straightConnector1">
            <a:avLst/>
          </a:prstGeom>
          <a:ln w="25400">
            <a:solidFill>
              <a:srgbClr val="C00000"/>
            </a:solidFill>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060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Régulation de l’expression de la </a:t>
            </a:r>
            <a:r>
              <a:rPr lang="fr-FR" sz="2800" dirty="0" err="1">
                <a:solidFill>
                  <a:schemeClr val="accent1">
                    <a:lumMod val="50000"/>
                  </a:schemeClr>
                </a:solidFill>
                <a:cs typeface="Arial" pitchFamily="34" charset="0"/>
                <a:sym typeface="Wingdings"/>
              </a:rPr>
              <a:t>ThrRS</a:t>
            </a:r>
            <a:r>
              <a:rPr lang="fr-FR" sz="2800" dirty="0">
                <a:solidFill>
                  <a:schemeClr val="accent1">
                    <a:lumMod val="50000"/>
                  </a:schemeClr>
                </a:solidFill>
                <a:cs typeface="Arial" pitchFamily="34" charset="0"/>
                <a:sym typeface="Wingdings"/>
              </a:rPr>
              <a:t> - Compétition</a:t>
            </a:r>
            <a:endParaRPr lang="fr-FR" sz="2800" dirty="0">
              <a:solidFill>
                <a:schemeClr val="accent1">
                  <a:lumMod val="50000"/>
                </a:schemeClr>
              </a:solidFill>
              <a:cs typeface="Arial" pitchFamily="34" charset="0"/>
            </a:endParaRPr>
          </a:p>
        </p:txBody>
      </p:sp>
      <p:sp>
        <p:nvSpPr>
          <p:cNvPr id="16" name="Espace réservé du numéro de diapositive 15"/>
          <p:cNvSpPr>
            <a:spLocks noGrp="1"/>
          </p:cNvSpPr>
          <p:nvPr>
            <p:ph type="sldNum" sz="quarter" idx="12"/>
          </p:nvPr>
        </p:nvSpPr>
        <p:spPr/>
        <p:txBody>
          <a:bodyPr/>
          <a:lstStyle/>
          <a:p>
            <a:fld id="{922D7642-BDE5-4A24-BAC5-C7F7F2D9BEDB}" type="slidenum">
              <a:rPr lang="fr-FR" smtClean="0"/>
              <a:pPr/>
              <a:t>86</a:t>
            </a:fld>
            <a:endParaRPr lang="fr-FR"/>
          </a:p>
        </p:txBody>
      </p:sp>
      <p:sp>
        <p:nvSpPr>
          <p:cNvPr id="22" name="Text Box 22"/>
          <p:cNvSpPr txBox="1">
            <a:spLocks noChangeArrowheads="1"/>
          </p:cNvSpPr>
          <p:nvPr/>
        </p:nvSpPr>
        <p:spPr bwMode="auto">
          <a:xfrm>
            <a:off x="1000100" y="857232"/>
            <a:ext cx="7199312" cy="584775"/>
          </a:xfrm>
          <a:prstGeom prst="rect">
            <a:avLst/>
          </a:prstGeom>
          <a:noFill/>
          <a:ln w="9525">
            <a:noFill/>
            <a:miter lim="800000"/>
            <a:headEnd/>
            <a:tailEnd/>
          </a:ln>
          <a:effectLst/>
        </p:spPr>
        <p:txBody>
          <a:bodyPr>
            <a:spAutoFit/>
          </a:bodyPr>
          <a:lstStyle/>
          <a:p>
            <a:r>
              <a:rPr lang="fr-FR" sz="1600" dirty="0">
                <a:sym typeface="Wingdings"/>
              </a:rPr>
              <a:t> </a:t>
            </a:r>
            <a:r>
              <a:rPr lang="fr-FR" sz="1600" dirty="0"/>
              <a:t>Et il a été montré que le mime structural de la stem-</a:t>
            </a:r>
            <a:r>
              <a:rPr lang="fr-FR" sz="1600" dirty="0" err="1"/>
              <a:t>loop</a:t>
            </a:r>
            <a:r>
              <a:rPr lang="fr-FR" sz="1600" dirty="0"/>
              <a:t> @codon est répété et la </a:t>
            </a:r>
            <a:r>
              <a:rPr lang="fr-FR" sz="1600" dirty="0" err="1"/>
              <a:t>ThRS</a:t>
            </a:r>
            <a:r>
              <a:rPr lang="fr-FR" sz="1600" dirty="0"/>
              <a:t> est </a:t>
            </a:r>
            <a:r>
              <a:rPr lang="fr-FR" sz="1600" dirty="0" err="1"/>
              <a:t>dimérique</a:t>
            </a:r>
            <a:endParaRPr lang="fr-FR" sz="1600" baseline="30000" dirty="0">
              <a:solidFill>
                <a:srgbClr val="CC0000"/>
              </a:solidFill>
              <a:cs typeface="Arial" pitchFamily="34" charset="0"/>
              <a:sym typeface="Wingdings" pitchFamily="2" charset="2"/>
            </a:endParaRPr>
          </a:p>
        </p:txBody>
      </p:sp>
      <p:pic>
        <p:nvPicPr>
          <p:cNvPr id="36" name="Image 35" descr="ThrRS4.gif"/>
          <p:cNvPicPr>
            <a:picLocks noChangeAspect="1"/>
          </p:cNvPicPr>
          <p:nvPr/>
        </p:nvPicPr>
        <p:blipFill>
          <a:blip r:embed="rId3" cstate="print"/>
          <a:srcRect t="10601" r="50761" b="15195"/>
          <a:stretch>
            <a:fillRect/>
          </a:stretch>
        </p:blipFill>
        <p:spPr>
          <a:xfrm>
            <a:off x="357158" y="2143116"/>
            <a:ext cx="5345655" cy="3857653"/>
          </a:xfrm>
          <a:prstGeom prst="rect">
            <a:avLst/>
          </a:prstGeom>
        </p:spPr>
      </p:pic>
      <p:sp>
        <p:nvSpPr>
          <p:cNvPr id="37" name="Text Box 32"/>
          <p:cNvSpPr txBox="1">
            <a:spLocks noChangeArrowheads="1"/>
          </p:cNvSpPr>
          <p:nvPr/>
        </p:nvSpPr>
        <p:spPr bwMode="auto">
          <a:xfrm>
            <a:off x="0" y="6629400"/>
            <a:ext cx="1922321" cy="230832"/>
          </a:xfrm>
          <a:prstGeom prst="rect">
            <a:avLst/>
          </a:prstGeom>
          <a:noFill/>
          <a:ln w="9525">
            <a:noFill/>
            <a:miter lim="800000"/>
            <a:headEnd/>
            <a:tailEnd/>
          </a:ln>
          <a:effectLst/>
        </p:spPr>
        <p:txBody>
          <a:bodyPr wrap="none">
            <a:spAutoFit/>
          </a:bodyPr>
          <a:lstStyle/>
          <a:p>
            <a:pPr eaLnBrk="0" hangingPunct="0"/>
            <a:r>
              <a:rPr lang="fr-FR" sz="900" dirty="0" err="1">
                <a:latin typeface="Calibri" pitchFamily="34" charset="0"/>
                <a:cs typeface="Calibri" pitchFamily="34" charset="0"/>
              </a:rPr>
              <a:t>Romby</a:t>
            </a:r>
            <a:r>
              <a:rPr lang="fr-FR" sz="900" dirty="0">
                <a:latin typeface="Calibri" pitchFamily="34" charset="0"/>
                <a:cs typeface="Calibri" pitchFamily="34" charset="0"/>
              </a:rPr>
              <a:t> &amp; Springer (2003) TIG 19:155</a:t>
            </a:r>
          </a:p>
        </p:txBody>
      </p:sp>
    </p:spTree>
    <p:extLst>
      <p:ext uri="{BB962C8B-B14F-4D97-AF65-F5344CB8AC3E}">
        <p14:creationId xmlns:p14="http://schemas.microsoft.com/office/powerpoint/2010/main" val="32950642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49" name="Picture 21"/>
          <p:cNvPicPr>
            <a:picLocks noChangeAspect="1" noChangeArrowheads="1"/>
          </p:cNvPicPr>
          <p:nvPr/>
        </p:nvPicPr>
        <p:blipFill>
          <a:blip r:embed="rId3" cstate="print"/>
          <a:srcRect/>
          <a:stretch>
            <a:fillRect/>
          </a:stretch>
        </p:blipFill>
        <p:spPr bwMode="auto">
          <a:xfrm>
            <a:off x="228600" y="3624263"/>
            <a:ext cx="2438400" cy="2438400"/>
          </a:xfrm>
          <a:prstGeom prst="rect">
            <a:avLst/>
          </a:prstGeom>
          <a:noFill/>
        </p:spPr>
      </p:pic>
      <p:sp>
        <p:nvSpPr>
          <p:cNvPr id="457750" name="Text Box 22"/>
          <p:cNvSpPr txBox="1">
            <a:spLocks noChangeArrowheads="1"/>
          </p:cNvSpPr>
          <p:nvPr/>
        </p:nvSpPr>
        <p:spPr bwMode="auto">
          <a:xfrm>
            <a:off x="457200" y="6437313"/>
            <a:ext cx="1356397" cy="307777"/>
          </a:xfrm>
          <a:prstGeom prst="rect">
            <a:avLst/>
          </a:prstGeom>
          <a:noFill/>
          <a:ln w="9525">
            <a:noFill/>
            <a:miter lim="800000"/>
            <a:headEnd/>
            <a:tailEnd/>
          </a:ln>
          <a:effectLst/>
        </p:spPr>
        <p:txBody>
          <a:bodyPr wrap="none">
            <a:spAutoFit/>
          </a:bodyPr>
          <a:lstStyle/>
          <a:p>
            <a:pPr eaLnBrk="0" hangingPunct="0"/>
            <a:r>
              <a:rPr lang="en-US" sz="1400" b="1" dirty="0" err="1">
                <a:solidFill>
                  <a:srgbClr val="00B050"/>
                </a:solidFill>
                <a:latin typeface="+mj-lt"/>
              </a:rPr>
              <a:t>Aminoacylation</a:t>
            </a:r>
            <a:endParaRPr lang="en-US" sz="1400" dirty="0">
              <a:solidFill>
                <a:srgbClr val="00B050"/>
              </a:solidFill>
              <a:latin typeface="+mj-lt"/>
            </a:endParaRPr>
          </a:p>
        </p:txBody>
      </p:sp>
      <p:sp>
        <p:nvSpPr>
          <p:cNvPr id="457751" name="Text Box 23"/>
          <p:cNvSpPr txBox="1">
            <a:spLocks noChangeArrowheads="1"/>
          </p:cNvSpPr>
          <p:nvPr/>
        </p:nvSpPr>
        <p:spPr bwMode="auto">
          <a:xfrm>
            <a:off x="428596" y="3294877"/>
            <a:ext cx="1756828" cy="276999"/>
          </a:xfrm>
          <a:prstGeom prst="rect">
            <a:avLst/>
          </a:prstGeom>
          <a:noFill/>
          <a:ln w="9525">
            <a:noFill/>
            <a:miter lim="800000"/>
            <a:headEnd/>
            <a:tailEnd/>
          </a:ln>
          <a:effectLst/>
        </p:spPr>
        <p:txBody>
          <a:bodyPr wrap="none">
            <a:spAutoFit/>
          </a:bodyPr>
          <a:lstStyle/>
          <a:p>
            <a:pPr eaLnBrk="0" hangingPunct="0"/>
            <a:r>
              <a:rPr lang="en-US" sz="1200" b="1" dirty="0" err="1">
                <a:latin typeface="+mj-lt"/>
                <a:cs typeface="Calibri" pitchFamily="34" charset="0"/>
              </a:rPr>
              <a:t>Complexe</a:t>
            </a:r>
            <a:r>
              <a:rPr lang="en-US" sz="1200" b="1" dirty="0">
                <a:latin typeface="+mj-lt"/>
                <a:cs typeface="Calibri" pitchFamily="34" charset="0"/>
              </a:rPr>
              <a:t> </a:t>
            </a:r>
            <a:r>
              <a:rPr lang="en-US" sz="1200" b="1" dirty="0" err="1">
                <a:latin typeface="+mj-lt"/>
                <a:cs typeface="Calibri" pitchFamily="34" charset="0"/>
              </a:rPr>
              <a:t>ThrRS</a:t>
            </a:r>
            <a:r>
              <a:rPr lang="en-US" sz="1200" b="1" dirty="0" err="1">
                <a:latin typeface="+mj-lt"/>
                <a:cs typeface="Calibri" pitchFamily="34" charset="0"/>
                <a:sym typeface="Wingdings"/>
              </a:rPr>
              <a:t></a:t>
            </a:r>
            <a:r>
              <a:rPr lang="en-US" sz="1200" b="1" dirty="0" err="1">
                <a:solidFill>
                  <a:srgbClr val="00B050"/>
                </a:solidFill>
                <a:latin typeface="+mj-lt"/>
                <a:cs typeface="Calibri" pitchFamily="34" charset="0"/>
                <a:sym typeface="Wingdings"/>
              </a:rPr>
              <a:t>tRNA</a:t>
            </a:r>
            <a:r>
              <a:rPr lang="en-US" sz="1200" b="1" baseline="30000" dirty="0" err="1">
                <a:solidFill>
                  <a:srgbClr val="00B050"/>
                </a:solidFill>
                <a:latin typeface="+mj-lt"/>
                <a:cs typeface="Calibri" pitchFamily="34" charset="0"/>
                <a:sym typeface="Wingdings"/>
              </a:rPr>
              <a:t>Thr</a:t>
            </a:r>
            <a:endParaRPr lang="en-US" sz="1200" baseline="30000" dirty="0">
              <a:solidFill>
                <a:srgbClr val="00B050"/>
              </a:solidFill>
              <a:latin typeface="+mj-lt"/>
              <a:cs typeface="Calibri" pitchFamily="34" charset="0"/>
            </a:endParaRPr>
          </a:p>
        </p:txBody>
      </p:sp>
      <p:sp>
        <p:nvSpPr>
          <p:cNvPr id="457752" name="Line 24"/>
          <p:cNvSpPr>
            <a:spLocks noChangeShapeType="1"/>
          </p:cNvSpPr>
          <p:nvPr/>
        </p:nvSpPr>
        <p:spPr bwMode="auto">
          <a:xfrm>
            <a:off x="1066800" y="5834063"/>
            <a:ext cx="0" cy="457200"/>
          </a:xfrm>
          <a:prstGeom prst="line">
            <a:avLst/>
          </a:prstGeom>
          <a:noFill/>
          <a:ln w="38100">
            <a:solidFill>
              <a:srgbClr val="00B050"/>
            </a:solidFill>
            <a:round/>
            <a:headEnd/>
            <a:tailEnd type="triangle" w="med" len="med"/>
          </a:ln>
          <a:effectLst/>
        </p:spPr>
        <p:txBody>
          <a:bodyPr wrap="none" anchor="ctr"/>
          <a:lstStyle/>
          <a:p>
            <a:endParaRPr lang="fr-FR">
              <a:latin typeface="+mj-lt"/>
            </a:endParaRPr>
          </a:p>
        </p:txBody>
      </p:sp>
      <p:sp>
        <p:nvSpPr>
          <p:cNvPr id="457756" name="Text Box 28"/>
          <p:cNvSpPr txBox="1">
            <a:spLocks noChangeArrowheads="1"/>
          </p:cNvSpPr>
          <p:nvPr/>
        </p:nvSpPr>
        <p:spPr bwMode="auto">
          <a:xfrm>
            <a:off x="2314575" y="3873501"/>
            <a:ext cx="742511" cy="307777"/>
          </a:xfrm>
          <a:prstGeom prst="rect">
            <a:avLst/>
          </a:prstGeom>
          <a:noFill/>
          <a:ln w="9525">
            <a:noFill/>
            <a:miter lim="800000"/>
            <a:headEnd/>
            <a:tailEnd/>
          </a:ln>
          <a:effectLst/>
        </p:spPr>
        <p:txBody>
          <a:bodyPr wrap="none">
            <a:spAutoFit/>
          </a:bodyPr>
          <a:lstStyle/>
          <a:p>
            <a:pPr eaLnBrk="0" hangingPunct="0"/>
            <a:r>
              <a:rPr lang="en-US" sz="1400" b="1" dirty="0" err="1">
                <a:solidFill>
                  <a:srgbClr val="00B050"/>
                </a:solidFill>
                <a:latin typeface="+mj-lt"/>
              </a:rPr>
              <a:t>ARNt</a:t>
            </a:r>
            <a:r>
              <a:rPr lang="en-US" sz="1400" b="1" baseline="30000" dirty="0" err="1">
                <a:solidFill>
                  <a:srgbClr val="00B050"/>
                </a:solidFill>
                <a:latin typeface="+mj-lt"/>
              </a:rPr>
              <a:t>Thr</a:t>
            </a:r>
            <a:endParaRPr lang="en-US" sz="1400" baseline="30000" dirty="0">
              <a:solidFill>
                <a:srgbClr val="00B050"/>
              </a:solidFill>
              <a:latin typeface="+mj-lt"/>
            </a:endParaRPr>
          </a:p>
        </p:txBody>
      </p:sp>
      <p:sp>
        <p:nvSpPr>
          <p:cNvPr id="457757" name="Line 29"/>
          <p:cNvSpPr>
            <a:spLocks noChangeShapeType="1"/>
          </p:cNvSpPr>
          <p:nvPr/>
        </p:nvSpPr>
        <p:spPr bwMode="auto">
          <a:xfrm flipH="1">
            <a:off x="2590800" y="4233864"/>
            <a:ext cx="457200" cy="228600"/>
          </a:xfrm>
          <a:prstGeom prst="line">
            <a:avLst/>
          </a:prstGeom>
          <a:noFill/>
          <a:ln w="38100">
            <a:solidFill>
              <a:srgbClr val="00B050"/>
            </a:solidFill>
            <a:round/>
            <a:headEnd/>
            <a:tailEnd type="triangle" w="med" len="med"/>
          </a:ln>
          <a:effectLst/>
        </p:spPr>
        <p:txBody>
          <a:bodyPr wrap="none" anchor="ctr"/>
          <a:lstStyle/>
          <a:p>
            <a:endParaRPr lang="fr-FR">
              <a:latin typeface="+mj-lt"/>
            </a:endParaRPr>
          </a:p>
        </p:txBody>
      </p:sp>
      <p:sp>
        <p:nvSpPr>
          <p:cNvPr id="457766" name="Text Box 38"/>
          <p:cNvSpPr txBox="1">
            <a:spLocks noChangeArrowheads="1"/>
          </p:cNvSpPr>
          <p:nvPr/>
        </p:nvSpPr>
        <p:spPr bwMode="auto">
          <a:xfrm>
            <a:off x="642910" y="714356"/>
            <a:ext cx="7199312" cy="338554"/>
          </a:xfrm>
          <a:prstGeom prst="rect">
            <a:avLst/>
          </a:prstGeom>
          <a:noFill/>
          <a:ln w="9525">
            <a:noFill/>
            <a:miter lim="800000"/>
            <a:headEnd/>
            <a:tailEnd/>
          </a:ln>
          <a:effectLst/>
        </p:spPr>
        <p:txBody>
          <a:bodyPr>
            <a:spAutoFit/>
          </a:bodyPr>
          <a:lstStyle/>
          <a:p>
            <a:r>
              <a:rPr lang="fr-FR" sz="1600" dirty="0">
                <a:latin typeface="+mj-lt"/>
                <a:sym typeface="Wingdings"/>
              </a:rPr>
              <a:t> </a:t>
            </a:r>
            <a:r>
              <a:rPr lang="fr-FR" sz="1600" dirty="0">
                <a:latin typeface="+mj-lt"/>
              </a:rPr>
              <a:t>Le mécanisme de contrôle de la traduction de la </a:t>
            </a:r>
            <a:r>
              <a:rPr lang="fr-FR" sz="1600" dirty="0" err="1">
                <a:latin typeface="+mj-lt"/>
              </a:rPr>
              <a:t>ThrRS</a:t>
            </a:r>
            <a:r>
              <a:rPr lang="fr-FR" sz="1600" dirty="0">
                <a:latin typeface="+mj-lt"/>
              </a:rPr>
              <a:t> du point de vue structural</a:t>
            </a:r>
            <a:endParaRPr lang="fr-FR" sz="1600" baseline="30000" dirty="0">
              <a:solidFill>
                <a:srgbClr val="CC0000"/>
              </a:solidFill>
              <a:latin typeface="+mj-lt"/>
              <a:cs typeface="Arial" pitchFamily="34" charset="0"/>
              <a:sym typeface="Wingdings" pitchFamily="2" charset="2"/>
            </a:endParaRPr>
          </a:p>
        </p:txBody>
      </p:sp>
      <p:sp>
        <p:nvSpPr>
          <p:cNvPr id="39" name="Espace réservé du numéro de diapositive 38"/>
          <p:cNvSpPr>
            <a:spLocks noGrp="1"/>
          </p:cNvSpPr>
          <p:nvPr>
            <p:ph type="sldNum" sz="quarter" idx="12"/>
          </p:nvPr>
        </p:nvSpPr>
        <p:spPr/>
        <p:txBody>
          <a:bodyPr/>
          <a:lstStyle/>
          <a:p>
            <a:fld id="{922D7642-BDE5-4A24-BAC5-C7F7F2D9BEDB}" type="slidenum">
              <a:rPr lang="fr-FR" smtClean="0">
                <a:latin typeface="+mj-lt"/>
              </a:rPr>
              <a:pPr/>
              <a:t>87</a:t>
            </a:fld>
            <a:endParaRPr lang="fr-FR" dirty="0">
              <a:latin typeface="+mj-lt"/>
            </a:endParaRPr>
          </a:p>
        </p:txBody>
      </p:sp>
      <p:sp>
        <p:nvSpPr>
          <p:cNvPr id="40" name="ZoneTexte 39"/>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a:t>
            </a:r>
            <a:r>
              <a:rPr lang="fr-FR" sz="2800" dirty="0" err="1">
                <a:solidFill>
                  <a:schemeClr val="accent1">
                    <a:lumMod val="50000"/>
                  </a:schemeClr>
                </a:solidFill>
                <a:latin typeface="+mj-lt"/>
                <a:cs typeface="Arial" pitchFamily="34" charset="0"/>
                <a:sym typeface="Wingdings"/>
              </a:rPr>
              <a:t>ThrRS</a:t>
            </a:r>
            <a:r>
              <a:rPr lang="fr-FR" sz="2800" dirty="0">
                <a:solidFill>
                  <a:schemeClr val="accent1">
                    <a:lumMod val="50000"/>
                  </a:schemeClr>
                </a:solidFill>
                <a:latin typeface="+mj-lt"/>
                <a:cs typeface="Arial" pitchFamily="34" charset="0"/>
                <a:sym typeface="Wingdings"/>
              </a:rPr>
              <a:t> - Compétition</a:t>
            </a:r>
            <a:endParaRPr lang="fr-FR" sz="2800" dirty="0">
              <a:solidFill>
                <a:schemeClr val="accent1">
                  <a:lumMod val="50000"/>
                </a:schemeClr>
              </a:solidFill>
              <a:latin typeface="+mj-lt"/>
              <a:cs typeface="Arial" pitchFamily="34" charset="0"/>
            </a:endParaRPr>
          </a:p>
        </p:txBody>
      </p:sp>
      <p:sp>
        <p:nvSpPr>
          <p:cNvPr id="41" name="Text Box 38"/>
          <p:cNvSpPr txBox="1">
            <a:spLocks noChangeArrowheads="1"/>
          </p:cNvSpPr>
          <p:nvPr/>
        </p:nvSpPr>
        <p:spPr bwMode="auto">
          <a:xfrm>
            <a:off x="1016026" y="1090182"/>
            <a:ext cx="7199312" cy="338554"/>
          </a:xfrm>
          <a:prstGeom prst="rect">
            <a:avLst/>
          </a:prstGeom>
          <a:noFill/>
          <a:ln w="9525">
            <a:noFill/>
            <a:miter lim="800000"/>
            <a:headEnd/>
            <a:tailEnd/>
          </a:ln>
          <a:effectLst/>
        </p:spPr>
        <p:txBody>
          <a:bodyPr>
            <a:spAutoFit/>
          </a:bodyPr>
          <a:lstStyle/>
          <a:p>
            <a:r>
              <a:rPr lang="fr-FR" sz="1600" dirty="0">
                <a:solidFill>
                  <a:srgbClr val="002060"/>
                </a:solidFill>
                <a:latin typeface="+mj-lt"/>
                <a:sym typeface="Wingdings"/>
              </a:rPr>
              <a:t> </a:t>
            </a:r>
            <a:r>
              <a:rPr lang="fr-FR" sz="1600" dirty="0">
                <a:solidFill>
                  <a:srgbClr val="002060"/>
                </a:solidFill>
                <a:latin typeface="+mj-lt"/>
              </a:rPr>
              <a:t>Si il y a assez d’</a:t>
            </a:r>
            <a:r>
              <a:rPr lang="fr-FR" sz="1600" dirty="0" err="1">
                <a:solidFill>
                  <a:srgbClr val="002060"/>
                </a:solidFill>
                <a:latin typeface="+mj-lt"/>
              </a:rPr>
              <a:t>ARNt</a:t>
            </a:r>
            <a:r>
              <a:rPr lang="fr-FR" sz="1600" baseline="30000" dirty="0" err="1">
                <a:solidFill>
                  <a:srgbClr val="002060"/>
                </a:solidFill>
                <a:latin typeface="+mj-lt"/>
              </a:rPr>
              <a:t>Thr</a:t>
            </a:r>
            <a:endParaRPr lang="fr-FR" sz="1600" baseline="30000" dirty="0">
              <a:solidFill>
                <a:srgbClr val="002060"/>
              </a:solidFill>
              <a:latin typeface="+mj-lt"/>
              <a:cs typeface="Arial" pitchFamily="34" charset="0"/>
              <a:sym typeface="Wingdings" pitchFamily="2" charset="2"/>
            </a:endParaRPr>
          </a:p>
        </p:txBody>
      </p:sp>
      <p:sp>
        <p:nvSpPr>
          <p:cNvPr id="42" name="Text Box 32"/>
          <p:cNvSpPr txBox="1">
            <a:spLocks noChangeArrowheads="1"/>
          </p:cNvSpPr>
          <p:nvPr/>
        </p:nvSpPr>
        <p:spPr bwMode="auto">
          <a:xfrm>
            <a:off x="0" y="6629400"/>
            <a:ext cx="1922321" cy="230832"/>
          </a:xfrm>
          <a:prstGeom prst="rect">
            <a:avLst/>
          </a:prstGeom>
          <a:noFill/>
          <a:ln w="9525">
            <a:noFill/>
            <a:miter lim="800000"/>
            <a:headEnd/>
            <a:tailEnd/>
          </a:ln>
          <a:effectLst/>
        </p:spPr>
        <p:txBody>
          <a:bodyPr wrap="none">
            <a:spAutoFit/>
          </a:bodyPr>
          <a:lstStyle/>
          <a:p>
            <a:pPr eaLnBrk="0" hangingPunct="0"/>
            <a:r>
              <a:rPr lang="fr-FR" sz="900" dirty="0" err="1">
                <a:latin typeface="Calibri" pitchFamily="34" charset="0"/>
                <a:cs typeface="Calibri" pitchFamily="34" charset="0"/>
              </a:rPr>
              <a:t>Romby</a:t>
            </a:r>
            <a:r>
              <a:rPr lang="fr-FR" sz="900" dirty="0">
                <a:latin typeface="Calibri" pitchFamily="34" charset="0"/>
                <a:cs typeface="Calibri" pitchFamily="34" charset="0"/>
              </a:rPr>
              <a:t> &amp; Springer (2003) TIG 19:155</a:t>
            </a:r>
          </a:p>
        </p:txBody>
      </p:sp>
      <p:pic>
        <p:nvPicPr>
          <p:cNvPr id="43" name="Picture 17"/>
          <p:cNvPicPr>
            <a:picLocks noChangeAspect="1" noChangeArrowheads="1"/>
          </p:cNvPicPr>
          <p:nvPr/>
        </p:nvPicPr>
        <p:blipFill>
          <a:blip r:embed="rId4" cstate="print"/>
          <a:srcRect/>
          <a:stretch>
            <a:fillRect/>
          </a:stretch>
        </p:blipFill>
        <p:spPr bwMode="auto">
          <a:xfrm>
            <a:off x="6553200" y="3814763"/>
            <a:ext cx="2438400" cy="1828800"/>
          </a:xfrm>
          <a:prstGeom prst="rect">
            <a:avLst/>
          </a:prstGeom>
          <a:noFill/>
        </p:spPr>
      </p:pic>
      <p:sp>
        <p:nvSpPr>
          <p:cNvPr id="44" name="Line 16"/>
          <p:cNvSpPr>
            <a:spLocks noChangeShapeType="1"/>
          </p:cNvSpPr>
          <p:nvPr/>
        </p:nvSpPr>
        <p:spPr bwMode="auto">
          <a:xfrm rot="5400000" flipH="1">
            <a:off x="4976800" y="4238645"/>
            <a:ext cx="9543" cy="1676400"/>
          </a:xfrm>
          <a:prstGeom prst="line">
            <a:avLst/>
          </a:prstGeom>
          <a:noFill/>
          <a:ln w="38100">
            <a:solidFill>
              <a:srgbClr val="00B050"/>
            </a:solidFill>
            <a:round/>
            <a:headEnd/>
            <a:tailEnd type="triangle" w="med" len="med"/>
          </a:ln>
          <a:effectLst/>
        </p:spPr>
        <p:txBody>
          <a:bodyPr wrap="none" anchor="ctr"/>
          <a:lstStyle/>
          <a:p>
            <a:endParaRPr lang="fr-FR"/>
          </a:p>
        </p:txBody>
      </p:sp>
      <p:sp>
        <p:nvSpPr>
          <p:cNvPr id="45" name="Text Box 14"/>
          <p:cNvSpPr txBox="1">
            <a:spLocks noChangeArrowheads="1"/>
          </p:cNvSpPr>
          <p:nvPr/>
        </p:nvSpPr>
        <p:spPr bwMode="auto">
          <a:xfrm>
            <a:off x="4500562" y="5357826"/>
            <a:ext cx="979371" cy="307777"/>
          </a:xfrm>
          <a:prstGeom prst="rect">
            <a:avLst/>
          </a:prstGeom>
          <a:noFill/>
          <a:ln w="9525">
            <a:noFill/>
            <a:miter lim="800000"/>
            <a:headEnd/>
            <a:tailEnd/>
          </a:ln>
          <a:effectLst/>
        </p:spPr>
        <p:txBody>
          <a:bodyPr wrap="none">
            <a:spAutoFit/>
          </a:bodyPr>
          <a:lstStyle/>
          <a:p>
            <a:pPr eaLnBrk="0" hangingPunct="0"/>
            <a:r>
              <a:rPr lang="en-US" sz="1400" b="1" dirty="0" err="1">
                <a:solidFill>
                  <a:srgbClr val="00B050"/>
                </a:solidFill>
                <a:latin typeface="Calibri" pitchFamily="34" charset="0"/>
                <a:cs typeface="Calibri" pitchFamily="34" charset="0"/>
              </a:rPr>
              <a:t>Traduction</a:t>
            </a:r>
            <a:endParaRPr lang="en-US" sz="2400" dirty="0">
              <a:solidFill>
                <a:srgbClr val="00B050"/>
              </a:solidFill>
              <a:latin typeface="Calibri" pitchFamily="34" charset="0"/>
              <a:cs typeface="Calibri" pitchFamily="34" charset="0"/>
            </a:endParaRPr>
          </a:p>
        </p:txBody>
      </p:sp>
      <p:sp>
        <p:nvSpPr>
          <p:cNvPr id="47" name="Text Box 12"/>
          <p:cNvSpPr txBox="1">
            <a:spLocks noChangeArrowheads="1"/>
          </p:cNvSpPr>
          <p:nvPr/>
        </p:nvSpPr>
        <p:spPr bwMode="auto">
          <a:xfrm>
            <a:off x="5876925" y="4538664"/>
            <a:ext cx="452368" cy="307777"/>
          </a:xfrm>
          <a:prstGeom prst="rect">
            <a:avLst/>
          </a:prstGeom>
          <a:noFill/>
          <a:ln w="9525">
            <a:noFill/>
            <a:miter lim="800000"/>
            <a:headEnd/>
            <a:tailEnd/>
          </a:ln>
          <a:effectLst/>
        </p:spPr>
        <p:txBody>
          <a:bodyPr wrap="none">
            <a:spAutoFit/>
          </a:bodyPr>
          <a:lstStyle/>
          <a:p>
            <a:pPr eaLnBrk="0" hangingPunct="0"/>
            <a:r>
              <a:rPr lang="en-US" sz="1400" b="1" dirty="0">
                <a:solidFill>
                  <a:srgbClr val="00B050"/>
                </a:solidFill>
                <a:latin typeface="Calibri" pitchFamily="34" charset="0"/>
                <a:cs typeface="Calibri" pitchFamily="34" charset="0"/>
              </a:rPr>
              <a:t>30S</a:t>
            </a:r>
            <a:endParaRPr lang="en-US" sz="1400" dirty="0">
              <a:solidFill>
                <a:srgbClr val="00B050"/>
              </a:solidFill>
              <a:latin typeface="Calibri" pitchFamily="34" charset="0"/>
              <a:cs typeface="Calibri" pitchFamily="34" charset="0"/>
            </a:endParaRPr>
          </a:p>
        </p:txBody>
      </p:sp>
      <p:sp>
        <p:nvSpPr>
          <p:cNvPr id="48" name="Line 29"/>
          <p:cNvSpPr>
            <a:spLocks noChangeShapeType="1"/>
          </p:cNvSpPr>
          <p:nvPr/>
        </p:nvSpPr>
        <p:spPr bwMode="auto">
          <a:xfrm>
            <a:off x="6000760" y="4357694"/>
            <a:ext cx="457200" cy="228600"/>
          </a:xfrm>
          <a:prstGeom prst="line">
            <a:avLst/>
          </a:prstGeom>
          <a:noFill/>
          <a:ln w="38100">
            <a:solidFill>
              <a:srgbClr val="00B050"/>
            </a:solidFill>
            <a:round/>
            <a:headEnd/>
            <a:tailEnd type="triangle" w="med" len="med"/>
          </a:ln>
          <a:effectLst/>
        </p:spPr>
        <p:txBody>
          <a:bodyPr wrap="none" anchor="ctr"/>
          <a:lstStyle/>
          <a:p>
            <a:endParaRPr lang="fr-FR">
              <a:latin typeface="+mj-lt"/>
            </a:endParaRPr>
          </a:p>
        </p:txBody>
      </p:sp>
    </p:spTree>
    <p:extLst>
      <p:ext uri="{BB962C8B-B14F-4D97-AF65-F5344CB8AC3E}">
        <p14:creationId xmlns:p14="http://schemas.microsoft.com/office/powerpoint/2010/main" val="19013920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3857620" y="5357826"/>
            <a:ext cx="2219903" cy="523220"/>
          </a:xfrm>
          <a:prstGeom prst="rect">
            <a:avLst/>
          </a:prstGeom>
          <a:noFill/>
          <a:ln w="9525">
            <a:noFill/>
            <a:miter lim="800000"/>
            <a:headEnd/>
            <a:tailEnd/>
          </a:ln>
          <a:effectLst/>
        </p:spPr>
        <p:txBody>
          <a:bodyPr wrap="none">
            <a:spAutoFit/>
          </a:bodyPr>
          <a:lstStyle/>
          <a:p>
            <a:pPr algn="ctr" eaLnBrk="0" hangingPunct="0"/>
            <a:r>
              <a:rPr lang="en-US" sz="1400" b="1" dirty="0" err="1">
                <a:solidFill>
                  <a:srgbClr val="C00000"/>
                </a:solidFill>
                <a:latin typeface="Calibri" pitchFamily="34" charset="0"/>
                <a:cs typeface="Calibri" pitchFamily="34" charset="0"/>
              </a:rPr>
              <a:t>Répression</a:t>
            </a:r>
            <a:r>
              <a:rPr lang="en-US" sz="1400" b="1" dirty="0">
                <a:solidFill>
                  <a:srgbClr val="C00000"/>
                </a:solidFill>
                <a:latin typeface="Calibri" pitchFamily="34" charset="0"/>
                <a:cs typeface="Calibri" pitchFamily="34" charset="0"/>
              </a:rPr>
              <a:t> de la </a:t>
            </a:r>
            <a:r>
              <a:rPr lang="en-US" sz="1400" b="1" dirty="0" err="1">
                <a:solidFill>
                  <a:srgbClr val="C00000"/>
                </a:solidFill>
                <a:latin typeface="Calibri" pitchFamily="34" charset="0"/>
                <a:cs typeface="Calibri" pitchFamily="34" charset="0"/>
              </a:rPr>
              <a:t>traduction</a:t>
            </a:r>
            <a:endParaRPr lang="en-US" sz="1400" b="1" dirty="0">
              <a:solidFill>
                <a:srgbClr val="C00000"/>
              </a:solidFill>
              <a:latin typeface="Calibri" pitchFamily="34" charset="0"/>
              <a:cs typeface="Calibri" pitchFamily="34" charset="0"/>
            </a:endParaRPr>
          </a:p>
          <a:p>
            <a:pPr algn="ctr" eaLnBrk="0" hangingPunct="0"/>
            <a:r>
              <a:rPr lang="en-US" sz="1400" b="1" dirty="0" err="1">
                <a:solidFill>
                  <a:srgbClr val="C00000"/>
                </a:solidFill>
                <a:latin typeface="Calibri" pitchFamily="34" charset="0"/>
                <a:cs typeface="Calibri" pitchFamily="34" charset="0"/>
              </a:rPr>
              <a:t>Dégradation</a:t>
            </a:r>
            <a:r>
              <a:rPr lang="en-US" sz="1400" b="1" dirty="0">
                <a:solidFill>
                  <a:srgbClr val="C00000"/>
                </a:solidFill>
                <a:latin typeface="Calibri" pitchFamily="34" charset="0"/>
                <a:cs typeface="Calibri" pitchFamily="34" charset="0"/>
              </a:rPr>
              <a:t> de </a:t>
            </a:r>
            <a:r>
              <a:rPr lang="en-US" sz="1400" b="1" dirty="0" err="1">
                <a:solidFill>
                  <a:srgbClr val="C00000"/>
                </a:solidFill>
                <a:latin typeface="Calibri" pitchFamily="34" charset="0"/>
                <a:cs typeface="Calibri" pitchFamily="34" charset="0"/>
              </a:rPr>
              <a:t>l’ARNm</a:t>
            </a:r>
            <a:endParaRPr lang="en-US" sz="1400" dirty="0">
              <a:solidFill>
                <a:srgbClr val="C00000"/>
              </a:solidFill>
              <a:latin typeface="Calibri" pitchFamily="34" charset="0"/>
              <a:cs typeface="Calibri" pitchFamily="34" charset="0"/>
            </a:endParaRPr>
          </a:p>
        </p:txBody>
      </p:sp>
      <p:pic>
        <p:nvPicPr>
          <p:cNvPr id="16" name="Picture 3"/>
          <p:cNvPicPr>
            <a:picLocks noChangeAspect="1" noChangeArrowheads="1"/>
          </p:cNvPicPr>
          <p:nvPr/>
        </p:nvPicPr>
        <p:blipFill>
          <a:blip r:embed="rId3" cstate="print"/>
          <a:srcRect/>
          <a:stretch>
            <a:fillRect/>
          </a:stretch>
        </p:blipFill>
        <p:spPr bwMode="auto">
          <a:xfrm>
            <a:off x="2971800" y="2481263"/>
            <a:ext cx="2895600" cy="2895600"/>
          </a:xfrm>
          <a:prstGeom prst="rect">
            <a:avLst/>
          </a:prstGeom>
          <a:noFill/>
        </p:spPr>
      </p:pic>
      <p:pic>
        <p:nvPicPr>
          <p:cNvPr id="457749" name="Picture 21"/>
          <p:cNvPicPr>
            <a:picLocks noChangeAspect="1" noChangeArrowheads="1"/>
          </p:cNvPicPr>
          <p:nvPr/>
        </p:nvPicPr>
        <p:blipFill>
          <a:blip r:embed="rId4" cstate="print"/>
          <a:srcRect/>
          <a:stretch>
            <a:fillRect/>
          </a:stretch>
        </p:blipFill>
        <p:spPr bwMode="auto">
          <a:xfrm>
            <a:off x="228600" y="3624263"/>
            <a:ext cx="2438400" cy="2438400"/>
          </a:xfrm>
          <a:prstGeom prst="rect">
            <a:avLst/>
          </a:prstGeom>
          <a:noFill/>
        </p:spPr>
      </p:pic>
      <p:sp>
        <p:nvSpPr>
          <p:cNvPr id="457750" name="Text Box 22"/>
          <p:cNvSpPr txBox="1">
            <a:spLocks noChangeArrowheads="1"/>
          </p:cNvSpPr>
          <p:nvPr/>
        </p:nvSpPr>
        <p:spPr bwMode="auto">
          <a:xfrm>
            <a:off x="621609" y="6286520"/>
            <a:ext cx="1021433" cy="246221"/>
          </a:xfrm>
          <a:prstGeom prst="rect">
            <a:avLst/>
          </a:prstGeom>
          <a:noFill/>
          <a:ln w="9525">
            <a:noFill/>
            <a:miter lim="800000"/>
            <a:headEnd/>
            <a:tailEnd/>
          </a:ln>
          <a:effectLst/>
        </p:spPr>
        <p:txBody>
          <a:bodyPr wrap="none">
            <a:spAutoFit/>
          </a:bodyPr>
          <a:lstStyle/>
          <a:p>
            <a:pPr eaLnBrk="0" hangingPunct="0"/>
            <a:r>
              <a:rPr lang="en-US" sz="1000" b="1" dirty="0" err="1">
                <a:solidFill>
                  <a:srgbClr val="00B050"/>
                </a:solidFill>
                <a:latin typeface="+mj-lt"/>
              </a:rPr>
              <a:t>Aminoacylation</a:t>
            </a:r>
            <a:endParaRPr lang="en-US" sz="1000" dirty="0">
              <a:solidFill>
                <a:srgbClr val="00B050"/>
              </a:solidFill>
              <a:latin typeface="+mj-lt"/>
            </a:endParaRPr>
          </a:p>
        </p:txBody>
      </p:sp>
      <p:sp>
        <p:nvSpPr>
          <p:cNvPr id="457751" name="Text Box 23"/>
          <p:cNvSpPr txBox="1">
            <a:spLocks noChangeArrowheads="1"/>
          </p:cNvSpPr>
          <p:nvPr/>
        </p:nvSpPr>
        <p:spPr bwMode="auto">
          <a:xfrm>
            <a:off x="428596" y="3294877"/>
            <a:ext cx="1756828" cy="276999"/>
          </a:xfrm>
          <a:prstGeom prst="rect">
            <a:avLst/>
          </a:prstGeom>
          <a:noFill/>
          <a:ln w="9525">
            <a:noFill/>
            <a:miter lim="800000"/>
            <a:headEnd/>
            <a:tailEnd/>
          </a:ln>
          <a:effectLst/>
        </p:spPr>
        <p:txBody>
          <a:bodyPr wrap="none">
            <a:spAutoFit/>
          </a:bodyPr>
          <a:lstStyle/>
          <a:p>
            <a:pPr eaLnBrk="0" hangingPunct="0"/>
            <a:r>
              <a:rPr lang="en-US" sz="1200" b="1" dirty="0" err="1">
                <a:latin typeface="+mj-lt"/>
                <a:cs typeface="Calibri" pitchFamily="34" charset="0"/>
              </a:rPr>
              <a:t>Complexe</a:t>
            </a:r>
            <a:r>
              <a:rPr lang="en-US" sz="1200" b="1" dirty="0">
                <a:latin typeface="+mj-lt"/>
                <a:cs typeface="Calibri" pitchFamily="34" charset="0"/>
              </a:rPr>
              <a:t> </a:t>
            </a:r>
            <a:r>
              <a:rPr lang="en-US" sz="1200" b="1" dirty="0" err="1">
                <a:latin typeface="+mj-lt"/>
                <a:cs typeface="Calibri" pitchFamily="34" charset="0"/>
              </a:rPr>
              <a:t>ThrRS</a:t>
            </a:r>
            <a:r>
              <a:rPr lang="en-US" sz="1200" b="1" dirty="0" err="1">
                <a:latin typeface="+mj-lt"/>
                <a:cs typeface="Calibri" pitchFamily="34" charset="0"/>
                <a:sym typeface="Wingdings"/>
              </a:rPr>
              <a:t></a:t>
            </a:r>
            <a:r>
              <a:rPr lang="en-US" sz="1200" b="1" dirty="0" err="1">
                <a:solidFill>
                  <a:srgbClr val="00B050"/>
                </a:solidFill>
                <a:latin typeface="+mj-lt"/>
                <a:cs typeface="Calibri" pitchFamily="34" charset="0"/>
                <a:sym typeface="Wingdings"/>
              </a:rPr>
              <a:t>tRNA</a:t>
            </a:r>
            <a:r>
              <a:rPr lang="en-US" sz="1200" b="1" baseline="30000" dirty="0" err="1">
                <a:solidFill>
                  <a:srgbClr val="00B050"/>
                </a:solidFill>
                <a:latin typeface="+mj-lt"/>
                <a:cs typeface="Calibri" pitchFamily="34" charset="0"/>
                <a:sym typeface="Wingdings"/>
              </a:rPr>
              <a:t>Thr</a:t>
            </a:r>
            <a:endParaRPr lang="en-US" sz="1200" baseline="30000" dirty="0">
              <a:solidFill>
                <a:srgbClr val="00B050"/>
              </a:solidFill>
              <a:latin typeface="+mj-lt"/>
              <a:cs typeface="Calibri" pitchFamily="34" charset="0"/>
            </a:endParaRPr>
          </a:p>
        </p:txBody>
      </p:sp>
      <p:sp>
        <p:nvSpPr>
          <p:cNvPr id="457752" name="Line 24"/>
          <p:cNvSpPr>
            <a:spLocks noChangeShapeType="1"/>
          </p:cNvSpPr>
          <p:nvPr/>
        </p:nvSpPr>
        <p:spPr bwMode="auto">
          <a:xfrm>
            <a:off x="1066800" y="5834063"/>
            <a:ext cx="0" cy="457200"/>
          </a:xfrm>
          <a:prstGeom prst="line">
            <a:avLst/>
          </a:prstGeom>
          <a:noFill/>
          <a:ln w="25400">
            <a:solidFill>
              <a:srgbClr val="00B050"/>
            </a:solidFill>
            <a:round/>
            <a:headEnd/>
            <a:tailEnd type="triangle" w="med" len="med"/>
          </a:ln>
          <a:effectLst/>
        </p:spPr>
        <p:txBody>
          <a:bodyPr wrap="none" anchor="ctr"/>
          <a:lstStyle/>
          <a:p>
            <a:endParaRPr lang="fr-FR">
              <a:latin typeface="+mj-lt"/>
            </a:endParaRPr>
          </a:p>
        </p:txBody>
      </p:sp>
      <p:sp>
        <p:nvSpPr>
          <p:cNvPr id="457756" name="Text Box 28"/>
          <p:cNvSpPr txBox="1">
            <a:spLocks noChangeArrowheads="1"/>
          </p:cNvSpPr>
          <p:nvPr/>
        </p:nvSpPr>
        <p:spPr bwMode="auto">
          <a:xfrm>
            <a:off x="2418153" y="4040035"/>
            <a:ext cx="582211" cy="246221"/>
          </a:xfrm>
          <a:prstGeom prst="rect">
            <a:avLst/>
          </a:prstGeom>
          <a:noFill/>
          <a:ln w="9525">
            <a:noFill/>
            <a:miter lim="800000"/>
            <a:headEnd/>
            <a:tailEnd/>
          </a:ln>
          <a:effectLst/>
        </p:spPr>
        <p:txBody>
          <a:bodyPr wrap="none">
            <a:spAutoFit/>
          </a:bodyPr>
          <a:lstStyle/>
          <a:p>
            <a:pPr eaLnBrk="0" hangingPunct="0"/>
            <a:r>
              <a:rPr lang="en-US" sz="1000" b="1" dirty="0" err="1">
                <a:solidFill>
                  <a:srgbClr val="00B050"/>
                </a:solidFill>
                <a:latin typeface="+mj-lt"/>
              </a:rPr>
              <a:t>ARNt</a:t>
            </a:r>
            <a:r>
              <a:rPr lang="en-US" sz="1000" b="1" baseline="30000" dirty="0" err="1">
                <a:solidFill>
                  <a:srgbClr val="00B050"/>
                </a:solidFill>
                <a:latin typeface="+mj-lt"/>
              </a:rPr>
              <a:t>Thr</a:t>
            </a:r>
            <a:endParaRPr lang="en-US" sz="1000" baseline="30000" dirty="0">
              <a:solidFill>
                <a:srgbClr val="00B050"/>
              </a:solidFill>
              <a:latin typeface="+mj-lt"/>
            </a:endParaRPr>
          </a:p>
        </p:txBody>
      </p:sp>
      <p:sp>
        <p:nvSpPr>
          <p:cNvPr id="457757" name="Line 29"/>
          <p:cNvSpPr>
            <a:spLocks noChangeShapeType="1"/>
          </p:cNvSpPr>
          <p:nvPr/>
        </p:nvSpPr>
        <p:spPr bwMode="auto">
          <a:xfrm flipH="1">
            <a:off x="2590800" y="4233864"/>
            <a:ext cx="457200" cy="228600"/>
          </a:xfrm>
          <a:prstGeom prst="line">
            <a:avLst/>
          </a:prstGeom>
          <a:noFill/>
          <a:ln w="25400">
            <a:solidFill>
              <a:srgbClr val="00B050"/>
            </a:solidFill>
            <a:round/>
            <a:headEnd/>
            <a:tailEnd type="triangle" w="med" len="med"/>
          </a:ln>
          <a:effectLst/>
        </p:spPr>
        <p:txBody>
          <a:bodyPr wrap="none" anchor="ctr"/>
          <a:lstStyle/>
          <a:p>
            <a:endParaRPr lang="fr-FR">
              <a:latin typeface="+mj-lt"/>
            </a:endParaRPr>
          </a:p>
        </p:txBody>
      </p:sp>
      <p:sp>
        <p:nvSpPr>
          <p:cNvPr id="457766" name="Text Box 38"/>
          <p:cNvSpPr txBox="1">
            <a:spLocks noChangeArrowheads="1"/>
          </p:cNvSpPr>
          <p:nvPr/>
        </p:nvSpPr>
        <p:spPr bwMode="auto">
          <a:xfrm>
            <a:off x="642910" y="714356"/>
            <a:ext cx="7199312" cy="338554"/>
          </a:xfrm>
          <a:prstGeom prst="rect">
            <a:avLst/>
          </a:prstGeom>
          <a:noFill/>
          <a:ln w="9525">
            <a:noFill/>
            <a:miter lim="800000"/>
            <a:headEnd/>
            <a:tailEnd/>
          </a:ln>
          <a:effectLst/>
        </p:spPr>
        <p:txBody>
          <a:bodyPr>
            <a:spAutoFit/>
          </a:bodyPr>
          <a:lstStyle/>
          <a:p>
            <a:r>
              <a:rPr lang="fr-FR" sz="1600" dirty="0">
                <a:latin typeface="+mj-lt"/>
                <a:sym typeface="Wingdings"/>
              </a:rPr>
              <a:t> </a:t>
            </a:r>
            <a:r>
              <a:rPr lang="fr-FR" sz="1600" dirty="0">
                <a:latin typeface="+mj-lt"/>
              </a:rPr>
              <a:t>Le mécanisme de contrôle de la traduction de la </a:t>
            </a:r>
            <a:r>
              <a:rPr lang="fr-FR" sz="1600" dirty="0" err="1">
                <a:latin typeface="+mj-lt"/>
              </a:rPr>
              <a:t>ThrRS</a:t>
            </a:r>
            <a:r>
              <a:rPr lang="fr-FR" sz="1600" dirty="0">
                <a:latin typeface="+mj-lt"/>
              </a:rPr>
              <a:t> du point de vue structural</a:t>
            </a:r>
            <a:endParaRPr lang="fr-FR" sz="1600" baseline="30000" dirty="0">
              <a:solidFill>
                <a:srgbClr val="CC0000"/>
              </a:solidFill>
              <a:latin typeface="+mj-lt"/>
              <a:cs typeface="Arial" pitchFamily="34" charset="0"/>
              <a:sym typeface="Wingdings" pitchFamily="2" charset="2"/>
            </a:endParaRPr>
          </a:p>
        </p:txBody>
      </p:sp>
      <p:sp>
        <p:nvSpPr>
          <p:cNvPr id="39" name="Espace réservé du numéro de diapositive 38"/>
          <p:cNvSpPr>
            <a:spLocks noGrp="1"/>
          </p:cNvSpPr>
          <p:nvPr>
            <p:ph type="sldNum" sz="quarter" idx="12"/>
          </p:nvPr>
        </p:nvSpPr>
        <p:spPr/>
        <p:txBody>
          <a:bodyPr/>
          <a:lstStyle/>
          <a:p>
            <a:fld id="{922D7642-BDE5-4A24-BAC5-C7F7F2D9BEDB}" type="slidenum">
              <a:rPr lang="fr-FR" smtClean="0">
                <a:latin typeface="+mj-lt"/>
              </a:rPr>
              <a:pPr/>
              <a:t>88</a:t>
            </a:fld>
            <a:endParaRPr lang="fr-FR">
              <a:latin typeface="+mj-lt"/>
            </a:endParaRPr>
          </a:p>
        </p:txBody>
      </p:sp>
      <p:sp>
        <p:nvSpPr>
          <p:cNvPr id="40" name="ZoneTexte 39"/>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a:t>
            </a:r>
            <a:r>
              <a:rPr lang="fr-FR" sz="2800" dirty="0" err="1">
                <a:solidFill>
                  <a:schemeClr val="accent1">
                    <a:lumMod val="50000"/>
                  </a:schemeClr>
                </a:solidFill>
                <a:latin typeface="+mj-lt"/>
                <a:cs typeface="Arial" pitchFamily="34" charset="0"/>
                <a:sym typeface="Wingdings"/>
              </a:rPr>
              <a:t>ThrRS</a:t>
            </a:r>
            <a:r>
              <a:rPr lang="fr-FR" sz="2800" dirty="0">
                <a:solidFill>
                  <a:schemeClr val="accent1">
                    <a:lumMod val="50000"/>
                  </a:schemeClr>
                </a:solidFill>
                <a:latin typeface="+mj-lt"/>
                <a:cs typeface="Arial" pitchFamily="34" charset="0"/>
                <a:sym typeface="Wingdings"/>
              </a:rPr>
              <a:t> - Compétition</a:t>
            </a:r>
            <a:endParaRPr lang="fr-FR" sz="2800" dirty="0">
              <a:solidFill>
                <a:schemeClr val="accent1">
                  <a:lumMod val="50000"/>
                </a:schemeClr>
              </a:solidFill>
              <a:latin typeface="+mj-lt"/>
              <a:cs typeface="Arial" pitchFamily="34" charset="0"/>
            </a:endParaRPr>
          </a:p>
        </p:txBody>
      </p:sp>
      <p:sp>
        <p:nvSpPr>
          <p:cNvPr id="41" name="Text Box 38"/>
          <p:cNvSpPr txBox="1">
            <a:spLocks noChangeArrowheads="1"/>
          </p:cNvSpPr>
          <p:nvPr/>
        </p:nvSpPr>
        <p:spPr bwMode="auto">
          <a:xfrm>
            <a:off x="1016026" y="1090182"/>
            <a:ext cx="7199312" cy="338554"/>
          </a:xfrm>
          <a:prstGeom prst="rect">
            <a:avLst/>
          </a:prstGeom>
          <a:noFill/>
          <a:ln w="9525">
            <a:noFill/>
            <a:miter lim="800000"/>
            <a:headEnd/>
            <a:tailEnd/>
          </a:ln>
          <a:effectLst/>
        </p:spPr>
        <p:txBody>
          <a:bodyPr>
            <a:spAutoFit/>
          </a:bodyPr>
          <a:lstStyle/>
          <a:p>
            <a:r>
              <a:rPr lang="fr-FR" sz="1600" dirty="0">
                <a:solidFill>
                  <a:srgbClr val="002060"/>
                </a:solidFill>
                <a:latin typeface="+mj-lt"/>
                <a:sym typeface="Wingdings"/>
              </a:rPr>
              <a:t> </a:t>
            </a:r>
            <a:r>
              <a:rPr lang="fr-FR" sz="1600" dirty="0">
                <a:solidFill>
                  <a:srgbClr val="002060"/>
                </a:solidFill>
                <a:latin typeface="+mj-lt"/>
              </a:rPr>
              <a:t>Si il y a assez d’</a:t>
            </a:r>
            <a:r>
              <a:rPr lang="fr-FR" sz="1600" dirty="0" err="1">
                <a:solidFill>
                  <a:srgbClr val="002060"/>
                </a:solidFill>
                <a:latin typeface="+mj-lt"/>
              </a:rPr>
              <a:t>ARNt</a:t>
            </a:r>
            <a:r>
              <a:rPr lang="fr-FR" sz="1600" baseline="30000" dirty="0" err="1">
                <a:solidFill>
                  <a:srgbClr val="002060"/>
                </a:solidFill>
                <a:latin typeface="+mj-lt"/>
              </a:rPr>
              <a:t>Thr</a:t>
            </a:r>
            <a:endParaRPr lang="fr-FR" sz="1600" baseline="30000" dirty="0">
              <a:solidFill>
                <a:srgbClr val="002060"/>
              </a:solidFill>
              <a:latin typeface="+mj-lt"/>
              <a:cs typeface="Arial" pitchFamily="34" charset="0"/>
              <a:sym typeface="Wingdings" pitchFamily="2" charset="2"/>
            </a:endParaRPr>
          </a:p>
        </p:txBody>
      </p:sp>
      <p:sp>
        <p:nvSpPr>
          <p:cNvPr id="13" name="Text Box 38"/>
          <p:cNvSpPr txBox="1">
            <a:spLocks noChangeArrowheads="1"/>
          </p:cNvSpPr>
          <p:nvPr/>
        </p:nvSpPr>
        <p:spPr bwMode="auto">
          <a:xfrm>
            <a:off x="1013163" y="1447372"/>
            <a:ext cx="7199312" cy="338554"/>
          </a:xfrm>
          <a:prstGeom prst="rect">
            <a:avLst/>
          </a:prstGeom>
          <a:noFill/>
          <a:ln w="9525">
            <a:noFill/>
            <a:miter lim="800000"/>
            <a:headEnd/>
            <a:tailEnd/>
          </a:ln>
          <a:effectLst/>
        </p:spPr>
        <p:txBody>
          <a:bodyPr>
            <a:spAutoFit/>
          </a:bodyPr>
          <a:lstStyle/>
          <a:p>
            <a:r>
              <a:rPr lang="fr-FR" sz="1600" dirty="0">
                <a:solidFill>
                  <a:srgbClr val="002060"/>
                </a:solidFill>
                <a:latin typeface="+mj-lt"/>
                <a:sym typeface="Wingdings"/>
              </a:rPr>
              <a:t> </a:t>
            </a:r>
            <a:r>
              <a:rPr lang="fr-FR" sz="1600" dirty="0">
                <a:solidFill>
                  <a:srgbClr val="002060"/>
                </a:solidFill>
                <a:latin typeface="+mj-lt"/>
              </a:rPr>
              <a:t>Si l’</a:t>
            </a:r>
            <a:r>
              <a:rPr lang="fr-FR" sz="1600" dirty="0" err="1">
                <a:solidFill>
                  <a:srgbClr val="002060"/>
                </a:solidFill>
                <a:latin typeface="+mj-lt"/>
              </a:rPr>
              <a:t>ARNt</a:t>
            </a:r>
            <a:r>
              <a:rPr lang="fr-FR" sz="1600" baseline="30000" dirty="0" err="1">
                <a:solidFill>
                  <a:srgbClr val="002060"/>
                </a:solidFill>
                <a:latin typeface="+mj-lt"/>
              </a:rPr>
              <a:t>Thr</a:t>
            </a:r>
            <a:r>
              <a:rPr lang="fr-FR" sz="1600" dirty="0">
                <a:solidFill>
                  <a:srgbClr val="002060"/>
                </a:solidFill>
                <a:latin typeface="+mj-lt"/>
              </a:rPr>
              <a:t> devient limitant, la </a:t>
            </a:r>
            <a:r>
              <a:rPr lang="fr-FR" sz="1600" dirty="0" err="1">
                <a:solidFill>
                  <a:srgbClr val="002060"/>
                </a:solidFill>
                <a:latin typeface="+mj-lt"/>
              </a:rPr>
              <a:t>ThrRS</a:t>
            </a:r>
            <a:r>
              <a:rPr lang="fr-FR" sz="1600" dirty="0">
                <a:solidFill>
                  <a:srgbClr val="002060"/>
                </a:solidFill>
                <a:latin typeface="+mj-lt"/>
              </a:rPr>
              <a:t> se lie à son autre substrat ARN: son </a:t>
            </a:r>
            <a:r>
              <a:rPr lang="fr-FR" sz="1600" dirty="0" err="1">
                <a:solidFill>
                  <a:srgbClr val="002060"/>
                </a:solidFill>
                <a:latin typeface="+mj-lt"/>
              </a:rPr>
              <a:t>ARNm</a:t>
            </a:r>
            <a:endParaRPr lang="fr-FR" sz="1600" baseline="30000" dirty="0">
              <a:solidFill>
                <a:srgbClr val="002060"/>
              </a:solidFill>
              <a:latin typeface="+mj-lt"/>
              <a:cs typeface="Arial" pitchFamily="34" charset="0"/>
              <a:sym typeface="Wingdings" pitchFamily="2" charset="2"/>
            </a:endParaRPr>
          </a:p>
        </p:txBody>
      </p:sp>
      <p:sp>
        <p:nvSpPr>
          <p:cNvPr id="14" name="Line 29"/>
          <p:cNvSpPr>
            <a:spLocks noChangeShapeType="1"/>
          </p:cNvSpPr>
          <p:nvPr/>
        </p:nvSpPr>
        <p:spPr bwMode="auto">
          <a:xfrm flipV="1">
            <a:off x="2743200" y="4386264"/>
            <a:ext cx="457200" cy="228600"/>
          </a:xfrm>
          <a:prstGeom prst="line">
            <a:avLst/>
          </a:prstGeom>
          <a:noFill/>
          <a:ln w="38100">
            <a:solidFill>
              <a:srgbClr val="C00000"/>
            </a:solidFill>
            <a:round/>
            <a:headEnd/>
            <a:tailEnd type="triangle" w="med" len="med"/>
          </a:ln>
          <a:effectLst/>
        </p:spPr>
        <p:txBody>
          <a:bodyPr wrap="none" anchor="ctr"/>
          <a:lstStyle/>
          <a:p>
            <a:endParaRPr lang="fr-FR">
              <a:latin typeface="+mj-lt"/>
            </a:endParaRPr>
          </a:p>
        </p:txBody>
      </p:sp>
      <p:sp>
        <p:nvSpPr>
          <p:cNvPr id="15" name="Text Box 28"/>
          <p:cNvSpPr txBox="1">
            <a:spLocks noChangeArrowheads="1"/>
          </p:cNvSpPr>
          <p:nvPr/>
        </p:nvSpPr>
        <p:spPr bwMode="auto">
          <a:xfrm>
            <a:off x="6012160" y="3861048"/>
            <a:ext cx="659155" cy="307777"/>
          </a:xfrm>
          <a:prstGeom prst="rect">
            <a:avLst/>
          </a:prstGeom>
          <a:noFill/>
          <a:ln w="9525">
            <a:noFill/>
            <a:miter lim="800000"/>
            <a:headEnd/>
            <a:tailEnd/>
          </a:ln>
          <a:effectLst/>
        </p:spPr>
        <p:txBody>
          <a:bodyPr wrap="none">
            <a:spAutoFit/>
          </a:bodyPr>
          <a:lstStyle/>
          <a:p>
            <a:pPr eaLnBrk="0" hangingPunct="0"/>
            <a:r>
              <a:rPr lang="en-US" sz="1400" b="1" dirty="0" err="1">
                <a:solidFill>
                  <a:srgbClr val="C00000"/>
                </a:solidFill>
                <a:latin typeface="+mj-lt"/>
              </a:rPr>
              <a:t>ARNm</a:t>
            </a:r>
            <a:endParaRPr lang="en-US" sz="1400" dirty="0">
              <a:solidFill>
                <a:srgbClr val="C00000"/>
              </a:solidFill>
              <a:latin typeface="+mj-lt"/>
            </a:endParaRPr>
          </a:p>
        </p:txBody>
      </p:sp>
      <p:sp>
        <p:nvSpPr>
          <p:cNvPr id="17" name="Text Box 23"/>
          <p:cNvSpPr txBox="1">
            <a:spLocks noChangeArrowheads="1"/>
          </p:cNvSpPr>
          <p:nvPr/>
        </p:nvSpPr>
        <p:spPr bwMode="auto">
          <a:xfrm>
            <a:off x="3357554" y="2571744"/>
            <a:ext cx="1756828" cy="276999"/>
          </a:xfrm>
          <a:prstGeom prst="rect">
            <a:avLst/>
          </a:prstGeom>
          <a:noFill/>
          <a:ln w="9525">
            <a:noFill/>
            <a:miter lim="800000"/>
            <a:headEnd/>
            <a:tailEnd/>
          </a:ln>
          <a:effectLst/>
        </p:spPr>
        <p:txBody>
          <a:bodyPr wrap="none">
            <a:spAutoFit/>
          </a:bodyPr>
          <a:lstStyle/>
          <a:p>
            <a:pPr eaLnBrk="0" hangingPunct="0"/>
            <a:r>
              <a:rPr lang="en-US" sz="1200" b="1" dirty="0" err="1">
                <a:latin typeface="+mj-lt"/>
                <a:cs typeface="Calibri" pitchFamily="34" charset="0"/>
              </a:rPr>
              <a:t>Complexe</a:t>
            </a:r>
            <a:r>
              <a:rPr lang="en-US" sz="1200" b="1" dirty="0">
                <a:latin typeface="+mj-lt"/>
                <a:cs typeface="Calibri" pitchFamily="34" charset="0"/>
              </a:rPr>
              <a:t> </a:t>
            </a:r>
            <a:r>
              <a:rPr lang="en-US" sz="1200" b="1" dirty="0" err="1">
                <a:latin typeface="+mj-lt"/>
                <a:cs typeface="Calibri" pitchFamily="34" charset="0"/>
              </a:rPr>
              <a:t>ThrRS</a:t>
            </a:r>
            <a:r>
              <a:rPr lang="en-US" sz="1200" b="1" dirty="0" err="1">
                <a:latin typeface="+mj-lt"/>
                <a:cs typeface="Calibri" pitchFamily="34" charset="0"/>
                <a:sym typeface="Wingdings"/>
              </a:rPr>
              <a:t></a:t>
            </a:r>
            <a:r>
              <a:rPr lang="en-US" sz="1200" b="1" dirty="0" err="1">
                <a:solidFill>
                  <a:srgbClr val="00B050"/>
                </a:solidFill>
                <a:latin typeface="+mj-lt"/>
                <a:cs typeface="Calibri" pitchFamily="34" charset="0"/>
                <a:sym typeface="Wingdings"/>
              </a:rPr>
              <a:t>tRNA</a:t>
            </a:r>
            <a:r>
              <a:rPr lang="en-US" sz="1200" b="1" baseline="30000" dirty="0" err="1">
                <a:solidFill>
                  <a:srgbClr val="00B050"/>
                </a:solidFill>
                <a:latin typeface="+mj-lt"/>
                <a:cs typeface="Calibri" pitchFamily="34" charset="0"/>
                <a:sym typeface="Wingdings"/>
              </a:rPr>
              <a:t>Thr</a:t>
            </a:r>
            <a:endParaRPr lang="en-US" sz="1200" baseline="30000" dirty="0">
              <a:solidFill>
                <a:srgbClr val="00B050"/>
              </a:solidFill>
              <a:latin typeface="+mj-lt"/>
              <a:cs typeface="Calibri" pitchFamily="34" charset="0"/>
            </a:endParaRPr>
          </a:p>
        </p:txBody>
      </p:sp>
      <p:sp>
        <p:nvSpPr>
          <p:cNvPr id="20" name="Text Box 32"/>
          <p:cNvSpPr txBox="1">
            <a:spLocks noChangeArrowheads="1"/>
          </p:cNvSpPr>
          <p:nvPr/>
        </p:nvSpPr>
        <p:spPr bwMode="auto">
          <a:xfrm>
            <a:off x="0" y="6629400"/>
            <a:ext cx="1922321" cy="230832"/>
          </a:xfrm>
          <a:prstGeom prst="rect">
            <a:avLst/>
          </a:prstGeom>
          <a:noFill/>
          <a:ln w="9525">
            <a:noFill/>
            <a:miter lim="800000"/>
            <a:headEnd/>
            <a:tailEnd/>
          </a:ln>
          <a:effectLst/>
        </p:spPr>
        <p:txBody>
          <a:bodyPr wrap="none">
            <a:spAutoFit/>
          </a:bodyPr>
          <a:lstStyle/>
          <a:p>
            <a:pPr eaLnBrk="0" hangingPunct="0"/>
            <a:r>
              <a:rPr lang="fr-FR" sz="900" dirty="0" err="1">
                <a:latin typeface="Calibri" pitchFamily="34" charset="0"/>
                <a:cs typeface="Calibri" pitchFamily="34" charset="0"/>
              </a:rPr>
              <a:t>Romby</a:t>
            </a:r>
            <a:r>
              <a:rPr lang="fr-FR" sz="900" dirty="0">
                <a:latin typeface="Calibri" pitchFamily="34" charset="0"/>
                <a:cs typeface="Calibri" pitchFamily="34" charset="0"/>
              </a:rPr>
              <a:t> &amp; Springer (2003) TIG 19:155</a:t>
            </a:r>
          </a:p>
        </p:txBody>
      </p:sp>
      <p:sp>
        <p:nvSpPr>
          <p:cNvPr id="24" name="Text Box 11"/>
          <p:cNvSpPr txBox="1">
            <a:spLocks noChangeArrowheads="1"/>
          </p:cNvSpPr>
          <p:nvPr/>
        </p:nvSpPr>
        <p:spPr bwMode="auto">
          <a:xfrm>
            <a:off x="2771800" y="4509120"/>
            <a:ext cx="617348" cy="307777"/>
          </a:xfrm>
          <a:prstGeom prst="rect">
            <a:avLst/>
          </a:prstGeom>
          <a:noFill/>
          <a:ln w="9525">
            <a:noFill/>
            <a:miter lim="800000"/>
            <a:headEnd/>
            <a:tailEnd/>
          </a:ln>
          <a:effectLst/>
        </p:spPr>
        <p:txBody>
          <a:bodyPr wrap="none">
            <a:spAutoFit/>
          </a:bodyPr>
          <a:lstStyle/>
          <a:p>
            <a:pPr eaLnBrk="0" hangingPunct="0"/>
            <a:r>
              <a:rPr lang="en-US" sz="1400" b="1" dirty="0" err="1">
                <a:solidFill>
                  <a:srgbClr val="C00000"/>
                </a:solidFill>
                <a:latin typeface="Calibri" pitchFamily="34" charset="0"/>
                <a:cs typeface="Calibri" pitchFamily="34" charset="0"/>
              </a:rPr>
              <a:t>ThrRS</a:t>
            </a:r>
            <a:endParaRPr lang="en-US" sz="1400" dirty="0">
              <a:solidFill>
                <a:srgbClr val="C00000"/>
              </a:solidFill>
              <a:latin typeface="Calibri" pitchFamily="34" charset="0"/>
              <a:cs typeface="Calibri" pitchFamily="34" charset="0"/>
            </a:endParaRPr>
          </a:p>
        </p:txBody>
      </p:sp>
      <p:sp>
        <p:nvSpPr>
          <p:cNvPr id="28" name="Text Box 15"/>
          <p:cNvSpPr txBox="1">
            <a:spLocks noChangeArrowheads="1"/>
          </p:cNvSpPr>
          <p:nvPr/>
        </p:nvSpPr>
        <p:spPr bwMode="auto">
          <a:xfrm>
            <a:off x="6929454" y="3429000"/>
            <a:ext cx="2100190" cy="369332"/>
          </a:xfrm>
          <a:prstGeom prst="rect">
            <a:avLst/>
          </a:prstGeom>
          <a:noFill/>
          <a:ln w="9525">
            <a:noFill/>
            <a:miter lim="800000"/>
            <a:headEnd/>
            <a:tailEnd/>
          </a:ln>
          <a:effectLst/>
        </p:spPr>
        <p:txBody>
          <a:bodyPr wrap="none">
            <a:spAutoFit/>
          </a:bodyPr>
          <a:lstStyle/>
          <a:p>
            <a:pPr eaLnBrk="0" hangingPunct="0"/>
            <a:r>
              <a:rPr lang="en-US" b="1" dirty="0" err="1">
                <a:latin typeface="Calibri" pitchFamily="34" charset="0"/>
                <a:cs typeface="Calibri" pitchFamily="34" charset="0"/>
              </a:rPr>
              <a:t>Complexe</a:t>
            </a:r>
            <a:r>
              <a:rPr lang="en-US" b="1" dirty="0">
                <a:latin typeface="Calibri" pitchFamily="34" charset="0"/>
                <a:cs typeface="Calibri" pitchFamily="34" charset="0"/>
              </a:rPr>
              <a:t> </a:t>
            </a:r>
            <a:r>
              <a:rPr lang="en-US" b="1" dirty="0" err="1">
                <a:latin typeface="Calibri" pitchFamily="34" charset="0"/>
                <a:cs typeface="Calibri" pitchFamily="34" charset="0"/>
              </a:rPr>
              <a:t>ternaire</a:t>
            </a:r>
            <a:r>
              <a:rPr lang="en-US" b="1" dirty="0">
                <a:latin typeface="Calibri" pitchFamily="34" charset="0"/>
                <a:cs typeface="Calibri" pitchFamily="34" charset="0"/>
              </a:rPr>
              <a:t> ?</a:t>
            </a:r>
            <a:endParaRPr lang="en-US" dirty="0">
              <a:latin typeface="Calibri" pitchFamily="34" charset="0"/>
              <a:cs typeface="Calibri" pitchFamily="34" charset="0"/>
            </a:endParaRPr>
          </a:p>
        </p:txBody>
      </p:sp>
      <p:pic>
        <p:nvPicPr>
          <p:cNvPr id="31" name="Picture 17"/>
          <p:cNvPicPr>
            <a:picLocks noChangeAspect="1" noChangeArrowheads="1"/>
          </p:cNvPicPr>
          <p:nvPr/>
        </p:nvPicPr>
        <p:blipFill>
          <a:blip r:embed="rId5" cstate="print"/>
          <a:srcRect/>
          <a:stretch>
            <a:fillRect/>
          </a:stretch>
        </p:blipFill>
        <p:spPr bwMode="auto">
          <a:xfrm>
            <a:off x="6553200" y="3814763"/>
            <a:ext cx="2438400" cy="1828800"/>
          </a:xfrm>
          <a:prstGeom prst="rect">
            <a:avLst/>
          </a:prstGeom>
          <a:noFill/>
        </p:spPr>
      </p:pic>
      <p:sp>
        <p:nvSpPr>
          <p:cNvPr id="32" name="Text Box 12"/>
          <p:cNvSpPr txBox="1">
            <a:spLocks noChangeArrowheads="1"/>
          </p:cNvSpPr>
          <p:nvPr/>
        </p:nvSpPr>
        <p:spPr bwMode="auto">
          <a:xfrm>
            <a:off x="5876925" y="4538664"/>
            <a:ext cx="452368" cy="307777"/>
          </a:xfrm>
          <a:prstGeom prst="rect">
            <a:avLst/>
          </a:prstGeom>
          <a:noFill/>
          <a:ln w="9525">
            <a:noFill/>
            <a:miter lim="800000"/>
            <a:headEnd/>
            <a:tailEnd/>
          </a:ln>
          <a:effectLst/>
        </p:spPr>
        <p:txBody>
          <a:bodyPr wrap="none">
            <a:spAutoFit/>
          </a:bodyPr>
          <a:lstStyle/>
          <a:p>
            <a:pPr eaLnBrk="0" hangingPunct="0"/>
            <a:r>
              <a:rPr lang="en-US" sz="1400" b="1" dirty="0">
                <a:solidFill>
                  <a:srgbClr val="00B050"/>
                </a:solidFill>
                <a:latin typeface="Calibri" pitchFamily="34" charset="0"/>
                <a:cs typeface="Calibri" pitchFamily="34" charset="0"/>
              </a:rPr>
              <a:t>30S</a:t>
            </a:r>
            <a:endParaRPr lang="en-US" sz="1400" dirty="0">
              <a:solidFill>
                <a:srgbClr val="00B050"/>
              </a:solidFill>
              <a:latin typeface="Calibri" pitchFamily="34" charset="0"/>
              <a:cs typeface="Calibri" pitchFamily="34" charset="0"/>
            </a:endParaRPr>
          </a:p>
        </p:txBody>
      </p:sp>
      <p:sp>
        <p:nvSpPr>
          <p:cNvPr id="33" name="Line 29"/>
          <p:cNvSpPr>
            <a:spLocks noChangeShapeType="1"/>
          </p:cNvSpPr>
          <p:nvPr/>
        </p:nvSpPr>
        <p:spPr bwMode="auto">
          <a:xfrm>
            <a:off x="6000760" y="4357694"/>
            <a:ext cx="457200" cy="228600"/>
          </a:xfrm>
          <a:prstGeom prst="line">
            <a:avLst/>
          </a:prstGeom>
          <a:noFill/>
          <a:ln w="38100">
            <a:solidFill>
              <a:srgbClr val="00B050"/>
            </a:solidFill>
            <a:round/>
            <a:headEnd/>
            <a:tailEnd type="triangle" w="med" len="med"/>
          </a:ln>
          <a:effectLst/>
        </p:spPr>
        <p:txBody>
          <a:bodyPr wrap="none" anchor="ctr"/>
          <a:lstStyle/>
          <a:p>
            <a:endParaRPr lang="fr-FR">
              <a:latin typeface="+mj-lt"/>
            </a:endParaRPr>
          </a:p>
        </p:txBody>
      </p:sp>
      <p:sp>
        <p:nvSpPr>
          <p:cNvPr id="34" name="Line 29"/>
          <p:cNvSpPr>
            <a:spLocks noChangeShapeType="1"/>
          </p:cNvSpPr>
          <p:nvPr/>
        </p:nvSpPr>
        <p:spPr bwMode="auto">
          <a:xfrm flipH="1" flipV="1">
            <a:off x="6072198" y="4214818"/>
            <a:ext cx="457200" cy="228600"/>
          </a:xfrm>
          <a:prstGeom prst="line">
            <a:avLst/>
          </a:prstGeom>
          <a:noFill/>
          <a:ln w="38100">
            <a:solidFill>
              <a:srgbClr val="C00000"/>
            </a:solidFill>
            <a:round/>
            <a:headEnd/>
            <a:tailEnd type="triangle" w="med" len="med"/>
          </a:ln>
          <a:effectLst/>
        </p:spPr>
        <p:txBody>
          <a:bodyPr wrap="none" anchor="ctr"/>
          <a:lstStyle/>
          <a:p>
            <a:endParaRPr lang="fr-FR">
              <a:latin typeface="+mj-lt"/>
            </a:endParaRPr>
          </a:p>
        </p:txBody>
      </p:sp>
      <p:sp>
        <p:nvSpPr>
          <p:cNvPr id="35" name="Line 16"/>
          <p:cNvSpPr>
            <a:spLocks noChangeShapeType="1"/>
          </p:cNvSpPr>
          <p:nvPr/>
        </p:nvSpPr>
        <p:spPr bwMode="auto">
          <a:xfrm rot="5400000" flipH="1">
            <a:off x="4976800" y="4238645"/>
            <a:ext cx="9543" cy="1676400"/>
          </a:xfrm>
          <a:prstGeom prst="line">
            <a:avLst/>
          </a:prstGeom>
          <a:noFill/>
          <a:ln w="38100">
            <a:solidFill>
              <a:srgbClr val="C00000"/>
            </a:solidFill>
            <a:round/>
            <a:headEnd/>
            <a:tailEnd type="triangle" w="med" len="med"/>
          </a:ln>
          <a:effectLst/>
        </p:spPr>
        <p:txBody>
          <a:bodyPr wrap="none" anchor="ctr"/>
          <a:lstStyle/>
          <a:p>
            <a:endParaRPr lang="fr-FR"/>
          </a:p>
        </p:txBody>
      </p:sp>
    </p:spTree>
    <p:extLst>
      <p:ext uri="{BB962C8B-B14F-4D97-AF65-F5344CB8AC3E}">
        <p14:creationId xmlns:p14="http://schemas.microsoft.com/office/powerpoint/2010/main" val="39771897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81" name="Text Box 9"/>
          <p:cNvSpPr txBox="1">
            <a:spLocks noChangeArrowheads="1"/>
          </p:cNvSpPr>
          <p:nvPr/>
        </p:nvSpPr>
        <p:spPr bwMode="auto">
          <a:xfrm>
            <a:off x="1258888" y="1989138"/>
            <a:ext cx="7199312" cy="1077218"/>
          </a:xfrm>
          <a:prstGeom prst="rect">
            <a:avLst/>
          </a:prstGeom>
          <a:noFill/>
          <a:ln w="9525">
            <a:noFill/>
            <a:miter lim="800000"/>
            <a:headEnd/>
            <a:tailEnd/>
          </a:ln>
          <a:effectLst/>
        </p:spPr>
        <p:txBody>
          <a:bodyPr>
            <a:spAutoFit/>
          </a:bodyPr>
          <a:lstStyle/>
          <a:p>
            <a:r>
              <a:rPr lang="fr-FR" sz="1600" dirty="0">
                <a:sym typeface="Wingdings"/>
              </a:rPr>
              <a:t> </a:t>
            </a:r>
            <a:r>
              <a:rPr lang="fr-FR" sz="1600" dirty="0"/>
              <a:t>Les mutants présentant une surproduction de la </a:t>
            </a:r>
            <a:r>
              <a:rPr lang="fr-FR" sz="1600" dirty="0" err="1"/>
              <a:t>ThrRS</a:t>
            </a:r>
            <a:r>
              <a:rPr lang="fr-FR" sz="1600" dirty="0"/>
              <a:t>  ont une mutation dans l’opérateur empêchant son repliement 3D en mime de l’</a:t>
            </a:r>
            <a:r>
              <a:rPr lang="fr-FR" sz="1600" dirty="0" err="1"/>
              <a:t>ARNt</a:t>
            </a:r>
            <a:r>
              <a:rPr lang="fr-FR" sz="1600" baseline="30000" dirty="0" err="1"/>
              <a:t>Thr</a:t>
            </a:r>
            <a:r>
              <a:rPr lang="fr-FR" sz="1600" dirty="0"/>
              <a:t> </a:t>
            </a:r>
            <a:r>
              <a:rPr lang="fr-FR" sz="1600" dirty="0">
                <a:sym typeface="Wingdings" pitchFamily="2" charset="2"/>
              </a:rPr>
              <a:t> la </a:t>
            </a:r>
            <a:r>
              <a:rPr lang="fr-FR" sz="1600" dirty="0" err="1">
                <a:sym typeface="Wingdings" pitchFamily="2" charset="2"/>
              </a:rPr>
              <a:t>ThrRS</a:t>
            </a:r>
            <a:r>
              <a:rPr lang="fr-FR" sz="1600" dirty="0">
                <a:sym typeface="Wingdings" pitchFamily="2" charset="2"/>
              </a:rPr>
              <a:t> ne peut plus se fixer sur l’</a:t>
            </a:r>
            <a:r>
              <a:rPr lang="fr-FR" sz="1600" dirty="0" err="1">
                <a:sym typeface="Wingdings" pitchFamily="2" charset="2"/>
              </a:rPr>
              <a:t>ARNm</a:t>
            </a:r>
            <a:r>
              <a:rPr lang="fr-FR" sz="1600" dirty="0">
                <a:sym typeface="Wingdings" pitchFamily="2" charset="2"/>
              </a:rPr>
              <a:t>  même si l’</a:t>
            </a:r>
            <a:r>
              <a:rPr lang="fr-FR" sz="1600" dirty="0" err="1">
                <a:sym typeface="Wingdings" pitchFamily="2" charset="2"/>
              </a:rPr>
              <a:t>ARNt</a:t>
            </a:r>
            <a:r>
              <a:rPr lang="fr-FR" sz="1600" baseline="30000" dirty="0" err="1">
                <a:sym typeface="Wingdings" pitchFamily="2" charset="2"/>
              </a:rPr>
              <a:t>Thr</a:t>
            </a:r>
            <a:r>
              <a:rPr lang="fr-FR" sz="1600" baseline="30000" dirty="0">
                <a:sym typeface="Wingdings" pitchFamily="2" charset="2"/>
              </a:rPr>
              <a:t> </a:t>
            </a:r>
            <a:r>
              <a:rPr lang="fr-FR" sz="1600" dirty="0">
                <a:cs typeface="Arial" pitchFamily="34" charset="0"/>
                <a:sym typeface="Wingdings" pitchFamily="2" charset="2"/>
              </a:rPr>
              <a:t>↓ il n’y aura pas répression de la traduction et donc surproduction de </a:t>
            </a:r>
            <a:r>
              <a:rPr lang="fr-FR" sz="1600" dirty="0" err="1">
                <a:cs typeface="Arial" pitchFamily="34" charset="0"/>
                <a:sym typeface="Wingdings" pitchFamily="2" charset="2"/>
              </a:rPr>
              <a:t>ThrRS</a:t>
            </a:r>
            <a:endParaRPr lang="fr-FR" sz="1600" baseline="30000" dirty="0">
              <a:solidFill>
                <a:srgbClr val="CC0000"/>
              </a:solidFill>
              <a:cs typeface="Arial" pitchFamily="34" charset="0"/>
              <a:sym typeface="Wingdings" pitchFamily="2" charset="2"/>
            </a:endParaRPr>
          </a:p>
        </p:txBody>
      </p:sp>
      <p:sp>
        <p:nvSpPr>
          <p:cNvPr id="463883" name="Text Box 11"/>
          <p:cNvSpPr txBox="1">
            <a:spLocks noChangeArrowheads="1"/>
          </p:cNvSpPr>
          <p:nvPr/>
        </p:nvSpPr>
        <p:spPr bwMode="auto">
          <a:xfrm>
            <a:off x="1258888" y="3554413"/>
            <a:ext cx="7199312" cy="1077218"/>
          </a:xfrm>
          <a:prstGeom prst="rect">
            <a:avLst/>
          </a:prstGeom>
          <a:noFill/>
          <a:ln w="9525">
            <a:noFill/>
            <a:miter lim="800000"/>
            <a:headEnd/>
            <a:tailEnd/>
          </a:ln>
          <a:effectLst/>
        </p:spPr>
        <p:txBody>
          <a:bodyPr>
            <a:spAutoFit/>
          </a:bodyPr>
          <a:lstStyle/>
          <a:p>
            <a:r>
              <a:rPr lang="fr-FR" sz="1600" dirty="0">
                <a:sym typeface="Wingdings"/>
              </a:rPr>
              <a:t> </a:t>
            </a:r>
            <a:r>
              <a:rPr lang="fr-FR" sz="1600" dirty="0"/>
              <a:t>Les mutants présentant une production faible de la </a:t>
            </a:r>
            <a:r>
              <a:rPr lang="fr-FR" sz="1600" dirty="0" err="1"/>
              <a:t>ThrRS</a:t>
            </a:r>
            <a:r>
              <a:rPr lang="fr-FR" sz="1600" dirty="0"/>
              <a:t>  ont une mutation dans l’opérateur qui </a:t>
            </a:r>
            <a:r>
              <a:rPr lang="fr-FR" sz="1600" dirty="0">
                <a:cs typeface="Arial" pitchFamily="34" charset="0"/>
              </a:rPr>
              <a:t>↑ l’affinité de</a:t>
            </a:r>
            <a:r>
              <a:rPr lang="fr-FR" sz="1600" dirty="0">
                <a:sym typeface="Wingdings" pitchFamily="2" charset="2"/>
              </a:rPr>
              <a:t> la </a:t>
            </a:r>
            <a:r>
              <a:rPr lang="fr-FR" sz="1600" dirty="0" err="1">
                <a:sym typeface="Wingdings" pitchFamily="2" charset="2"/>
              </a:rPr>
              <a:t>ThrRS</a:t>
            </a:r>
            <a:r>
              <a:rPr lang="fr-FR" sz="1600" dirty="0">
                <a:sym typeface="Wingdings" pitchFamily="2" charset="2"/>
              </a:rPr>
              <a:t> pour l’opérateur car la structure de l’opérateur mutant ressemble encore plus à celle de l’</a:t>
            </a:r>
            <a:r>
              <a:rPr lang="fr-FR" sz="1600" dirty="0" err="1">
                <a:sym typeface="Wingdings" pitchFamily="2" charset="2"/>
              </a:rPr>
              <a:t>ARNt</a:t>
            </a:r>
            <a:r>
              <a:rPr lang="fr-FR" sz="1600" baseline="30000" dirty="0" err="1">
                <a:sym typeface="Wingdings" pitchFamily="2" charset="2"/>
              </a:rPr>
              <a:t>Thr</a:t>
            </a:r>
            <a:r>
              <a:rPr lang="fr-FR" sz="1600" dirty="0">
                <a:sym typeface="Wingdings" pitchFamily="2" charset="2"/>
              </a:rPr>
              <a:t> et donc forte fixation de </a:t>
            </a:r>
            <a:r>
              <a:rPr lang="fr-FR" sz="1600" dirty="0" err="1">
                <a:sym typeface="Wingdings" pitchFamily="2" charset="2"/>
              </a:rPr>
              <a:t>ThrRS</a:t>
            </a:r>
            <a:r>
              <a:rPr lang="fr-FR" sz="1600" dirty="0">
                <a:sym typeface="Wingdings" pitchFamily="2" charset="2"/>
              </a:rPr>
              <a:t> sur l’</a:t>
            </a:r>
            <a:r>
              <a:rPr lang="fr-FR" sz="1600" dirty="0" err="1">
                <a:sym typeface="Wingdings" pitchFamily="2" charset="2"/>
              </a:rPr>
              <a:t>ARNm</a:t>
            </a:r>
            <a:r>
              <a:rPr lang="fr-FR" sz="1600" dirty="0">
                <a:sym typeface="Wingdings" pitchFamily="2" charset="2"/>
              </a:rPr>
              <a:t> et le </a:t>
            </a:r>
            <a:r>
              <a:rPr lang="fr-FR" sz="1600" dirty="0" err="1">
                <a:sym typeface="Wingdings" pitchFamily="2" charset="2"/>
              </a:rPr>
              <a:t>tRNA</a:t>
            </a:r>
            <a:r>
              <a:rPr lang="fr-FR" sz="1600" baseline="30000" dirty="0" err="1">
                <a:sym typeface="Wingdings" pitchFamily="2" charset="2"/>
              </a:rPr>
              <a:t>Thr</a:t>
            </a:r>
            <a:r>
              <a:rPr lang="fr-FR" sz="1600" baseline="30000" dirty="0">
                <a:sym typeface="Wingdings" pitchFamily="2" charset="2"/>
              </a:rPr>
              <a:t> </a:t>
            </a:r>
            <a:r>
              <a:rPr lang="fr-FR" sz="1600" dirty="0">
                <a:sym typeface="Wingdings" pitchFamily="2" charset="2"/>
              </a:rPr>
              <a:t>est moins bon compétiteur</a:t>
            </a:r>
            <a:endParaRPr lang="fr-FR" sz="1600" baseline="30000" dirty="0">
              <a:solidFill>
                <a:srgbClr val="CC0000"/>
              </a:solidFill>
              <a:cs typeface="Arial" pitchFamily="34" charset="0"/>
              <a:sym typeface="Wingdings" pitchFamily="2" charset="2"/>
            </a:endParaRPr>
          </a:p>
        </p:txBody>
      </p:sp>
      <p:sp>
        <p:nvSpPr>
          <p:cNvPr id="13" name="Espace réservé du numéro de diapositive 12"/>
          <p:cNvSpPr>
            <a:spLocks noGrp="1"/>
          </p:cNvSpPr>
          <p:nvPr>
            <p:ph type="sldNum" sz="quarter" idx="12"/>
          </p:nvPr>
        </p:nvSpPr>
        <p:spPr/>
        <p:txBody>
          <a:bodyPr/>
          <a:lstStyle/>
          <a:p>
            <a:fld id="{922D7642-BDE5-4A24-BAC5-C7F7F2D9BEDB}" type="slidenum">
              <a:rPr lang="fr-FR" smtClean="0"/>
              <a:pPr/>
              <a:t>89</a:t>
            </a:fld>
            <a:endParaRPr lang="fr-FR"/>
          </a:p>
        </p:txBody>
      </p:sp>
      <p:sp>
        <p:nvSpPr>
          <p:cNvPr id="14" name="ZoneTexte 13"/>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a:t>
            </a:r>
            <a:r>
              <a:rPr lang="fr-FR" sz="2800" dirty="0" err="1">
                <a:solidFill>
                  <a:schemeClr val="accent1">
                    <a:lumMod val="50000"/>
                  </a:schemeClr>
                </a:solidFill>
                <a:latin typeface="+mj-lt"/>
                <a:cs typeface="Arial" pitchFamily="34" charset="0"/>
                <a:sym typeface="Wingdings"/>
              </a:rPr>
              <a:t>ThrRS</a:t>
            </a:r>
            <a:r>
              <a:rPr lang="fr-FR" sz="2800" dirty="0">
                <a:solidFill>
                  <a:schemeClr val="accent1">
                    <a:lumMod val="50000"/>
                  </a:schemeClr>
                </a:solidFill>
                <a:latin typeface="+mj-lt"/>
                <a:cs typeface="Arial" pitchFamily="34" charset="0"/>
                <a:sym typeface="Wingdings"/>
              </a:rPr>
              <a:t> - Compétition</a:t>
            </a:r>
            <a:endParaRPr lang="fr-FR" sz="2800" dirty="0">
              <a:solidFill>
                <a:schemeClr val="accent1">
                  <a:lumMod val="50000"/>
                </a:schemeClr>
              </a:solidFill>
              <a:latin typeface="+mj-lt"/>
              <a:cs typeface="Arial" pitchFamily="34" charset="0"/>
            </a:endParaRPr>
          </a:p>
        </p:txBody>
      </p:sp>
    </p:spTree>
    <p:extLst>
      <p:ext uri="{BB962C8B-B14F-4D97-AF65-F5344CB8AC3E}">
        <p14:creationId xmlns:p14="http://schemas.microsoft.com/office/powerpoint/2010/main" val="1944864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ableau types NC RNA.png"/>
          <p:cNvPicPr>
            <a:picLocks noChangeAspect="1"/>
          </p:cNvPicPr>
          <p:nvPr/>
        </p:nvPicPr>
        <p:blipFill>
          <a:blip r:embed="rId2" cstate="print"/>
          <a:srcRect r="32955" b="58718"/>
          <a:stretch>
            <a:fillRect/>
          </a:stretch>
        </p:blipFill>
        <p:spPr>
          <a:xfrm>
            <a:off x="357158" y="571480"/>
            <a:ext cx="4214842" cy="3929090"/>
          </a:xfrm>
          <a:prstGeom prst="rect">
            <a:avLst/>
          </a:prstGeom>
        </p:spPr>
      </p:pic>
      <p:pic>
        <p:nvPicPr>
          <p:cNvPr id="3" name="Image 2" descr="tableau types NC RNA.png"/>
          <p:cNvPicPr>
            <a:picLocks noChangeAspect="1"/>
          </p:cNvPicPr>
          <p:nvPr/>
        </p:nvPicPr>
        <p:blipFill>
          <a:blip r:embed="rId2" cstate="print"/>
          <a:srcRect t="40532" r="31818" b="3002"/>
          <a:stretch>
            <a:fillRect/>
          </a:stretch>
        </p:blipFill>
        <p:spPr>
          <a:xfrm>
            <a:off x="4643438" y="812110"/>
            <a:ext cx="4286280" cy="5374235"/>
          </a:xfrm>
          <a:prstGeom prst="rect">
            <a:avLst/>
          </a:prstGeom>
        </p:spPr>
      </p:pic>
      <p:pic>
        <p:nvPicPr>
          <p:cNvPr id="4" name="Image 3" descr="tableau types NC RNA.png"/>
          <p:cNvPicPr>
            <a:picLocks noChangeAspect="1"/>
          </p:cNvPicPr>
          <p:nvPr/>
        </p:nvPicPr>
        <p:blipFill>
          <a:blip r:embed="rId2" cstate="print"/>
          <a:srcRect t="97576"/>
          <a:stretch>
            <a:fillRect/>
          </a:stretch>
        </p:blipFill>
        <p:spPr>
          <a:xfrm>
            <a:off x="142844" y="6572272"/>
            <a:ext cx="6286544" cy="230699"/>
          </a:xfrm>
          <a:prstGeom prst="rect">
            <a:avLst/>
          </a:prstGeom>
        </p:spPr>
      </p:pic>
      <p:sp>
        <p:nvSpPr>
          <p:cNvPr id="6" name="ZoneTexte 5"/>
          <p:cNvSpPr txBox="1"/>
          <p:nvPr/>
        </p:nvSpPr>
        <p:spPr>
          <a:xfrm>
            <a:off x="285720" y="71414"/>
            <a:ext cx="8256812" cy="523220"/>
          </a:xfrm>
          <a:prstGeom prst="rect">
            <a:avLst/>
          </a:prstGeom>
          <a:noFill/>
        </p:spPr>
        <p:txBody>
          <a:bodyPr wrap="none" rtlCol="0">
            <a:spAutoFit/>
          </a:bodyPr>
          <a:lstStyle/>
          <a:p>
            <a:r>
              <a:rPr lang="fr-FR" sz="2800" dirty="0">
                <a:solidFill>
                  <a:schemeClr val="accent1">
                    <a:lumMod val="50000"/>
                  </a:schemeClr>
                </a:solidFill>
                <a:cs typeface="Arial" pitchFamily="34" charset="0"/>
                <a:sym typeface="Wingdings"/>
              </a:rPr>
              <a:t> Les différents types de RNA non codants et leurs rôles</a:t>
            </a:r>
            <a:endParaRPr lang="fr-FR" sz="2800" dirty="0">
              <a:solidFill>
                <a:schemeClr val="accent1">
                  <a:lumMod val="50000"/>
                </a:schemeClr>
              </a:solidFill>
              <a:cs typeface="Arial" pitchFamily="34" charset="0"/>
            </a:endParaRPr>
          </a:p>
        </p:txBody>
      </p:sp>
      <p:sp>
        <p:nvSpPr>
          <p:cNvPr id="8" name="Espace réservé du numéro de diapositive 7"/>
          <p:cNvSpPr>
            <a:spLocks noGrp="1"/>
          </p:cNvSpPr>
          <p:nvPr>
            <p:ph type="sldNum" sz="quarter" idx="12"/>
          </p:nvPr>
        </p:nvSpPr>
        <p:spPr/>
        <p:txBody>
          <a:bodyPr/>
          <a:lstStyle/>
          <a:p>
            <a:fld id="{922D7642-BDE5-4A24-BAC5-C7F7F2D9BEDB}" type="slidenum">
              <a:rPr lang="fr-FR" smtClean="0"/>
              <a:pPr/>
              <a:t>9</a:t>
            </a:fld>
            <a:endParaRPr lang="fr-FR"/>
          </a:p>
        </p:txBody>
      </p:sp>
      <p:sp>
        <p:nvSpPr>
          <p:cNvPr id="7" name="ZoneTexte 6">
            <a:extLst>
              <a:ext uri="{FF2B5EF4-FFF2-40B4-BE49-F238E27FC236}">
                <a16:creationId xmlns:a16="http://schemas.microsoft.com/office/drawing/2014/main" id="{BA7447C5-09BD-244F-9D36-A3613154703A}"/>
              </a:ext>
            </a:extLst>
          </p:cNvPr>
          <p:cNvSpPr txBox="1"/>
          <p:nvPr/>
        </p:nvSpPr>
        <p:spPr>
          <a:xfrm>
            <a:off x="357158" y="4624887"/>
            <a:ext cx="3638778" cy="307777"/>
          </a:xfrm>
          <a:prstGeom prst="rect">
            <a:avLst/>
          </a:prstGeom>
          <a:solidFill>
            <a:schemeClr val="accent1">
              <a:lumMod val="40000"/>
              <a:lumOff val="60000"/>
            </a:schemeClr>
          </a:solidFill>
        </p:spPr>
        <p:txBody>
          <a:bodyPr wrap="square" rtlCol="0">
            <a:spAutoFit/>
          </a:bodyPr>
          <a:lstStyle/>
          <a:p>
            <a:r>
              <a:rPr lang="fr-FR" sz="1400" dirty="0"/>
              <a:t>Répertoire  en RNA </a:t>
            </a:r>
            <a:r>
              <a:rPr lang="fr-FR" sz="1400" dirty="0" err="1"/>
              <a:t>nc</a:t>
            </a:r>
            <a:r>
              <a:rPr lang="fr-FR" sz="1400" dirty="0"/>
              <a:t> qui date de 2002. </a:t>
            </a:r>
            <a:endParaRPr lang="fr-FR" sz="1400" dirty="0">
              <a:solidFill>
                <a:srgbClr val="C00000"/>
              </a:solidFill>
            </a:endParaRPr>
          </a:p>
        </p:txBody>
      </p:sp>
      <p:sp>
        <p:nvSpPr>
          <p:cNvPr id="10" name="ZoneTexte 9">
            <a:extLst>
              <a:ext uri="{FF2B5EF4-FFF2-40B4-BE49-F238E27FC236}">
                <a16:creationId xmlns:a16="http://schemas.microsoft.com/office/drawing/2014/main" id="{EBD4E3B4-18DA-A049-A10C-211E772BECD0}"/>
              </a:ext>
            </a:extLst>
          </p:cNvPr>
          <p:cNvSpPr txBox="1"/>
          <p:nvPr/>
        </p:nvSpPr>
        <p:spPr>
          <a:xfrm>
            <a:off x="357158" y="5056981"/>
            <a:ext cx="3638778" cy="738664"/>
          </a:xfrm>
          <a:prstGeom prst="rect">
            <a:avLst/>
          </a:prstGeom>
          <a:solidFill>
            <a:schemeClr val="accent1">
              <a:lumMod val="40000"/>
              <a:lumOff val="60000"/>
            </a:schemeClr>
          </a:solidFill>
        </p:spPr>
        <p:txBody>
          <a:bodyPr wrap="square" rtlCol="0">
            <a:spAutoFit/>
          </a:bodyPr>
          <a:lstStyle/>
          <a:p>
            <a:r>
              <a:rPr lang="fr-FR" sz="1400" dirty="0">
                <a:solidFill>
                  <a:srgbClr val="C00000"/>
                </a:solidFill>
              </a:rPr>
              <a:t>Pour les ultra-fans des RNA </a:t>
            </a:r>
            <a:r>
              <a:rPr lang="fr-FR" sz="1400" dirty="0" err="1">
                <a:solidFill>
                  <a:srgbClr val="C00000"/>
                </a:solidFill>
              </a:rPr>
              <a:t>nc</a:t>
            </a:r>
            <a:r>
              <a:rPr lang="fr-FR" sz="1400" dirty="0">
                <a:solidFill>
                  <a:srgbClr val="C00000"/>
                </a:solidFill>
              </a:rPr>
              <a:t> bactériens faire  un état des lieux plus récent sur </a:t>
            </a:r>
            <a:r>
              <a:rPr lang="fr-FR" sz="1400" dirty="0" err="1">
                <a:solidFill>
                  <a:srgbClr val="C00000"/>
                </a:solidFill>
              </a:rPr>
              <a:t>Pubmed</a:t>
            </a:r>
            <a:r>
              <a:rPr lang="fr-FR" sz="1400" dirty="0">
                <a:solidFill>
                  <a:srgbClr val="C00000"/>
                </a:solidFill>
              </a:rPr>
              <a:t> (</a:t>
            </a:r>
            <a:r>
              <a:rPr lang="fr-FR" sz="1400" dirty="0" err="1">
                <a:solidFill>
                  <a:srgbClr val="C00000"/>
                </a:solidFill>
              </a:rPr>
              <a:t>Bacterial</a:t>
            </a:r>
            <a:r>
              <a:rPr lang="fr-FR" sz="1400" dirty="0">
                <a:solidFill>
                  <a:srgbClr val="C00000"/>
                </a:solidFill>
              </a:rPr>
              <a:t> non </a:t>
            </a:r>
            <a:r>
              <a:rPr lang="fr-FR" sz="1400" dirty="0" err="1">
                <a:solidFill>
                  <a:srgbClr val="C00000"/>
                </a:solidFill>
              </a:rPr>
              <a:t>coding</a:t>
            </a:r>
            <a:r>
              <a:rPr lang="fr-FR" sz="1400" dirty="0">
                <a:solidFill>
                  <a:srgbClr val="C00000"/>
                </a:solidFill>
              </a:rPr>
              <a:t> RNA AND </a:t>
            </a:r>
            <a:r>
              <a:rPr lang="fr-FR" sz="1400" dirty="0" err="1">
                <a:solidFill>
                  <a:srgbClr val="C00000"/>
                </a:solidFill>
              </a:rPr>
              <a:t>Review</a:t>
            </a:r>
            <a:r>
              <a:rPr lang="fr-FR" sz="1400" dirty="0">
                <a:solidFill>
                  <a:srgbClr val="C00000"/>
                </a:solidFill>
              </a:rPr>
              <a: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5" name="Text Box 5"/>
          <p:cNvSpPr txBox="1">
            <a:spLocks noChangeArrowheads="1"/>
          </p:cNvSpPr>
          <p:nvPr/>
        </p:nvSpPr>
        <p:spPr bwMode="auto">
          <a:xfrm>
            <a:off x="0" y="6627168"/>
            <a:ext cx="1885453" cy="230832"/>
          </a:xfrm>
          <a:prstGeom prst="rect">
            <a:avLst/>
          </a:prstGeom>
          <a:noFill/>
          <a:ln w="9525">
            <a:noFill/>
            <a:miter lim="800000"/>
            <a:headEnd/>
            <a:tailEnd/>
          </a:ln>
          <a:effectLst/>
        </p:spPr>
        <p:txBody>
          <a:bodyPr wrap="none">
            <a:spAutoFit/>
          </a:bodyPr>
          <a:lstStyle/>
          <a:p>
            <a:pPr eaLnBrk="0" hangingPunct="0"/>
            <a:r>
              <a:rPr lang="fr-FR" sz="900" b="1" dirty="0">
                <a:latin typeface="Calibri" pitchFamily="34" charset="0"/>
                <a:cs typeface="Calibri" pitchFamily="34" charset="0"/>
              </a:rPr>
              <a:t>Jenner et al. (2005) Science 308:120</a:t>
            </a:r>
            <a:endParaRPr lang="fr-FR" sz="900" dirty="0">
              <a:latin typeface="Calibri" pitchFamily="34" charset="0"/>
              <a:cs typeface="Calibri" pitchFamily="34" charset="0"/>
            </a:endParaRPr>
          </a:p>
        </p:txBody>
      </p:sp>
      <p:sp>
        <p:nvSpPr>
          <p:cNvPr id="465933" name="Text Box 13"/>
          <p:cNvSpPr txBox="1">
            <a:spLocks noChangeArrowheads="1"/>
          </p:cNvSpPr>
          <p:nvPr/>
        </p:nvSpPr>
        <p:spPr bwMode="auto">
          <a:xfrm>
            <a:off x="1071538" y="714356"/>
            <a:ext cx="7858180" cy="338554"/>
          </a:xfrm>
          <a:prstGeom prst="rect">
            <a:avLst/>
          </a:prstGeom>
          <a:noFill/>
          <a:ln w="9525">
            <a:noFill/>
            <a:miter lim="800000"/>
            <a:headEnd/>
            <a:tailEnd/>
          </a:ln>
          <a:effectLst/>
        </p:spPr>
        <p:txBody>
          <a:bodyPr wrap="square">
            <a:spAutoFit/>
          </a:bodyPr>
          <a:lstStyle/>
          <a:p>
            <a:r>
              <a:rPr lang="fr-FR" sz="1600" dirty="0">
                <a:sym typeface="Wingdings"/>
              </a:rPr>
              <a:t></a:t>
            </a:r>
            <a:r>
              <a:rPr lang="fr-FR" sz="1600" dirty="0"/>
              <a:t>L’opérateur se trouve sur la plateforme et le </a:t>
            </a:r>
            <a:r>
              <a:rPr lang="fr-FR" sz="1600" dirty="0" err="1"/>
              <a:t>mRNA</a:t>
            </a:r>
            <a:r>
              <a:rPr lang="fr-FR" sz="1600" dirty="0"/>
              <a:t> est compétent pour la traduction</a:t>
            </a:r>
            <a:endParaRPr lang="fr-FR" sz="1600" baseline="30000" dirty="0">
              <a:solidFill>
                <a:srgbClr val="CC0000"/>
              </a:solidFill>
              <a:cs typeface="Arial" pitchFamily="34" charset="0"/>
              <a:sym typeface="Wingdings" pitchFamily="2" charset="2"/>
            </a:endParaRPr>
          </a:p>
        </p:txBody>
      </p:sp>
      <p:sp>
        <p:nvSpPr>
          <p:cNvPr id="14" name="Espace réservé du numéro de diapositive 13"/>
          <p:cNvSpPr>
            <a:spLocks noGrp="1"/>
          </p:cNvSpPr>
          <p:nvPr>
            <p:ph type="sldNum" sz="quarter" idx="12"/>
          </p:nvPr>
        </p:nvSpPr>
        <p:spPr/>
        <p:txBody>
          <a:bodyPr/>
          <a:lstStyle/>
          <a:p>
            <a:fld id="{922D7642-BDE5-4A24-BAC5-C7F7F2D9BEDB}" type="slidenum">
              <a:rPr lang="fr-FR" smtClean="0"/>
              <a:pPr/>
              <a:t>90</a:t>
            </a:fld>
            <a:endParaRPr lang="fr-FR"/>
          </a:p>
        </p:txBody>
      </p:sp>
      <p:sp>
        <p:nvSpPr>
          <p:cNvPr id="15" name="ZoneTexte 14"/>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a:t>
            </a:r>
            <a:r>
              <a:rPr lang="fr-FR" sz="2800" dirty="0" err="1">
                <a:solidFill>
                  <a:schemeClr val="accent1">
                    <a:lumMod val="50000"/>
                  </a:schemeClr>
                </a:solidFill>
                <a:latin typeface="+mj-lt"/>
                <a:cs typeface="Arial" pitchFamily="34" charset="0"/>
                <a:sym typeface="Wingdings"/>
              </a:rPr>
              <a:t>ThrRS</a:t>
            </a:r>
            <a:r>
              <a:rPr lang="fr-FR" sz="2800" dirty="0">
                <a:solidFill>
                  <a:schemeClr val="accent1">
                    <a:lumMod val="50000"/>
                  </a:schemeClr>
                </a:solidFill>
                <a:latin typeface="+mj-lt"/>
                <a:cs typeface="Arial" pitchFamily="34" charset="0"/>
                <a:sym typeface="Wingdings"/>
              </a:rPr>
              <a:t> - Compétition</a:t>
            </a:r>
            <a:endParaRPr lang="fr-FR" sz="2800" dirty="0">
              <a:solidFill>
                <a:schemeClr val="accent1">
                  <a:lumMod val="50000"/>
                </a:schemeClr>
              </a:solidFill>
              <a:latin typeface="+mj-lt"/>
              <a:cs typeface="Arial" pitchFamily="34" charset="0"/>
            </a:endParaRPr>
          </a:p>
        </p:txBody>
      </p:sp>
      <p:pic>
        <p:nvPicPr>
          <p:cNvPr id="19" name="Image 18" descr="ThrRS marat3.jpeg"/>
          <p:cNvPicPr>
            <a:picLocks noChangeAspect="1"/>
          </p:cNvPicPr>
          <p:nvPr/>
        </p:nvPicPr>
        <p:blipFill>
          <a:blip r:embed="rId3" cstate="print"/>
          <a:srcRect l="46739"/>
          <a:stretch>
            <a:fillRect/>
          </a:stretch>
        </p:blipFill>
        <p:spPr>
          <a:xfrm>
            <a:off x="214282" y="1357298"/>
            <a:ext cx="3907493" cy="4929222"/>
          </a:xfrm>
          <a:prstGeom prst="rect">
            <a:avLst/>
          </a:prstGeom>
        </p:spPr>
      </p:pic>
      <p:pic>
        <p:nvPicPr>
          <p:cNvPr id="21" name="Image 20" descr="ThrRS marat1.jpeg"/>
          <p:cNvPicPr>
            <a:picLocks noChangeAspect="1"/>
          </p:cNvPicPr>
          <p:nvPr/>
        </p:nvPicPr>
        <p:blipFill>
          <a:blip r:embed="rId4" cstate="print"/>
          <a:stretch>
            <a:fillRect/>
          </a:stretch>
        </p:blipFill>
        <p:spPr>
          <a:xfrm>
            <a:off x="4322462" y="1380448"/>
            <a:ext cx="4717363" cy="4857784"/>
          </a:xfrm>
          <a:prstGeom prst="rect">
            <a:avLst/>
          </a:prstGeom>
        </p:spPr>
      </p:pic>
    </p:spTree>
    <p:extLst>
      <p:ext uri="{BB962C8B-B14F-4D97-AF65-F5344CB8AC3E}">
        <p14:creationId xmlns:p14="http://schemas.microsoft.com/office/powerpoint/2010/main" val="1504626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5" name="Text Box 5"/>
          <p:cNvSpPr txBox="1">
            <a:spLocks noChangeArrowheads="1"/>
          </p:cNvSpPr>
          <p:nvPr/>
        </p:nvSpPr>
        <p:spPr bwMode="auto">
          <a:xfrm>
            <a:off x="0" y="6627168"/>
            <a:ext cx="1885453" cy="230832"/>
          </a:xfrm>
          <a:prstGeom prst="rect">
            <a:avLst/>
          </a:prstGeom>
          <a:noFill/>
          <a:ln w="9525">
            <a:noFill/>
            <a:miter lim="800000"/>
            <a:headEnd/>
            <a:tailEnd/>
          </a:ln>
          <a:effectLst/>
        </p:spPr>
        <p:txBody>
          <a:bodyPr wrap="none">
            <a:spAutoFit/>
          </a:bodyPr>
          <a:lstStyle/>
          <a:p>
            <a:pPr eaLnBrk="0" hangingPunct="0"/>
            <a:r>
              <a:rPr lang="fr-FR" sz="900" b="1" dirty="0">
                <a:latin typeface="Calibri" pitchFamily="34" charset="0"/>
                <a:cs typeface="Calibri" pitchFamily="34" charset="0"/>
              </a:rPr>
              <a:t>Jenner et al. (2005) Science 308:120</a:t>
            </a:r>
            <a:endParaRPr lang="fr-FR" sz="900" dirty="0">
              <a:latin typeface="Calibri" pitchFamily="34" charset="0"/>
              <a:cs typeface="Calibri" pitchFamily="34" charset="0"/>
            </a:endParaRPr>
          </a:p>
        </p:txBody>
      </p:sp>
      <p:sp>
        <p:nvSpPr>
          <p:cNvPr id="465933" name="Text Box 13"/>
          <p:cNvSpPr txBox="1">
            <a:spLocks noChangeArrowheads="1"/>
          </p:cNvSpPr>
          <p:nvPr/>
        </p:nvSpPr>
        <p:spPr bwMode="auto">
          <a:xfrm>
            <a:off x="1071538" y="714356"/>
            <a:ext cx="7199312" cy="584775"/>
          </a:xfrm>
          <a:prstGeom prst="rect">
            <a:avLst/>
          </a:prstGeom>
          <a:noFill/>
          <a:ln w="9525">
            <a:noFill/>
            <a:miter lim="800000"/>
            <a:headEnd/>
            <a:tailEnd/>
          </a:ln>
          <a:effectLst/>
        </p:spPr>
        <p:txBody>
          <a:bodyPr>
            <a:spAutoFit/>
          </a:bodyPr>
          <a:lstStyle/>
          <a:p>
            <a:r>
              <a:rPr lang="fr-FR" sz="1600" dirty="0">
                <a:sym typeface="Wingdings"/>
              </a:rPr>
              <a:t></a:t>
            </a:r>
            <a:r>
              <a:rPr lang="fr-FR" sz="1600" dirty="0"/>
              <a:t>La présence de </a:t>
            </a:r>
            <a:r>
              <a:rPr lang="fr-FR" sz="1600" dirty="0" err="1"/>
              <a:t>ThrRS</a:t>
            </a:r>
            <a:r>
              <a:rPr lang="fr-FR" sz="1600" dirty="0"/>
              <a:t> empêche la su 30S du ribosome d’</a:t>
            </a:r>
            <a:r>
              <a:rPr lang="fr-FR" sz="1600" dirty="0" err="1"/>
              <a:t>accomoder</a:t>
            </a:r>
            <a:r>
              <a:rPr lang="fr-FR" sz="1600" dirty="0"/>
              <a:t> l’opérateur si on a une </a:t>
            </a:r>
            <a:r>
              <a:rPr lang="fr-FR" sz="1600" dirty="0" err="1"/>
              <a:t>ThrRS</a:t>
            </a:r>
            <a:r>
              <a:rPr lang="fr-FR" sz="1600" dirty="0"/>
              <a:t> entière avec le domaine Nt</a:t>
            </a:r>
            <a:endParaRPr lang="fr-FR" sz="1600" baseline="30000" dirty="0">
              <a:solidFill>
                <a:srgbClr val="CC0000"/>
              </a:solidFill>
              <a:cs typeface="Arial" pitchFamily="34" charset="0"/>
              <a:sym typeface="Wingdings" pitchFamily="2" charset="2"/>
            </a:endParaRPr>
          </a:p>
        </p:txBody>
      </p:sp>
      <p:sp>
        <p:nvSpPr>
          <p:cNvPr id="14" name="Espace réservé du numéro de diapositive 13"/>
          <p:cNvSpPr>
            <a:spLocks noGrp="1"/>
          </p:cNvSpPr>
          <p:nvPr>
            <p:ph type="sldNum" sz="quarter" idx="12"/>
          </p:nvPr>
        </p:nvSpPr>
        <p:spPr/>
        <p:txBody>
          <a:bodyPr/>
          <a:lstStyle/>
          <a:p>
            <a:fld id="{922D7642-BDE5-4A24-BAC5-C7F7F2D9BEDB}" type="slidenum">
              <a:rPr lang="fr-FR" smtClean="0"/>
              <a:pPr/>
              <a:t>91</a:t>
            </a:fld>
            <a:endParaRPr lang="fr-FR"/>
          </a:p>
        </p:txBody>
      </p:sp>
      <p:sp>
        <p:nvSpPr>
          <p:cNvPr id="15" name="ZoneTexte 14"/>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a:t>
            </a:r>
            <a:r>
              <a:rPr lang="fr-FR" sz="2800" dirty="0" err="1">
                <a:solidFill>
                  <a:schemeClr val="accent1">
                    <a:lumMod val="50000"/>
                  </a:schemeClr>
                </a:solidFill>
                <a:latin typeface="+mj-lt"/>
                <a:cs typeface="Arial" pitchFamily="34" charset="0"/>
                <a:sym typeface="Wingdings"/>
              </a:rPr>
              <a:t>ThrRS</a:t>
            </a:r>
            <a:r>
              <a:rPr lang="fr-FR" sz="2800" dirty="0">
                <a:solidFill>
                  <a:schemeClr val="accent1">
                    <a:lumMod val="50000"/>
                  </a:schemeClr>
                </a:solidFill>
                <a:latin typeface="+mj-lt"/>
                <a:cs typeface="Arial" pitchFamily="34" charset="0"/>
                <a:sym typeface="Wingdings"/>
              </a:rPr>
              <a:t> - Compétition</a:t>
            </a:r>
            <a:endParaRPr lang="fr-FR" sz="2800" dirty="0">
              <a:solidFill>
                <a:schemeClr val="accent1">
                  <a:lumMod val="50000"/>
                </a:schemeClr>
              </a:solidFill>
              <a:latin typeface="+mj-lt"/>
              <a:cs typeface="Arial" pitchFamily="34" charset="0"/>
            </a:endParaRPr>
          </a:p>
        </p:txBody>
      </p:sp>
      <p:pic>
        <p:nvPicPr>
          <p:cNvPr id="9" name="Image 8" descr="ThrRS marat2.jpeg"/>
          <p:cNvPicPr>
            <a:picLocks noChangeAspect="1"/>
          </p:cNvPicPr>
          <p:nvPr/>
        </p:nvPicPr>
        <p:blipFill>
          <a:blip r:embed="rId3" cstate="print"/>
          <a:stretch>
            <a:fillRect/>
          </a:stretch>
        </p:blipFill>
        <p:spPr>
          <a:xfrm>
            <a:off x="1643042" y="1214422"/>
            <a:ext cx="6104298" cy="5279264"/>
          </a:xfrm>
          <a:prstGeom prst="rect">
            <a:avLst/>
          </a:prstGeom>
        </p:spPr>
      </p:pic>
    </p:spTree>
    <p:extLst>
      <p:ext uri="{BB962C8B-B14F-4D97-AF65-F5344CB8AC3E}">
        <p14:creationId xmlns:p14="http://schemas.microsoft.com/office/powerpoint/2010/main" val="11521679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7" name="Picture 3"/>
          <p:cNvPicPr>
            <a:picLocks noChangeAspect="1" noChangeArrowheads="1"/>
          </p:cNvPicPr>
          <p:nvPr/>
        </p:nvPicPr>
        <p:blipFill>
          <a:blip r:embed="rId3" cstate="print"/>
          <a:srcRect l="6741" t="19058" r="47194" b="28589"/>
          <a:stretch>
            <a:fillRect/>
          </a:stretch>
        </p:blipFill>
        <p:spPr bwMode="auto">
          <a:xfrm>
            <a:off x="5638800" y="2239947"/>
            <a:ext cx="3241675" cy="2606675"/>
          </a:xfrm>
          <a:prstGeom prst="rect">
            <a:avLst/>
          </a:prstGeom>
          <a:noFill/>
        </p:spPr>
      </p:pic>
      <p:pic>
        <p:nvPicPr>
          <p:cNvPr id="472068" name="Picture 4"/>
          <p:cNvPicPr>
            <a:picLocks noChangeAspect="1" noChangeArrowheads="1"/>
          </p:cNvPicPr>
          <p:nvPr/>
        </p:nvPicPr>
        <p:blipFill>
          <a:blip r:embed="rId4" cstate="print"/>
          <a:srcRect l="6734" t="4219" r="20203" b="16875"/>
          <a:stretch>
            <a:fillRect/>
          </a:stretch>
        </p:blipFill>
        <p:spPr bwMode="auto">
          <a:xfrm>
            <a:off x="0" y="1646222"/>
            <a:ext cx="5148263" cy="4437062"/>
          </a:xfrm>
          <a:prstGeom prst="rect">
            <a:avLst/>
          </a:prstGeom>
          <a:noFill/>
        </p:spPr>
      </p:pic>
      <p:sp>
        <p:nvSpPr>
          <p:cNvPr id="472069" name="Rectangle 5"/>
          <p:cNvSpPr>
            <a:spLocks noChangeArrowheads="1"/>
          </p:cNvSpPr>
          <p:nvPr/>
        </p:nvSpPr>
        <p:spPr bwMode="auto">
          <a:xfrm>
            <a:off x="5832475" y="2578084"/>
            <a:ext cx="3124200" cy="2209800"/>
          </a:xfrm>
          <a:prstGeom prst="rect">
            <a:avLst/>
          </a:prstGeom>
          <a:noFill/>
          <a:ln w="19050">
            <a:solidFill>
              <a:schemeClr val="bg2"/>
            </a:solidFill>
            <a:miter lim="800000"/>
            <a:headEnd/>
            <a:tailEnd/>
          </a:ln>
          <a:effectLst/>
        </p:spPr>
        <p:txBody>
          <a:bodyPr wrap="none" anchor="ctr"/>
          <a:lstStyle/>
          <a:p>
            <a:endParaRPr lang="fr-FR"/>
          </a:p>
        </p:txBody>
      </p:sp>
      <p:sp>
        <p:nvSpPr>
          <p:cNvPr id="472077" name="Text Box 13"/>
          <p:cNvSpPr txBox="1">
            <a:spLocks noChangeArrowheads="1"/>
          </p:cNvSpPr>
          <p:nvPr/>
        </p:nvSpPr>
        <p:spPr bwMode="auto">
          <a:xfrm>
            <a:off x="1258888" y="1214422"/>
            <a:ext cx="7199312" cy="336550"/>
          </a:xfrm>
          <a:prstGeom prst="rect">
            <a:avLst/>
          </a:prstGeom>
          <a:noFill/>
          <a:ln w="9525">
            <a:noFill/>
            <a:miter lim="800000"/>
            <a:headEnd/>
            <a:tailEnd/>
          </a:ln>
          <a:effectLst/>
        </p:spPr>
        <p:txBody>
          <a:bodyPr>
            <a:spAutoFit/>
          </a:bodyPr>
          <a:lstStyle/>
          <a:p>
            <a:r>
              <a:rPr lang="fr-FR" sz="1600" dirty="0">
                <a:sym typeface="Wingdings"/>
              </a:rPr>
              <a:t> </a:t>
            </a:r>
            <a:r>
              <a:rPr lang="fr-FR" sz="1600" dirty="0"/>
              <a:t>Cette stratégie semble être utilisée par un grand nombre de bactéries</a:t>
            </a:r>
            <a:endParaRPr lang="fr-FR" sz="1600" baseline="30000" dirty="0">
              <a:solidFill>
                <a:srgbClr val="CC0000"/>
              </a:solidFill>
              <a:cs typeface="Arial" pitchFamily="34" charset="0"/>
              <a:sym typeface="Wingdings" pitchFamily="2" charset="2"/>
            </a:endParaRPr>
          </a:p>
        </p:txBody>
      </p:sp>
      <p:sp>
        <p:nvSpPr>
          <p:cNvPr id="14" name="Espace réservé du numéro de diapositive 13"/>
          <p:cNvSpPr>
            <a:spLocks noGrp="1"/>
          </p:cNvSpPr>
          <p:nvPr>
            <p:ph type="sldNum" sz="quarter" idx="12"/>
          </p:nvPr>
        </p:nvSpPr>
        <p:spPr/>
        <p:txBody>
          <a:bodyPr/>
          <a:lstStyle/>
          <a:p>
            <a:fld id="{922D7642-BDE5-4A24-BAC5-C7F7F2D9BEDB}" type="slidenum">
              <a:rPr lang="fr-FR" smtClean="0"/>
              <a:pPr/>
              <a:t>92</a:t>
            </a:fld>
            <a:endParaRPr lang="fr-FR"/>
          </a:p>
        </p:txBody>
      </p:sp>
      <p:sp>
        <p:nvSpPr>
          <p:cNvPr id="15" name="ZoneTexte 14"/>
          <p:cNvSpPr txBox="1"/>
          <p:nvPr/>
        </p:nvSpPr>
        <p:spPr>
          <a:xfrm>
            <a:off x="285720" y="71414"/>
            <a:ext cx="8017964"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a:t>
            </a:r>
            <a:r>
              <a:rPr lang="fr-FR" sz="2800" dirty="0" err="1">
                <a:solidFill>
                  <a:schemeClr val="accent1">
                    <a:lumMod val="50000"/>
                  </a:schemeClr>
                </a:solidFill>
                <a:latin typeface="+mj-lt"/>
                <a:cs typeface="Arial" pitchFamily="34" charset="0"/>
                <a:sym typeface="Wingdings"/>
              </a:rPr>
              <a:t>ThrRS</a:t>
            </a:r>
            <a:r>
              <a:rPr lang="fr-FR" sz="2800" dirty="0">
                <a:solidFill>
                  <a:schemeClr val="accent1">
                    <a:lumMod val="50000"/>
                  </a:schemeClr>
                </a:solidFill>
                <a:latin typeface="+mj-lt"/>
                <a:cs typeface="Arial" pitchFamily="34" charset="0"/>
                <a:sym typeface="Wingdings"/>
              </a:rPr>
              <a:t> - Compétition</a:t>
            </a:r>
            <a:endParaRPr lang="fr-FR" sz="2800" dirty="0">
              <a:solidFill>
                <a:schemeClr val="accent1">
                  <a:lumMod val="50000"/>
                </a:schemeClr>
              </a:solidFill>
              <a:latin typeface="+mj-lt"/>
              <a:cs typeface="Arial" pitchFamily="34" charset="0"/>
            </a:endParaRPr>
          </a:p>
        </p:txBody>
      </p:sp>
    </p:spTree>
    <p:extLst>
      <p:ext uri="{BB962C8B-B14F-4D97-AF65-F5344CB8AC3E}">
        <p14:creationId xmlns:p14="http://schemas.microsoft.com/office/powerpoint/2010/main" val="13875150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25" name="Text Box 9"/>
          <p:cNvSpPr txBox="1">
            <a:spLocks noChangeArrowheads="1"/>
          </p:cNvSpPr>
          <p:nvPr/>
        </p:nvSpPr>
        <p:spPr bwMode="auto">
          <a:xfrm>
            <a:off x="1258888" y="1989138"/>
            <a:ext cx="7199312" cy="825500"/>
          </a:xfrm>
          <a:prstGeom prst="rect">
            <a:avLst/>
          </a:prstGeom>
          <a:noFill/>
          <a:ln w="9525">
            <a:noFill/>
            <a:miter lim="800000"/>
            <a:headEnd/>
            <a:tailEnd/>
          </a:ln>
          <a:effectLst/>
        </p:spPr>
        <p:txBody>
          <a:bodyPr>
            <a:spAutoFit/>
          </a:bodyPr>
          <a:lstStyle/>
          <a:p>
            <a:r>
              <a:rPr lang="fr-FR" sz="1600" dirty="0">
                <a:sym typeface="Wingdings"/>
              </a:rPr>
              <a:t> </a:t>
            </a:r>
            <a:r>
              <a:rPr lang="fr-FR" sz="1600" dirty="0"/>
              <a:t>Les </a:t>
            </a:r>
            <a:r>
              <a:rPr lang="fr-FR" sz="1600" dirty="0" err="1"/>
              <a:t>ribo</a:t>
            </a:r>
            <a:r>
              <a:rPr lang="fr-FR" sz="1600" dirty="0"/>
              <a:t> </a:t>
            </a:r>
            <a:r>
              <a:rPr lang="fr-FR" sz="1600" dirty="0" err="1"/>
              <a:t>procaryotiques</a:t>
            </a:r>
            <a:r>
              <a:rPr lang="fr-FR" sz="1600" dirty="0"/>
              <a:t> sont formés de 2 su:</a:t>
            </a:r>
          </a:p>
          <a:p>
            <a:r>
              <a:rPr lang="fr-FR" sz="1600" dirty="0"/>
              <a:t>		- 30S avec 21 </a:t>
            </a:r>
            <a:r>
              <a:rPr lang="fr-FR" sz="1600" dirty="0" err="1"/>
              <a:t>Prots</a:t>
            </a:r>
            <a:r>
              <a:rPr lang="fr-FR" sz="1600" dirty="0"/>
              <a:t> et 1 </a:t>
            </a:r>
            <a:r>
              <a:rPr lang="fr-FR" sz="1600" dirty="0" err="1"/>
              <a:t>ARNr</a:t>
            </a:r>
            <a:endParaRPr lang="fr-FR" sz="1600" dirty="0"/>
          </a:p>
          <a:p>
            <a:r>
              <a:rPr lang="fr-FR" sz="1600" dirty="0"/>
              <a:t>		- 50S avec 34 </a:t>
            </a:r>
            <a:r>
              <a:rPr lang="fr-FR" sz="1600" dirty="0" err="1"/>
              <a:t>Prots</a:t>
            </a:r>
            <a:r>
              <a:rPr lang="fr-FR" sz="1600" dirty="0"/>
              <a:t> et 2 </a:t>
            </a:r>
            <a:r>
              <a:rPr lang="fr-FR" sz="1600" dirty="0" err="1"/>
              <a:t>ARNr</a:t>
            </a:r>
            <a:endParaRPr lang="fr-FR" sz="1600" baseline="30000" dirty="0">
              <a:solidFill>
                <a:srgbClr val="CC0000"/>
              </a:solidFill>
              <a:cs typeface="Arial" pitchFamily="34" charset="0"/>
              <a:sym typeface="Wingdings" pitchFamily="2" charset="2"/>
            </a:endParaRPr>
          </a:p>
        </p:txBody>
      </p:sp>
      <p:sp>
        <p:nvSpPr>
          <p:cNvPr id="470027" name="Text Box 11"/>
          <p:cNvSpPr txBox="1">
            <a:spLocks noChangeArrowheads="1"/>
          </p:cNvSpPr>
          <p:nvPr/>
        </p:nvSpPr>
        <p:spPr bwMode="auto">
          <a:xfrm>
            <a:off x="1258888" y="2924175"/>
            <a:ext cx="7199312" cy="584775"/>
          </a:xfrm>
          <a:prstGeom prst="rect">
            <a:avLst/>
          </a:prstGeom>
          <a:noFill/>
          <a:ln w="9525">
            <a:noFill/>
            <a:miter lim="800000"/>
            <a:headEnd/>
            <a:tailEnd/>
          </a:ln>
          <a:effectLst/>
        </p:spPr>
        <p:txBody>
          <a:bodyPr>
            <a:spAutoFit/>
          </a:bodyPr>
          <a:lstStyle/>
          <a:p>
            <a:r>
              <a:rPr lang="fr-FR" sz="1600" dirty="0">
                <a:sym typeface="Wingdings"/>
              </a:rPr>
              <a:t> </a:t>
            </a:r>
            <a:r>
              <a:rPr lang="fr-FR" sz="1600" dirty="0"/>
              <a:t>Les gène des </a:t>
            </a:r>
            <a:r>
              <a:rPr lang="fr-FR" sz="1600" dirty="0" err="1"/>
              <a:t>ARNr</a:t>
            </a:r>
            <a:r>
              <a:rPr lang="fr-FR" sz="1600" dirty="0"/>
              <a:t> sont dans un opéron et ceux des </a:t>
            </a:r>
            <a:r>
              <a:rPr lang="fr-FR" sz="1600" dirty="0" err="1"/>
              <a:t>Prot</a:t>
            </a:r>
            <a:r>
              <a:rPr lang="fr-FR" sz="1600" dirty="0"/>
              <a:t> </a:t>
            </a:r>
            <a:r>
              <a:rPr lang="fr-FR" sz="1600" dirty="0" err="1"/>
              <a:t>ribosomiques</a:t>
            </a:r>
            <a:r>
              <a:rPr lang="fr-FR" sz="1600" dirty="0"/>
              <a:t> dans un autre</a:t>
            </a:r>
            <a:endParaRPr lang="fr-FR" sz="1600" baseline="30000" dirty="0">
              <a:solidFill>
                <a:srgbClr val="CC0000"/>
              </a:solidFill>
              <a:cs typeface="Arial" pitchFamily="34" charset="0"/>
              <a:sym typeface="Wingdings" pitchFamily="2" charset="2"/>
            </a:endParaRPr>
          </a:p>
        </p:txBody>
      </p:sp>
      <p:sp>
        <p:nvSpPr>
          <p:cNvPr id="470029" name="Text Box 13"/>
          <p:cNvSpPr txBox="1">
            <a:spLocks noChangeArrowheads="1"/>
          </p:cNvSpPr>
          <p:nvPr/>
        </p:nvSpPr>
        <p:spPr bwMode="auto">
          <a:xfrm>
            <a:off x="1258888" y="3495675"/>
            <a:ext cx="7199312" cy="584775"/>
          </a:xfrm>
          <a:prstGeom prst="rect">
            <a:avLst/>
          </a:prstGeom>
          <a:noFill/>
          <a:ln w="9525">
            <a:noFill/>
            <a:miter lim="800000"/>
            <a:headEnd/>
            <a:tailEnd/>
          </a:ln>
          <a:effectLst/>
        </p:spPr>
        <p:txBody>
          <a:bodyPr>
            <a:spAutoFit/>
          </a:bodyPr>
          <a:lstStyle/>
          <a:p>
            <a:r>
              <a:rPr lang="fr-FR" sz="1600" dirty="0">
                <a:sym typeface="Wingdings"/>
              </a:rPr>
              <a:t> </a:t>
            </a:r>
            <a:r>
              <a:rPr lang="fr-FR" sz="1600" dirty="0"/>
              <a:t>Quand une cellule d’E. coli est en phase exponentielle de croissance on observe qu’aucun des </a:t>
            </a:r>
            <a:r>
              <a:rPr lang="fr-FR" sz="1600" dirty="0" err="1"/>
              <a:t>ribo</a:t>
            </a:r>
            <a:r>
              <a:rPr lang="fr-FR" sz="1600" dirty="0"/>
              <a:t> n’est libre et qu’ils sont tous en train de traduire des </a:t>
            </a:r>
            <a:r>
              <a:rPr lang="fr-FR" sz="1600" dirty="0" err="1"/>
              <a:t>mRNAs</a:t>
            </a:r>
            <a:endParaRPr lang="fr-FR" sz="1600" baseline="30000" dirty="0">
              <a:solidFill>
                <a:srgbClr val="CC0000"/>
              </a:solidFill>
              <a:cs typeface="Arial" pitchFamily="34" charset="0"/>
              <a:sym typeface="Wingdings" pitchFamily="2" charset="2"/>
            </a:endParaRPr>
          </a:p>
        </p:txBody>
      </p:sp>
      <p:sp>
        <p:nvSpPr>
          <p:cNvPr id="470031" name="Text Box 15"/>
          <p:cNvSpPr txBox="1">
            <a:spLocks noChangeArrowheads="1"/>
          </p:cNvSpPr>
          <p:nvPr/>
        </p:nvSpPr>
        <p:spPr bwMode="auto">
          <a:xfrm>
            <a:off x="1258888" y="4360863"/>
            <a:ext cx="7199312" cy="1077218"/>
          </a:xfrm>
          <a:prstGeom prst="rect">
            <a:avLst/>
          </a:prstGeom>
          <a:noFill/>
          <a:ln w="9525">
            <a:noFill/>
            <a:miter lim="800000"/>
            <a:headEnd/>
            <a:tailEnd/>
          </a:ln>
          <a:effectLst/>
        </p:spPr>
        <p:txBody>
          <a:bodyPr>
            <a:spAutoFit/>
          </a:bodyPr>
          <a:lstStyle/>
          <a:p>
            <a:r>
              <a:rPr lang="fr-FR" sz="1600" dirty="0">
                <a:sym typeface="Wingdings"/>
              </a:rPr>
              <a:t> </a:t>
            </a:r>
            <a:r>
              <a:rPr lang="fr-FR" sz="1600" dirty="0"/>
              <a:t>Si E. coli est dans un milieu riche on a une croissance rapide </a:t>
            </a:r>
            <a:r>
              <a:rPr lang="fr-FR" sz="1600" dirty="0">
                <a:sym typeface="Wingdings" pitchFamily="2" charset="2"/>
              </a:rPr>
              <a:t> il faut </a:t>
            </a:r>
            <a:r>
              <a:rPr lang="fr-FR" sz="1600" dirty="0" err="1">
                <a:sym typeface="Wingdings" pitchFamily="2" charset="2"/>
              </a:rPr>
              <a:t>bcp</a:t>
            </a:r>
            <a:r>
              <a:rPr lang="fr-FR" sz="1600" dirty="0">
                <a:sym typeface="Wingdings" pitchFamily="2" charset="2"/>
              </a:rPr>
              <a:t> de </a:t>
            </a:r>
            <a:r>
              <a:rPr lang="fr-FR" sz="1600" dirty="0" err="1">
                <a:sym typeface="Wingdings" pitchFamily="2" charset="2"/>
              </a:rPr>
              <a:t>ribo</a:t>
            </a:r>
            <a:r>
              <a:rPr lang="fr-FR" sz="1600" dirty="0">
                <a:sym typeface="Wingdings" pitchFamily="2" charset="2"/>
              </a:rPr>
              <a:t>, alors que si E. coli est dans un milieu pauvre en nutriments on a une croissance plus lente et la cellule a donc besoin de moins de </a:t>
            </a:r>
            <a:r>
              <a:rPr lang="fr-FR" sz="1600" dirty="0" err="1">
                <a:sym typeface="Wingdings" pitchFamily="2" charset="2"/>
              </a:rPr>
              <a:t>ribo</a:t>
            </a:r>
            <a:r>
              <a:rPr lang="fr-FR" sz="1600" dirty="0">
                <a:sym typeface="Wingdings" pitchFamily="2" charset="2"/>
              </a:rPr>
              <a:t>  </a:t>
            </a:r>
            <a:r>
              <a:rPr lang="fr-FR" sz="1600" dirty="0">
                <a:solidFill>
                  <a:srgbClr val="CC0000"/>
                </a:solidFill>
                <a:sym typeface="Wingdings" pitchFamily="2" charset="2"/>
              </a:rPr>
              <a:t>il y a donc une adaptation du taux de ribosomes en fonction de la croissance cellulaire</a:t>
            </a:r>
            <a:endParaRPr lang="fr-FR" sz="1600" baseline="30000" dirty="0">
              <a:solidFill>
                <a:srgbClr val="CC0000"/>
              </a:solidFill>
              <a:cs typeface="Arial" pitchFamily="34" charset="0"/>
              <a:sym typeface="Wingdings" pitchFamily="2" charset="2"/>
            </a:endParaRPr>
          </a:p>
        </p:txBody>
      </p:sp>
      <p:sp>
        <p:nvSpPr>
          <p:cNvPr id="16" name="ZoneTexte 15"/>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Tree>
    <p:extLst>
      <p:ext uri="{BB962C8B-B14F-4D97-AF65-F5344CB8AC3E}">
        <p14:creationId xmlns:p14="http://schemas.microsoft.com/office/powerpoint/2010/main" val="32959440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65" name="Text Box 9"/>
          <p:cNvSpPr txBox="1">
            <a:spLocks noChangeArrowheads="1"/>
          </p:cNvSpPr>
          <p:nvPr/>
        </p:nvSpPr>
        <p:spPr bwMode="auto">
          <a:xfrm>
            <a:off x="1142976" y="2708277"/>
            <a:ext cx="7199312" cy="993775"/>
          </a:xfrm>
          <a:prstGeom prst="rect">
            <a:avLst/>
          </a:prstGeom>
          <a:noFill/>
          <a:ln w="9525">
            <a:noFill/>
            <a:miter lim="800000"/>
            <a:headEnd/>
            <a:tailEnd/>
          </a:ln>
          <a:effectLst/>
        </p:spPr>
        <p:txBody>
          <a:bodyPr>
            <a:spAutoFit/>
          </a:bodyPr>
          <a:lstStyle/>
          <a:p>
            <a:r>
              <a:rPr lang="fr-FR" sz="1600" dirty="0">
                <a:sym typeface="Wingdings"/>
              </a:rPr>
              <a:t> </a:t>
            </a:r>
            <a:r>
              <a:rPr lang="fr-FR" sz="1600" dirty="0"/>
              <a:t>Ceci est possible car toutes les </a:t>
            </a:r>
            <a:r>
              <a:rPr lang="fr-FR" sz="1600" dirty="0" err="1"/>
              <a:t>Prots</a:t>
            </a:r>
            <a:r>
              <a:rPr lang="fr-FR" sz="1600" dirty="0"/>
              <a:t> </a:t>
            </a:r>
            <a:r>
              <a:rPr lang="fr-FR" sz="1600" dirty="0" err="1"/>
              <a:t>ribosomique</a:t>
            </a:r>
            <a:r>
              <a:rPr lang="fr-FR" sz="1600" dirty="0"/>
              <a:t> ont leur taux calqué sur le taux d’</a:t>
            </a:r>
            <a:r>
              <a:rPr lang="fr-FR" sz="1600" dirty="0" err="1"/>
              <a:t>ARNr</a:t>
            </a:r>
            <a:r>
              <a:rPr lang="fr-FR" sz="1600" dirty="0"/>
              <a:t>. Ainsi pour arrêter la production de </a:t>
            </a:r>
            <a:r>
              <a:rPr lang="fr-FR" sz="1600" dirty="0" err="1"/>
              <a:t>ribo</a:t>
            </a:r>
            <a:r>
              <a:rPr lang="fr-FR" sz="1600" dirty="0"/>
              <a:t> il faut arrêter la transcription des gènes d’</a:t>
            </a:r>
            <a:r>
              <a:rPr lang="fr-FR" sz="1600" dirty="0" err="1"/>
              <a:t>ARNr</a:t>
            </a:r>
            <a:r>
              <a:rPr lang="fr-FR" sz="1600" dirty="0"/>
              <a:t> et des </a:t>
            </a:r>
            <a:r>
              <a:rPr lang="fr-FR" sz="1600" dirty="0" err="1"/>
              <a:t>Prots</a:t>
            </a:r>
            <a:r>
              <a:rPr lang="fr-FR" sz="1600" dirty="0"/>
              <a:t> </a:t>
            </a:r>
            <a:r>
              <a:rPr lang="fr-FR" sz="1600" dirty="0" err="1"/>
              <a:t>ribosomiques</a:t>
            </a:r>
            <a:endParaRPr lang="fr-FR" sz="1600" dirty="0">
              <a:solidFill>
                <a:srgbClr val="CC0000"/>
              </a:solidFill>
              <a:sym typeface="Wingdings" pitchFamily="2" charset="2"/>
            </a:endParaRPr>
          </a:p>
          <a:p>
            <a:endParaRPr lang="fr-FR" sz="1600" baseline="30000" dirty="0">
              <a:solidFill>
                <a:srgbClr val="CC0000"/>
              </a:solidFill>
              <a:cs typeface="Arial" pitchFamily="34" charset="0"/>
              <a:sym typeface="Wingdings" pitchFamily="2" charset="2"/>
            </a:endParaRPr>
          </a:p>
        </p:txBody>
      </p:sp>
      <p:sp>
        <p:nvSpPr>
          <p:cNvPr id="480267" name="Text Box 11"/>
          <p:cNvSpPr txBox="1">
            <a:spLocks noChangeArrowheads="1"/>
          </p:cNvSpPr>
          <p:nvPr/>
        </p:nvSpPr>
        <p:spPr bwMode="auto">
          <a:xfrm>
            <a:off x="1142976" y="3643314"/>
            <a:ext cx="7199312" cy="584775"/>
          </a:xfrm>
          <a:prstGeom prst="rect">
            <a:avLst/>
          </a:prstGeom>
          <a:noFill/>
          <a:ln w="9525">
            <a:noFill/>
            <a:miter lim="800000"/>
            <a:headEnd/>
            <a:tailEnd/>
          </a:ln>
          <a:effectLst/>
        </p:spPr>
        <p:txBody>
          <a:bodyPr>
            <a:spAutoFit/>
          </a:bodyPr>
          <a:lstStyle/>
          <a:p>
            <a:r>
              <a:rPr lang="fr-FR" sz="1600" dirty="0">
                <a:sym typeface="Wingdings"/>
              </a:rPr>
              <a:t> </a:t>
            </a:r>
            <a:r>
              <a:rPr lang="fr-FR" sz="1600" dirty="0"/>
              <a:t>Quand on regarde les gènes codant pour les 55 </a:t>
            </a:r>
            <a:r>
              <a:rPr lang="fr-FR" sz="1600" dirty="0" err="1"/>
              <a:t>Prots</a:t>
            </a:r>
            <a:r>
              <a:rPr lang="fr-FR" sz="1600" dirty="0"/>
              <a:t> </a:t>
            </a:r>
            <a:r>
              <a:rPr lang="fr-FR" sz="1600" dirty="0" err="1"/>
              <a:t>ribosomiques</a:t>
            </a:r>
            <a:r>
              <a:rPr lang="fr-FR" sz="1600" dirty="0"/>
              <a:t> on voit qu’ils sont regroupés dans un certain nombre d’opérons</a:t>
            </a:r>
            <a:endParaRPr lang="fr-FR" sz="1600" baseline="30000" dirty="0">
              <a:solidFill>
                <a:srgbClr val="CC0000"/>
              </a:solidFill>
              <a:cs typeface="Arial" pitchFamily="34" charset="0"/>
              <a:sym typeface="Wingdings" pitchFamily="2" charset="2"/>
            </a:endParaRPr>
          </a:p>
        </p:txBody>
      </p:sp>
      <p:sp>
        <p:nvSpPr>
          <p:cNvPr id="6" name="ZoneTexte 5"/>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Tree>
    <p:extLst>
      <p:ext uri="{BB962C8B-B14F-4D97-AF65-F5344CB8AC3E}">
        <p14:creationId xmlns:p14="http://schemas.microsoft.com/office/powerpoint/2010/main" val="38088680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122"/>
          <p:cNvSpPr>
            <a:spLocks noChangeArrowheads="1"/>
          </p:cNvSpPr>
          <p:nvPr/>
        </p:nvSpPr>
        <p:spPr bwMode="auto">
          <a:xfrm>
            <a:off x="4186238" y="3485204"/>
            <a:ext cx="398462" cy="307975"/>
          </a:xfrm>
          <a:prstGeom prst="rect">
            <a:avLst/>
          </a:prstGeom>
          <a:noFill/>
          <a:ln w="12700">
            <a:noFill/>
            <a:miter lim="800000"/>
            <a:headEnd/>
            <a:tailEnd/>
          </a:ln>
        </p:spPr>
        <p:txBody>
          <a:bodyPr wrap="none" anchor="ctr"/>
          <a:lstStyle/>
          <a:p>
            <a:endParaRPr lang="fr-FR"/>
          </a:p>
        </p:txBody>
      </p:sp>
      <p:sp>
        <p:nvSpPr>
          <p:cNvPr id="55" name="Rectangle 54"/>
          <p:cNvSpPr/>
          <p:nvPr/>
        </p:nvSpPr>
        <p:spPr>
          <a:xfrm>
            <a:off x="5715008" y="6250915"/>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56" name="Rectangle 55"/>
          <p:cNvSpPr/>
          <p:nvPr/>
        </p:nvSpPr>
        <p:spPr>
          <a:xfrm>
            <a:off x="6000760" y="6250915"/>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57" name="Rectangle 56"/>
          <p:cNvSpPr/>
          <p:nvPr/>
        </p:nvSpPr>
        <p:spPr>
          <a:xfrm>
            <a:off x="6364966" y="6250915"/>
            <a:ext cx="513714"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58" name="Rectangle 57"/>
          <p:cNvSpPr/>
          <p:nvPr/>
        </p:nvSpPr>
        <p:spPr>
          <a:xfrm>
            <a:off x="6877794" y="6250915"/>
            <a:ext cx="285752" cy="14287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61" name="Rectangle 60"/>
          <p:cNvSpPr/>
          <p:nvPr/>
        </p:nvSpPr>
        <p:spPr>
          <a:xfrm>
            <a:off x="7195428"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62" name="Rectangle 61"/>
          <p:cNvSpPr/>
          <p:nvPr/>
        </p:nvSpPr>
        <p:spPr>
          <a:xfrm>
            <a:off x="7559634" y="1385816"/>
            <a:ext cx="513714"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63" name="Rectangle 62"/>
          <p:cNvSpPr/>
          <p:nvPr/>
        </p:nvSpPr>
        <p:spPr>
          <a:xfrm>
            <a:off x="8072462" y="1385816"/>
            <a:ext cx="408850" cy="14287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64" name="ZoneTexte 63"/>
          <p:cNvSpPr txBox="1"/>
          <p:nvPr/>
        </p:nvSpPr>
        <p:spPr>
          <a:xfrm>
            <a:off x="5969022" y="6188504"/>
            <a:ext cx="405880" cy="276999"/>
          </a:xfrm>
          <a:prstGeom prst="rect">
            <a:avLst/>
          </a:prstGeom>
          <a:noFill/>
        </p:spPr>
        <p:txBody>
          <a:bodyPr wrap="none" rtlCol="0">
            <a:spAutoFit/>
          </a:bodyPr>
          <a:lstStyle/>
          <a:p>
            <a:r>
              <a:rPr lang="fr-FR" sz="1200" dirty="0"/>
              <a:t>L10</a:t>
            </a:r>
          </a:p>
        </p:txBody>
      </p:sp>
      <p:sp>
        <p:nvSpPr>
          <p:cNvPr id="65" name="ZoneTexte 64"/>
          <p:cNvSpPr txBox="1"/>
          <p:nvPr/>
        </p:nvSpPr>
        <p:spPr>
          <a:xfrm>
            <a:off x="6328391" y="6186792"/>
            <a:ext cx="607859" cy="276999"/>
          </a:xfrm>
          <a:prstGeom prst="rect">
            <a:avLst/>
          </a:prstGeom>
          <a:noFill/>
        </p:spPr>
        <p:txBody>
          <a:bodyPr wrap="none" rtlCol="0">
            <a:spAutoFit/>
          </a:bodyPr>
          <a:lstStyle/>
          <a:p>
            <a:r>
              <a:rPr lang="fr-FR" sz="1200" dirty="0"/>
              <a:t>L7/L12</a:t>
            </a:r>
          </a:p>
        </p:txBody>
      </p:sp>
      <p:sp>
        <p:nvSpPr>
          <p:cNvPr id="66" name="ZoneTexte 65"/>
          <p:cNvSpPr txBox="1"/>
          <p:nvPr/>
        </p:nvSpPr>
        <p:spPr>
          <a:xfrm>
            <a:off x="6879662" y="6172162"/>
            <a:ext cx="269626" cy="276999"/>
          </a:xfrm>
          <a:prstGeom prst="rect">
            <a:avLst/>
          </a:prstGeom>
          <a:noFill/>
        </p:spPr>
        <p:txBody>
          <a:bodyPr wrap="none" rtlCol="0">
            <a:spAutoFit/>
          </a:bodyPr>
          <a:lstStyle/>
          <a:p>
            <a:r>
              <a:rPr lang="fr-FR" sz="1200" dirty="0">
                <a:latin typeface="Symbol" pitchFamily="18" charset="2"/>
              </a:rPr>
              <a:t>b</a:t>
            </a:r>
          </a:p>
        </p:txBody>
      </p:sp>
      <p:sp>
        <p:nvSpPr>
          <p:cNvPr id="67" name="ZoneTexte 66"/>
          <p:cNvSpPr txBox="1"/>
          <p:nvPr/>
        </p:nvSpPr>
        <p:spPr>
          <a:xfrm>
            <a:off x="7180798" y="1329008"/>
            <a:ext cx="412292" cy="276999"/>
          </a:xfrm>
          <a:prstGeom prst="rect">
            <a:avLst/>
          </a:prstGeom>
          <a:noFill/>
        </p:spPr>
        <p:txBody>
          <a:bodyPr wrap="none" rtlCol="0">
            <a:spAutoFit/>
          </a:bodyPr>
          <a:lstStyle/>
          <a:p>
            <a:r>
              <a:rPr lang="fr-FR" sz="1200" dirty="0"/>
              <a:t>S12</a:t>
            </a:r>
          </a:p>
        </p:txBody>
      </p:sp>
      <p:sp>
        <p:nvSpPr>
          <p:cNvPr id="68" name="ZoneTexte 67"/>
          <p:cNvSpPr txBox="1"/>
          <p:nvPr/>
        </p:nvSpPr>
        <p:spPr>
          <a:xfrm>
            <a:off x="7616741" y="1329008"/>
            <a:ext cx="333746" cy="276999"/>
          </a:xfrm>
          <a:prstGeom prst="rect">
            <a:avLst/>
          </a:prstGeom>
          <a:noFill/>
        </p:spPr>
        <p:txBody>
          <a:bodyPr wrap="none" rtlCol="0">
            <a:spAutoFit/>
          </a:bodyPr>
          <a:lstStyle/>
          <a:p>
            <a:r>
              <a:rPr lang="fr-FR" sz="1200" dirty="0"/>
              <a:t>S7</a:t>
            </a:r>
          </a:p>
        </p:txBody>
      </p:sp>
      <p:sp>
        <p:nvSpPr>
          <p:cNvPr id="69" name="Rectangle 68"/>
          <p:cNvSpPr/>
          <p:nvPr/>
        </p:nvSpPr>
        <p:spPr>
          <a:xfrm>
            <a:off x="8484536" y="1386885"/>
            <a:ext cx="408850" cy="14287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70" name="ZoneTexte 69"/>
          <p:cNvSpPr txBox="1"/>
          <p:nvPr/>
        </p:nvSpPr>
        <p:spPr>
          <a:xfrm>
            <a:off x="8052684" y="1329008"/>
            <a:ext cx="474810" cy="276999"/>
          </a:xfrm>
          <a:prstGeom prst="rect">
            <a:avLst/>
          </a:prstGeom>
          <a:noFill/>
        </p:spPr>
        <p:txBody>
          <a:bodyPr wrap="none" rtlCol="0">
            <a:spAutoFit/>
          </a:bodyPr>
          <a:lstStyle/>
          <a:p>
            <a:r>
              <a:rPr lang="fr-FR" sz="1200" dirty="0"/>
              <a:t>EF-G</a:t>
            </a:r>
          </a:p>
        </p:txBody>
      </p:sp>
      <p:sp>
        <p:nvSpPr>
          <p:cNvPr id="71" name="ZoneTexte 70"/>
          <p:cNvSpPr txBox="1"/>
          <p:nvPr/>
        </p:nvSpPr>
        <p:spPr>
          <a:xfrm>
            <a:off x="8409874" y="1329008"/>
            <a:ext cx="522964" cy="276999"/>
          </a:xfrm>
          <a:prstGeom prst="rect">
            <a:avLst/>
          </a:prstGeom>
          <a:noFill/>
        </p:spPr>
        <p:txBody>
          <a:bodyPr wrap="none" rtlCol="0">
            <a:spAutoFit/>
          </a:bodyPr>
          <a:lstStyle/>
          <a:p>
            <a:r>
              <a:rPr lang="fr-FR" sz="1200" dirty="0"/>
              <a:t>EF-Tu</a:t>
            </a:r>
          </a:p>
        </p:txBody>
      </p:sp>
      <p:sp>
        <p:nvSpPr>
          <p:cNvPr id="72" name="Rectangle 71"/>
          <p:cNvSpPr/>
          <p:nvPr/>
        </p:nvSpPr>
        <p:spPr>
          <a:xfrm>
            <a:off x="1571604"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73" name="Rectangle 72"/>
          <p:cNvSpPr/>
          <p:nvPr/>
        </p:nvSpPr>
        <p:spPr>
          <a:xfrm>
            <a:off x="1935810" y="1385816"/>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74" name="Rectangle 73"/>
          <p:cNvSpPr/>
          <p:nvPr/>
        </p:nvSpPr>
        <p:spPr>
          <a:xfrm>
            <a:off x="2448638" y="1385816"/>
            <a:ext cx="408850"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75" name="ZoneTexte 74"/>
          <p:cNvSpPr txBox="1"/>
          <p:nvPr/>
        </p:nvSpPr>
        <p:spPr>
          <a:xfrm>
            <a:off x="1556974" y="1329008"/>
            <a:ext cx="412292" cy="276999"/>
          </a:xfrm>
          <a:prstGeom prst="rect">
            <a:avLst/>
          </a:prstGeom>
          <a:noFill/>
        </p:spPr>
        <p:txBody>
          <a:bodyPr wrap="none" rtlCol="0">
            <a:spAutoFit/>
          </a:bodyPr>
          <a:lstStyle/>
          <a:p>
            <a:r>
              <a:rPr lang="fr-FR" sz="1200" dirty="0"/>
              <a:t>S12</a:t>
            </a:r>
          </a:p>
        </p:txBody>
      </p:sp>
      <p:sp>
        <p:nvSpPr>
          <p:cNvPr id="76" name="ZoneTexte 75"/>
          <p:cNvSpPr txBox="1"/>
          <p:nvPr/>
        </p:nvSpPr>
        <p:spPr>
          <a:xfrm>
            <a:off x="1992917" y="1329008"/>
            <a:ext cx="412292" cy="276999"/>
          </a:xfrm>
          <a:prstGeom prst="rect">
            <a:avLst/>
          </a:prstGeom>
          <a:noFill/>
        </p:spPr>
        <p:txBody>
          <a:bodyPr wrap="none" rtlCol="0">
            <a:spAutoFit/>
          </a:bodyPr>
          <a:lstStyle/>
          <a:p>
            <a:r>
              <a:rPr lang="fr-FR" sz="1200" dirty="0"/>
              <a:t>S13</a:t>
            </a:r>
          </a:p>
        </p:txBody>
      </p:sp>
      <p:sp>
        <p:nvSpPr>
          <p:cNvPr id="80" name="Rectangle 79"/>
          <p:cNvSpPr/>
          <p:nvPr/>
        </p:nvSpPr>
        <p:spPr>
          <a:xfrm>
            <a:off x="2861223" y="1384378"/>
            <a:ext cx="285752" cy="14287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81" name="ZoneTexte 80"/>
          <p:cNvSpPr txBox="1"/>
          <p:nvPr/>
        </p:nvSpPr>
        <p:spPr>
          <a:xfrm>
            <a:off x="2863091" y="1305625"/>
            <a:ext cx="282450" cy="276999"/>
          </a:xfrm>
          <a:prstGeom prst="rect">
            <a:avLst/>
          </a:prstGeom>
          <a:noFill/>
        </p:spPr>
        <p:txBody>
          <a:bodyPr wrap="none" rtlCol="0">
            <a:spAutoFit/>
          </a:bodyPr>
          <a:lstStyle/>
          <a:p>
            <a:r>
              <a:rPr lang="fr-FR" sz="1200" dirty="0">
                <a:latin typeface="Symbol" pitchFamily="18" charset="2"/>
              </a:rPr>
              <a:t>a</a:t>
            </a:r>
          </a:p>
        </p:txBody>
      </p:sp>
      <p:sp>
        <p:nvSpPr>
          <p:cNvPr id="82" name="Rectangle 81"/>
          <p:cNvSpPr/>
          <p:nvPr/>
        </p:nvSpPr>
        <p:spPr>
          <a:xfrm>
            <a:off x="1285852" y="1384378"/>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3" name="Rectangle 82"/>
          <p:cNvSpPr/>
          <p:nvPr/>
        </p:nvSpPr>
        <p:spPr>
          <a:xfrm>
            <a:off x="3143240" y="1384378"/>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4" name="ZoneTexte 83"/>
          <p:cNvSpPr txBox="1"/>
          <p:nvPr/>
        </p:nvSpPr>
        <p:spPr>
          <a:xfrm>
            <a:off x="3128610" y="1327570"/>
            <a:ext cx="405880" cy="276999"/>
          </a:xfrm>
          <a:prstGeom prst="rect">
            <a:avLst/>
          </a:prstGeom>
          <a:noFill/>
        </p:spPr>
        <p:txBody>
          <a:bodyPr wrap="none" rtlCol="0">
            <a:spAutoFit/>
          </a:bodyPr>
          <a:lstStyle/>
          <a:p>
            <a:r>
              <a:rPr lang="fr-FR" sz="1200" dirty="0"/>
              <a:t>L17</a:t>
            </a:r>
          </a:p>
        </p:txBody>
      </p:sp>
      <p:sp>
        <p:nvSpPr>
          <p:cNvPr id="85" name="ZoneTexte 84"/>
          <p:cNvSpPr txBox="1"/>
          <p:nvPr/>
        </p:nvSpPr>
        <p:spPr>
          <a:xfrm>
            <a:off x="2485668" y="1320255"/>
            <a:ext cx="333746" cy="276999"/>
          </a:xfrm>
          <a:prstGeom prst="rect">
            <a:avLst/>
          </a:prstGeom>
          <a:noFill/>
        </p:spPr>
        <p:txBody>
          <a:bodyPr wrap="square" rtlCol="0">
            <a:spAutoFit/>
          </a:bodyPr>
          <a:lstStyle/>
          <a:p>
            <a:r>
              <a:rPr lang="fr-FR" sz="1200" dirty="0"/>
              <a:t>S4</a:t>
            </a:r>
          </a:p>
        </p:txBody>
      </p:sp>
      <p:sp>
        <p:nvSpPr>
          <p:cNvPr id="86" name="Rectangle 85"/>
          <p:cNvSpPr/>
          <p:nvPr/>
        </p:nvSpPr>
        <p:spPr>
          <a:xfrm>
            <a:off x="3975956"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7" name="Rectangle 86"/>
          <p:cNvSpPr/>
          <p:nvPr/>
        </p:nvSpPr>
        <p:spPr>
          <a:xfrm>
            <a:off x="4340162" y="1385816"/>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8" name="Rectangle 87"/>
          <p:cNvSpPr/>
          <p:nvPr/>
        </p:nvSpPr>
        <p:spPr>
          <a:xfrm>
            <a:off x="4852990" y="1385816"/>
            <a:ext cx="408850"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9" name="ZoneTexte 88"/>
          <p:cNvSpPr txBox="1"/>
          <p:nvPr/>
        </p:nvSpPr>
        <p:spPr>
          <a:xfrm>
            <a:off x="3961326" y="1329008"/>
            <a:ext cx="405880" cy="276999"/>
          </a:xfrm>
          <a:prstGeom prst="rect">
            <a:avLst/>
          </a:prstGeom>
          <a:noFill/>
        </p:spPr>
        <p:txBody>
          <a:bodyPr wrap="none" rtlCol="0">
            <a:spAutoFit/>
          </a:bodyPr>
          <a:lstStyle/>
          <a:p>
            <a:r>
              <a:rPr lang="fr-FR" sz="1200" dirty="0"/>
              <a:t>L14</a:t>
            </a:r>
          </a:p>
        </p:txBody>
      </p:sp>
      <p:sp>
        <p:nvSpPr>
          <p:cNvPr id="90" name="ZoneTexte 89"/>
          <p:cNvSpPr txBox="1"/>
          <p:nvPr/>
        </p:nvSpPr>
        <p:spPr>
          <a:xfrm>
            <a:off x="4397269" y="1329008"/>
            <a:ext cx="405880" cy="276999"/>
          </a:xfrm>
          <a:prstGeom prst="rect">
            <a:avLst/>
          </a:prstGeom>
          <a:noFill/>
        </p:spPr>
        <p:txBody>
          <a:bodyPr wrap="none" rtlCol="0">
            <a:spAutoFit/>
          </a:bodyPr>
          <a:lstStyle/>
          <a:p>
            <a:r>
              <a:rPr lang="fr-FR" sz="1200" dirty="0"/>
              <a:t>L24</a:t>
            </a:r>
          </a:p>
        </p:txBody>
      </p:sp>
      <p:sp>
        <p:nvSpPr>
          <p:cNvPr id="91" name="Rectangle 90"/>
          <p:cNvSpPr/>
          <p:nvPr/>
        </p:nvSpPr>
        <p:spPr>
          <a:xfrm>
            <a:off x="5256050" y="1384378"/>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93" name="Rectangle 92"/>
          <p:cNvSpPr/>
          <p:nvPr/>
        </p:nvSpPr>
        <p:spPr>
          <a:xfrm>
            <a:off x="3690204" y="1384378"/>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94" name="Rectangle 93"/>
          <p:cNvSpPr/>
          <p:nvPr/>
        </p:nvSpPr>
        <p:spPr>
          <a:xfrm>
            <a:off x="5538067" y="1384378"/>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95" name="ZoneTexte 94"/>
          <p:cNvSpPr txBox="1"/>
          <p:nvPr/>
        </p:nvSpPr>
        <p:spPr>
          <a:xfrm>
            <a:off x="5523437" y="1327570"/>
            <a:ext cx="333746" cy="276999"/>
          </a:xfrm>
          <a:prstGeom prst="rect">
            <a:avLst/>
          </a:prstGeom>
          <a:noFill/>
        </p:spPr>
        <p:txBody>
          <a:bodyPr wrap="none" rtlCol="0">
            <a:spAutoFit/>
          </a:bodyPr>
          <a:lstStyle/>
          <a:p>
            <a:r>
              <a:rPr lang="fr-FR" sz="1200" dirty="0"/>
              <a:t>S8</a:t>
            </a:r>
          </a:p>
        </p:txBody>
      </p:sp>
      <p:sp>
        <p:nvSpPr>
          <p:cNvPr id="96" name="ZoneTexte 95"/>
          <p:cNvSpPr txBox="1"/>
          <p:nvPr/>
        </p:nvSpPr>
        <p:spPr>
          <a:xfrm>
            <a:off x="4890020" y="1320255"/>
            <a:ext cx="333746" cy="276999"/>
          </a:xfrm>
          <a:prstGeom prst="rect">
            <a:avLst/>
          </a:prstGeom>
          <a:noFill/>
        </p:spPr>
        <p:txBody>
          <a:bodyPr wrap="square" rtlCol="0">
            <a:spAutoFit/>
          </a:bodyPr>
          <a:lstStyle/>
          <a:p>
            <a:r>
              <a:rPr lang="fr-FR" sz="1200" dirty="0"/>
              <a:t>L5</a:t>
            </a:r>
          </a:p>
        </p:txBody>
      </p:sp>
      <p:sp>
        <p:nvSpPr>
          <p:cNvPr id="97" name="ZoneTexte 96"/>
          <p:cNvSpPr txBox="1"/>
          <p:nvPr/>
        </p:nvSpPr>
        <p:spPr>
          <a:xfrm>
            <a:off x="5197717" y="1321693"/>
            <a:ext cx="412292" cy="276999"/>
          </a:xfrm>
          <a:prstGeom prst="rect">
            <a:avLst/>
          </a:prstGeom>
          <a:noFill/>
        </p:spPr>
        <p:txBody>
          <a:bodyPr wrap="none" rtlCol="0">
            <a:spAutoFit/>
          </a:bodyPr>
          <a:lstStyle/>
          <a:p>
            <a:r>
              <a:rPr lang="fr-FR" sz="1200" dirty="0"/>
              <a:t>S14</a:t>
            </a:r>
          </a:p>
        </p:txBody>
      </p:sp>
      <p:sp>
        <p:nvSpPr>
          <p:cNvPr id="98" name="Rectangle 97"/>
          <p:cNvSpPr/>
          <p:nvPr/>
        </p:nvSpPr>
        <p:spPr>
          <a:xfrm>
            <a:off x="5895257"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99" name="Rectangle 98"/>
          <p:cNvSpPr/>
          <p:nvPr/>
        </p:nvSpPr>
        <p:spPr>
          <a:xfrm>
            <a:off x="6259463" y="1385816"/>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0" name="ZoneTexte 99"/>
          <p:cNvSpPr txBox="1"/>
          <p:nvPr/>
        </p:nvSpPr>
        <p:spPr>
          <a:xfrm>
            <a:off x="5917798" y="1329008"/>
            <a:ext cx="327334" cy="276999"/>
          </a:xfrm>
          <a:prstGeom prst="rect">
            <a:avLst/>
          </a:prstGeom>
          <a:noFill/>
        </p:spPr>
        <p:txBody>
          <a:bodyPr wrap="none" rtlCol="0">
            <a:spAutoFit/>
          </a:bodyPr>
          <a:lstStyle/>
          <a:p>
            <a:r>
              <a:rPr lang="fr-FR" sz="1200" dirty="0"/>
              <a:t>L6</a:t>
            </a:r>
          </a:p>
        </p:txBody>
      </p:sp>
      <p:sp>
        <p:nvSpPr>
          <p:cNvPr id="101" name="ZoneTexte 100"/>
          <p:cNvSpPr txBox="1"/>
          <p:nvPr/>
        </p:nvSpPr>
        <p:spPr>
          <a:xfrm>
            <a:off x="6316570" y="1329008"/>
            <a:ext cx="405880" cy="276999"/>
          </a:xfrm>
          <a:prstGeom prst="rect">
            <a:avLst/>
          </a:prstGeom>
          <a:noFill/>
        </p:spPr>
        <p:txBody>
          <a:bodyPr wrap="none" rtlCol="0">
            <a:spAutoFit/>
          </a:bodyPr>
          <a:lstStyle/>
          <a:p>
            <a:r>
              <a:rPr lang="fr-FR" sz="1200" dirty="0"/>
              <a:t>L18</a:t>
            </a:r>
          </a:p>
        </p:txBody>
      </p:sp>
      <p:sp>
        <p:nvSpPr>
          <p:cNvPr id="102" name="Rectangle 101"/>
          <p:cNvSpPr/>
          <p:nvPr/>
        </p:nvSpPr>
        <p:spPr>
          <a:xfrm>
            <a:off x="2266206" y="6242890"/>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03" name="Rectangle 102"/>
          <p:cNvSpPr/>
          <p:nvPr/>
        </p:nvSpPr>
        <p:spPr>
          <a:xfrm>
            <a:off x="2630412" y="6242890"/>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4" name="Rectangle 103"/>
          <p:cNvSpPr/>
          <p:nvPr/>
        </p:nvSpPr>
        <p:spPr>
          <a:xfrm>
            <a:off x="3143240" y="6242890"/>
            <a:ext cx="408850"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05" name="ZoneTexte 104"/>
          <p:cNvSpPr txBox="1"/>
          <p:nvPr/>
        </p:nvSpPr>
        <p:spPr>
          <a:xfrm>
            <a:off x="2251576" y="6185354"/>
            <a:ext cx="412292" cy="276999"/>
          </a:xfrm>
          <a:prstGeom prst="rect">
            <a:avLst/>
          </a:prstGeom>
          <a:noFill/>
        </p:spPr>
        <p:txBody>
          <a:bodyPr wrap="none" rtlCol="0">
            <a:spAutoFit/>
          </a:bodyPr>
          <a:lstStyle/>
          <a:p>
            <a:r>
              <a:rPr lang="fr-FR" sz="1200" dirty="0"/>
              <a:t>S10</a:t>
            </a:r>
          </a:p>
        </p:txBody>
      </p:sp>
      <p:sp>
        <p:nvSpPr>
          <p:cNvPr id="106" name="ZoneTexte 105"/>
          <p:cNvSpPr txBox="1"/>
          <p:nvPr/>
        </p:nvSpPr>
        <p:spPr>
          <a:xfrm>
            <a:off x="2724690" y="6185354"/>
            <a:ext cx="327334" cy="276999"/>
          </a:xfrm>
          <a:prstGeom prst="rect">
            <a:avLst/>
          </a:prstGeom>
          <a:noFill/>
        </p:spPr>
        <p:txBody>
          <a:bodyPr wrap="none" rtlCol="0">
            <a:spAutoFit/>
          </a:bodyPr>
          <a:lstStyle/>
          <a:p>
            <a:r>
              <a:rPr lang="fr-FR" sz="1200" dirty="0"/>
              <a:t>L3</a:t>
            </a:r>
          </a:p>
        </p:txBody>
      </p:sp>
      <p:sp>
        <p:nvSpPr>
          <p:cNvPr id="107" name="Rectangle 106"/>
          <p:cNvSpPr/>
          <p:nvPr/>
        </p:nvSpPr>
        <p:spPr>
          <a:xfrm>
            <a:off x="3555825" y="6242890"/>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8" name="Rectangle 107"/>
          <p:cNvSpPr/>
          <p:nvPr/>
        </p:nvSpPr>
        <p:spPr>
          <a:xfrm>
            <a:off x="1980454" y="6242890"/>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9" name="Rectangle 108"/>
          <p:cNvSpPr/>
          <p:nvPr/>
        </p:nvSpPr>
        <p:spPr>
          <a:xfrm>
            <a:off x="3837842" y="6242890"/>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10" name="ZoneTexte 109"/>
          <p:cNvSpPr txBox="1"/>
          <p:nvPr/>
        </p:nvSpPr>
        <p:spPr>
          <a:xfrm>
            <a:off x="3823212" y="6185354"/>
            <a:ext cx="327334" cy="276999"/>
          </a:xfrm>
          <a:prstGeom prst="rect">
            <a:avLst/>
          </a:prstGeom>
          <a:noFill/>
        </p:spPr>
        <p:txBody>
          <a:bodyPr wrap="none" rtlCol="0">
            <a:spAutoFit/>
          </a:bodyPr>
          <a:lstStyle/>
          <a:p>
            <a:r>
              <a:rPr lang="fr-FR" sz="1200" dirty="0"/>
              <a:t>L2</a:t>
            </a:r>
          </a:p>
        </p:txBody>
      </p:sp>
      <p:sp>
        <p:nvSpPr>
          <p:cNvPr id="111" name="ZoneTexte 110"/>
          <p:cNvSpPr txBox="1"/>
          <p:nvPr/>
        </p:nvSpPr>
        <p:spPr>
          <a:xfrm>
            <a:off x="3180270" y="6185354"/>
            <a:ext cx="333746" cy="276999"/>
          </a:xfrm>
          <a:prstGeom prst="rect">
            <a:avLst/>
          </a:prstGeom>
          <a:noFill/>
        </p:spPr>
        <p:txBody>
          <a:bodyPr wrap="square" rtlCol="0">
            <a:spAutoFit/>
          </a:bodyPr>
          <a:lstStyle/>
          <a:p>
            <a:r>
              <a:rPr lang="fr-FR" sz="1200" dirty="0"/>
              <a:t>L4</a:t>
            </a:r>
          </a:p>
        </p:txBody>
      </p:sp>
      <p:sp>
        <p:nvSpPr>
          <p:cNvPr id="112" name="ZoneTexte 111"/>
          <p:cNvSpPr txBox="1"/>
          <p:nvPr/>
        </p:nvSpPr>
        <p:spPr>
          <a:xfrm>
            <a:off x="3487967" y="6185354"/>
            <a:ext cx="405880" cy="276999"/>
          </a:xfrm>
          <a:prstGeom prst="rect">
            <a:avLst/>
          </a:prstGeom>
          <a:noFill/>
        </p:spPr>
        <p:txBody>
          <a:bodyPr wrap="none" rtlCol="0">
            <a:spAutoFit/>
          </a:bodyPr>
          <a:lstStyle/>
          <a:p>
            <a:r>
              <a:rPr lang="fr-FR" sz="1200" dirty="0"/>
              <a:t>L23</a:t>
            </a:r>
          </a:p>
        </p:txBody>
      </p:sp>
      <p:sp>
        <p:nvSpPr>
          <p:cNvPr id="113" name="Rectangle 112"/>
          <p:cNvSpPr/>
          <p:nvPr/>
        </p:nvSpPr>
        <p:spPr>
          <a:xfrm>
            <a:off x="4195032" y="6242890"/>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14" name="Rectangle 113"/>
          <p:cNvSpPr/>
          <p:nvPr/>
        </p:nvSpPr>
        <p:spPr>
          <a:xfrm>
            <a:off x="4559238" y="6242890"/>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15" name="ZoneTexte 114"/>
          <p:cNvSpPr txBox="1"/>
          <p:nvPr/>
        </p:nvSpPr>
        <p:spPr>
          <a:xfrm>
            <a:off x="4217573" y="6185354"/>
            <a:ext cx="327334" cy="276999"/>
          </a:xfrm>
          <a:prstGeom prst="rect">
            <a:avLst/>
          </a:prstGeom>
          <a:noFill/>
        </p:spPr>
        <p:txBody>
          <a:bodyPr wrap="none" rtlCol="0">
            <a:spAutoFit/>
          </a:bodyPr>
          <a:lstStyle/>
          <a:p>
            <a:r>
              <a:rPr lang="fr-FR" sz="1200" dirty="0"/>
              <a:t>L6</a:t>
            </a:r>
          </a:p>
        </p:txBody>
      </p:sp>
      <p:sp>
        <p:nvSpPr>
          <p:cNvPr id="116" name="ZoneTexte 115"/>
          <p:cNvSpPr txBox="1"/>
          <p:nvPr/>
        </p:nvSpPr>
        <p:spPr>
          <a:xfrm>
            <a:off x="4616345" y="6185354"/>
            <a:ext cx="405880" cy="276999"/>
          </a:xfrm>
          <a:prstGeom prst="rect">
            <a:avLst/>
          </a:prstGeom>
          <a:noFill/>
        </p:spPr>
        <p:txBody>
          <a:bodyPr wrap="none" rtlCol="0">
            <a:spAutoFit/>
          </a:bodyPr>
          <a:lstStyle/>
          <a:p>
            <a:r>
              <a:rPr lang="fr-FR" sz="1200" dirty="0"/>
              <a:t>L18</a:t>
            </a:r>
          </a:p>
        </p:txBody>
      </p:sp>
      <p:sp>
        <p:nvSpPr>
          <p:cNvPr id="136" name="Rectangle 135"/>
          <p:cNvSpPr/>
          <p:nvPr/>
        </p:nvSpPr>
        <p:spPr>
          <a:xfrm>
            <a:off x="428596" y="1385816"/>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37" name="Rectangle 136"/>
          <p:cNvSpPr/>
          <p:nvPr/>
        </p:nvSpPr>
        <p:spPr>
          <a:xfrm>
            <a:off x="714348" y="1385816"/>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0" name="ZoneTexte 139"/>
          <p:cNvSpPr txBox="1"/>
          <p:nvPr/>
        </p:nvSpPr>
        <p:spPr>
          <a:xfrm>
            <a:off x="682610" y="1323405"/>
            <a:ext cx="412292" cy="276999"/>
          </a:xfrm>
          <a:prstGeom prst="rect">
            <a:avLst/>
          </a:prstGeom>
          <a:noFill/>
        </p:spPr>
        <p:txBody>
          <a:bodyPr wrap="none" rtlCol="0">
            <a:spAutoFit/>
          </a:bodyPr>
          <a:lstStyle/>
          <a:p>
            <a:r>
              <a:rPr lang="fr-FR" sz="1200" dirty="0"/>
              <a:t>S20</a:t>
            </a:r>
          </a:p>
        </p:txBody>
      </p:sp>
      <p:sp>
        <p:nvSpPr>
          <p:cNvPr id="143" name="Rectangle 142"/>
          <p:cNvSpPr/>
          <p:nvPr/>
        </p:nvSpPr>
        <p:spPr>
          <a:xfrm>
            <a:off x="928662" y="6241390"/>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44" name="Rectangle 143"/>
          <p:cNvSpPr/>
          <p:nvPr/>
        </p:nvSpPr>
        <p:spPr>
          <a:xfrm>
            <a:off x="1214414" y="6241390"/>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5" name="ZoneTexte 144"/>
          <p:cNvSpPr txBox="1"/>
          <p:nvPr/>
        </p:nvSpPr>
        <p:spPr>
          <a:xfrm>
            <a:off x="1182676" y="6178979"/>
            <a:ext cx="405880" cy="276999"/>
          </a:xfrm>
          <a:prstGeom prst="rect">
            <a:avLst/>
          </a:prstGeom>
          <a:noFill/>
        </p:spPr>
        <p:txBody>
          <a:bodyPr wrap="none" rtlCol="0">
            <a:spAutoFit/>
          </a:bodyPr>
          <a:lstStyle/>
          <a:p>
            <a:r>
              <a:rPr lang="fr-FR" sz="1200" dirty="0"/>
              <a:t>L20</a:t>
            </a:r>
          </a:p>
        </p:txBody>
      </p:sp>
      <p:sp>
        <p:nvSpPr>
          <p:cNvPr id="146" name="Rectangle 145"/>
          <p:cNvSpPr/>
          <p:nvPr/>
        </p:nvSpPr>
        <p:spPr>
          <a:xfrm>
            <a:off x="7889886" y="6246650"/>
            <a:ext cx="285752"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7" name="Rectangle 146"/>
          <p:cNvSpPr/>
          <p:nvPr/>
        </p:nvSpPr>
        <p:spPr>
          <a:xfrm>
            <a:off x="8175638" y="6246650"/>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8" name="ZoneTexte 147"/>
          <p:cNvSpPr txBox="1"/>
          <p:nvPr/>
        </p:nvSpPr>
        <p:spPr>
          <a:xfrm>
            <a:off x="8182000" y="6184239"/>
            <a:ext cx="327334" cy="276999"/>
          </a:xfrm>
          <a:prstGeom prst="rect">
            <a:avLst/>
          </a:prstGeom>
          <a:noFill/>
        </p:spPr>
        <p:txBody>
          <a:bodyPr wrap="none" rtlCol="0">
            <a:spAutoFit/>
          </a:bodyPr>
          <a:lstStyle/>
          <a:p>
            <a:r>
              <a:rPr lang="fr-FR" sz="1200" dirty="0"/>
              <a:t>L1</a:t>
            </a:r>
          </a:p>
        </p:txBody>
      </p:sp>
      <p:sp>
        <p:nvSpPr>
          <p:cNvPr id="150" name="Rectangle 149"/>
          <p:cNvSpPr/>
          <p:nvPr/>
        </p:nvSpPr>
        <p:spPr>
          <a:xfrm>
            <a:off x="5858226" y="2187065"/>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1" name="Rectangle 150"/>
          <p:cNvSpPr/>
          <p:nvPr/>
        </p:nvSpPr>
        <p:spPr>
          <a:xfrm>
            <a:off x="6222432" y="2187065"/>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2" name="Rectangle 151"/>
          <p:cNvSpPr/>
          <p:nvPr/>
        </p:nvSpPr>
        <p:spPr>
          <a:xfrm>
            <a:off x="6735260" y="2187065"/>
            <a:ext cx="408850"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3" name="ZoneTexte 152"/>
          <p:cNvSpPr txBox="1"/>
          <p:nvPr/>
        </p:nvSpPr>
        <p:spPr>
          <a:xfrm>
            <a:off x="5843596" y="2120732"/>
            <a:ext cx="429028" cy="276999"/>
          </a:xfrm>
          <a:prstGeom prst="rect">
            <a:avLst/>
          </a:prstGeom>
          <a:noFill/>
        </p:spPr>
        <p:txBody>
          <a:bodyPr wrap="none" rtlCol="0">
            <a:spAutoFit/>
          </a:bodyPr>
          <a:lstStyle/>
          <a:p>
            <a:r>
              <a:rPr lang="fr-FR" sz="1200" dirty="0" err="1"/>
              <a:t>infB</a:t>
            </a:r>
            <a:endParaRPr lang="fr-FR" sz="1200" dirty="0"/>
          </a:p>
        </p:txBody>
      </p:sp>
      <p:sp>
        <p:nvSpPr>
          <p:cNvPr id="154" name="ZoneTexte 153"/>
          <p:cNvSpPr txBox="1"/>
          <p:nvPr/>
        </p:nvSpPr>
        <p:spPr>
          <a:xfrm>
            <a:off x="6279539" y="2120732"/>
            <a:ext cx="452688" cy="276999"/>
          </a:xfrm>
          <a:prstGeom prst="rect">
            <a:avLst/>
          </a:prstGeom>
          <a:noFill/>
        </p:spPr>
        <p:txBody>
          <a:bodyPr wrap="none" rtlCol="0">
            <a:spAutoFit/>
          </a:bodyPr>
          <a:lstStyle/>
          <a:p>
            <a:r>
              <a:rPr lang="fr-FR" sz="1200" dirty="0" err="1"/>
              <a:t>rbfA</a:t>
            </a:r>
            <a:endParaRPr lang="fr-FR" sz="1200" dirty="0"/>
          </a:p>
        </p:txBody>
      </p:sp>
      <p:sp>
        <p:nvSpPr>
          <p:cNvPr id="155" name="Rectangle 154"/>
          <p:cNvSpPr/>
          <p:nvPr/>
        </p:nvSpPr>
        <p:spPr>
          <a:xfrm>
            <a:off x="7147845" y="2195152"/>
            <a:ext cx="285752"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56" name="ZoneTexte 155"/>
          <p:cNvSpPr txBox="1"/>
          <p:nvPr/>
        </p:nvSpPr>
        <p:spPr>
          <a:xfrm>
            <a:off x="7102088" y="2135449"/>
            <a:ext cx="412292" cy="276999"/>
          </a:xfrm>
          <a:prstGeom prst="rect">
            <a:avLst/>
          </a:prstGeom>
          <a:noFill/>
        </p:spPr>
        <p:txBody>
          <a:bodyPr wrap="none" rtlCol="0">
            <a:spAutoFit/>
          </a:bodyPr>
          <a:lstStyle/>
          <a:p>
            <a:r>
              <a:rPr lang="fr-FR" sz="1200" dirty="0">
                <a:latin typeface="Calibri" pitchFamily="34" charset="0"/>
                <a:cs typeface="Calibri" pitchFamily="34" charset="0"/>
              </a:rPr>
              <a:t>S15</a:t>
            </a:r>
          </a:p>
        </p:txBody>
      </p:sp>
      <p:sp>
        <p:nvSpPr>
          <p:cNvPr id="158" name="Rectangle 157"/>
          <p:cNvSpPr/>
          <p:nvPr/>
        </p:nvSpPr>
        <p:spPr>
          <a:xfrm>
            <a:off x="7429862" y="2195152"/>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9" name="ZoneTexte 158"/>
          <p:cNvSpPr txBox="1"/>
          <p:nvPr/>
        </p:nvSpPr>
        <p:spPr>
          <a:xfrm>
            <a:off x="7415232" y="2109769"/>
            <a:ext cx="425116" cy="276999"/>
          </a:xfrm>
          <a:prstGeom prst="rect">
            <a:avLst/>
          </a:prstGeom>
          <a:noFill/>
        </p:spPr>
        <p:txBody>
          <a:bodyPr wrap="none" rtlCol="0">
            <a:spAutoFit/>
          </a:bodyPr>
          <a:lstStyle/>
          <a:p>
            <a:r>
              <a:rPr lang="fr-FR" sz="1200" dirty="0" err="1"/>
              <a:t>pnp</a:t>
            </a:r>
            <a:endParaRPr lang="fr-FR" sz="1200" dirty="0"/>
          </a:p>
        </p:txBody>
      </p:sp>
      <p:sp>
        <p:nvSpPr>
          <p:cNvPr id="160" name="ZoneTexte 159"/>
          <p:cNvSpPr txBox="1"/>
          <p:nvPr/>
        </p:nvSpPr>
        <p:spPr>
          <a:xfrm>
            <a:off x="6715140" y="2121504"/>
            <a:ext cx="500066" cy="276999"/>
          </a:xfrm>
          <a:prstGeom prst="rect">
            <a:avLst/>
          </a:prstGeom>
          <a:noFill/>
        </p:spPr>
        <p:txBody>
          <a:bodyPr wrap="square" rtlCol="0">
            <a:spAutoFit/>
          </a:bodyPr>
          <a:lstStyle/>
          <a:p>
            <a:r>
              <a:rPr lang="fr-FR" sz="1200" dirty="0" err="1"/>
              <a:t>truB</a:t>
            </a:r>
            <a:endParaRPr lang="fr-FR" sz="1200" dirty="0"/>
          </a:p>
        </p:txBody>
      </p:sp>
      <p:sp>
        <p:nvSpPr>
          <p:cNvPr id="161" name="ZoneTexte 160"/>
          <p:cNvSpPr txBox="1"/>
          <p:nvPr/>
        </p:nvSpPr>
        <p:spPr>
          <a:xfrm>
            <a:off x="480984" y="1028626"/>
            <a:ext cx="562975" cy="400110"/>
          </a:xfrm>
          <a:prstGeom prst="rect">
            <a:avLst/>
          </a:prstGeom>
          <a:noFill/>
        </p:spPr>
        <p:txBody>
          <a:bodyPr wrap="none" rtlCol="0">
            <a:spAutoFit/>
          </a:bodyPr>
          <a:lstStyle/>
          <a:p>
            <a:r>
              <a:rPr lang="fr-FR" sz="2000" dirty="0"/>
              <a:t>S20</a:t>
            </a:r>
          </a:p>
        </p:txBody>
      </p:sp>
      <p:sp>
        <p:nvSpPr>
          <p:cNvPr id="162" name="ZoneTexte 161"/>
          <p:cNvSpPr txBox="1"/>
          <p:nvPr/>
        </p:nvSpPr>
        <p:spPr>
          <a:xfrm>
            <a:off x="1928794" y="1004813"/>
            <a:ext cx="760144" cy="400110"/>
          </a:xfrm>
          <a:prstGeom prst="rect">
            <a:avLst/>
          </a:prstGeom>
          <a:noFill/>
        </p:spPr>
        <p:txBody>
          <a:bodyPr wrap="none" rtlCol="0">
            <a:spAutoFit/>
          </a:bodyPr>
          <a:lstStyle/>
          <a:p>
            <a:r>
              <a:rPr lang="fr-FR" sz="2000" dirty="0"/>
              <a:t>alpha</a:t>
            </a:r>
          </a:p>
        </p:txBody>
      </p:sp>
      <p:sp>
        <p:nvSpPr>
          <p:cNvPr id="163" name="ZoneTexte 162"/>
          <p:cNvSpPr txBox="1"/>
          <p:nvPr/>
        </p:nvSpPr>
        <p:spPr>
          <a:xfrm>
            <a:off x="4929190" y="1028626"/>
            <a:ext cx="529312" cy="400110"/>
          </a:xfrm>
          <a:prstGeom prst="rect">
            <a:avLst/>
          </a:prstGeom>
          <a:noFill/>
        </p:spPr>
        <p:txBody>
          <a:bodyPr wrap="none" rtlCol="0">
            <a:spAutoFit/>
          </a:bodyPr>
          <a:lstStyle/>
          <a:p>
            <a:r>
              <a:rPr lang="fr-FR" sz="2000" dirty="0" err="1"/>
              <a:t>spc</a:t>
            </a:r>
            <a:endParaRPr lang="fr-FR" sz="2000" dirty="0"/>
          </a:p>
        </p:txBody>
      </p:sp>
      <p:sp>
        <p:nvSpPr>
          <p:cNvPr id="164" name="ZoneTexte 163"/>
          <p:cNvSpPr txBox="1"/>
          <p:nvPr/>
        </p:nvSpPr>
        <p:spPr>
          <a:xfrm>
            <a:off x="5929322" y="1838314"/>
            <a:ext cx="678712" cy="400110"/>
          </a:xfrm>
          <a:prstGeom prst="rect">
            <a:avLst/>
          </a:prstGeom>
          <a:noFill/>
        </p:spPr>
        <p:txBody>
          <a:bodyPr wrap="none" rtlCol="0">
            <a:spAutoFit/>
          </a:bodyPr>
          <a:lstStyle/>
          <a:p>
            <a:r>
              <a:rPr lang="fr-FR" sz="2000" dirty="0" err="1"/>
              <a:t>rpsO</a:t>
            </a:r>
            <a:endParaRPr lang="fr-FR" sz="2000" dirty="0"/>
          </a:p>
        </p:txBody>
      </p:sp>
      <p:sp>
        <p:nvSpPr>
          <p:cNvPr id="165" name="ZoneTexte 164"/>
          <p:cNvSpPr txBox="1"/>
          <p:nvPr/>
        </p:nvSpPr>
        <p:spPr>
          <a:xfrm>
            <a:off x="7929586" y="1028626"/>
            <a:ext cx="459100" cy="400110"/>
          </a:xfrm>
          <a:prstGeom prst="rect">
            <a:avLst/>
          </a:prstGeom>
          <a:noFill/>
        </p:spPr>
        <p:txBody>
          <a:bodyPr wrap="none" rtlCol="0">
            <a:spAutoFit/>
          </a:bodyPr>
          <a:lstStyle/>
          <a:p>
            <a:r>
              <a:rPr lang="fr-FR" sz="2000" dirty="0" err="1"/>
              <a:t>str</a:t>
            </a:r>
            <a:endParaRPr lang="fr-FR" sz="2000" dirty="0"/>
          </a:p>
        </p:txBody>
      </p:sp>
      <p:sp>
        <p:nvSpPr>
          <p:cNvPr id="166" name="ZoneTexte 165"/>
          <p:cNvSpPr txBox="1"/>
          <p:nvPr/>
        </p:nvSpPr>
        <p:spPr>
          <a:xfrm>
            <a:off x="966762" y="6386476"/>
            <a:ext cx="562975" cy="400110"/>
          </a:xfrm>
          <a:prstGeom prst="rect">
            <a:avLst/>
          </a:prstGeom>
          <a:noFill/>
        </p:spPr>
        <p:txBody>
          <a:bodyPr wrap="none" rtlCol="0">
            <a:spAutoFit/>
          </a:bodyPr>
          <a:lstStyle/>
          <a:p>
            <a:r>
              <a:rPr lang="fr-FR" sz="2000" dirty="0"/>
              <a:t>L20</a:t>
            </a:r>
          </a:p>
        </p:txBody>
      </p:sp>
      <p:sp>
        <p:nvSpPr>
          <p:cNvPr id="167" name="ZoneTexte 166"/>
          <p:cNvSpPr txBox="1"/>
          <p:nvPr/>
        </p:nvSpPr>
        <p:spPr>
          <a:xfrm>
            <a:off x="3214678" y="6386476"/>
            <a:ext cx="562975" cy="400110"/>
          </a:xfrm>
          <a:prstGeom prst="rect">
            <a:avLst/>
          </a:prstGeom>
          <a:noFill/>
        </p:spPr>
        <p:txBody>
          <a:bodyPr wrap="none" rtlCol="0">
            <a:spAutoFit/>
          </a:bodyPr>
          <a:lstStyle/>
          <a:p>
            <a:r>
              <a:rPr lang="fr-FR" sz="2000" dirty="0"/>
              <a:t>S10</a:t>
            </a:r>
          </a:p>
        </p:txBody>
      </p:sp>
      <p:sp>
        <p:nvSpPr>
          <p:cNvPr id="168" name="ZoneTexte 167"/>
          <p:cNvSpPr txBox="1"/>
          <p:nvPr/>
        </p:nvSpPr>
        <p:spPr>
          <a:xfrm>
            <a:off x="6143636" y="6386476"/>
            <a:ext cx="653064" cy="400110"/>
          </a:xfrm>
          <a:prstGeom prst="rect">
            <a:avLst/>
          </a:prstGeom>
          <a:noFill/>
        </p:spPr>
        <p:txBody>
          <a:bodyPr wrap="none" rtlCol="0">
            <a:spAutoFit/>
          </a:bodyPr>
          <a:lstStyle/>
          <a:p>
            <a:r>
              <a:rPr lang="fr-FR" sz="2000" dirty="0"/>
              <a:t>beta</a:t>
            </a:r>
          </a:p>
        </p:txBody>
      </p:sp>
      <p:sp>
        <p:nvSpPr>
          <p:cNvPr id="169" name="ZoneTexte 168"/>
          <p:cNvSpPr txBox="1"/>
          <p:nvPr/>
        </p:nvSpPr>
        <p:spPr>
          <a:xfrm>
            <a:off x="7949336" y="6386476"/>
            <a:ext cx="551754" cy="400110"/>
          </a:xfrm>
          <a:prstGeom prst="rect">
            <a:avLst/>
          </a:prstGeom>
          <a:noFill/>
        </p:spPr>
        <p:txBody>
          <a:bodyPr wrap="none" rtlCol="0">
            <a:spAutoFit/>
          </a:bodyPr>
          <a:lstStyle/>
          <a:p>
            <a:r>
              <a:rPr lang="fr-FR" sz="2000" dirty="0"/>
              <a:t>L11</a:t>
            </a:r>
          </a:p>
        </p:txBody>
      </p:sp>
      <p:sp>
        <p:nvSpPr>
          <p:cNvPr id="170" name="ZoneTexte 169"/>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171" name="Text Box 13"/>
          <p:cNvSpPr txBox="1">
            <a:spLocks noChangeArrowheads="1"/>
          </p:cNvSpPr>
          <p:nvPr/>
        </p:nvSpPr>
        <p:spPr bwMode="auto">
          <a:xfrm>
            <a:off x="1071538" y="714356"/>
            <a:ext cx="7199312" cy="338554"/>
          </a:xfrm>
          <a:prstGeom prst="rect">
            <a:avLst/>
          </a:prstGeom>
          <a:noFill/>
          <a:ln w="9525">
            <a:noFill/>
            <a:miter lim="800000"/>
            <a:headEnd/>
            <a:tailEnd/>
          </a:ln>
          <a:effectLst/>
        </p:spPr>
        <p:txBody>
          <a:bodyPr>
            <a:spAutoFit/>
          </a:bodyPr>
          <a:lstStyle/>
          <a:p>
            <a:r>
              <a:rPr lang="fr-FR" sz="1600" dirty="0">
                <a:sym typeface="Wingdings"/>
              </a:rPr>
              <a:t></a:t>
            </a:r>
            <a:r>
              <a:rPr lang="fr-FR" sz="1600" dirty="0"/>
              <a:t>Organisation des opérons codant les protéines </a:t>
            </a:r>
            <a:r>
              <a:rPr lang="fr-FR" sz="1600" dirty="0" err="1"/>
              <a:t>ribosomiques</a:t>
            </a:r>
            <a:endParaRPr lang="fr-FR" sz="1600" baseline="30000" dirty="0">
              <a:solidFill>
                <a:srgbClr val="CC0000"/>
              </a:solidFill>
              <a:cs typeface="Arial" pitchFamily="34" charset="0"/>
              <a:sym typeface="Wingdings" pitchFamily="2" charset="2"/>
            </a:endParaRPr>
          </a:p>
        </p:txBody>
      </p:sp>
      <p:sp>
        <p:nvSpPr>
          <p:cNvPr id="172" name="Line 3"/>
          <p:cNvSpPr>
            <a:spLocks noChangeShapeType="1"/>
          </p:cNvSpPr>
          <p:nvPr/>
        </p:nvSpPr>
        <p:spPr bwMode="auto">
          <a:xfrm>
            <a:off x="1571604" y="3585215"/>
            <a:ext cx="2786082" cy="0"/>
          </a:xfrm>
          <a:prstGeom prst="line">
            <a:avLst/>
          </a:prstGeom>
          <a:noFill/>
          <a:ln w="38100">
            <a:solidFill>
              <a:srgbClr val="000000"/>
            </a:solidFill>
            <a:round/>
            <a:headEnd/>
            <a:tailEnd/>
          </a:ln>
        </p:spPr>
        <p:txBody>
          <a:bodyPr wrap="none" anchor="ctr"/>
          <a:lstStyle/>
          <a:p>
            <a:endParaRPr lang="fr-FR"/>
          </a:p>
        </p:txBody>
      </p:sp>
      <p:sp>
        <p:nvSpPr>
          <p:cNvPr id="173" name="Line 4"/>
          <p:cNvSpPr>
            <a:spLocks noChangeShapeType="1"/>
          </p:cNvSpPr>
          <p:nvPr/>
        </p:nvSpPr>
        <p:spPr bwMode="auto">
          <a:xfrm>
            <a:off x="1571605" y="4228157"/>
            <a:ext cx="3286148" cy="0"/>
          </a:xfrm>
          <a:prstGeom prst="line">
            <a:avLst/>
          </a:prstGeom>
          <a:noFill/>
          <a:ln w="38100">
            <a:solidFill>
              <a:srgbClr val="000000"/>
            </a:solidFill>
            <a:round/>
            <a:headEnd/>
            <a:tailEnd/>
          </a:ln>
        </p:spPr>
        <p:txBody>
          <a:bodyPr wrap="none" anchor="ctr"/>
          <a:lstStyle/>
          <a:p>
            <a:endParaRPr lang="fr-FR"/>
          </a:p>
        </p:txBody>
      </p:sp>
      <p:sp>
        <p:nvSpPr>
          <p:cNvPr id="174" name="Rectangle 5"/>
          <p:cNvSpPr>
            <a:spLocks noChangeArrowheads="1"/>
          </p:cNvSpPr>
          <p:nvPr/>
        </p:nvSpPr>
        <p:spPr bwMode="auto">
          <a:xfrm>
            <a:off x="357158" y="3370901"/>
            <a:ext cx="1181413" cy="397545"/>
          </a:xfrm>
          <a:prstGeom prst="rect">
            <a:avLst/>
          </a:prstGeom>
          <a:noFill/>
          <a:ln w="12700">
            <a:noFill/>
            <a:miter lim="800000"/>
            <a:headEnd/>
            <a:tailEnd/>
          </a:ln>
        </p:spPr>
        <p:txBody>
          <a:bodyPr wrap="none" lIns="90487" tIns="44450" rIns="90487" bIns="44450">
            <a:spAutoFit/>
          </a:bodyPr>
          <a:lstStyle/>
          <a:p>
            <a:pPr algn="l"/>
            <a:r>
              <a:rPr lang="fr-FR" sz="2000" dirty="0" err="1"/>
              <a:t>ARNr</a:t>
            </a:r>
            <a:r>
              <a:rPr lang="fr-FR" sz="2000" dirty="0"/>
              <a:t> 16S</a:t>
            </a:r>
          </a:p>
        </p:txBody>
      </p:sp>
      <p:sp>
        <p:nvSpPr>
          <p:cNvPr id="175" name="Rectangle 6"/>
          <p:cNvSpPr>
            <a:spLocks noChangeArrowheads="1"/>
          </p:cNvSpPr>
          <p:nvPr/>
        </p:nvSpPr>
        <p:spPr bwMode="auto">
          <a:xfrm>
            <a:off x="361920" y="4013843"/>
            <a:ext cx="1181413" cy="397545"/>
          </a:xfrm>
          <a:prstGeom prst="rect">
            <a:avLst/>
          </a:prstGeom>
          <a:noFill/>
          <a:ln w="12700">
            <a:noFill/>
            <a:miter lim="800000"/>
            <a:headEnd/>
            <a:tailEnd/>
          </a:ln>
        </p:spPr>
        <p:txBody>
          <a:bodyPr wrap="none" lIns="90487" tIns="44450" rIns="90487" bIns="44450">
            <a:spAutoFit/>
          </a:bodyPr>
          <a:lstStyle/>
          <a:p>
            <a:pPr algn="l"/>
            <a:r>
              <a:rPr lang="fr-FR" sz="2000" dirty="0" err="1"/>
              <a:t>ARNr</a:t>
            </a:r>
            <a:r>
              <a:rPr lang="fr-FR" sz="2000" dirty="0"/>
              <a:t> 23S</a:t>
            </a:r>
          </a:p>
        </p:txBody>
      </p:sp>
      <p:sp>
        <p:nvSpPr>
          <p:cNvPr id="277" name="ZoneTexte 276"/>
          <p:cNvSpPr txBox="1"/>
          <p:nvPr/>
        </p:nvSpPr>
        <p:spPr>
          <a:xfrm>
            <a:off x="7829573" y="6186507"/>
            <a:ext cx="405880" cy="276999"/>
          </a:xfrm>
          <a:prstGeom prst="rect">
            <a:avLst/>
          </a:prstGeom>
          <a:noFill/>
        </p:spPr>
        <p:txBody>
          <a:bodyPr wrap="none" rtlCol="0">
            <a:spAutoFit/>
          </a:bodyPr>
          <a:lstStyle/>
          <a:p>
            <a:r>
              <a:rPr lang="fr-FR" sz="1200" dirty="0"/>
              <a:t>L11</a:t>
            </a:r>
          </a:p>
        </p:txBody>
      </p:sp>
      <p:sp>
        <p:nvSpPr>
          <p:cNvPr id="281" name="Rectangle 280"/>
          <p:cNvSpPr/>
          <p:nvPr/>
        </p:nvSpPr>
        <p:spPr>
          <a:xfrm>
            <a:off x="7377132" y="6248077"/>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82" name="ZoneTexte 281"/>
          <p:cNvSpPr txBox="1"/>
          <p:nvPr/>
        </p:nvSpPr>
        <p:spPr>
          <a:xfrm>
            <a:off x="7434239" y="6181744"/>
            <a:ext cx="503664" cy="276999"/>
          </a:xfrm>
          <a:prstGeom prst="rect">
            <a:avLst/>
          </a:prstGeom>
          <a:noFill/>
        </p:spPr>
        <p:txBody>
          <a:bodyPr wrap="none" rtlCol="0">
            <a:spAutoFit/>
          </a:bodyPr>
          <a:lstStyle/>
          <a:p>
            <a:r>
              <a:rPr lang="fr-FR" sz="1200" dirty="0" err="1"/>
              <a:t>nusG</a:t>
            </a:r>
            <a:endParaRPr lang="fr-FR" sz="1200" dirty="0"/>
          </a:p>
        </p:txBody>
      </p:sp>
      <p:sp>
        <p:nvSpPr>
          <p:cNvPr id="317" name="ZoneTexte 316"/>
          <p:cNvSpPr txBox="1"/>
          <p:nvPr/>
        </p:nvSpPr>
        <p:spPr>
          <a:xfrm>
            <a:off x="1200126" y="5848310"/>
            <a:ext cx="562975" cy="400110"/>
          </a:xfrm>
          <a:prstGeom prst="rect">
            <a:avLst/>
          </a:prstGeom>
          <a:noFill/>
        </p:spPr>
        <p:txBody>
          <a:bodyPr wrap="none" rtlCol="0">
            <a:spAutoFit/>
          </a:bodyPr>
          <a:lstStyle/>
          <a:p>
            <a:r>
              <a:rPr lang="fr-FR" sz="2000" dirty="0">
                <a:solidFill>
                  <a:schemeClr val="accent2">
                    <a:lumMod val="75000"/>
                  </a:schemeClr>
                </a:solidFill>
              </a:rPr>
              <a:t>L20</a:t>
            </a:r>
          </a:p>
        </p:txBody>
      </p:sp>
      <p:sp>
        <p:nvSpPr>
          <p:cNvPr id="319" name="ZoneTexte 318"/>
          <p:cNvSpPr txBox="1"/>
          <p:nvPr/>
        </p:nvSpPr>
        <p:spPr>
          <a:xfrm>
            <a:off x="3040420" y="5886410"/>
            <a:ext cx="421910" cy="400110"/>
          </a:xfrm>
          <a:prstGeom prst="rect">
            <a:avLst/>
          </a:prstGeom>
          <a:noFill/>
        </p:spPr>
        <p:txBody>
          <a:bodyPr wrap="none" rtlCol="0">
            <a:spAutoFit/>
          </a:bodyPr>
          <a:lstStyle/>
          <a:p>
            <a:r>
              <a:rPr lang="fr-FR" sz="2000" dirty="0">
                <a:solidFill>
                  <a:schemeClr val="accent2">
                    <a:lumMod val="75000"/>
                  </a:schemeClr>
                </a:solidFill>
              </a:rPr>
              <a:t>L4</a:t>
            </a:r>
          </a:p>
        </p:txBody>
      </p:sp>
      <p:sp>
        <p:nvSpPr>
          <p:cNvPr id="320" name="ZoneTexte 319"/>
          <p:cNvSpPr txBox="1"/>
          <p:nvPr/>
        </p:nvSpPr>
        <p:spPr>
          <a:xfrm>
            <a:off x="6024573" y="5876942"/>
            <a:ext cx="551754" cy="400110"/>
          </a:xfrm>
          <a:prstGeom prst="rect">
            <a:avLst/>
          </a:prstGeom>
          <a:noFill/>
        </p:spPr>
        <p:txBody>
          <a:bodyPr wrap="none" rtlCol="0">
            <a:spAutoFit/>
          </a:bodyPr>
          <a:lstStyle/>
          <a:p>
            <a:r>
              <a:rPr lang="fr-FR" sz="2000" dirty="0">
                <a:solidFill>
                  <a:schemeClr val="accent2">
                    <a:lumMod val="75000"/>
                  </a:schemeClr>
                </a:solidFill>
              </a:rPr>
              <a:t>L10</a:t>
            </a:r>
          </a:p>
        </p:txBody>
      </p:sp>
      <p:sp>
        <p:nvSpPr>
          <p:cNvPr id="321" name="ZoneTexte 320"/>
          <p:cNvSpPr txBox="1"/>
          <p:nvPr/>
        </p:nvSpPr>
        <p:spPr>
          <a:xfrm>
            <a:off x="6391288" y="5957848"/>
            <a:ext cx="551754" cy="400110"/>
          </a:xfrm>
          <a:prstGeom prst="rect">
            <a:avLst/>
          </a:prstGeom>
          <a:noFill/>
        </p:spPr>
        <p:txBody>
          <a:bodyPr wrap="none" rtlCol="0">
            <a:spAutoFit/>
          </a:bodyPr>
          <a:lstStyle/>
          <a:p>
            <a:r>
              <a:rPr lang="fr-FR" sz="2000" dirty="0">
                <a:solidFill>
                  <a:schemeClr val="accent2">
                    <a:lumMod val="75000"/>
                  </a:schemeClr>
                </a:solidFill>
              </a:rPr>
              <a:t>L12</a:t>
            </a:r>
          </a:p>
        </p:txBody>
      </p:sp>
      <p:sp>
        <p:nvSpPr>
          <p:cNvPr id="322" name="ZoneTexte 321"/>
          <p:cNvSpPr txBox="1"/>
          <p:nvPr/>
        </p:nvSpPr>
        <p:spPr>
          <a:xfrm>
            <a:off x="8150618" y="5910280"/>
            <a:ext cx="421910" cy="400110"/>
          </a:xfrm>
          <a:prstGeom prst="rect">
            <a:avLst/>
          </a:prstGeom>
          <a:noFill/>
        </p:spPr>
        <p:txBody>
          <a:bodyPr wrap="none" rtlCol="0">
            <a:spAutoFit/>
          </a:bodyPr>
          <a:lstStyle/>
          <a:p>
            <a:r>
              <a:rPr lang="fr-FR" sz="2000" dirty="0">
                <a:solidFill>
                  <a:schemeClr val="accent2">
                    <a:lumMod val="75000"/>
                  </a:schemeClr>
                </a:solidFill>
              </a:rPr>
              <a:t>L1</a:t>
            </a:r>
          </a:p>
        </p:txBody>
      </p:sp>
      <p:sp>
        <p:nvSpPr>
          <p:cNvPr id="323" name="ZoneTexte 322"/>
          <p:cNvSpPr txBox="1"/>
          <p:nvPr/>
        </p:nvSpPr>
        <p:spPr>
          <a:xfrm>
            <a:off x="7072330" y="2314558"/>
            <a:ext cx="562975" cy="400110"/>
          </a:xfrm>
          <a:prstGeom prst="rect">
            <a:avLst/>
          </a:prstGeom>
          <a:noFill/>
        </p:spPr>
        <p:txBody>
          <a:bodyPr wrap="none" rtlCol="0">
            <a:spAutoFit/>
          </a:bodyPr>
          <a:lstStyle/>
          <a:p>
            <a:r>
              <a:rPr lang="fr-FR" sz="2000" dirty="0">
                <a:solidFill>
                  <a:schemeClr val="accent2">
                    <a:lumMod val="75000"/>
                  </a:schemeClr>
                </a:solidFill>
              </a:rPr>
              <a:t>S15</a:t>
            </a:r>
          </a:p>
        </p:txBody>
      </p:sp>
      <p:sp>
        <p:nvSpPr>
          <p:cNvPr id="326" name="ZoneTexte 325"/>
          <p:cNvSpPr txBox="1"/>
          <p:nvPr/>
        </p:nvSpPr>
        <p:spPr>
          <a:xfrm>
            <a:off x="7596208" y="1495411"/>
            <a:ext cx="433132" cy="400110"/>
          </a:xfrm>
          <a:prstGeom prst="rect">
            <a:avLst/>
          </a:prstGeom>
          <a:noFill/>
        </p:spPr>
        <p:txBody>
          <a:bodyPr wrap="none" rtlCol="0">
            <a:spAutoFit/>
          </a:bodyPr>
          <a:lstStyle/>
          <a:p>
            <a:r>
              <a:rPr lang="fr-FR" sz="2000" dirty="0">
                <a:solidFill>
                  <a:schemeClr val="accent2">
                    <a:lumMod val="75000"/>
                  </a:schemeClr>
                </a:solidFill>
              </a:rPr>
              <a:t>S7</a:t>
            </a:r>
          </a:p>
        </p:txBody>
      </p:sp>
      <p:sp>
        <p:nvSpPr>
          <p:cNvPr id="329" name="ZoneTexte 328"/>
          <p:cNvSpPr txBox="1"/>
          <p:nvPr/>
        </p:nvSpPr>
        <p:spPr>
          <a:xfrm>
            <a:off x="5510218" y="1500174"/>
            <a:ext cx="433132" cy="400110"/>
          </a:xfrm>
          <a:prstGeom prst="rect">
            <a:avLst/>
          </a:prstGeom>
          <a:noFill/>
        </p:spPr>
        <p:txBody>
          <a:bodyPr wrap="none" rtlCol="0">
            <a:spAutoFit/>
          </a:bodyPr>
          <a:lstStyle/>
          <a:p>
            <a:r>
              <a:rPr lang="fr-FR" sz="2000" dirty="0">
                <a:solidFill>
                  <a:schemeClr val="accent2">
                    <a:lumMod val="75000"/>
                  </a:schemeClr>
                </a:solidFill>
              </a:rPr>
              <a:t>S8</a:t>
            </a:r>
          </a:p>
        </p:txBody>
      </p:sp>
      <p:sp>
        <p:nvSpPr>
          <p:cNvPr id="332" name="ZoneTexte 331"/>
          <p:cNvSpPr txBox="1"/>
          <p:nvPr/>
        </p:nvSpPr>
        <p:spPr>
          <a:xfrm>
            <a:off x="2428860" y="1500174"/>
            <a:ext cx="433132" cy="400110"/>
          </a:xfrm>
          <a:prstGeom prst="rect">
            <a:avLst/>
          </a:prstGeom>
          <a:noFill/>
        </p:spPr>
        <p:txBody>
          <a:bodyPr wrap="none" rtlCol="0">
            <a:spAutoFit/>
          </a:bodyPr>
          <a:lstStyle/>
          <a:p>
            <a:r>
              <a:rPr lang="fr-FR" sz="2000" dirty="0">
                <a:solidFill>
                  <a:schemeClr val="accent2">
                    <a:lumMod val="75000"/>
                  </a:schemeClr>
                </a:solidFill>
              </a:rPr>
              <a:t>S4</a:t>
            </a:r>
          </a:p>
        </p:txBody>
      </p:sp>
      <p:sp>
        <p:nvSpPr>
          <p:cNvPr id="333" name="ZoneTexte 332"/>
          <p:cNvSpPr txBox="1"/>
          <p:nvPr/>
        </p:nvSpPr>
        <p:spPr>
          <a:xfrm>
            <a:off x="794315" y="1500174"/>
            <a:ext cx="562975" cy="400110"/>
          </a:xfrm>
          <a:prstGeom prst="rect">
            <a:avLst/>
          </a:prstGeom>
          <a:noFill/>
        </p:spPr>
        <p:txBody>
          <a:bodyPr wrap="none" rtlCol="0">
            <a:spAutoFit/>
          </a:bodyPr>
          <a:lstStyle/>
          <a:p>
            <a:r>
              <a:rPr lang="fr-FR" sz="2000" dirty="0">
                <a:solidFill>
                  <a:schemeClr val="accent2">
                    <a:lumMod val="75000"/>
                  </a:schemeClr>
                </a:solidFill>
              </a:rPr>
              <a:t>S20</a:t>
            </a:r>
          </a:p>
        </p:txBody>
      </p:sp>
    </p:spTree>
    <p:extLst>
      <p:ext uri="{BB962C8B-B14F-4D97-AF65-F5344CB8AC3E}">
        <p14:creationId xmlns:p14="http://schemas.microsoft.com/office/powerpoint/2010/main" val="21352389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4" name="Connecteur droit avec flèche 303"/>
          <p:cNvCxnSpPr>
            <a:endCxn id="260" idx="0"/>
          </p:cNvCxnSpPr>
          <p:nvPr/>
        </p:nvCxnSpPr>
        <p:spPr>
          <a:xfrm rot="10800000" flipV="1">
            <a:off x="3330337" y="2647949"/>
            <a:ext cx="3861039" cy="794389"/>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2" name="Connecteur droit avec flèche 301"/>
          <p:cNvCxnSpPr>
            <a:endCxn id="263" idx="0"/>
          </p:cNvCxnSpPr>
          <p:nvPr/>
        </p:nvCxnSpPr>
        <p:spPr>
          <a:xfrm rot="10800000" flipV="1">
            <a:off x="3686309" y="1781175"/>
            <a:ext cx="4000366" cy="1661164"/>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148" name="Rectangle 122"/>
          <p:cNvSpPr>
            <a:spLocks noChangeArrowheads="1"/>
          </p:cNvSpPr>
          <p:nvPr/>
        </p:nvSpPr>
        <p:spPr bwMode="auto">
          <a:xfrm>
            <a:off x="4186238" y="3485204"/>
            <a:ext cx="398462" cy="307975"/>
          </a:xfrm>
          <a:prstGeom prst="rect">
            <a:avLst/>
          </a:prstGeom>
          <a:noFill/>
          <a:ln w="12700">
            <a:noFill/>
            <a:miter lim="800000"/>
            <a:headEnd/>
            <a:tailEnd/>
          </a:ln>
        </p:spPr>
        <p:txBody>
          <a:bodyPr wrap="none" anchor="ctr"/>
          <a:lstStyle/>
          <a:p>
            <a:endParaRPr lang="fr-FR"/>
          </a:p>
        </p:txBody>
      </p:sp>
      <p:sp>
        <p:nvSpPr>
          <p:cNvPr id="4149" name="Rectangle 124"/>
          <p:cNvSpPr>
            <a:spLocks noChangeArrowheads="1"/>
          </p:cNvSpPr>
          <p:nvPr/>
        </p:nvSpPr>
        <p:spPr bwMode="auto">
          <a:xfrm>
            <a:off x="3662363" y="3485204"/>
            <a:ext cx="398462" cy="307975"/>
          </a:xfrm>
          <a:prstGeom prst="rect">
            <a:avLst/>
          </a:prstGeom>
          <a:noFill/>
          <a:ln w="12700">
            <a:noFill/>
            <a:miter lim="800000"/>
            <a:headEnd/>
            <a:tailEnd/>
          </a:ln>
        </p:spPr>
        <p:txBody>
          <a:bodyPr wrap="none" anchor="ctr"/>
          <a:lstStyle/>
          <a:p>
            <a:endParaRPr lang="fr-FR"/>
          </a:p>
        </p:txBody>
      </p:sp>
      <p:sp>
        <p:nvSpPr>
          <p:cNvPr id="55" name="Rectangle 54"/>
          <p:cNvSpPr/>
          <p:nvPr/>
        </p:nvSpPr>
        <p:spPr>
          <a:xfrm>
            <a:off x="5715008" y="6250915"/>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56" name="Rectangle 55"/>
          <p:cNvSpPr/>
          <p:nvPr/>
        </p:nvSpPr>
        <p:spPr>
          <a:xfrm>
            <a:off x="6000760" y="6250915"/>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57" name="Rectangle 56"/>
          <p:cNvSpPr/>
          <p:nvPr/>
        </p:nvSpPr>
        <p:spPr>
          <a:xfrm>
            <a:off x="6364966" y="6250915"/>
            <a:ext cx="513714"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58" name="Rectangle 57"/>
          <p:cNvSpPr/>
          <p:nvPr/>
        </p:nvSpPr>
        <p:spPr>
          <a:xfrm>
            <a:off x="6877794" y="6250915"/>
            <a:ext cx="285752" cy="14287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61" name="Rectangle 60"/>
          <p:cNvSpPr/>
          <p:nvPr/>
        </p:nvSpPr>
        <p:spPr>
          <a:xfrm>
            <a:off x="7195428"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62" name="Rectangle 61"/>
          <p:cNvSpPr/>
          <p:nvPr/>
        </p:nvSpPr>
        <p:spPr>
          <a:xfrm>
            <a:off x="7559634" y="1385816"/>
            <a:ext cx="513714"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63" name="Rectangle 62"/>
          <p:cNvSpPr/>
          <p:nvPr/>
        </p:nvSpPr>
        <p:spPr>
          <a:xfrm>
            <a:off x="8072462" y="1385816"/>
            <a:ext cx="408850" cy="14287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64" name="ZoneTexte 63"/>
          <p:cNvSpPr txBox="1"/>
          <p:nvPr/>
        </p:nvSpPr>
        <p:spPr>
          <a:xfrm>
            <a:off x="5969022" y="6188504"/>
            <a:ext cx="405880" cy="276999"/>
          </a:xfrm>
          <a:prstGeom prst="rect">
            <a:avLst/>
          </a:prstGeom>
          <a:noFill/>
        </p:spPr>
        <p:txBody>
          <a:bodyPr wrap="none" rtlCol="0">
            <a:spAutoFit/>
          </a:bodyPr>
          <a:lstStyle/>
          <a:p>
            <a:r>
              <a:rPr lang="fr-FR" sz="1200" dirty="0"/>
              <a:t>L10</a:t>
            </a:r>
          </a:p>
        </p:txBody>
      </p:sp>
      <p:sp>
        <p:nvSpPr>
          <p:cNvPr id="65" name="ZoneTexte 64"/>
          <p:cNvSpPr txBox="1"/>
          <p:nvPr/>
        </p:nvSpPr>
        <p:spPr>
          <a:xfrm>
            <a:off x="6328391" y="6186792"/>
            <a:ext cx="607859" cy="276999"/>
          </a:xfrm>
          <a:prstGeom prst="rect">
            <a:avLst/>
          </a:prstGeom>
          <a:noFill/>
        </p:spPr>
        <p:txBody>
          <a:bodyPr wrap="none" rtlCol="0">
            <a:spAutoFit/>
          </a:bodyPr>
          <a:lstStyle/>
          <a:p>
            <a:r>
              <a:rPr lang="fr-FR" sz="1200" dirty="0"/>
              <a:t>L7/L12</a:t>
            </a:r>
          </a:p>
        </p:txBody>
      </p:sp>
      <p:sp>
        <p:nvSpPr>
          <p:cNvPr id="66" name="ZoneTexte 65"/>
          <p:cNvSpPr txBox="1"/>
          <p:nvPr/>
        </p:nvSpPr>
        <p:spPr>
          <a:xfrm>
            <a:off x="6879662" y="6172162"/>
            <a:ext cx="269626" cy="276999"/>
          </a:xfrm>
          <a:prstGeom prst="rect">
            <a:avLst/>
          </a:prstGeom>
          <a:noFill/>
        </p:spPr>
        <p:txBody>
          <a:bodyPr wrap="none" rtlCol="0">
            <a:spAutoFit/>
          </a:bodyPr>
          <a:lstStyle/>
          <a:p>
            <a:r>
              <a:rPr lang="fr-FR" sz="1200" dirty="0">
                <a:latin typeface="Symbol" pitchFamily="18" charset="2"/>
              </a:rPr>
              <a:t>b</a:t>
            </a:r>
          </a:p>
        </p:txBody>
      </p:sp>
      <p:sp>
        <p:nvSpPr>
          <p:cNvPr id="67" name="ZoneTexte 66"/>
          <p:cNvSpPr txBox="1"/>
          <p:nvPr/>
        </p:nvSpPr>
        <p:spPr>
          <a:xfrm>
            <a:off x="7180798" y="1329008"/>
            <a:ext cx="412292" cy="276999"/>
          </a:xfrm>
          <a:prstGeom prst="rect">
            <a:avLst/>
          </a:prstGeom>
          <a:noFill/>
        </p:spPr>
        <p:txBody>
          <a:bodyPr wrap="none" rtlCol="0">
            <a:spAutoFit/>
          </a:bodyPr>
          <a:lstStyle/>
          <a:p>
            <a:r>
              <a:rPr lang="fr-FR" sz="1200" dirty="0"/>
              <a:t>S12</a:t>
            </a:r>
          </a:p>
        </p:txBody>
      </p:sp>
      <p:sp>
        <p:nvSpPr>
          <p:cNvPr id="68" name="ZoneTexte 67"/>
          <p:cNvSpPr txBox="1"/>
          <p:nvPr/>
        </p:nvSpPr>
        <p:spPr>
          <a:xfrm>
            <a:off x="7616741" y="1329008"/>
            <a:ext cx="333746" cy="276999"/>
          </a:xfrm>
          <a:prstGeom prst="rect">
            <a:avLst/>
          </a:prstGeom>
          <a:noFill/>
        </p:spPr>
        <p:txBody>
          <a:bodyPr wrap="none" rtlCol="0">
            <a:spAutoFit/>
          </a:bodyPr>
          <a:lstStyle/>
          <a:p>
            <a:r>
              <a:rPr lang="fr-FR" sz="1200" dirty="0"/>
              <a:t>S7</a:t>
            </a:r>
          </a:p>
        </p:txBody>
      </p:sp>
      <p:sp>
        <p:nvSpPr>
          <p:cNvPr id="69" name="Rectangle 68"/>
          <p:cNvSpPr/>
          <p:nvPr/>
        </p:nvSpPr>
        <p:spPr>
          <a:xfrm>
            <a:off x="8484536" y="1386885"/>
            <a:ext cx="408850" cy="14287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70" name="ZoneTexte 69"/>
          <p:cNvSpPr txBox="1"/>
          <p:nvPr/>
        </p:nvSpPr>
        <p:spPr>
          <a:xfrm>
            <a:off x="8052684" y="1329008"/>
            <a:ext cx="474810" cy="276999"/>
          </a:xfrm>
          <a:prstGeom prst="rect">
            <a:avLst/>
          </a:prstGeom>
          <a:noFill/>
        </p:spPr>
        <p:txBody>
          <a:bodyPr wrap="none" rtlCol="0">
            <a:spAutoFit/>
          </a:bodyPr>
          <a:lstStyle/>
          <a:p>
            <a:r>
              <a:rPr lang="fr-FR" sz="1200" dirty="0"/>
              <a:t>EF-G</a:t>
            </a:r>
          </a:p>
        </p:txBody>
      </p:sp>
      <p:sp>
        <p:nvSpPr>
          <p:cNvPr id="71" name="ZoneTexte 70"/>
          <p:cNvSpPr txBox="1"/>
          <p:nvPr/>
        </p:nvSpPr>
        <p:spPr>
          <a:xfrm>
            <a:off x="8409874" y="1329008"/>
            <a:ext cx="522964" cy="276999"/>
          </a:xfrm>
          <a:prstGeom prst="rect">
            <a:avLst/>
          </a:prstGeom>
          <a:noFill/>
        </p:spPr>
        <p:txBody>
          <a:bodyPr wrap="none" rtlCol="0">
            <a:spAutoFit/>
          </a:bodyPr>
          <a:lstStyle/>
          <a:p>
            <a:r>
              <a:rPr lang="fr-FR" sz="1200" dirty="0"/>
              <a:t>EF-Tu</a:t>
            </a:r>
          </a:p>
        </p:txBody>
      </p:sp>
      <p:sp>
        <p:nvSpPr>
          <p:cNvPr id="72" name="Rectangle 71"/>
          <p:cNvSpPr/>
          <p:nvPr/>
        </p:nvSpPr>
        <p:spPr>
          <a:xfrm>
            <a:off x="1571604"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73" name="Rectangle 72"/>
          <p:cNvSpPr/>
          <p:nvPr/>
        </p:nvSpPr>
        <p:spPr>
          <a:xfrm>
            <a:off x="1935810" y="1385816"/>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74" name="Rectangle 73"/>
          <p:cNvSpPr/>
          <p:nvPr/>
        </p:nvSpPr>
        <p:spPr>
          <a:xfrm>
            <a:off x="2448638" y="1385816"/>
            <a:ext cx="408850"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75" name="ZoneTexte 74"/>
          <p:cNvSpPr txBox="1"/>
          <p:nvPr/>
        </p:nvSpPr>
        <p:spPr>
          <a:xfrm>
            <a:off x="1556974" y="1329008"/>
            <a:ext cx="412292" cy="276999"/>
          </a:xfrm>
          <a:prstGeom prst="rect">
            <a:avLst/>
          </a:prstGeom>
          <a:noFill/>
        </p:spPr>
        <p:txBody>
          <a:bodyPr wrap="none" rtlCol="0">
            <a:spAutoFit/>
          </a:bodyPr>
          <a:lstStyle/>
          <a:p>
            <a:r>
              <a:rPr lang="fr-FR" sz="1200" dirty="0"/>
              <a:t>S12</a:t>
            </a:r>
          </a:p>
        </p:txBody>
      </p:sp>
      <p:sp>
        <p:nvSpPr>
          <p:cNvPr id="76" name="ZoneTexte 75"/>
          <p:cNvSpPr txBox="1"/>
          <p:nvPr/>
        </p:nvSpPr>
        <p:spPr>
          <a:xfrm>
            <a:off x="1992917" y="1329008"/>
            <a:ext cx="412292" cy="276999"/>
          </a:xfrm>
          <a:prstGeom prst="rect">
            <a:avLst/>
          </a:prstGeom>
          <a:noFill/>
        </p:spPr>
        <p:txBody>
          <a:bodyPr wrap="none" rtlCol="0">
            <a:spAutoFit/>
          </a:bodyPr>
          <a:lstStyle/>
          <a:p>
            <a:r>
              <a:rPr lang="fr-FR" sz="1200" dirty="0"/>
              <a:t>S13</a:t>
            </a:r>
          </a:p>
        </p:txBody>
      </p:sp>
      <p:sp>
        <p:nvSpPr>
          <p:cNvPr id="80" name="Rectangle 79"/>
          <p:cNvSpPr/>
          <p:nvPr/>
        </p:nvSpPr>
        <p:spPr>
          <a:xfrm>
            <a:off x="2861223" y="1384378"/>
            <a:ext cx="285752" cy="14287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81" name="ZoneTexte 80"/>
          <p:cNvSpPr txBox="1"/>
          <p:nvPr/>
        </p:nvSpPr>
        <p:spPr>
          <a:xfrm>
            <a:off x="2863091" y="1305625"/>
            <a:ext cx="282450" cy="276999"/>
          </a:xfrm>
          <a:prstGeom prst="rect">
            <a:avLst/>
          </a:prstGeom>
          <a:noFill/>
        </p:spPr>
        <p:txBody>
          <a:bodyPr wrap="none" rtlCol="0">
            <a:spAutoFit/>
          </a:bodyPr>
          <a:lstStyle/>
          <a:p>
            <a:r>
              <a:rPr lang="fr-FR" sz="1200" dirty="0">
                <a:latin typeface="Symbol" pitchFamily="18" charset="2"/>
              </a:rPr>
              <a:t>a</a:t>
            </a:r>
          </a:p>
        </p:txBody>
      </p:sp>
      <p:sp>
        <p:nvSpPr>
          <p:cNvPr id="82" name="Rectangle 81"/>
          <p:cNvSpPr/>
          <p:nvPr/>
        </p:nvSpPr>
        <p:spPr>
          <a:xfrm>
            <a:off x="1285852" y="1384378"/>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3" name="Rectangle 82"/>
          <p:cNvSpPr/>
          <p:nvPr/>
        </p:nvSpPr>
        <p:spPr>
          <a:xfrm>
            <a:off x="3143240" y="1384378"/>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4" name="ZoneTexte 83"/>
          <p:cNvSpPr txBox="1"/>
          <p:nvPr/>
        </p:nvSpPr>
        <p:spPr>
          <a:xfrm>
            <a:off x="3128610" y="1327570"/>
            <a:ext cx="405880" cy="276999"/>
          </a:xfrm>
          <a:prstGeom prst="rect">
            <a:avLst/>
          </a:prstGeom>
          <a:noFill/>
        </p:spPr>
        <p:txBody>
          <a:bodyPr wrap="none" rtlCol="0">
            <a:spAutoFit/>
          </a:bodyPr>
          <a:lstStyle/>
          <a:p>
            <a:r>
              <a:rPr lang="fr-FR" sz="1200" dirty="0"/>
              <a:t>L17</a:t>
            </a:r>
          </a:p>
        </p:txBody>
      </p:sp>
      <p:sp>
        <p:nvSpPr>
          <p:cNvPr id="85" name="ZoneTexte 84"/>
          <p:cNvSpPr txBox="1"/>
          <p:nvPr/>
        </p:nvSpPr>
        <p:spPr>
          <a:xfrm>
            <a:off x="2485668" y="1320255"/>
            <a:ext cx="333746" cy="276999"/>
          </a:xfrm>
          <a:prstGeom prst="rect">
            <a:avLst/>
          </a:prstGeom>
          <a:noFill/>
        </p:spPr>
        <p:txBody>
          <a:bodyPr wrap="square" rtlCol="0">
            <a:spAutoFit/>
          </a:bodyPr>
          <a:lstStyle/>
          <a:p>
            <a:r>
              <a:rPr lang="fr-FR" sz="1200" dirty="0"/>
              <a:t>S4</a:t>
            </a:r>
          </a:p>
        </p:txBody>
      </p:sp>
      <p:sp>
        <p:nvSpPr>
          <p:cNvPr id="86" name="Rectangle 85"/>
          <p:cNvSpPr/>
          <p:nvPr/>
        </p:nvSpPr>
        <p:spPr>
          <a:xfrm>
            <a:off x="3975956"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7" name="Rectangle 86"/>
          <p:cNvSpPr/>
          <p:nvPr/>
        </p:nvSpPr>
        <p:spPr>
          <a:xfrm>
            <a:off x="4340162" y="1385816"/>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8" name="Rectangle 87"/>
          <p:cNvSpPr/>
          <p:nvPr/>
        </p:nvSpPr>
        <p:spPr>
          <a:xfrm>
            <a:off x="4852990" y="1385816"/>
            <a:ext cx="408850"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9" name="ZoneTexte 88"/>
          <p:cNvSpPr txBox="1"/>
          <p:nvPr/>
        </p:nvSpPr>
        <p:spPr>
          <a:xfrm>
            <a:off x="3961326" y="1329008"/>
            <a:ext cx="405880" cy="276999"/>
          </a:xfrm>
          <a:prstGeom prst="rect">
            <a:avLst/>
          </a:prstGeom>
          <a:noFill/>
        </p:spPr>
        <p:txBody>
          <a:bodyPr wrap="none" rtlCol="0">
            <a:spAutoFit/>
          </a:bodyPr>
          <a:lstStyle/>
          <a:p>
            <a:r>
              <a:rPr lang="fr-FR" sz="1200" dirty="0"/>
              <a:t>L14</a:t>
            </a:r>
          </a:p>
        </p:txBody>
      </p:sp>
      <p:sp>
        <p:nvSpPr>
          <p:cNvPr id="90" name="ZoneTexte 89"/>
          <p:cNvSpPr txBox="1"/>
          <p:nvPr/>
        </p:nvSpPr>
        <p:spPr>
          <a:xfrm>
            <a:off x="4397269" y="1329008"/>
            <a:ext cx="405880" cy="276999"/>
          </a:xfrm>
          <a:prstGeom prst="rect">
            <a:avLst/>
          </a:prstGeom>
          <a:noFill/>
        </p:spPr>
        <p:txBody>
          <a:bodyPr wrap="none" rtlCol="0">
            <a:spAutoFit/>
          </a:bodyPr>
          <a:lstStyle/>
          <a:p>
            <a:r>
              <a:rPr lang="fr-FR" sz="1200" dirty="0"/>
              <a:t>L24</a:t>
            </a:r>
          </a:p>
        </p:txBody>
      </p:sp>
      <p:sp>
        <p:nvSpPr>
          <p:cNvPr id="91" name="Rectangle 90"/>
          <p:cNvSpPr/>
          <p:nvPr/>
        </p:nvSpPr>
        <p:spPr>
          <a:xfrm>
            <a:off x="5256050" y="1384378"/>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93" name="Rectangle 92"/>
          <p:cNvSpPr/>
          <p:nvPr/>
        </p:nvSpPr>
        <p:spPr>
          <a:xfrm>
            <a:off x="3690204" y="1384378"/>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94" name="Rectangle 93"/>
          <p:cNvSpPr/>
          <p:nvPr/>
        </p:nvSpPr>
        <p:spPr>
          <a:xfrm>
            <a:off x="5538067" y="1384378"/>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95" name="ZoneTexte 94"/>
          <p:cNvSpPr txBox="1"/>
          <p:nvPr/>
        </p:nvSpPr>
        <p:spPr>
          <a:xfrm>
            <a:off x="5523437" y="1327570"/>
            <a:ext cx="333746" cy="276999"/>
          </a:xfrm>
          <a:prstGeom prst="rect">
            <a:avLst/>
          </a:prstGeom>
          <a:noFill/>
        </p:spPr>
        <p:txBody>
          <a:bodyPr wrap="none" rtlCol="0">
            <a:spAutoFit/>
          </a:bodyPr>
          <a:lstStyle/>
          <a:p>
            <a:r>
              <a:rPr lang="fr-FR" sz="1200" dirty="0"/>
              <a:t>S8</a:t>
            </a:r>
          </a:p>
        </p:txBody>
      </p:sp>
      <p:sp>
        <p:nvSpPr>
          <p:cNvPr id="96" name="ZoneTexte 95"/>
          <p:cNvSpPr txBox="1"/>
          <p:nvPr/>
        </p:nvSpPr>
        <p:spPr>
          <a:xfrm>
            <a:off x="4890020" y="1320255"/>
            <a:ext cx="333746" cy="276999"/>
          </a:xfrm>
          <a:prstGeom prst="rect">
            <a:avLst/>
          </a:prstGeom>
          <a:noFill/>
        </p:spPr>
        <p:txBody>
          <a:bodyPr wrap="square" rtlCol="0">
            <a:spAutoFit/>
          </a:bodyPr>
          <a:lstStyle/>
          <a:p>
            <a:r>
              <a:rPr lang="fr-FR" sz="1200" dirty="0"/>
              <a:t>L5</a:t>
            </a:r>
          </a:p>
        </p:txBody>
      </p:sp>
      <p:sp>
        <p:nvSpPr>
          <p:cNvPr id="97" name="ZoneTexte 96"/>
          <p:cNvSpPr txBox="1"/>
          <p:nvPr/>
        </p:nvSpPr>
        <p:spPr>
          <a:xfrm>
            <a:off x="5197717" y="1321693"/>
            <a:ext cx="412292" cy="276999"/>
          </a:xfrm>
          <a:prstGeom prst="rect">
            <a:avLst/>
          </a:prstGeom>
          <a:noFill/>
        </p:spPr>
        <p:txBody>
          <a:bodyPr wrap="none" rtlCol="0">
            <a:spAutoFit/>
          </a:bodyPr>
          <a:lstStyle/>
          <a:p>
            <a:r>
              <a:rPr lang="fr-FR" sz="1200" dirty="0"/>
              <a:t>S14</a:t>
            </a:r>
          </a:p>
        </p:txBody>
      </p:sp>
      <p:sp>
        <p:nvSpPr>
          <p:cNvPr id="98" name="Rectangle 97"/>
          <p:cNvSpPr/>
          <p:nvPr/>
        </p:nvSpPr>
        <p:spPr>
          <a:xfrm>
            <a:off x="5895257"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99" name="Rectangle 98"/>
          <p:cNvSpPr/>
          <p:nvPr/>
        </p:nvSpPr>
        <p:spPr>
          <a:xfrm>
            <a:off x="6259463" y="1385816"/>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0" name="ZoneTexte 99"/>
          <p:cNvSpPr txBox="1"/>
          <p:nvPr/>
        </p:nvSpPr>
        <p:spPr>
          <a:xfrm>
            <a:off x="5917798" y="1329008"/>
            <a:ext cx="327334" cy="276999"/>
          </a:xfrm>
          <a:prstGeom prst="rect">
            <a:avLst/>
          </a:prstGeom>
          <a:noFill/>
        </p:spPr>
        <p:txBody>
          <a:bodyPr wrap="none" rtlCol="0">
            <a:spAutoFit/>
          </a:bodyPr>
          <a:lstStyle/>
          <a:p>
            <a:r>
              <a:rPr lang="fr-FR" sz="1200" dirty="0"/>
              <a:t>L6</a:t>
            </a:r>
          </a:p>
        </p:txBody>
      </p:sp>
      <p:sp>
        <p:nvSpPr>
          <p:cNvPr id="101" name="ZoneTexte 100"/>
          <p:cNvSpPr txBox="1"/>
          <p:nvPr/>
        </p:nvSpPr>
        <p:spPr>
          <a:xfrm>
            <a:off x="6316570" y="1329008"/>
            <a:ext cx="405880" cy="276999"/>
          </a:xfrm>
          <a:prstGeom prst="rect">
            <a:avLst/>
          </a:prstGeom>
          <a:noFill/>
        </p:spPr>
        <p:txBody>
          <a:bodyPr wrap="none" rtlCol="0">
            <a:spAutoFit/>
          </a:bodyPr>
          <a:lstStyle/>
          <a:p>
            <a:r>
              <a:rPr lang="fr-FR" sz="1200" dirty="0"/>
              <a:t>L18</a:t>
            </a:r>
          </a:p>
        </p:txBody>
      </p:sp>
      <p:sp>
        <p:nvSpPr>
          <p:cNvPr id="102" name="Rectangle 101"/>
          <p:cNvSpPr/>
          <p:nvPr/>
        </p:nvSpPr>
        <p:spPr>
          <a:xfrm>
            <a:off x="2266206" y="6242890"/>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03" name="Rectangle 102"/>
          <p:cNvSpPr/>
          <p:nvPr/>
        </p:nvSpPr>
        <p:spPr>
          <a:xfrm>
            <a:off x="2630412" y="6242890"/>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4" name="Rectangle 103"/>
          <p:cNvSpPr/>
          <p:nvPr/>
        </p:nvSpPr>
        <p:spPr>
          <a:xfrm>
            <a:off x="3143240" y="6242890"/>
            <a:ext cx="408850"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05" name="ZoneTexte 104"/>
          <p:cNvSpPr txBox="1"/>
          <p:nvPr/>
        </p:nvSpPr>
        <p:spPr>
          <a:xfrm>
            <a:off x="2251576" y="6185354"/>
            <a:ext cx="412292" cy="276999"/>
          </a:xfrm>
          <a:prstGeom prst="rect">
            <a:avLst/>
          </a:prstGeom>
          <a:noFill/>
        </p:spPr>
        <p:txBody>
          <a:bodyPr wrap="none" rtlCol="0">
            <a:spAutoFit/>
          </a:bodyPr>
          <a:lstStyle/>
          <a:p>
            <a:r>
              <a:rPr lang="fr-FR" sz="1200" dirty="0"/>
              <a:t>S10</a:t>
            </a:r>
          </a:p>
        </p:txBody>
      </p:sp>
      <p:sp>
        <p:nvSpPr>
          <p:cNvPr id="106" name="ZoneTexte 105"/>
          <p:cNvSpPr txBox="1"/>
          <p:nvPr/>
        </p:nvSpPr>
        <p:spPr>
          <a:xfrm>
            <a:off x="2724690" y="6185354"/>
            <a:ext cx="327334" cy="276999"/>
          </a:xfrm>
          <a:prstGeom prst="rect">
            <a:avLst/>
          </a:prstGeom>
          <a:noFill/>
        </p:spPr>
        <p:txBody>
          <a:bodyPr wrap="none" rtlCol="0">
            <a:spAutoFit/>
          </a:bodyPr>
          <a:lstStyle/>
          <a:p>
            <a:r>
              <a:rPr lang="fr-FR" sz="1200" dirty="0"/>
              <a:t>L3</a:t>
            </a:r>
          </a:p>
        </p:txBody>
      </p:sp>
      <p:sp>
        <p:nvSpPr>
          <p:cNvPr id="107" name="Rectangle 106"/>
          <p:cNvSpPr/>
          <p:nvPr/>
        </p:nvSpPr>
        <p:spPr>
          <a:xfrm>
            <a:off x="3555825" y="6242890"/>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8" name="Rectangle 107"/>
          <p:cNvSpPr/>
          <p:nvPr/>
        </p:nvSpPr>
        <p:spPr>
          <a:xfrm>
            <a:off x="1980454" y="6242890"/>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9" name="Rectangle 108"/>
          <p:cNvSpPr/>
          <p:nvPr/>
        </p:nvSpPr>
        <p:spPr>
          <a:xfrm>
            <a:off x="3837842" y="6242890"/>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10" name="ZoneTexte 109"/>
          <p:cNvSpPr txBox="1"/>
          <p:nvPr/>
        </p:nvSpPr>
        <p:spPr>
          <a:xfrm>
            <a:off x="3823212" y="6185354"/>
            <a:ext cx="327334" cy="276999"/>
          </a:xfrm>
          <a:prstGeom prst="rect">
            <a:avLst/>
          </a:prstGeom>
          <a:noFill/>
        </p:spPr>
        <p:txBody>
          <a:bodyPr wrap="none" rtlCol="0">
            <a:spAutoFit/>
          </a:bodyPr>
          <a:lstStyle/>
          <a:p>
            <a:r>
              <a:rPr lang="fr-FR" sz="1200" dirty="0"/>
              <a:t>L2</a:t>
            </a:r>
          </a:p>
        </p:txBody>
      </p:sp>
      <p:sp>
        <p:nvSpPr>
          <p:cNvPr id="111" name="ZoneTexte 110"/>
          <p:cNvSpPr txBox="1"/>
          <p:nvPr/>
        </p:nvSpPr>
        <p:spPr>
          <a:xfrm>
            <a:off x="3180270" y="6185354"/>
            <a:ext cx="333746" cy="276999"/>
          </a:xfrm>
          <a:prstGeom prst="rect">
            <a:avLst/>
          </a:prstGeom>
          <a:noFill/>
        </p:spPr>
        <p:txBody>
          <a:bodyPr wrap="square" rtlCol="0">
            <a:spAutoFit/>
          </a:bodyPr>
          <a:lstStyle/>
          <a:p>
            <a:r>
              <a:rPr lang="fr-FR" sz="1200" dirty="0"/>
              <a:t>L4</a:t>
            </a:r>
          </a:p>
        </p:txBody>
      </p:sp>
      <p:sp>
        <p:nvSpPr>
          <p:cNvPr id="112" name="ZoneTexte 111"/>
          <p:cNvSpPr txBox="1"/>
          <p:nvPr/>
        </p:nvSpPr>
        <p:spPr>
          <a:xfrm>
            <a:off x="3487967" y="6185354"/>
            <a:ext cx="405880" cy="276999"/>
          </a:xfrm>
          <a:prstGeom prst="rect">
            <a:avLst/>
          </a:prstGeom>
          <a:noFill/>
        </p:spPr>
        <p:txBody>
          <a:bodyPr wrap="none" rtlCol="0">
            <a:spAutoFit/>
          </a:bodyPr>
          <a:lstStyle/>
          <a:p>
            <a:r>
              <a:rPr lang="fr-FR" sz="1200" dirty="0"/>
              <a:t>L23</a:t>
            </a:r>
          </a:p>
        </p:txBody>
      </p:sp>
      <p:sp>
        <p:nvSpPr>
          <p:cNvPr id="113" name="Rectangle 112"/>
          <p:cNvSpPr/>
          <p:nvPr/>
        </p:nvSpPr>
        <p:spPr>
          <a:xfrm>
            <a:off x="4195032" y="6242890"/>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14" name="Rectangle 113"/>
          <p:cNvSpPr/>
          <p:nvPr/>
        </p:nvSpPr>
        <p:spPr>
          <a:xfrm>
            <a:off x="4559238" y="6242890"/>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15" name="ZoneTexte 114"/>
          <p:cNvSpPr txBox="1"/>
          <p:nvPr/>
        </p:nvSpPr>
        <p:spPr>
          <a:xfrm>
            <a:off x="4217573" y="6185354"/>
            <a:ext cx="327334" cy="276999"/>
          </a:xfrm>
          <a:prstGeom prst="rect">
            <a:avLst/>
          </a:prstGeom>
          <a:noFill/>
        </p:spPr>
        <p:txBody>
          <a:bodyPr wrap="none" rtlCol="0">
            <a:spAutoFit/>
          </a:bodyPr>
          <a:lstStyle/>
          <a:p>
            <a:r>
              <a:rPr lang="fr-FR" sz="1200" dirty="0"/>
              <a:t>L6</a:t>
            </a:r>
          </a:p>
        </p:txBody>
      </p:sp>
      <p:sp>
        <p:nvSpPr>
          <p:cNvPr id="116" name="ZoneTexte 115"/>
          <p:cNvSpPr txBox="1"/>
          <p:nvPr/>
        </p:nvSpPr>
        <p:spPr>
          <a:xfrm>
            <a:off x="4616345" y="6185354"/>
            <a:ext cx="405880" cy="276999"/>
          </a:xfrm>
          <a:prstGeom prst="rect">
            <a:avLst/>
          </a:prstGeom>
          <a:noFill/>
        </p:spPr>
        <p:txBody>
          <a:bodyPr wrap="none" rtlCol="0">
            <a:spAutoFit/>
          </a:bodyPr>
          <a:lstStyle/>
          <a:p>
            <a:r>
              <a:rPr lang="fr-FR" sz="1200" dirty="0"/>
              <a:t>L18</a:t>
            </a:r>
          </a:p>
        </p:txBody>
      </p:sp>
      <p:sp>
        <p:nvSpPr>
          <p:cNvPr id="136" name="Rectangle 135"/>
          <p:cNvSpPr/>
          <p:nvPr/>
        </p:nvSpPr>
        <p:spPr>
          <a:xfrm>
            <a:off x="428596" y="1385816"/>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37" name="Rectangle 136"/>
          <p:cNvSpPr/>
          <p:nvPr/>
        </p:nvSpPr>
        <p:spPr>
          <a:xfrm>
            <a:off x="714348" y="1385816"/>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0" name="ZoneTexte 139"/>
          <p:cNvSpPr txBox="1"/>
          <p:nvPr/>
        </p:nvSpPr>
        <p:spPr>
          <a:xfrm>
            <a:off x="682610" y="1323405"/>
            <a:ext cx="412292" cy="276999"/>
          </a:xfrm>
          <a:prstGeom prst="rect">
            <a:avLst/>
          </a:prstGeom>
          <a:noFill/>
        </p:spPr>
        <p:txBody>
          <a:bodyPr wrap="none" rtlCol="0">
            <a:spAutoFit/>
          </a:bodyPr>
          <a:lstStyle/>
          <a:p>
            <a:r>
              <a:rPr lang="fr-FR" sz="1200" dirty="0"/>
              <a:t>S20</a:t>
            </a:r>
          </a:p>
        </p:txBody>
      </p:sp>
      <p:sp>
        <p:nvSpPr>
          <p:cNvPr id="143" name="Rectangle 142"/>
          <p:cNvSpPr/>
          <p:nvPr/>
        </p:nvSpPr>
        <p:spPr>
          <a:xfrm>
            <a:off x="928662" y="6241390"/>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44" name="Rectangle 143"/>
          <p:cNvSpPr/>
          <p:nvPr/>
        </p:nvSpPr>
        <p:spPr>
          <a:xfrm>
            <a:off x="1214414" y="6241390"/>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5" name="ZoneTexte 144"/>
          <p:cNvSpPr txBox="1"/>
          <p:nvPr/>
        </p:nvSpPr>
        <p:spPr>
          <a:xfrm>
            <a:off x="1182676" y="6178979"/>
            <a:ext cx="405880" cy="276999"/>
          </a:xfrm>
          <a:prstGeom prst="rect">
            <a:avLst/>
          </a:prstGeom>
          <a:noFill/>
        </p:spPr>
        <p:txBody>
          <a:bodyPr wrap="none" rtlCol="0">
            <a:spAutoFit/>
          </a:bodyPr>
          <a:lstStyle/>
          <a:p>
            <a:r>
              <a:rPr lang="fr-FR" sz="1200" dirty="0"/>
              <a:t>L20</a:t>
            </a:r>
          </a:p>
        </p:txBody>
      </p:sp>
      <p:sp>
        <p:nvSpPr>
          <p:cNvPr id="146" name="Rectangle 145"/>
          <p:cNvSpPr/>
          <p:nvPr/>
        </p:nvSpPr>
        <p:spPr>
          <a:xfrm>
            <a:off x="7889886" y="6246650"/>
            <a:ext cx="285752"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7" name="Rectangle 146"/>
          <p:cNvSpPr/>
          <p:nvPr/>
        </p:nvSpPr>
        <p:spPr>
          <a:xfrm>
            <a:off x="8175638" y="6246650"/>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8" name="ZoneTexte 147"/>
          <p:cNvSpPr txBox="1"/>
          <p:nvPr/>
        </p:nvSpPr>
        <p:spPr>
          <a:xfrm>
            <a:off x="8182000" y="6184239"/>
            <a:ext cx="327334" cy="276999"/>
          </a:xfrm>
          <a:prstGeom prst="rect">
            <a:avLst/>
          </a:prstGeom>
          <a:noFill/>
        </p:spPr>
        <p:txBody>
          <a:bodyPr wrap="none" rtlCol="0">
            <a:spAutoFit/>
          </a:bodyPr>
          <a:lstStyle/>
          <a:p>
            <a:r>
              <a:rPr lang="fr-FR" sz="1200" dirty="0"/>
              <a:t>L1</a:t>
            </a:r>
          </a:p>
        </p:txBody>
      </p:sp>
      <p:sp>
        <p:nvSpPr>
          <p:cNvPr id="150" name="Rectangle 149"/>
          <p:cNvSpPr/>
          <p:nvPr/>
        </p:nvSpPr>
        <p:spPr>
          <a:xfrm>
            <a:off x="5858226" y="2187065"/>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1" name="Rectangle 150"/>
          <p:cNvSpPr/>
          <p:nvPr/>
        </p:nvSpPr>
        <p:spPr>
          <a:xfrm>
            <a:off x="6222432" y="2187065"/>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2" name="Rectangle 151"/>
          <p:cNvSpPr/>
          <p:nvPr/>
        </p:nvSpPr>
        <p:spPr>
          <a:xfrm>
            <a:off x="6735260" y="2187065"/>
            <a:ext cx="408850"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3" name="ZoneTexte 152"/>
          <p:cNvSpPr txBox="1"/>
          <p:nvPr/>
        </p:nvSpPr>
        <p:spPr>
          <a:xfrm>
            <a:off x="5843596" y="2120732"/>
            <a:ext cx="429028" cy="276999"/>
          </a:xfrm>
          <a:prstGeom prst="rect">
            <a:avLst/>
          </a:prstGeom>
          <a:noFill/>
        </p:spPr>
        <p:txBody>
          <a:bodyPr wrap="none" rtlCol="0">
            <a:spAutoFit/>
          </a:bodyPr>
          <a:lstStyle/>
          <a:p>
            <a:r>
              <a:rPr lang="fr-FR" sz="1200" dirty="0" err="1"/>
              <a:t>infB</a:t>
            </a:r>
            <a:endParaRPr lang="fr-FR" sz="1200" dirty="0"/>
          </a:p>
        </p:txBody>
      </p:sp>
      <p:sp>
        <p:nvSpPr>
          <p:cNvPr id="154" name="ZoneTexte 153"/>
          <p:cNvSpPr txBox="1"/>
          <p:nvPr/>
        </p:nvSpPr>
        <p:spPr>
          <a:xfrm>
            <a:off x="6279539" y="2120732"/>
            <a:ext cx="452688" cy="276999"/>
          </a:xfrm>
          <a:prstGeom prst="rect">
            <a:avLst/>
          </a:prstGeom>
          <a:noFill/>
        </p:spPr>
        <p:txBody>
          <a:bodyPr wrap="none" rtlCol="0">
            <a:spAutoFit/>
          </a:bodyPr>
          <a:lstStyle/>
          <a:p>
            <a:r>
              <a:rPr lang="fr-FR" sz="1200" dirty="0" err="1"/>
              <a:t>rbfA</a:t>
            </a:r>
            <a:endParaRPr lang="fr-FR" sz="1200" dirty="0"/>
          </a:p>
        </p:txBody>
      </p:sp>
      <p:sp>
        <p:nvSpPr>
          <p:cNvPr id="160" name="ZoneTexte 159"/>
          <p:cNvSpPr txBox="1"/>
          <p:nvPr/>
        </p:nvSpPr>
        <p:spPr>
          <a:xfrm>
            <a:off x="6715140" y="2121504"/>
            <a:ext cx="500066" cy="276999"/>
          </a:xfrm>
          <a:prstGeom prst="rect">
            <a:avLst/>
          </a:prstGeom>
          <a:noFill/>
        </p:spPr>
        <p:txBody>
          <a:bodyPr wrap="square" rtlCol="0">
            <a:spAutoFit/>
          </a:bodyPr>
          <a:lstStyle/>
          <a:p>
            <a:r>
              <a:rPr lang="fr-FR" sz="1200" dirty="0" err="1"/>
              <a:t>truB</a:t>
            </a:r>
            <a:endParaRPr lang="fr-FR" sz="1200" dirty="0"/>
          </a:p>
        </p:txBody>
      </p:sp>
      <p:sp>
        <p:nvSpPr>
          <p:cNvPr id="161" name="ZoneTexte 160"/>
          <p:cNvSpPr txBox="1"/>
          <p:nvPr/>
        </p:nvSpPr>
        <p:spPr>
          <a:xfrm>
            <a:off x="480984" y="1028626"/>
            <a:ext cx="562975" cy="400110"/>
          </a:xfrm>
          <a:prstGeom prst="rect">
            <a:avLst/>
          </a:prstGeom>
          <a:noFill/>
        </p:spPr>
        <p:txBody>
          <a:bodyPr wrap="none" rtlCol="0">
            <a:spAutoFit/>
          </a:bodyPr>
          <a:lstStyle/>
          <a:p>
            <a:r>
              <a:rPr lang="fr-FR" sz="2000" dirty="0"/>
              <a:t>S20</a:t>
            </a:r>
          </a:p>
        </p:txBody>
      </p:sp>
      <p:sp>
        <p:nvSpPr>
          <p:cNvPr id="162" name="ZoneTexte 161"/>
          <p:cNvSpPr txBox="1"/>
          <p:nvPr/>
        </p:nvSpPr>
        <p:spPr>
          <a:xfrm>
            <a:off x="1928794" y="1004813"/>
            <a:ext cx="760144" cy="400110"/>
          </a:xfrm>
          <a:prstGeom prst="rect">
            <a:avLst/>
          </a:prstGeom>
          <a:noFill/>
        </p:spPr>
        <p:txBody>
          <a:bodyPr wrap="none" rtlCol="0">
            <a:spAutoFit/>
          </a:bodyPr>
          <a:lstStyle/>
          <a:p>
            <a:r>
              <a:rPr lang="fr-FR" sz="2000" dirty="0"/>
              <a:t>alpha</a:t>
            </a:r>
          </a:p>
        </p:txBody>
      </p:sp>
      <p:sp>
        <p:nvSpPr>
          <p:cNvPr id="163" name="ZoneTexte 162"/>
          <p:cNvSpPr txBox="1"/>
          <p:nvPr/>
        </p:nvSpPr>
        <p:spPr>
          <a:xfrm>
            <a:off x="4929190" y="1028626"/>
            <a:ext cx="529312" cy="400110"/>
          </a:xfrm>
          <a:prstGeom prst="rect">
            <a:avLst/>
          </a:prstGeom>
          <a:noFill/>
        </p:spPr>
        <p:txBody>
          <a:bodyPr wrap="none" rtlCol="0">
            <a:spAutoFit/>
          </a:bodyPr>
          <a:lstStyle/>
          <a:p>
            <a:r>
              <a:rPr lang="fr-FR" sz="2000" dirty="0" err="1"/>
              <a:t>spc</a:t>
            </a:r>
            <a:endParaRPr lang="fr-FR" sz="2000" dirty="0"/>
          </a:p>
        </p:txBody>
      </p:sp>
      <p:sp>
        <p:nvSpPr>
          <p:cNvPr id="164" name="ZoneTexte 163"/>
          <p:cNvSpPr txBox="1"/>
          <p:nvPr/>
        </p:nvSpPr>
        <p:spPr>
          <a:xfrm>
            <a:off x="5929322" y="1838314"/>
            <a:ext cx="678712" cy="400110"/>
          </a:xfrm>
          <a:prstGeom prst="rect">
            <a:avLst/>
          </a:prstGeom>
          <a:noFill/>
        </p:spPr>
        <p:txBody>
          <a:bodyPr wrap="none" rtlCol="0">
            <a:spAutoFit/>
          </a:bodyPr>
          <a:lstStyle/>
          <a:p>
            <a:r>
              <a:rPr lang="fr-FR" sz="2000" dirty="0" err="1"/>
              <a:t>rpsO</a:t>
            </a:r>
            <a:endParaRPr lang="fr-FR" sz="2000" dirty="0"/>
          </a:p>
        </p:txBody>
      </p:sp>
      <p:sp>
        <p:nvSpPr>
          <p:cNvPr id="165" name="ZoneTexte 164"/>
          <p:cNvSpPr txBox="1"/>
          <p:nvPr/>
        </p:nvSpPr>
        <p:spPr>
          <a:xfrm>
            <a:off x="7929586" y="1028626"/>
            <a:ext cx="459100" cy="400110"/>
          </a:xfrm>
          <a:prstGeom prst="rect">
            <a:avLst/>
          </a:prstGeom>
          <a:noFill/>
        </p:spPr>
        <p:txBody>
          <a:bodyPr wrap="none" rtlCol="0">
            <a:spAutoFit/>
          </a:bodyPr>
          <a:lstStyle/>
          <a:p>
            <a:r>
              <a:rPr lang="fr-FR" sz="2000" dirty="0" err="1"/>
              <a:t>str</a:t>
            </a:r>
            <a:endParaRPr lang="fr-FR" sz="2000" dirty="0"/>
          </a:p>
        </p:txBody>
      </p:sp>
      <p:sp>
        <p:nvSpPr>
          <p:cNvPr id="166" name="ZoneTexte 165"/>
          <p:cNvSpPr txBox="1"/>
          <p:nvPr/>
        </p:nvSpPr>
        <p:spPr>
          <a:xfrm>
            <a:off x="966762" y="6386476"/>
            <a:ext cx="562975" cy="400110"/>
          </a:xfrm>
          <a:prstGeom prst="rect">
            <a:avLst/>
          </a:prstGeom>
          <a:noFill/>
        </p:spPr>
        <p:txBody>
          <a:bodyPr wrap="none" rtlCol="0">
            <a:spAutoFit/>
          </a:bodyPr>
          <a:lstStyle/>
          <a:p>
            <a:r>
              <a:rPr lang="fr-FR" sz="2000" dirty="0"/>
              <a:t>L20</a:t>
            </a:r>
          </a:p>
        </p:txBody>
      </p:sp>
      <p:sp>
        <p:nvSpPr>
          <p:cNvPr id="167" name="ZoneTexte 166"/>
          <p:cNvSpPr txBox="1"/>
          <p:nvPr/>
        </p:nvSpPr>
        <p:spPr>
          <a:xfrm>
            <a:off x="3214678" y="6386476"/>
            <a:ext cx="562975" cy="400110"/>
          </a:xfrm>
          <a:prstGeom prst="rect">
            <a:avLst/>
          </a:prstGeom>
          <a:noFill/>
        </p:spPr>
        <p:txBody>
          <a:bodyPr wrap="none" rtlCol="0">
            <a:spAutoFit/>
          </a:bodyPr>
          <a:lstStyle/>
          <a:p>
            <a:r>
              <a:rPr lang="fr-FR" sz="2000" dirty="0"/>
              <a:t>S10</a:t>
            </a:r>
          </a:p>
        </p:txBody>
      </p:sp>
      <p:sp>
        <p:nvSpPr>
          <p:cNvPr id="168" name="ZoneTexte 167"/>
          <p:cNvSpPr txBox="1"/>
          <p:nvPr/>
        </p:nvSpPr>
        <p:spPr>
          <a:xfrm>
            <a:off x="6143636" y="6386476"/>
            <a:ext cx="653064" cy="400110"/>
          </a:xfrm>
          <a:prstGeom prst="rect">
            <a:avLst/>
          </a:prstGeom>
          <a:noFill/>
        </p:spPr>
        <p:txBody>
          <a:bodyPr wrap="none" rtlCol="0">
            <a:spAutoFit/>
          </a:bodyPr>
          <a:lstStyle/>
          <a:p>
            <a:r>
              <a:rPr lang="fr-FR" sz="2000" dirty="0"/>
              <a:t>beta</a:t>
            </a:r>
          </a:p>
        </p:txBody>
      </p:sp>
      <p:sp>
        <p:nvSpPr>
          <p:cNvPr id="169" name="ZoneTexte 168"/>
          <p:cNvSpPr txBox="1"/>
          <p:nvPr/>
        </p:nvSpPr>
        <p:spPr>
          <a:xfrm>
            <a:off x="7949336" y="6386476"/>
            <a:ext cx="551754" cy="400110"/>
          </a:xfrm>
          <a:prstGeom prst="rect">
            <a:avLst/>
          </a:prstGeom>
          <a:noFill/>
        </p:spPr>
        <p:txBody>
          <a:bodyPr wrap="none" rtlCol="0">
            <a:spAutoFit/>
          </a:bodyPr>
          <a:lstStyle/>
          <a:p>
            <a:r>
              <a:rPr lang="fr-FR" sz="2000" dirty="0"/>
              <a:t>L11</a:t>
            </a:r>
          </a:p>
        </p:txBody>
      </p:sp>
      <p:sp>
        <p:nvSpPr>
          <p:cNvPr id="170" name="ZoneTexte 169"/>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171" name="Text Box 13"/>
          <p:cNvSpPr txBox="1">
            <a:spLocks noChangeArrowheads="1"/>
          </p:cNvSpPr>
          <p:nvPr/>
        </p:nvSpPr>
        <p:spPr bwMode="auto">
          <a:xfrm>
            <a:off x="1071538" y="714356"/>
            <a:ext cx="7199312" cy="338554"/>
          </a:xfrm>
          <a:prstGeom prst="rect">
            <a:avLst/>
          </a:prstGeom>
          <a:noFill/>
          <a:ln w="9525">
            <a:noFill/>
            <a:miter lim="800000"/>
            <a:headEnd/>
            <a:tailEnd/>
          </a:ln>
          <a:effectLst/>
        </p:spPr>
        <p:txBody>
          <a:bodyPr>
            <a:spAutoFit/>
          </a:bodyPr>
          <a:lstStyle/>
          <a:p>
            <a:r>
              <a:rPr lang="fr-FR" sz="1600" dirty="0">
                <a:sym typeface="Wingdings"/>
              </a:rPr>
              <a:t></a:t>
            </a:r>
            <a:r>
              <a:rPr lang="fr-FR" sz="1600" dirty="0"/>
              <a:t>Organisation des opérons codant les protéines </a:t>
            </a:r>
            <a:r>
              <a:rPr lang="fr-FR" sz="1600" dirty="0" err="1"/>
              <a:t>ribosomiques</a:t>
            </a:r>
            <a:endParaRPr lang="fr-FR" sz="1600" baseline="30000" dirty="0">
              <a:solidFill>
                <a:srgbClr val="CC0000"/>
              </a:solidFill>
              <a:cs typeface="Arial" pitchFamily="34" charset="0"/>
              <a:sym typeface="Wingdings" pitchFamily="2" charset="2"/>
            </a:endParaRPr>
          </a:p>
        </p:txBody>
      </p:sp>
      <p:sp>
        <p:nvSpPr>
          <p:cNvPr id="172" name="Line 3"/>
          <p:cNvSpPr>
            <a:spLocks noChangeShapeType="1"/>
          </p:cNvSpPr>
          <p:nvPr/>
        </p:nvSpPr>
        <p:spPr bwMode="auto">
          <a:xfrm>
            <a:off x="1571604" y="3585215"/>
            <a:ext cx="2786082" cy="0"/>
          </a:xfrm>
          <a:prstGeom prst="line">
            <a:avLst/>
          </a:prstGeom>
          <a:noFill/>
          <a:ln w="38100">
            <a:solidFill>
              <a:srgbClr val="000000"/>
            </a:solidFill>
            <a:round/>
            <a:headEnd/>
            <a:tailEnd/>
          </a:ln>
        </p:spPr>
        <p:txBody>
          <a:bodyPr wrap="none" anchor="ctr"/>
          <a:lstStyle/>
          <a:p>
            <a:endParaRPr lang="fr-FR"/>
          </a:p>
        </p:txBody>
      </p:sp>
      <p:sp>
        <p:nvSpPr>
          <p:cNvPr id="173" name="Line 4"/>
          <p:cNvSpPr>
            <a:spLocks noChangeShapeType="1"/>
          </p:cNvSpPr>
          <p:nvPr/>
        </p:nvSpPr>
        <p:spPr bwMode="auto">
          <a:xfrm>
            <a:off x="1571605" y="4228157"/>
            <a:ext cx="3286148" cy="0"/>
          </a:xfrm>
          <a:prstGeom prst="line">
            <a:avLst/>
          </a:prstGeom>
          <a:noFill/>
          <a:ln w="38100">
            <a:solidFill>
              <a:srgbClr val="000000"/>
            </a:solidFill>
            <a:round/>
            <a:headEnd/>
            <a:tailEnd/>
          </a:ln>
        </p:spPr>
        <p:txBody>
          <a:bodyPr wrap="none" anchor="ctr"/>
          <a:lstStyle/>
          <a:p>
            <a:endParaRPr lang="fr-FR"/>
          </a:p>
        </p:txBody>
      </p:sp>
      <p:sp>
        <p:nvSpPr>
          <p:cNvPr id="174" name="Rectangle 5"/>
          <p:cNvSpPr>
            <a:spLocks noChangeArrowheads="1"/>
          </p:cNvSpPr>
          <p:nvPr/>
        </p:nvSpPr>
        <p:spPr bwMode="auto">
          <a:xfrm>
            <a:off x="357158" y="3370901"/>
            <a:ext cx="1181413" cy="397545"/>
          </a:xfrm>
          <a:prstGeom prst="rect">
            <a:avLst/>
          </a:prstGeom>
          <a:noFill/>
          <a:ln w="12700">
            <a:noFill/>
            <a:miter lim="800000"/>
            <a:headEnd/>
            <a:tailEnd/>
          </a:ln>
        </p:spPr>
        <p:txBody>
          <a:bodyPr wrap="none" lIns="90487" tIns="44450" rIns="90487" bIns="44450">
            <a:spAutoFit/>
          </a:bodyPr>
          <a:lstStyle/>
          <a:p>
            <a:pPr algn="l"/>
            <a:r>
              <a:rPr lang="fr-FR" sz="2000" dirty="0" err="1"/>
              <a:t>ARNr</a:t>
            </a:r>
            <a:r>
              <a:rPr lang="fr-FR" sz="2000" dirty="0"/>
              <a:t> 16S</a:t>
            </a:r>
          </a:p>
        </p:txBody>
      </p:sp>
      <p:sp>
        <p:nvSpPr>
          <p:cNvPr id="175" name="Rectangle 6"/>
          <p:cNvSpPr>
            <a:spLocks noChangeArrowheads="1"/>
          </p:cNvSpPr>
          <p:nvPr/>
        </p:nvSpPr>
        <p:spPr bwMode="auto">
          <a:xfrm>
            <a:off x="361920" y="4013843"/>
            <a:ext cx="1181413" cy="397545"/>
          </a:xfrm>
          <a:prstGeom prst="rect">
            <a:avLst/>
          </a:prstGeom>
          <a:noFill/>
          <a:ln w="12700">
            <a:noFill/>
            <a:miter lim="800000"/>
            <a:headEnd/>
            <a:tailEnd/>
          </a:ln>
        </p:spPr>
        <p:txBody>
          <a:bodyPr wrap="none" lIns="90487" tIns="44450" rIns="90487" bIns="44450">
            <a:spAutoFit/>
          </a:bodyPr>
          <a:lstStyle/>
          <a:p>
            <a:pPr algn="l"/>
            <a:r>
              <a:rPr lang="fr-FR" sz="2000" dirty="0" err="1"/>
              <a:t>ARNr</a:t>
            </a:r>
            <a:r>
              <a:rPr lang="fr-FR" sz="2000" dirty="0"/>
              <a:t> 23S</a:t>
            </a:r>
          </a:p>
        </p:txBody>
      </p:sp>
      <p:grpSp>
        <p:nvGrpSpPr>
          <p:cNvPr id="2" name="Groupe 250"/>
          <p:cNvGrpSpPr/>
          <p:nvPr/>
        </p:nvGrpSpPr>
        <p:grpSpPr>
          <a:xfrm>
            <a:off x="1714480" y="3442339"/>
            <a:ext cx="412292" cy="276999"/>
            <a:chOff x="1142976" y="2000240"/>
            <a:chExt cx="412292" cy="276999"/>
          </a:xfrm>
        </p:grpSpPr>
        <p:sp>
          <p:nvSpPr>
            <p:cNvPr id="249" name="Rectangle 248"/>
            <p:cNvSpPr/>
            <p:nvPr/>
          </p:nvSpPr>
          <p:spPr>
            <a:xfrm>
              <a:off x="1174714" y="2062651"/>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50" name="ZoneTexte 249"/>
            <p:cNvSpPr txBox="1"/>
            <p:nvPr/>
          </p:nvSpPr>
          <p:spPr>
            <a:xfrm>
              <a:off x="1142976" y="2000240"/>
              <a:ext cx="412292" cy="276999"/>
            </a:xfrm>
            <a:prstGeom prst="rect">
              <a:avLst/>
            </a:prstGeom>
            <a:noFill/>
          </p:spPr>
          <p:txBody>
            <a:bodyPr wrap="none" rtlCol="0">
              <a:spAutoFit/>
            </a:bodyPr>
            <a:lstStyle/>
            <a:p>
              <a:r>
                <a:rPr lang="fr-FR" sz="1200" dirty="0"/>
                <a:t>S20</a:t>
              </a:r>
            </a:p>
          </p:txBody>
        </p:sp>
      </p:grpSp>
      <p:grpSp>
        <p:nvGrpSpPr>
          <p:cNvPr id="3" name="Groupe 253"/>
          <p:cNvGrpSpPr/>
          <p:nvPr/>
        </p:nvGrpSpPr>
        <p:grpSpPr>
          <a:xfrm>
            <a:off x="2285984" y="3442339"/>
            <a:ext cx="408850" cy="276999"/>
            <a:chOff x="2677582" y="2000240"/>
            <a:chExt cx="408850" cy="276999"/>
          </a:xfrm>
        </p:grpSpPr>
        <p:sp>
          <p:nvSpPr>
            <p:cNvPr id="252" name="Rectangle 251"/>
            <p:cNvSpPr/>
            <p:nvPr/>
          </p:nvSpPr>
          <p:spPr>
            <a:xfrm>
              <a:off x="2677582" y="2065801"/>
              <a:ext cx="408850"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53" name="ZoneTexte 252"/>
            <p:cNvSpPr txBox="1"/>
            <p:nvPr/>
          </p:nvSpPr>
          <p:spPr>
            <a:xfrm>
              <a:off x="2714612" y="2000240"/>
              <a:ext cx="333746" cy="276999"/>
            </a:xfrm>
            <a:prstGeom prst="rect">
              <a:avLst/>
            </a:prstGeom>
            <a:noFill/>
          </p:spPr>
          <p:txBody>
            <a:bodyPr wrap="square" rtlCol="0">
              <a:spAutoFit/>
            </a:bodyPr>
            <a:lstStyle/>
            <a:p>
              <a:r>
                <a:rPr lang="fr-FR" sz="1200" dirty="0"/>
                <a:t>S4</a:t>
              </a:r>
            </a:p>
          </p:txBody>
        </p:sp>
      </p:grpSp>
      <p:grpSp>
        <p:nvGrpSpPr>
          <p:cNvPr id="4" name="Groupe 257"/>
          <p:cNvGrpSpPr/>
          <p:nvPr/>
        </p:nvGrpSpPr>
        <p:grpSpPr>
          <a:xfrm>
            <a:off x="2786050" y="3442339"/>
            <a:ext cx="383038" cy="276999"/>
            <a:chOff x="3500430" y="2357430"/>
            <a:chExt cx="383038" cy="276999"/>
          </a:xfrm>
        </p:grpSpPr>
        <p:sp>
          <p:nvSpPr>
            <p:cNvPr id="256" name="Rectangle 255"/>
            <p:cNvSpPr/>
            <p:nvPr/>
          </p:nvSpPr>
          <p:spPr>
            <a:xfrm>
              <a:off x="3515060" y="2414238"/>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57" name="ZoneTexte 256"/>
            <p:cNvSpPr txBox="1"/>
            <p:nvPr/>
          </p:nvSpPr>
          <p:spPr>
            <a:xfrm>
              <a:off x="3500430" y="2357430"/>
              <a:ext cx="333746" cy="276999"/>
            </a:xfrm>
            <a:prstGeom prst="rect">
              <a:avLst/>
            </a:prstGeom>
            <a:noFill/>
          </p:spPr>
          <p:txBody>
            <a:bodyPr wrap="none" rtlCol="0">
              <a:spAutoFit/>
            </a:bodyPr>
            <a:lstStyle/>
            <a:p>
              <a:r>
                <a:rPr lang="fr-FR" sz="1200" dirty="0"/>
                <a:t>S8</a:t>
              </a:r>
            </a:p>
          </p:txBody>
        </p:sp>
      </p:grpSp>
      <p:grpSp>
        <p:nvGrpSpPr>
          <p:cNvPr id="5" name="Groupe 260"/>
          <p:cNvGrpSpPr/>
          <p:nvPr/>
        </p:nvGrpSpPr>
        <p:grpSpPr>
          <a:xfrm>
            <a:off x="3124190" y="3442339"/>
            <a:ext cx="412292" cy="276999"/>
            <a:chOff x="7254488" y="2399892"/>
            <a:chExt cx="412292" cy="276999"/>
          </a:xfrm>
        </p:grpSpPr>
        <p:sp>
          <p:nvSpPr>
            <p:cNvPr id="259" name="Rectangle 258"/>
            <p:cNvSpPr/>
            <p:nvPr/>
          </p:nvSpPr>
          <p:spPr>
            <a:xfrm>
              <a:off x="7300245" y="2459595"/>
              <a:ext cx="285752"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60" name="ZoneTexte 259"/>
            <p:cNvSpPr txBox="1"/>
            <p:nvPr/>
          </p:nvSpPr>
          <p:spPr>
            <a:xfrm>
              <a:off x="7254488" y="2399892"/>
              <a:ext cx="412292" cy="276999"/>
            </a:xfrm>
            <a:prstGeom prst="rect">
              <a:avLst/>
            </a:prstGeom>
            <a:noFill/>
          </p:spPr>
          <p:txBody>
            <a:bodyPr wrap="none" rtlCol="0">
              <a:spAutoFit/>
            </a:bodyPr>
            <a:lstStyle/>
            <a:p>
              <a:r>
                <a:rPr lang="fr-FR" sz="1200" dirty="0">
                  <a:latin typeface="Calibri" pitchFamily="34" charset="0"/>
                  <a:cs typeface="Calibri" pitchFamily="34" charset="0"/>
                </a:rPr>
                <a:t>S15</a:t>
              </a:r>
            </a:p>
          </p:txBody>
        </p:sp>
      </p:grpSp>
      <p:grpSp>
        <p:nvGrpSpPr>
          <p:cNvPr id="6" name="Groupe 263"/>
          <p:cNvGrpSpPr/>
          <p:nvPr/>
        </p:nvGrpSpPr>
        <p:grpSpPr>
          <a:xfrm>
            <a:off x="3462329" y="3442339"/>
            <a:ext cx="513714" cy="276999"/>
            <a:chOff x="3871951" y="2786058"/>
            <a:chExt cx="513714" cy="276999"/>
          </a:xfrm>
        </p:grpSpPr>
        <p:sp>
          <p:nvSpPr>
            <p:cNvPr id="262" name="Rectangle 261"/>
            <p:cNvSpPr/>
            <p:nvPr/>
          </p:nvSpPr>
          <p:spPr>
            <a:xfrm>
              <a:off x="3871951" y="2842866"/>
              <a:ext cx="513714"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63" name="ZoneTexte 262"/>
            <p:cNvSpPr txBox="1"/>
            <p:nvPr/>
          </p:nvSpPr>
          <p:spPr>
            <a:xfrm>
              <a:off x="3929058" y="2786058"/>
              <a:ext cx="333746" cy="276999"/>
            </a:xfrm>
            <a:prstGeom prst="rect">
              <a:avLst/>
            </a:prstGeom>
            <a:noFill/>
          </p:spPr>
          <p:txBody>
            <a:bodyPr wrap="none" rtlCol="0">
              <a:spAutoFit/>
            </a:bodyPr>
            <a:lstStyle/>
            <a:p>
              <a:r>
                <a:rPr lang="fr-FR" sz="1200" dirty="0"/>
                <a:t>S7</a:t>
              </a:r>
            </a:p>
          </p:txBody>
        </p:sp>
      </p:grpSp>
      <p:grpSp>
        <p:nvGrpSpPr>
          <p:cNvPr id="7" name="Groupe 266"/>
          <p:cNvGrpSpPr/>
          <p:nvPr/>
        </p:nvGrpSpPr>
        <p:grpSpPr>
          <a:xfrm>
            <a:off x="1714480" y="4085281"/>
            <a:ext cx="405880" cy="276999"/>
            <a:chOff x="2397122" y="3580903"/>
            <a:chExt cx="405880" cy="276999"/>
          </a:xfrm>
        </p:grpSpPr>
        <p:sp>
          <p:nvSpPr>
            <p:cNvPr id="265" name="Rectangle 264"/>
            <p:cNvSpPr/>
            <p:nvPr/>
          </p:nvSpPr>
          <p:spPr>
            <a:xfrm>
              <a:off x="2428860" y="3643314"/>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66" name="ZoneTexte 265"/>
            <p:cNvSpPr txBox="1"/>
            <p:nvPr/>
          </p:nvSpPr>
          <p:spPr>
            <a:xfrm>
              <a:off x="2397122" y="3580903"/>
              <a:ext cx="405880" cy="276999"/>
            </a:xfrm>
            <a:prstGeom prst="rect">
              <a:avLst/>
            </a:prstGeom>
            <a:noFill/>
          </p:spPr>
          <p:txBody>
            <a:bodyPr wrap="none" rtlCol="0">
              <a:spAutoFit/>
            </a:bodyPr>
            <a:lstStyle/>
            <a:p>
              <a:r>
                <a:rPr lang="fr-FR" sz="1200" dirty="0"/>
                <a:t>L20</a:t>
              </a:r>
            </a:p>
          </p:txBody>
        </p:sp>
      </p:grpSp>
      <p:grpSp>
        <p:nvGrpSpPr>
          <p:cNvPr id="8" name="Groupe 269"/>
          <p:cNvGrpSpPr/>
          <p:nvPr/>
        </p:nvGrpSpPr>
        <p:grpSpPr>
          <a:xfrm>
            <a:off x="2214546" y="4085281"/>
            <a:ext cx="408850" cy="276999"/>
            <a:chOff x="5643570" y="3657216"/>
            <a:chExt cx="408850" cy="276999"/>
          </a:xfrm>
        </p:grpSpPr>
        <p:sp>
          <p:nvSpPr>
            <p:cNvPr id="268" name="Rectangle 267"/>
            <p:cNvSpPr/>
            <p:nvPr/>
          </p:nvSpPr>
          <p:spPr>
            <a:xfrm>
              <a:off x="5643570" y="3714752"/>
              <a:ext cx="408850"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69" name="ZoneTexte 268"/>
            <p:cNvSpPr txBox="1"/>
            <p:nvPr/>
          </p:nvSpPr>
          <p:spPr>
            <a:xfrm>
              <a:off x="5680600" y="3657216"/>
              <a:ext cx="333746" cy="276999"/>
            </a:xfrm>
            <a:prstGeom prst="rect">
              <a:avLst/>
            </a:prstGeom>
            <a:noFill/>
          </p:spPr>
          <p:txBody>
            <a:bodyPr wrap="square" rtlCol="0">
              <a:spAutoFit/>
            </a:bodyPr>
            <a:lstStyle/>
            <a:p>
              <a:r>
                <a:rPr lang="fr-FR" sz="1200" dirty="0"/>
                <a:t>L4</a:t>
              </a:r>
            </a:p>
          </p:txBody>
        </p:sp>
      </p:grpSp>
      <p:grpSp>
        <p:nvGrpSpPr>
          <p:cNvPr id="9" name="Groupe 274"/>
          <p:cNvGrpSpPr/>
          <p:nvPr/>
        </p:nvGrpSpPr>
        <p:grpSpPr>
          <a:xfrm>
            <a:off x="3009887" y="4147194"/>
            <a:ext cx="405880" cy="276999"/>
            <a:chOff x="5784267" y="3930778"/>
            <a:chExt cx="405880" cy="276999"/>
          </a:xfrm>
        </p:grpSpPr>
        <p:sp>
          <p:nvSpPr>
            <p:cNvPr id="271" name="Rectangle 270"/>
            <p:cNvSpPr/>
            <p:nvPr/>
          </p:nvSpPr>
          <p:spPr>
            <a:xfrm>
              <a:off x="5816005" y="3993189"/>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73" name="ZoneTexte 272"/>
            <p:cNvSpPr txBox="1"/>
            <p:nvPr/>
          </p:nvSpPr>
          <p:spPr>
            <a:xfrm>
              <a:off x="5784267" y="3930778"/>
              <a:ext cx="405880" cy="276999"/>
            </a:xfrm>
            <a:prstGeom prst="rect">
              <a:avLst/>
            </a:prstGeom>
            <a:noFill/>
          </p:spPr>
          <p:txBody>
            <a:bodyPr wrap="none" rtlCol="0">
              <a:spAutoFit/>
            </a:bodyPr>
            <a:lstStyle/>
            <a:p>
              <a:r>
                <a:rPr lang="fr-FR" sz="1200" dirty="0"/>
                <a:t>L10</a:t>
              </a:r>
            </a:p>
          </p:txBody>
        </p:sp>
      </p:grpSp>
      <p:grpSp>
        <p:nvGrpSpPr>
          <p:cNvPr id="10" name="Groupe 275"/>
          <p:cNvGrpSpPr/>
          <p:nvPr/>
        </p:nvGrpSpPr>
        <p:grpSpPr>
          <a:xfrm>
            <a:off x="2643174" y="4013843"/>
            <a:ext cx="550289" cy="276999"/>
            <a:chOff x="6143636" y="3929066"/>
            <a:chExt cx="550289" cy="276999"/>
          </a:xfrm>
        </p:grpSpPr>
        <p:sp>
          <p:nvSpPr>
            <p:cNvPr id="272" name="Rectangle 271"/>
            <p:cNvSpPr/>
            <p:nvPr/>
          </p:nvSpPr>
          <p:spPr>
            <a:xfrm>
              <a:off x="6180211" y="3993189"/>
              <a:ext cx="513714"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74" name="ZoneTexte 273"/>
            <p:cNvSpPr txBox="1"/>
            <p:nvPr/>
          </p:nvSpPr>
          <p:spPr>
            <a:xfrm>
              <a:off x="6143636" y="3929066"/>
              <a:ext cx="476412" cy="276999"/>
            </a:xfrm>
            <a:prstGeom prst="rect">
              <a:avLst/>
            </a:prstGeom>
            <a:noFill/>
          </p:spPr>
          <p:txBody>
            <a:bodyPr wrap="none" rtlCol="0">
              <a:spAutoFit/>
            </a:bodyPr>
            <a:lstStyle/>
            <a:p>
              <a:r>
                <a:rPr lang="fr-FR" sz="1200" dirty="0"/>
                <a:t>  L12</a:t>
              </a:r>
            </a:p>
          </p:txBody>
        </p:sp>
      </p:grpSp>
      <p:sp>
        <p:nvSpPr>
          <p:cNvPr id="277" name="ZoneTexte 276"/>
          <p:cNvSpPr txBox="1"/>
          <p:nvPr/>
        </p:nvSpPr>
        <p:spPr>
          <a:xfrm>
            <a:off x="7829573" y="6186507"/>
            <a:ext cx="405880" cy="276999"/>
          </a:xfrm>
          <a:prstGeom prst="rect">
            <a:avLst/>
          </a:prstGeom>
          <a:noFill/>
        </p:spPr>
        <p:txBody>
          <a:bodyPr wrap="none" rtlCol="0">
            <a:spAutoFit/>
          </a:bodyPr>
          <a:lstStyle/>
          <a:p>
            <a:r>
              <a:rPr lang="fr-FR" sz="1200" dirty="0"/>
              <a:t>L11</a:t>
            </a:r>
          </a:p>
        </p:txBody>
      </p:sp>
      <p:sp>
        <p:nvSpPr>
          <p:cNvPr id="281" name="Rectangle 280"/>
          <p:cNvSpPr/>
          <p:nvPr/>
        </p:nvSpPr>
        <p:spPr>
          <a:xfrm>
            <a:off x="7377132" y="6248077"/>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82" name="ZoneTexte 281"/>
          <p:cNvSpPr txBox="1"/>
          <p:nvPr/>
        </p:nvSpPr>
        <p:spPr>
          <a:xfrm>
            <a:off x="7434239" y="6181744"/>
            <a:ext cx="503664" cy="276999"/>
          </a:xfrm>
          <a:prstGeom prst="rect">
            <a:avLst/>
          </a:prstGeom>
          <a:noFill/>
        </p:spPr>
        <p:txBody>
          <a:bodyPr wrap="none" rtlCol="0">
            <a:spAutoFit/>
          </a:bodyPr>
          <a:lstStyle/>
          <a:p>
            <a:r>
              <a:rPr lang="fr-FR" sz="1200" dirty="0" err="1"/>
              <a:t>nusG</a:t>
            </a:r>
            <a:endParaRPr lang="fr-FR" sz="1200" dirty="0"/>
          </a:p>
        </p:txBody>
      </p:sp>
      <p:grpSp>
        <p:nvGrpSpPr>
          <p:cNvPr id="11" name="Groupe 284"/>
          <p:cNvGrpSpPr/>
          <p:nvPr/>
        </p:nvGrpSpPr>
        <p:grpSpPr>
          <a:xfrm>
            <a:off x="3786182" y="4085281"/>
            <a:ext cx="368408" cy="276999"/>
            <a:chOff x="6923092" y="4071942"/>
            <a:chExt cx="368408" cy="276999"/>
          </a:xfrm>
        </p:grpSpPr>
        <p:sp>
          <p:nvSpPr>
            <p:cNvPr id="283" name="Rectangle 282"/>
            <p:cNvSpPr/>
            <p:nvPr/>
          </p:nvSpPr>
          <p:spPr>
            <a:xfrm>
              <a:off x="6923092" y="4134353"/>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84" name="ZoneTexte 283"/>
            <p:cNvSpPr txBox="1"/>
            <p:nvPr/>
          </p:nvSpPr>
          <p:spPr>
            <a:xfrm>
              <a:off x="6929454" y="4071942"/>
              <a:ext cx="327334" cy="276999"/>
            </a:xfrm>
            <a:prstGeom prst="rect">
              <a:avLst/>
            </a:prstGeom>
            <a:noFill/>
          </p:spPr>
          <p:txBody>
            <a:bodyPr wrap="none" rtlCol="0">
              <a:spAutoFit/>
            </a:bodyPr>
            <a:lstStyle/>
            <a:p>
              <a:r>
                <a:rPr lang="fr-FR" sz="1200" dirty="0"/>
                <a:t>L1</a:t>
              </a:r>
            </a:p>
          </p:txBody>
        </p:sp>
      </p:grpSp>
      <p:pic>
        <p:nvPicPr>
          <p:cNvPr id="286" name="Image 285" descr="ribo 30S.png"/>
          <p:cNvPicPr>
            <a:picLocks noChangeAspect="1"/>
          </p:cNvPicPr>
          <p:nvPr/>
        </p:nvPicPr>
        <p:blipFill>
          <a:blip r:embed="rId2" cstate="print"/>
          <a:stretch>
            <a:fillRect/>
          </a:stretch>
        </p:blipFill>
        <p:spPr>
          <a:xfrm>
            <a:off x="5883415" y="3085149"/>
            <a:ext cx="566929" cy="661417"/>
          </a:xfrm>
          <a:prstGeom prst="rect">
            <a:avLst/>
          </a:prstGeom>
        </p:spPr>
      </p:pic>
      <p:pic>
        <p:nvPicPr>
          <p:cNvPr id="287" name="Image 286" descr="ribo 50S.png"/>
          <p:cNvPicPr>
            <a:picLocks noChangeAspect="1"/>
          </p:cNvPicPr>
          <p:nvPr/>
        </p:nvPicPr>
        <p:blipFill>
          <a:blip r:embed="rId3" cstate="print"/>
          <a:stretch>
            <a:fillRect/>
          </a:stretch>
        </p:blipFill>
        <p:spPr>
          <a:xfrm>
            <a:off x="5883415" y="3799529"/>
            <a:ext cx="688849" cy="701041"/>
          </a:xfrm>
          <a:prstGeom prst="rect">
            <a:avLst/>
          </a:prstGeom>
        </p:spPr>
      </p:pic>
      <p:pic>
        <p:nvPicPr>
          <p:cNvPr id="288" name="Image 287" descr="ribo 70S.png"/>
          <p:cNvPicPr>
            <a:picLocks noChangeAspect="1"/>
          </p:cNvPicPr>
          <p:nvPr/>
        </p:nvPicPr>
        <p:blipFill>
          <a:blip r:embed="rId4" cstate="print"/>
          <a:stretch>
            <a:fillRect/>
          </a:stretch>
        </p:blipFill>
        <p:spPr>
          <a:xfrm>
            <a:off x="7000892" y="3442339"/>
            <a:ext cx="688849" cy="701041"/>
          </a:xfrm>
          <a:prstGeom prst="rect">
            <a:avLst/>
          </a:prstGeom>
        </p:spPr>
      </p:pic>
      <p:cxnSp>
        <p:nvCxnSpPr>
          <p:cNvPr id="289" name="Connecteur droit avec flèche 288"/>
          <p:cNvCxnSpPr/>
          <p:nvPr/>
        </p:nvCxnSpPr>
        <p:spPr>
          <a:xfrm flipV="1">
            <a:off x="5286380" y="3585215"/>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90" name="Connecteur droit avec flèche 289"/>
          <p:cNvCxnSpPr/>
          <p:nvPr/>
        </p:nvCxnSpPr>
        <p:spPr>
          <a:xfrm flipV="1">
            <a:off x="5286380" y="4228157"/>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91" name="Connecteur droit avec flèche 290"/>
          <p:cNvCxnSpPr/>
          <p:nvPr/>
        </p:nvCxnSpPr>
        <p:spPr>
          <a:xfrm flipV="1">
            <a:off x="6500826" y="3870967"/>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92" name="ZoneTexte 291"/>
          <p:cNvSpPr txBox="1"/>
          <p:nvPr/>
        </p:nvSpPr>
        <p:spPr>
          <a:xfrm>
            <a:off x="5929322" y="3970980"/>
            <a:ext cx="562975" cy="400110"/>
          </a:xfrm>
          <a:prstGeom prst="rect">
            <a:avLst/>
          </a:prstGeom>
          <a:noFill/>
        </p:spPr>
        <p:txBody>
          <a:bodyPr wrap="none" rtlCol="0">
            <a:spAutoFit/>
          </a:bodyPr>
          <a:lstStyle/>
          <a:p>
            <a:r>
              <a:rPr lang="fr-FR" sz="2000" dirty="0">
                <a:solidFill>
                  <a:schemeClr val="bg1"/>
                </a:solidFill>
              </a:rPr>
              <a:t>50S</a:t>
            </a:r>
          </a:p>
        </p:txBody>
      </p:sp>
      <p:sp>
        <p:nvSpPr>
          <p:cNvPr id="293" name="ZoneTexte 292"/>
          <p:cNvSpPr txBox="1"/>
          <p:nvPr/>
        </p:nvSpPr>
        <p:spPr>
          <a:xfrm>
            <a:off x="5857884" y="3228025"/>
            <a:ext cx="562975" cy="400110"/>
          </a:xfrm>
          <a:prstGeom prst="rect">
            <a:avLst/>
          </a:prstGeom>
          <a:noFill/>
        </p:spPr>
        <p:txBody>
          <a:bodyPr wrap="none" rtlCol="0">
            <a:spAutoFit/>
          </a:bodyPr>
          <a:lstStyle/>
          <a:p>
            <a:r>
              <a:rPr lang="fr-FR" sz="2000" dirty="0"/>
              <a:t>30S</a:t>
            </a:r>
          </a:p>
        </p:txBody>
      </p:sp>
      <p:sp>
        <p:nvSpPr>
          <p:cNvPr id="294" name="ZoneTexte 293"/>
          <p:cNvSpPr txBox="1"/>
          <p:nvPr/>
        </p:nvSpPr>
        <p:spPr>
          <a:xfrm>
            <a:off x="7053280" y="3623315"/>
            <a:ext cx="562975" cy="400110"/>
          </a:xfrm>
          <a:prstGeom prst="rect">
            <a:avLst/>
          </a:prstGeom>
          <a:noFill/>
        </p:spPr>
        <p:txBody>
          <a:bodyPr wrap="none" rtlCol="0">
            <a:spAutoFit/>
          </a:bodyPr>
          <a:lstStyle/>
          <a:p>
            <a:r>
              <a:rPr lang="fr-FR" sz="2000" dirty="0"/>
              <a:t>70S</a:t>
            </a:r>
          </a:p>
        </p:txBody>
      </p:sp>
      <p:cxnSp>
        <p:nvCxnSpPr>
          <p:cNvPr id="296" name="Connecteur droit avec flèche 295"/>
          <p:cNvCxnSpPr>
            <a:endCxn id="250" idx="0"/>
          </p:cNvCxnSpPr>
          <p:nvPr/>
        </p:nvCxnSpPr>
        <p:spPr>
          <a:xfrm rot="16200000" flipH="1">
            <a:off x="653608" y="2175320"/>
            <a:ext cx="1623061" cy="910976"/>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8" name="Connecteur droit avec flèche 297"/>
          <p:cNvCxnSpPr>
            <a:endCxn id="253" idx="0"/>
          </p:cNvCxnSpPr>
          <p:nvPr/>
        </p:nvCxnSpPr>
        <p:spPr>
          <a:xfrm rot="5400000">
            <a:off x="1743101" y="2556540"/>
            <a:ext cx="1632586" cy="139013"/>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0" name="Connecteur droit avec flèche 299"/>
          <p:cNvCxnSpPr>
            <a:endCxn id="257" idx="0"/>
          </p:cNvCxnSpPr>
          <p:nvPr/>
        </p:nvCxnSpPr>
        <p:spPr>
          <a:xfrm rot="10800000" flipV="1">
            <a:off x="2952923" y="1771653"/>
            <a:ext cx="2581102" cy="1670686"/>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6" name="Connecteur droit avec flèche 305"/>
          <p:cNvCxnSpPr>
            <a:endCxn id="266" idx="2"/>
          </p:cNvCxnSpPr>
          <p:nvPr/>
        </p:nvCxnSpPr>
        <p:spPr>
          <a:xfrm rot="5400000" flipH="1" flipV="1">
            <a:off x="925288" y="4865743"/>
            <a:ext cx="1495595" cy="488670"/>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8" name="Connecteur droit avec flèche 307"/>
          <p:cNvCxnSpPr>
            <a:endCxn id="269" idx="2"/>
          </p:cNvCxnSpPr>
          <p:nvPr/>
        </p:nvCxnSpPr>
        <p:spPr>
          <a:xfrm rot="16200000" flipV="1">
            <a:off x="2018765" y="4761964"/>
            <a:ext cx="1562270" cy="762901"/>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0" name="Connecteur droit avec flèche 309"/>
          <p:cNvCxnSpPr>
            <a:endCxn id="273" idx="2"/>
          </p:cNvCxnSpPr>
          <p:nvPr/>
        </p:nvCxnSpPr>
        <p:spPr>
          <a:xfrm rot="10800000">
            <a:off x="3212827" y="4424194"/>
            <a:ext cx="2835548" cy="1633707"/>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2" name="Connecteur droit avec flèche 311"/>
          <p:cNvCxnSpPr>
            <a:endCxn id="284" idx="2"/>
          </p:cNvCxnSpPr>
          <p:nvPr/>
        </p:nvCxnSpPr>
        <p:spPr>
          <a:xfrm rot="10800000">
            <a:off x="3956212" y="4362281"/>
            <a:ext cx="4197189" cy="1705145"/>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7" name="ZoneTexte 316"/>
          <p:cNvSpPr txBox="1"/>
          <p:nvPr/>
        </p:nvSpPr>
        <p:spPr>
          <a:xfrm>
            <a:off x="1200126" y="5848310"/>
            <a:ext cx="562975" cy="400110"/>
          </a:xfrm>
          <a:prstGeom prst="rect">
            <a:avLst/>
          </a:prstGeom>
          <a:noFill/>
        </p:spPr>
        <p:txBody>
          <a:bodyPr wrap="none" rtlCol="0">
            <a:spAutoFit/>
          </a:bodyPr>
          <a:lstStyle/>
          <a:p>
            <a:r>
              <a:rPr lang="fr-FR" sz="2000" dirty="0">
                <a:solidFill>
                  <a:schemeClr val="accent2">
                    <a:lumMod val="75000"/>
                  </a:schemeClr>
                </a:solidFill>
              </a:rPr>
              <a:t>L20</a:t>
            </a:r>
          </a:p>
        </p:txBody>
      </p:sp>
      <p:sp>
        <p:nvSpPr>
          <p:cNvPr id="319" name="ZoneTexte 318"/>
          <p:cNvSpPr txBox="1"/>
          <p:nvPr/>
        </p:nvSpPr>
        <p:spPr>
          <a:xfrm>
            <a:off x="3040420" y="5886410"/>
            <a:ext cx="421910" cy="400110"/>
          </a:xfrm>
          <a:prstGeom prst="rect">
            <a:avLst/>
          </a:prstGeom>
          <a:noFill/>
        </p:spPr>
        <p:txBody>
          <a:bodyPr wrap="none" rtlCol="0">
            <a:spAutoFit/>
          </a:bodyPr>
          <a:lstStyle/>
          <a:p>
            <a:r>
              <a:rPr lang="fr-FR" sz="2000" dirty="0">
                <a:solidFill>
                  <a:schemeClr val="accent2">
                    <a:lumMod val="75000"/>
                  </a:schemeClr>
                </a:solidFill>
              </a:rPr>
              <a:t>L4</a:t>
            </a:r>
          </a:p>
        </p:txBody>
      </p:sp>
      <p:sp>
        <p:nvSpPr>
          <p:cNvPr id="320" name="ZoneTexte 319"/>
          <p:cNvSpPr txBox="1"/>
          <p:nvPr/>
        </p:nvSpPr>
        <p:spPr>
          <a:xfrm>
            <a:off x="6024573" y="5876942"/>
            <a:ext cx="551754" cy="400110"/>
          </a:xfrm>
          <a:prstGeom prst="rect">
            <a:avLst/>
          </a:prstGeom>
          <a:noFill/>
        </p:spPr>
        <p:txBody>
          <a:bodyPr wrap="none" rtlCol="0">
            <a:spAutoFit/>
          </a:bodyPr>
          <a:lstStyle/>
          <a:p>
            <a:r>
              <a:rPr lang="fr-FR" sz="2000" dirty="0">
                <a:solidFill>
                  <a:schemeClr val="accent2">
                    <a:lumMod val="75000"/>
                  </a:schemeClr>
                </a:solidFill>
              </a:rPr>
              <a:t>L10</a:t>
            </a:r>
          </a:p>
        </p:txBody>
      </p:sp>
      <p:sp>
        <p:nvSpPr>
          <p:cNvPr id="321" name="ZoneTexte 320"/>
          <p:cNvSpPr txBox="1"/>
          <p:nvPr/>
        </p:nvSpPr>
        <p:spPr>
          <a:xfrm>
            <a:off x="6391288" y="5957848"/>
            <a:ext cx="551754" cy="400110"/>
          </a:xfrm>
          <a:prstGeom prst="rect">
            <a:avLst/>
          </a:prstGeom>
          <a:noFill/>
        </p:spPr>
        <p:txBody>
          <a:bodyPr wrap="none" rtlCol="0">
            <a:spAutoFit/>
          </a:bodyPr>
          <a:lstStyle/>
          <a:p>
            <a:r>
              <a:rPr lang="fr-FR" sz="2000" dirty="0">
                <a:solidFill>
                  <a:schemeClr val="accent2">
                    <a:lumMod val="75000"/>
                  </a:schemeClr>
                </a:solidFill>
              </a:rPr>
              <a:t>L12</a:t>
            </a:r>
          </a:p>
        </p:txBody>
      </p:sp>
      <p:sp>
        <p:nvSpPr>
          <p:cNvPr id="322" name="ZoneTexte 321"/>
          <p:cNvSpPr txBox="1"/>
          <p:nvPr/>
        </p:nvSpPr>
        <p:spPr>
          <a:xfrm>
            <a:off x="8150618" y="5910280"/>
            <a:ext cx="421910" cy="400110"/>
          </a:xfrm>
          <a:prstGeom prst="rect">
            <a:avLst/>
          </a:prstGeom>
          <a:noFill/>
        </p:spPr>
        <p:txBody>
          <a:bodyPr wrap="none" rtlCol="0">
            <a:spAutoFit/>
          </a:bodyPr>
          <a:lstStyle/>
          <a:p>
            <a:r>
              <a:rPr lang="fr-FR" sz="2000" dirty="0">
                <a:solidFill>
                  <a:schemeClr val="accent2">
                    <a:lumMod val="75000"/>
                  </a:schemeClr>
                </a:solidFill>
              </a:rPr>
              <a:t>L1</a:t>
            </a:r>
          </a:p>
        </p:txBody>
      </p:sp>
      <p:sp>
        <p:nvSpPr>
          <p:cNvPr id="323" name="ZoneTexte 322"/>
          <p:cNvSpPr txBox="1"/>
          <p:nvPr/>
        </p:nvSpPr>
        <p:spPr>
          <a:xfrm>
            <a:off x="7072330" y="2314558"/>
            <a:ext cx="562975" cy="400110"/>
          </a:xfrm>
          <a:prstGeom prst="rect">
            <a:avLst/>
          </a:prstGeom>
          <a:noFill/>
        </p:spPr>
        <p:txBody>
          <a:bodyPr wrap="none" rtlCol="0">
            <a:spAutoFit/>
          </a:bodyPr>
          <a:lstStyle/>
          <a:p>
            <a:r>
              <a:rPr lang="fr-FR" sz="2000" dirty="0">
                <a:solidFill>
                  <a:schemeClr val="accent2">
                    <a:lumMod val="75000"/>
                  </a:schemeClr>
                </a:solidFill>
              </a:rPr>
              <a:t>S15</a:t>
            </a:r>
          </a:p>
        </p:txBody>
      </p:sp>
      <p:sp>
        <p:nvSpPr>
          <p:cNvPr id="326" name="ZoneTexte 325"/>
          <p:cNvSpPr txBox="1"/>
          <p:nvPr/>
        </p:nvSpPr>
        <p:spPr>
          <a:xfrm>
            <a:off x="7596208" y="1495411"/>
            <a:ext cx="433132" cy="400110"/>
          </a:xfrm>
          <a:prstGeom prst="rect">
            <a:avLst/>
          </a:prstGeom>
          <a:noFill/>
        </p:spPr>
        <p:txBody>
          <a:bodyPr wrap="none" rtlCol="0">
            <a:spAutoFit/>
          </a:bodyPr>
          <a:lstStyle/>
          <a:p>
            <a:r>
              <a:rPr lang="fr-FR" sz="2000" dirty="0">
                <a:solidFill>
                  <a:schemeClr val="accent2">
                    <a:lumMod val="75000"/>
                  </a:schemeClr>
                </a:solidFill>
              </a:rPr>
              <a:t>S7</a:t>
            </a:r>
          </a:p>
        </p:txBody>
      </p:sp>
      <p:sp>
        <p:nvSpPr>
          <p:cNvPr id="329" name="ZoneTexte 328"/>
          <p:cNvSpPr txBox="1"/>
          <p:nvPr/>
        </p:nvSpPr>
        <p:spPr>
          <a:xfrm>
            <a:off x="5510218" y="1500174"/>
            <a:ext cx="433132" cy="400110"/>
          </a:xfrm>
          <a:prstGeom prst="rect">
            <a:avLst/>
          </a:prstGeom>
          <a:noFill/>
        </p:spPr>
        <p:txBody>
          <a:bodyPr wrap="none" rtlCol="0">
            <a:spAutoFit/>
          </a:bodyPr>
          <a:lstStyle/>
          <a:p>
            <a:r>
              <a:rPr lang="fr-FR" sz="2000" dirty="0">
                <a:solidFill>
                  <a:schemeClr val="accent2">
                    <a:lumMod val="75000"/>
                  </a:schemeClr>
                </a:solidFill>
              </a:rPr>
              <a:t>S8</a:t>
            </a:r>
          </a:p>
        </p:txBody>
      </p:sp>
      <p:sp>
        <p:nvSpPr>
          <p:cNvPr id="332" name="ZoneTexte 331"/>
          <p:cNvSpPr txBox="1"/>
          <p:nvPr/>
        </p:nvSpPr>
        <p:spPr>
          <a:xfrm>
            <a:off x="2428860" y="1500174"/>
            <a:ext cx="433132" cy="400110"/>
          </a:xfrm>
          <a:prstGeom prst="rect">
            <a:avLst/>
          </a:prstGeom>
          <a:noFill/>
        </p:spPr>
        <p:txBody>
          <a:bodyPr wrap="none" rtlCol="0">
            <a:spAutoFit/>
          </a:bodyPr>
          <a:lstStyle/>
          <a:p>
            <a:r>
              <a:rPr lang="fr-FR" sz="2000" dirty="0">
                <a:solidFill>
                  <a:schemeClr val="accent2">
                    <a:lumMod val="75000"/>
                  </a:schemeClr>
                </a:solidFill>
              </a:rPr>
              <a:t>S4</a:t>
            </a:r>
          </a:p>
        </p:txBody>
      </p:sp>
      <p:sp>
        <p:nvSpPr>
          <p:cNvPr id="333" name="ZoneTexte 332"/>
          <p:cNvSpPr txBox="1"/>
          <p:nvPr/>
        </p:nvSpPr>
        <p:spPr>
          <a:xfrm>
            <a:off x="794315" y="1500174"/>
            <a:ext cx="562975" cy="400110"/>
          </a:xfrm>
          <a:prstGeom prst="rect">
            <a:avLst/>
          </a:prstGeom>
          <a:noFill/>
        </p:spPr>
        <p:txBody>
          <a:bodyPr wrap="none" rtlCol="0">
            <a:spAutoFit/>
          </a:bodyPr>
          <a:lstStyle/>
          <a:p>
            <a:r>
              <a:rPr lang="fr-FR" sz="2000" dirty="0">
                <a:solidFill>
                  <a:schemeClr val="accent2">
                    <a:lumMod val="75000"/>
                  </a:schemeClr>
                </a:solidFill>
              </a:rPr>
              <a:t>S20</a:t>
            </a:r>
          </a:p>
        </p:txBody>
      </p:sp>
      <p:sp>
        <p:nvSpPr>
          <p:cNvPr id="182" name="Rectangle 181"/>
          <p:cNvSpPr/>
          <p:nvPr/>
        </p:nvSpPr>
        <p:spPr>
          <a:xfrm>
            <a:off x="7147845" y="2195152"/>
            <a:ext cx="285752"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83" name="ZoneTexte 182"/>
          <p:cNvSpPr txBox="1"/>
          <p:nvPr/>
        </p:nvSpPr>
        <p:spPr>
          <a:xfrm>
            <a:off x="7102088" y="2135449"/>
            <a:ext cx="412292" cy="276999"/>
          </a:xfrm>
          <a:prstGeom prst="rect">
            <a:avLst/>
          </a:prstGeom>
          <a:noFill/>
        </p:spPr>
        <p:txBody>
          <a:bodyPr wrap="none" rtlCol="0">
            <a:spAutoFit/>
          </a:bodyPr>
          <a:lstStyle/>
          <a:p>
            <a:r>
              <a:rPr lang="fr-FR" sz="1200" dirty="0">
                <a:latin typeface="Calibri" pitchFamily="34" charset="0"/>
                <a:cs typeface="Calibri" pitchFamily="34" charset="0"/>
              </a:rPr>
              <a:t>S15</a:t>
            </a:r>
          </a:p>
        </p:txBody>
      </p:sp>
      <p:sp>
        <p:nvSpPr>
          <p:cNvPr id="184" name="Rectangle 183"/>
          <p:cNvSpPr/>
          <p:nvPr/>
        </p:nvSpPr>
        <p:spPr>
          <a:xfrm>
            <a:off x="7429862" y="2195152"/>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85" name="ZoneTexte 184"/>
          <p:cNvSpPr txBox="1"/>
          <p:nvPr/>
        </p:nvSpPr>
        <p:spPr>
          <a:xfrm>
            <a:off x="7415232" y="2109769"/>
            <a:ext cx="425116" cy="276999"/>
          </a:xfrm>
          <a:prstGeom prst="rect">
            <a:avLst/>
          </a:prstGeom>
          <a:noFill/>
        </p:spPr>
        <p:txBody>
          <a:bodyPr wrap="none" rtlCol="0">
            <a:spAutoFit/>
          </a:bodyPr>
          <a:lstStyle/>
          <a:p>
            <a:r>
              <a:rPr lang="fr-FR" sz="1200" dirty="0" err="1"/>
              <a:t>pnp</a:t>
            </a:r>
            <a:endParaRPr lang="fr-FR" sz="1200" dirty="0"/>
          </a:p>
        </p:txBody>
      </p:sp>
    </p:spTree>
    <p:extLst>
      <p:ext uri="{BB962C8B-B14F-4D97-AF65-F5344CB8AC3E}">
        <p14:creationId xmlns:p14="http://schemas.microsoft.com/office/powerpoint/2010/main" val="17466160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67" name="Text Box 11"/>
          <p:cNvSpPr txBox="1">
            <a:spLocks noChangeArrowheads="1"/>
          </p:cNvSpPr>
          <p:nvPr/>
        </p:nvSpPr>
        <p:spPr bwMode="auto">
          <a:xfrm>
            <a:off x="1258888" y="2924175"/>
            <a:ext cx="7199312" cy="338554"/>
          </a:xfrm>
          <a:prstGeom prst="rect">
            <a:avLst/>
          </a:prstGeom>
          <a:noFill/>
          <a:ln w="9525">
            <a:noFill/>
            <a:miter lim="800000"/>
            <a:headEnd/>
            <a:tailEnd/>
          </a:ln>
          <a:effectLst/>
        </p:spPr>
        <p:txBody>
          <a:bodyPr>
            <a:spAutoFit/>
          </a:bodyPr>
          <a:lstStyle/>
          <a:p>
            <a:r>
              <a:rPr lang="fr-FR" sz="1600" dirty="0">
                <a:sym typeface="Wingdings"/>
              </a:rPr>
              <a:t> E</a:t>
            </a:r>
            <a:r>
              <a:rPr lang="fr-FR" sz="1600" dirty="0"/>
              <a:t>t chaque opéron est </a:t>
            </a:r>
            <a:r>
              <a:rPr lang="fr-FR" sz="1600" dirty="0">
                <a:solidFill>
                  <a:srgbClr val="CC0000"/>
                </a:solidFill>
              </a:rPr>
              <a:t>sous le contrôle de l’une de ces </a:t>
            </a:r>
            <a:r>
              <a:rPr lang="fr-FR" sz="1600" dirty="0" err="1">
                <a:solidFill>
                  <a:srgbClr val="CC0000"/>
                </a:solidFill>
              </a:rPr>
              <a:t>Prots</a:t>
            </a:r>
            <a:r>
              <a:rPr lang="fr-FR" sz="1600" dirty="0">
                <a:solidFill>
                  <a:srgbClr val="CC0000"/>
                </a:solidFill>
              </a:rPr>
              <a:t> constitutives</a:t>
            </a:r>
            <a:endParaRPr lang="fr-FR" sz="1600" baseline="30000" dirty="0">
              <a:solidFill>
                <a:srgbClr val="CC0000"/>
              </a:solidFill>
              <a:cs typeface="Arial" pitchFamily="34" charset="0"/>
              <a:sym typeface="Wingdings" pitchFamily="2" charset="2"/>
            </a:endParaRPr>
          </a:p>
        </p:txBody>
      </p:sp>
      <p:sp>
        <p:nvSpPr>
          <p:cNvPr id="480273" name="Text Box 17"/>
          <p:cNvSpPr txBox="1">
            <a:spLocks noChangeArrowheads="1"/>
          </p:cNvSpPr>
          <p:nvPr/>
        </p:nvSpPr>
        <p:spPr bwMode="auto">
          <a:xfrm>
            <a:off x="1258888" y="3827463"/>
            <a:ext cx="7199312" cy="830997"/>
          </a:xfrm>
          <a:prstGeom prst="rect">
            <a:avLst/>
          </a:prstGeom>
          <a:noFill/>
          <a:ln w="9525">
            <a:noFill/>
            <a:miter lim="800000"/>
            <a:headEnd/>
            <a:tailEnd/>
          </a:ln>
          <a:effectLst/>
        </p:spPr>
        <p:txBody>
          <a:bodyPr>
            <a:spAutoFit/>
          </a:bodyPr>
          <a:lstStyle/>
          <a:p>
            <a:r>
              <a:rPr lang="fr-FR" sz="1600" dirty="0">
                <a:sym typeface="Wingdings"/>
              </a:rPr>
              <a:t> </a:t>
            </a:r>
            <a:r>
              <a:rPr lang="fr-FR" sz="1600" dirty="0"/>
              <a:t>Les ribosomes </a:t>
            </a:r>
            <a:r>
              <a:rPr lang="fr-FR" sz="1600" dirty="0" err="1"/>
              <a:t>procaryotiques</a:t>
            </a:r>
            <a:r>
              <a:rPr lang="fr-FR" sz="1600" dirty="0"/>
              <a:t> s’</a:t>
            </a:r>
            <a:r>
              <a:rPr lang="fr-FR" sz="1600" dirty="0" err="1"/>
              <a:t>autoassemblent</a:t>
            </a:r>
            <a:r>
              <a:rPr lang="fr-FR" sz="1600" dirty="0"/>
              <a:t> à partir des </a:t>
            </a:r>
            <a:r>
              <a:rPr lang="fr-FR" sz="1600" dirty="0" err="1"/>
              <a:t>Prots</a:t>
            </a:r>
            <a:r>
              <a:rPr lang="fr-FR" sz="1600" dirty="0"/>
              <a:t> </a:t>
            </a:r>
            <a:r>
              <a:rPr lang="fr-FR" sz="1600" dirty="0" err="1"/>
              <a:t>ribosomiques</a:t>
            </a:r>
            <a:r>
              <a:rPr lang="fr-FR" sz="1600" dirty="0"/>
              <a:t> et des </a:t>
            </a:r>
            <a:r>
              <a:rPr lang="fr-FR" sz="1600" dirty="0" err="1"/>
              <a:t>ARNr</a:t>
            </a:r>
            <a:r>
              <a:rPr lang="fr-FR" sz="1600" dirty="0"/>
              <a:t> </a:t>
            </a:r>
            <a:r>
              <a:rPr lang="fr-FR" sz="1600" dirty="0">
                <a:sym typeface="Wingdings" pitchFamily="2" charset="2"/>
              </a:rPr>
              <a:t> dès qu’il ne faut plus de </a:t>
            </a:r>
            <a:r>
              <a:rPr lang="fr-FR" sz="1600" dirty="0" err="1">
                <a:sym typeface="Wingdings" pitchFamily="2" charset="2"/>
              </a:rPr>
              <a:t>ribo</a:t>
            </a:r>
            <a:r>
              <a:rPr lang="fr-FR" sz="1600" dirty="0">
                <a:sym typeface="Wingdings" pitchFamily="2" charset="2"/>
              </a:rPr>
              <a:t> il y a dans chaque opéron 1 </a:t>
            </a:r>
            <a:r>
              <a:rPr lang="fr-FR" sz="1600" dirty="0" err="1">
                <a:sym typeface="Wingdings" pitchFamily="2" charset="2"/>
              </a:rPr>
              <a:t>Prot</a:t>
            </a:r>
            <a:r>
              <a:rPr lang="fr-FR" sz="1600" dirty="0">
                <a:sym typeface="Wingdings" pitchFamily="2" charset="2"/>
              </a:rPr>
              <a:t> qui se fixe sur son messager pour empêcher sa traduction</a:t>
            </a:r>
            <a:endParaRPr lang="fr-FR" sz="1600" baseline="30000" dirty="0">
              <a:solidFill>
                <a:srgbClr val="CC0000"/>
              </a:solidFill>
              <a:cs typeface="Arial" pitchFamily="34" charset="0"/>
              <a:sym typeface="Wingdings" pitchFamily="2" charset="2"/>
            </a:endParaRPr>
          </a:p>
        </p:txBody>
      </p:sp>
      <p:sp>
        <p:nvSpPr>
          <p:cNvPr id="480275" name="Text Box 19"/>
          <p:cNvSpPr txBox="1">
            <a:spLocks noChangeArrowheads="1"/>
          </p:cNvSpPr>
          <p:nvPr/>
        </p:nvSpPr>
        <p:spPr bwMode="auto">
          <a:xfrm>
            <a:off x="1258888" y="5124450"/>
            <a:ext cx="7199312" cy="581025"/>
          </a:xfrm>
          <a:prstGeom prst="rect">
            <a:avLst/>
          </a:prstGeom>
          <a:noFill/>
          <a:ln w="9525">
            <a:noFill/>
            <a:miter lim="800000"/>
            <a:headEnd/>
            <a:tailEnd/>
          </a:ln>
          <a:effectLst/>
        </p:spPr>
        <p:txBody>
          <a:bodyPr>
            <a:spAutoFit/>
          </a:bodyPr>
          <a:lstStyle/>
          <a:p>
            <a:r>
              <a:rPr lang="fr-FR" sz="1600" dirty="0">
                <a:sym typeface="Wingdings"/>
              </a:rPr>
              <a:t> </a:t>
            </a:r>
            <a:r>
              <a:rPr lang="fr-FR" sz="1600" dirty="0"/>
              <a:t>Les gènes des 55 </a:t>
            </a:r>
            <a:r>
              <a:rPr lang="fr-FR" sz="1600" dirty="0" err="1"/>
              <a:t>Prots</a:t>
            </a:r>
            <a:r>
              <a:rPr lang="fr-FR" sz="1600" dirty="0"/>
              <a:t> </a:t>
            </a:r>
            <a:r>
              <a:rPr lang="fr-FR" sz="1600" dirty="0" err="1"/>
              <a:t>ribosomiques</a:t>
            </a:r>
            <a:r>
              <a:rPr lang="fr-FR" sz="1600" dirty="0"/>
              <a:t> sont regroupés en  opérons qui sont sous le contrôle d’une </a:t>
            </a:r>
            <a:r>
              <a:rPr lang="fr-FR" sz="1600" dirty="0" err="1"/>
              <a:t>prots</a:t>
            </a:r>
            <a:r>
              <a:rPr lang="fr-FR" sz="1600" dirty="0"/>
              <a:t> parmi ces 55. </a:t>
            </a:r>
            <a:endParaRPr lang="fr-FR" sz="1600" baseline="30000" dirty="0">
              <a:solidFill>
                <a:srgbClr val="CC0000"/>
              </a:solidFill>
              <a:cs typeface="Arial" pitchFamily="34" charset="0"/>
              <a:sym typeface="Wingdings" pitchFamily="2" charset="2"/>
            </a:endParaRPr>
          </a:p>
        </p:txBody>
      </p:sp>
      <p:sp>
        <p:nvSpPr>
          <p:cNvPr id="16" name="ZoneTexte 15"/>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Tree>
    <p:extLst>
      <p:ext uri="{BB962C8B-B14F-4D97-AF65-F5344CB8AC3E}">
        <p14:creationId xmlns:p14="http://schemas.microsoft.com/office/powerpoint/2010/main" val="39243159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5715008" y="6250915"/>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56" name="Rectangle 55"/>
          <p:cNvSpPr/>
          <p:nvPr/>
        </p:nvSpPr>
        <p:spPr>
          <a:xfrm>
            <a:off x="6000760" y="6250915"/>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57" name="Rectangle 56"/>
          <p:cNvSpPr/>
          <p:nvPr/>
        </p:nvSpPr>
        <p:spPr>
          <a:xfrm>
            <a:off x="6364966" y="6250915"/>
            <a:ext cx="513714"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58" name="Rectangle 57"/>
          <p:cNvSpPr/>
          <p:nvPr/>
        </p:nvSpPr>
        <p:spPr>
          <a:xfrm>
            <a:off x="6877794" y="6250915"/>
            <a:ext cx="285752" cy="14287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61" name="Rectangle 60"/>
          <p:cNvSpPr/>
          <p:nvPr/>
        </p:nvSpPr>
        <p:spPr>
          <a:xfrm>
            <a:off x="7195428"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62" name="Rectangle 61"/>
          <p:cNvSpPr/>
          <p:nvPr/>
        </p:nvSpPr>
        <p:spPr>
          <a:xfrm>
            <a:off x="7559634" y="1385816"/>
            <a:ext cx="513714"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63" name="Rectangle 62"/>
          <p:cNvSpPr/>
          <p:nvPr/>
        </p:nvSpPr>
        <p:spPr>
          <a:xfrm>
            <a:off x="8072462" y="1385816"/>
            <a:ext cx="408850" cy="14287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64" name="ZoneTexte 63"/>
          <p:cNvSpPr txBox="1"/>
          <p:nvPr/>
        </p:nvSpPr>
        <p:spPr>
          <a:xfrm>
            <a:off x="5969022" y="6188504"/>
            <a:ext cx="405880" cy="276999"/>
          </a:xfrm>
          <a:prstGeom prst="rect">
            <a:avLst/>
          </a:prstGeom>
          <a:noFill/>
        </p:spPr>
        <p:txBody>
          <a:bodyPr wrap="none" rtlCol="0">
            <a:spAutoFit/>
          </a:bodyPr>
          <a:lstStyle/>
          <a:p>
            <a:r>
              <a:rPr lang="fr-FR" sz="1200" dirty="0"/>
              <a:t>L10</a:t>
            </a:r>
          </a:p>
        </p:txBody>
      </p:sp>
      <p:sp>
        <p:nvSpPr>
          <p:cNvPr id="65" name="ZoneTexte 64"/>
          <p:cNvSpPr txBox="1"/>
          <p:nvPr/>
        </p:nvSpPr>
        <p:spPr>
          <a:xfrm>
            <a:off x="6328391" y="6186792"/>
            <a:ext cx="607859" cy="276999"/>
          </a:xfrm>
          <a:prstGeom prst="rect">
            <a:avLst/>
          </a:prstGeom>
          <a:noFill/>
        </p:spPr>
        <p:txBody>
          <a:bodyPr wrap="none" rtlCol="0">
            <a:spAutoFit/>
          </a:bodyPr>
          <a:lstStyle/>
          <a:p>
            <a:r>
              <a:rPr lang="fr-FR" sz="1200" dirty="0"/>
              <a:t>L7/L12</a:t>
            </a:r>
          </a:p>
        </p:txBody>
      </p:sp>
      <p:sp>
        <p:nvSpPr>
          <p:cNvPr id="66" name="ZoneTexte 65"/>
          <p:cNvSpPr txBox="1"/>
          <p:nvPr/>
        </p:nvSpPr>
        <p:spPr>
          <a:xfrm>
            <a:off x="6879662" y="6172162"/>
            <a:ext cx="269626" cy="276999"/>
          </a:xfrm>
          <a:prstGeom prst="rect">
            <a:avLst/>
          </a:prstGeom>
          <a:noFill/>
        </p:spPr>
        <p:txBody>
          <a:bodyPr wrap="none" rtlCol="0">
            <a:spAutoFit/>
          </a:bodyPr>
          <a:lstStyle/>
          <a:p>
            <a:r>
              <a:rPr lang="fr-FR" sz="1200" dirty="0">
                <a:latin typeface="Symbol" pitchFamily="18" charset="2"/>
              </a:rPr>
              <a:t>b</a:t>
            </a:r>
          </a:p>
        </p:txBody>
      </p:sp>
      <p:sp>
        <p:nvSpPr>
          <p:cNvPr id="67" name="ZoneTexte 66"/>
          <p:cNvSpPr txBox="1"/>
          <p:nvPr/>
        </p:nvSpPr>
        <p:spPr>
          <a:xfrm>
            <a:off x="7180798" y="1329008"/>
            <a:ext cx="412292" cy="276999"/>
          </a:xfrm>
          <a:prstGeom prst="rect">
            <a:avLst/>
          </a:prstGeom>
          <a:noFill/>
        </p:spPr>
        <p:txBody>
          <a:bodyPr wrap="none" rtlCol="0">
            <a:spAutoFit/>
          </a:bodyPr>
          <a:lstStyle/>
          <a:p>
            <a:r>
              <a:rPr lang="fr-FR" sz="1200" dirty="0"/>
              <a:t>S12</a:t>
            </a:r>
          </a:p>
        </p:txBody>
      </p:sp>
      <p:sp>
        <p:nvSpPr>
          <p:cNvPr id="68" name="ZoneTexte 67"/>
          <p:cNvSpPr txBox="1"/>
          <p:nvPr/>
        </p:nvSpPr>
        <p:spPr>
          <a:xfrm>
            <a:off x="7616741" y="1329008"/>
            <a:ext cx="333746" cy="276999"/>
          </a:xfrm>
          <a:prstGeom prst="rect">
            <a:avLst/>
          </a:prstGeom>
          <a:noFill/>
        </p:spPr>
        <p:txBody>
          <a:bodyPr wrap="none" rtlCol="0">
            <a:spAutoFit/>
          </a:bodyPr>
          <a:lstStyle/>
          <a:p>
            <a:r>
              <a:rPr lang="fr-FR" sz="1200" dirty="0"/>
              <a:t>S7</a:t>
            </a:r>
          </a:p>
        </p:txBody>
      </p:sp>
      <p:sp>
        <p:nvSpPr>
          <p:cNvPr id="69" name="Rectangle 68"/>
          <p:cNvSpPr/>
          <p:nvPr/>
        </p:nvSpPr>
        <p:spPr>
          <a:xfrm>
            <a:off x="8484536" y="1386885"/>
            <a:ext cx="408850" cy="14287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70" name="ZoneTexte 69"/>
          <p:cNvSpPr txBox="1"/>
          <p:nvPr/>
        </p:nvSpPr>
        <p:spPr>
          <a:xfrm>
            <a:off x="8052684" y="1329008"/>
            <a:ext cx="474810" cy="276999"/>
          </a:xfrm>
          <a:prstGeom prst="rect">
            <a:avLst/>
          </a:prstGeom>
          <a:noFill/>
        </p:spPr>
        <p:txBody>
          <a:bodyPr wrap="none" rtlCol="0">
            <a:spAutoFit/>
          </a:bodyPr>
          <a:lstStyle/>
          <a:p>
            <a:r>
              <a:rPr lang="fr-FR" sz="1200" dirty="0"/>
              <a:t>EF-G</a:t>
            </a:r>
          </a:p>
        </p:txBody>
      </p:sp>
      <p:sp>
        <p:nvSpPr>
          <p:cNvPr id="71" name="ZoneTexte 70"/>
          <p:cNvSpPr txBox="1"/>
          <p:nvPr/>
        </p:nvSpPr>
        <p:spPr>
          <a:xfrm>
            <a:off x="8409874" y="1329008"/>
            <a:ext cx="522964" cy="276999"/>
          </a:xfrm>
          <a:prstGeom prst="rect">
            <a:avLst/>
          </a:prstGeom>
          <a:noFill/>
        </p:spPr>
        <p:txBody>
          <a:bodyPr wrap="none" rtlCol="0">
            <a:spAutoFit/>
          </a:bodyPr>
          <a:lstStyle/>
          <a:p>
            <a:r>
              <a:rPr lang="fr-FR" sz="1200" dirty="0"/>
              <a:t>EF-Tu</a:t>
            </a:r>
          </a:p>
        </p:txBody>
      </p:sp>
      <p:sp>
        <p:nvSpPr>
          <p:cNvPr id="72" name="Rectangle 71"/>
          <p:cNvSpPr/>
          <p:nvPr/>
        </p:nvSpPr>
        <p:spPr>
          <a:xfrm>
            <a:off x="1571604"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73" name="Rectangle 72"/>
          <p:cNvSpPr/>
          <p:nvPr/>
        </p:nvSpPr>
        <p:spPr>
          <a:xfrm>
            <a:off x="1935810" y="1385816"/>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74" name="Rectangle 73"/>
          <p:cNvSpPr/>
          <p:nvPr/>
        </p:nvSpPr>
        <p:spPr>
          <a:xfrm>
            <a:off x="2448638" y="1385816"/>
            <a:ext cx="408850"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75" name="ZoneTexte 74"/>
          <p:cNvSpPr txBox="1"/>
          <p:nvPr/>
        </p:nvSpPr>
        <p:spPr>
          <a:xfrm>
            <a:off x="1556974" y="1329008"/>
            <a:ext cx="412292" cy="276999"/>
          </a:xfrm>
          <a:prstGeom prst="rect">
            <a:avLst/>
          </a:prstGeom>
          <a:noFill/>
        </p:spPr>
        <p:txBody>
          <a:bodyPr wrap="none" rtlCol="0">
            <a:spAutoFit/>
          </a:bodyPr>
          <a:lstStyle/>
          <a:p>
            <a:r>
              <a:rPr lang="fr-FR" sz="1200" dirty="0"/>
              <a:t>S12</a:t>
            </a:r>
          </a:p>
        </p:txBody>
      </p:sp>
      <p:sp>
        <p:nvSpPr>
          <p:cNvPr id="76" name="ZoneTexte 75"/>
          <p:cNvSpPr txBox="1"/>
          <p:nvPr/>
        </p:nvSpPr>
        <p:spPr>
          <a:xfrm>
            <a:off x="1992917" y="1329008"/>
            <a:ext cx="412292" cy="276999"/>
          </a:xfrm>
          <a:prstGeom prst="rect">
            <a:avLst/>
          </a:prstGeom>
          <a:noFill/>
        </p:spPr>
        <p:txBody>
          <a:bodyPr wrap="none" rtlCol="0">
            <a:spAutoFit/>
          </a:bodyPr>
          <a:lstStyle/>
          <a:p>
            <a:r>
              <a:rPr lang="fr-FR" sz="1200" dirty="0"/>
              <a:t>S13</a:t>
            </a:r>
          </a:p>
        </p:txBody>
      </p:sp>
      <p:sp>
        <p:nvSpPr>
          <p:cNvPr id="80" name="Rectangle 79"/>
          <p:cNvSpPr/>
          <p:nvPr/>
        </p:nvSpPr>
        <p:spPr>
          <a:xfrm>
            <a:off x="2861223" y="1384378"/>
            <a:ext cx="285752" cy="142876"/>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81" name="ZoneTexte 80"/>
          <p:cNvSpPr txBox="1"/>
          <p:nvPr/>
        </p:nvSpPr>
        <p:spPr>
          <a:xfrm>
            <a:off x="2863091" y="1305625"/>
            <a:ext cx="282450" cy="276999"/>
          </a:xfrm>
          <a:prstGeom prst="rect">
            <a:avLst/>
          </a:prstGeom>
          <a:noFill/>
        </p:spPr>
        <p:txBody>
          <a:bodyPr wrap="none" rtlCol="0">
            <a:spAutoFit/>
          </a:bodyPr>
          <a:lstStyle/>
          <a:p>
            <a:r>
              <a:rPr lang="fr-FR" sz="1200" dirty="0">
                <a:latin typeface="Symbol" pitchFamily="18" charset="2"/>
              </a:rPr>
              <a:t>a</a:t>
            </a:r>
          </a:p>
        </p:txBody>
      </p:sp>
      <p:sp>
        <p:nvSpPr>
          <p:cNvPr id="82" name="Rectangle 81"/>
          <p:cNvSpPr/>
          <p:nvPr/>
        </p:nvSpPr>
        <p:spPr>
          <a:xfrm>
            <a:off x="1285852" y="1384378"/>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3" name="Rectangle 82"/>
          <p:cNvSpPr/>
          <p:nvPr/>
        </p:nvSpPr>
        <p:spPr>
          <a:xfrm>
            <a:off x="3143240" y="1384378"/>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4" name="ZoneTexte 83"/>
          <p:cNvSpPr txBox="1"/>
          <p:nvPr/>
        </p:nvSpPr>
        <p:spPr>
          <a:xfrm>
            <a:off x="3128610" y="1327570"/>
            <a:ext cx="405880" cy="276999"/>
          </a:xfrm>
          <a:prstGeom prst="rect">
            <a:avLst/>
          </a:prstGeom>
          <a:noFill/>
        </p:spPr>
        <p:txBody>
          <a:bodyPr wrap="none" rtlCol="0">
            <a:spAutoFit/>
          </a:bodyPr>
          <a:lstStyle/>
          <a:p>
            <a:r>
              <a:rPr lang="fr-FR" sz="1200" dirty="0"/>
              <a:t>L17</a:t>
            </a:r>
          </a:p>
        </p:txBody>
      </p:sp>
      <p:sp>
        <p:nvSpPr>
          <p:cNvPr id="85" name="ZoneTexte 84"/>
          <p:cNvSpPr txBox="1"/>
          <p:nvPr/>
        </p:nvSpPr>
        <p:spPr>
          <a:xfrm>
            <a:off x="2485668" y="1320255"/>
            <a:ext cx="333746" cy="276999"/>
          </a:xfrm>
          <a:prstGeom prst="rect">
            <a:avLst/>
          </a:prstGeom>
          <a:noFill/>
        </p:spPr>
        <p:txBody>
          <a:bodyPr wrap="square" rtlCol="0">
            <a:spAutoFit/>
          </a:bodyPr>
          <a:lstStyle/>
          <a:p>
            <a:r>
              <a:rPr lang="fr-FR" sz="1200" dirty="0"/>
              <a:t>S4</a:t>
            </a:r>
          </a:p>
        </p:txBody>
      </p:sp>
      <p:sp>
        <p:nvSpPr>
          <p:cNvPr id="86" name="Rectangle 85"/>
          <p:cNvSpPr/>
          <p:nvPr/>
        </p:nvSpPr>
        <p:spPr>
          <a:xfrm>
            <a:off x="3975956"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7" name="Rectangle 86"/>
          <p:cNvSpPr/>
          <p:nvPr/>
        </p:nvSpPr>
        <p:spPr>
          <a:xfrm>
            <a:off x="4340162" y="1385816"/>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8" name="Rectangle 87"/>
          <p:cNvSpPr/>
          <p:nvPr/>
        </p:nvSpPr>
        <p:spPr>
          <a:xfrm>
            <a:off x="4852990" y="1385816"/>
            <a:ext cx="408850"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9" name="ZoneTexte 88"/>
          <p:cNvSpPr txBox="1"/>
          <p:nvPr/>
        </p:nvSpPr>
        <p:spPr>
          <a:xfrm>
            <a:off x="3961326" y="1329008"/>
            <a:ext cx="405880" cy="276999"/>
          </a:xfrm>
          <a:prstGeom prst="rect">
            <a:avLst/>
          </a:prstGeom>
          <a:noFill/>
        </p:spPr>
        <p:txBody>
          <a:bodyPr wrap="none" rtlCol="0">
            <a:spAutoFit/>
          </a:bodyPr>
          <a:lstStyle/>
          <a:p>
            <a:r>
              <a:rPr lang="fr-FR" sz="1200" dirty="0"/>
              <a:t>L14</a:t>
            </a:r>
          </a:p>
        </p:txBody>
      </p:sp>
      <p:sp>
        <p:nvSpPr>
          <p:cNvPr id="90" name="ZoneTexte 89"/>
          <p:cNvSpPr txBox="1"/>
          <p:nvPr/>
        </p:nvSpPr>
        <p:spPr>
          <a:xfrm>
            <a:off x="4397269" y="1329008"/>
            <a:ext cx="405880" cy="276999"/>
          </a:xfrm>
          <a:prstGeom prst="rect">
            <a:avLst/>
          </a:prstGeom>
          <a:noFill/>
        </p:spPr>
        <p:txBody>
          <a:bodyPr wrap="none" rtlCol="0">
            <a:spAutoFit/>
          </a:bodyPr>
          <a:lstStyle/>
          <a:p>
            <a:r>
              <a:rPr lang="fr-FR" sz="1200" dirty="0"/>
              <a:t>L24</a:t>
            </a:r>
          </a:p>
        </p:txBody>
      </p:sp>
      <p:sp>
        <p:nvSpPr>
          <p:cNvPr id="91" name="Rectangle 90"/>
          <p:cNvSpPr/>
          <p:nvPr/>
        </p:nvSpPr>
        <p:spPr>
          <a:xfrm>
            <a:off x="5256050" y="1384378"/>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93" name="Rectangle 92"/>
          <p:cNvSpPr/>
          <p:nvPr/>
        </p:nvSpPr>
        <p:spPr>
          <a:xfrm>
            <a:off x="3690204" y="1384378"/>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94" name="Rectangle 93"/>
          <p:cNvSpPr/>
          <p:nvPr/>
        </p:nvSpPr>
        <p:spPr>
          <a:xfrm>
            <a:off x="5538067" y="1384378"/>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95" name="ZoneTexte 94"/>
          <p:cNvSpPr txBox="1"/>
          <p:nvPr/>
        </p:nvSpPr>
        <p:spPr>
          <a:xfrm>
            <a:off x="5523437" y="1327570"/>
            <a:ext cx="333746" cy="276999"/>
          </a:xfrm>
          <a:prstGeom prst="rect">
            <a:avLst/>
          </a:prstGeom>
          <a:noFill/>
        </p:spPr>
        <p:txBody>
          <a:bodyPr wrap="none" rtlCol="0">
            <a:spAutoFit/>
          </a:bodyPr>
          <a:lstStyle/>
          <a:p>
            <a:r>
              <a:rPr lang="fr-FR" sz="1200" dirty="0"/>
              <a:t>S8</a:t>
            </a:r>
          </a:p>
        </p:txBody>
      </p:sp>
      <p:sp>
        <p:nvSpPr>
          <p:cNvPr id="96" name="ZoneTexte 95"/>
          <p:cNvSpPr txBox="1"/>
          <p:nvPr/>
        </p:nvSpPr>
        <p:spPr>
          <a:xfrm>
            <a:off x="4890020" y="1320255"/>
            <a:ext cx="333746" cy="276999"/>
          </a:xfrm>
          <a:prstGeom prst="rect">
            <a:avLst/>
          </a:prstGeom>
          <a:noFill/>
        </p:spPr>
        <p:txBody>
          <a:bodyPr wrap="square" rtlCol="0">
            <a:spAutoFit/>
          </a:bodyPr>
          <a:lstStyle/>
          <a:p>
            <a:r>
              <a:rPr lang="fr-FR" sz="1200" dirty="0"/>
              <a:t>L5</a:t>
            </a:r>
          </a:p>
        </p:txBody>
      </p:sp>
      <p:sp>
        <p:nvSpPr>
          <p:cNvPr id="97" name="ZoneTexte 96"/>
          <p:cNvSpPr txBox="1"/>
          <p:nvPr/>
        </p:nvSpPr>
        <p:spPr>
          <a:xfrm>
            <a:off x="5197717" y="1321693"/>
            <a:ext cx="412292" cy="276999"/>
          </a:xfrm>
          <a:prstGeom prst="rect">
            <a:avLst/>
          </a:prstGeom>
          <a:noFill/>
        </p:spPr>
        <p:txBody>
          <a:bodyPr wrap="none" rtlCol="0">
            <a:spAutoFit/>
          </a:bodyPr>
          <a:lstStyle/>
          <a:p>
            <a:r>
              <a:rPr lang="fr-FR" sz="1200" dirty="0"/>
              <a:t>S14</a:t>
            </a:r>
          </a:p>
        </p:txBody>
      </p:sp>
      <p:sp>
        <p:nvSpPr>
          <p:cNvPr id="98" name="Rectangle 97"/>
          <p:cNvSpPr/>
          <p:nvPr/>
        </p:nvSpPr>
        <p:spPr>
          <a:xfrm>
            <a:off x="5895257" y="1385816"/>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99" name="Rectangle 98"/>
          <p:cNvSpPr/>
          <p:nvPr/>
        </p:nvSpPr>
        <p:spPr>
          <a:xfrm>
            <a:off x="6259463" y="1385816"/>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0" name="ZoneTexte 99"/>
          <p:cNvSpPr txBox="1"/>
          <p:nvPr/>
        </p:nvSpPr>
        <p:spPr>
          <a:xfrm>
            <a:off x="5917798" y="1329008"/>
            <a:ext cx="327334" cy="276999"/>
          </a:xfrm>
          <a:prstGeom prst="rect">
            <a:avLst/>
          </a:prstGeom>
          <a:noFill/>
        </p:spPr>
        <p:txBody>
          <a:bodyPr wrap="none" rtlCol="0">
            <a:spAutoFit/>
          </a:bodyPr>
          <a:lstStyle/>
          <a:p>
            <a:r>
              <a:rPr lang="fr-FR" sz="1200" dirty="0"/>
              <a:t>L6</a:t>
            </a:r>
          </a:p>
        </p:txBody>
      </p:sp>
      <p:sp>
        <p:nvSpPr>
          <p:cNvPr id="101" name="ZoneTexte 100"/>
          <p:cNvSpPr txBox="1"/>
          <p:nvPr/>
        </p:nvSpPr>
        <p:spPr>
          <a:xfrm>
            <a:off x="6316570" y="1329008"/>
            <a:ext cx="405880" cy="276999"/>
          </a:xfrm>
          <a:prstGeom prst="rect">
            <a:avLst/>
          </a:prstGeom>
          <a:noFill/>
        </p:spPr>
        <p:txBody>
          <a:bodyPr wrap="none" rtlCol="0">
            <a:spAutoFit/>
          </a:bodyPr>
          <a:lstStyle/>
          <a:p>
            <a:r>
              <a:rPr lang="fr-FR" sz="1200" dirty="0"/>
              <a:t>L18</a:t>
            </a:r>
          </a:p>
        </p:txBody>
      </p:sp>
      <p:sp>
        <p:nvSpPr>
          <p:cNvPr id="102" name="Rectangle 101"/>
          <p:cNvSpPr/>
          <p:nvPr/>
        </p:nvSpPr>
        <p:spPr>
          <a:xfrm>
            <a:off x="2266206" y="6242890"/>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03" name="Rectangle 102"/>
          <p:cNvSpPr/>
          <p:nvPr/>
        </p:nvSpPr>
        <p:spPr>
          <a:xfrm>
            <a:off x="2630412" y="6242890"/>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4" name="Rectangle 103"/>
          <p:cNvSpPr/>
          <p:nvPr/>
        </p:nvSpPr>
        <p:spPr>
          <a:xfrm>
            <a:off x="3143240" y="6242890"/>
            <a:ext cx="408850"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05" name="ZoneTexte 104"/>
          <p:cNvSpPr txBox="1"/>
          <p:nvPr/>
        </p:nvSpPr>
        <p:spPr>
          <a:xfrm>
            <a:off x="2251576" y="6185354"/>
            <a:ext cx="412292" cy="276999"/>
          </a:xfrm>
          <a:prstGeom prst="rect">
            <a:avLst/>
          </a:prstGeom>
          <a:noFill/>
        </p:spPr>
        <p:txBody>
          <a:bodyPr wrap="none" rtlCol="0">
            <a:spAutoFit/>
          </a:bodyPr>
          <a:lstStyle/>
          <a:p>
            <a:r>
              <a:rPr lang="fr-FR" sz="1200" dirty="0"/>
              <a:t>S10</a:t>
            </a:r>
          </a:p>
        </p:txBody>
      </p:sp>
      <p:sp>
        <p:nvSpPr>
          <p:cNvPr id="106" name="ZoneTexte 105"/>
          <p:cNvSpPr txBox="1"/>
          <p:nvPr/>
        </p:nvSpPr>
        <p:spPr>
          <a:xfrm>
            <a:off x="2724690" y="6185354"/>
            <a:ext cx="327334" cy="276999"/>
          </a:xfrm>
          <a:prstGeom prst="rect">
            <a:avLst/>
          </a:prstGeom>
          <a:noFill/>
        </p:spPr>
        <p:txBody>
          <a:bodyPr wrap="none" rtlCol="0">
            <a:spAutoFit/>
          </a:bodyPr>
          <a:lstStyle/>
          <a:p>
            <a:r>
              <a:rPr lang="fr-FR" sz="1200" dirty="0"/>
              <a:t>L3</a:t>
            </a:r>
          </a:p>
        </p:txBody>
      </p:sp>
      <p:sp>
        <p:nvSpPr>
          <p:cNvPr id="107" name="Rectangle 106"/>
          <p:cNvSpPr/>
          <p:nvPr/>
        </p:nvSpPr>
        <p:spPr>
          <a:xfrm>
            <a:off x="3555825" y="6242890"/>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8" name="Rectangle 107"/>
          <p:cNvSpPr/>
          <p:nvPr/>
        </p:nvSpPr>
        <p:spPr>
          <a:xfrm>
            <a:off x="1980454" y="6242890"/>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9" name="Rectangle 108"/>
          <p:cNvSpPr/>
          <p:nvPr/>
        </p:nvSpPr>
        <p:spPr>
          <a:xfrm>
            <a:off x="3837842" y="6242890"/>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10" name="ZoneTexte 109"/>
          <p:cNvSpPr txBox="1"/>
          <p:nvPr/>
        </p:nvSpPr>
        <p:spPr>
          <a:xfrm>
            <a:off x="3823212" y="6185354"/>
            <a:ext cx="327334" cy="276999"/>
          </a:xfrm>
          <a:prstGeom prst="rect">
            <a:avLst/>
          </a:prstGeom>
          <a:noFill/>
        </p:spPr>
        <p:txBody>
          <a:bodyPr wrap="none" rtlCol="0">
            <a:spAutoFit/>
          </a:bodyPr>
          <a:lstStyle/>
          <a:p>
            <a:r>
              <a:rPr lang="fr-FR" sz="1200" dirty="0"/>
              <a:t>L2</a:t>
            </a:r>
          </a:p>
        </p:txBody>
      </p:sp>
      <p:sp>
        <p:nvSpPr>
          <p:cNvPr id="111" name="ZoneTexte 110"/>
          <p:cNvSpPr txBox="1"/>
          <p:nvPr/>
        </p:nvSpPr>
        <p:spPr>
          <a:xfrm>
            <a:off x="3180270" y="6185354"/>
            <a:ext cx="333746" cy="276999"/>
          </a:xfrm>
          <a:prstGeom prst="rect">
            <a:avLst/>
          </a:prstGeom>
          <a:noFill/>
        </p:spPr>
        <p:txBody>
          <a:bodyPr wrap="square" rtlCol="0">
            <a:spAutoFit/>
          </a:bodyPr>
          <a:lstStyle/>
          <a:p>
            <a:r>
              <a:rPr lang="fr-FR" sz="1200" dirty="0"/>
              <a:t>L4</a:t>
            </a:r>
          </a:p>
        </p:txBody>
      </p:sp>
      <p:sp>
        <p:nvSpPr>
          <p:cNvPr id="112" name="ZoneTexte 111"/>
          <p:cNvSpPr txBox="1"/>
          <p:nvPr/>
        </p:nvSpPr>
        <p:spPr>
          <a:xfrm>
            <a:off x="3487967" y="6185354"/>
            <a:ext cx="405880" cy="276999"/>
          </a:xfrm>
          <a:prstGeom prst="rect">
            <a:avLst/>
          </a:prstGeom>
          <a:noFill/>
        </p:spPr>
        <p:txBody>
          <a:bodyPr wrap="none" rtlCol="0">
            <a:spAutoFit/>
          </a:bodyPr>
          <a:lstStyle/>
          <a:p>
            <a:r>
              <a:rPr lang="fr-FR" sz="1200" dirty="0"/>
              <a:t>L23</a:t>
            </a:r>
          </a:p>
        </p:txBody>
      </p:sp>
      <p:sp>
        <p:nvSpPr>
          <p:cNvPr id="113" name="Rectangle 112"/>
          <p:cNvSpPr/>
          <p:nvPr/>
        </p:nvSpPr>
        <p:spPr>
          <a:xfrm>
            <a:off x="4195032" y="6242890"/>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14" name="Rectangle 113"/>
          <p:cNvSpPr/>
          <p:nvPr/>
        </p:nvSpPr>
        <p:spPr>
          <a:xfrm>
            <a:off x="4559238" y="6242890"/>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15" name="ZoneTexte 114"/>
          <p:cNvSpPr txBox="1"/>
          <p:nvPr/>
        </p:nvSpPr>
        <p:spPr>
          <a:xfrm>
            <a:off x="4217573" y="6185354"/>
            <a:ext cx="327334" cy="276999"/>
          </a:xfrm>
          <a:prstGeom prst="rect">
            <a:avLst/>
          </a:prstGeom>
          <a:noFill/>
        </p:spPr>
        <p:txBody>
          <a:bodyPr wrap="none" rtlCol="0">
            <a:spAutoFit/>
          </a:bodyPr>
          <a:lstStyle/>
          <a:p>
            <a:r>
              <a:rPr lang="fr-FR" sz="1200" dirty="0"/>
              <a:t>L6</a:t>
            </a:r>
          </a:p>
        </p:txBody>
      </p:sp>
      <p:sp>
        <p:nvSpPr>
          <p:cNvPr id="116" name="ZoneTexte 115"/>
          <p:cNvSpPr txBox="1"/>
          <p:nvPr/>
        </p:nvSpPr>
        <p:spPr>
          <a:xfrm>
            <a:off x="4616345" y="6185354"/>
            <a:ext cx="405880" cy="276999"/>
          </a:xfrm>
          <a:prstGeom prst="rect">
            <a:avLst/>
          </a:prstGeom>
          <a:noFill/>
        </p:spPr>
        <p:txBody>
          <a:bodyPr wrap="none" rtlCol="0">
            <a:spAutoFit/>
          </a:bodyPr>
          <a:lstStyle/>
          <a:p>
            <a:r>
              <a:rPr lang="fr-FR" sz="1200" dirty="0"/>
              <a:t>L18</a:t>
            </a:r>
          </a:p>
        </p:txBody>
      </p:sp>
      <p:sp>
        <p:nvSpPr>
          <p:cNvPr id="136" name="Rectangle 135"/>
          <p:cNvSpPr/>
          <p:nvPr/>
        </p:nvSpPr>
        <p:spPr>
          <a:xfrm>
            <a:off x="428596" y="1385816"/>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37" name="Rectangle 136"/>
          <p:cNvSpPr/>
          <p:nvPr/>
        </p:nvSpPr>
        <p:spPr>
          <a:xfrm>
            <a:off x="714348" y="1385816"/>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0" name="ZoneTexte 139"/>
          <p:cNvSpPr txBox="1"/>
          <p:nvPr/>
        </p:nvSpPr>
        <p:spPr>
          <a:xfrm>
            <a:off x="682610" y="1323405"/>
            <a:ext cx="412292" cy="276999"/>
          </a:xfrm>
          <a:prstGeom prst="rect">
            <a:avLst/>
          </a:prstGeom>
          <a:noFill/>
        </p:spPr>
        <p:txBody>
          <a:bodyPr wrap="none" rtlCol="0">
            <a:spAutoFit/>
          </a:bodyPr>
          <a:lstStyle/>
          <a:p>
            <a:r>
              <a:rPr lang="fr-FR" sz="1200" dirty="0"/>
              <a:t>S20</a:t>
            </a:r>
          </a:p>
        </p:txBody>
      </p:sp>
      <p:sp>
        <p:nvSpPr>
          <p:cNvPr id="143" name="Rectangle 142"/>
          <p:cNvSpPr/>
          <p:nvPr/>
        </p:nvSpPr>
        <p:spPr>
          <a:xfrm>
            <a:off x="928662" y="6241390"/>
            <a:ext cx="285752"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44" name="Rectangle 143"/>
          <p:cNvSpPr/>
          <p:nvPr/>
        </p:nvSpPr>
        <p:spPr>
          <a:xfrm>
            <a:off x="1214414" y="6241390"/>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5" name="ZoneTexte 144"/>
          <p:cNvSpPr txBox="1"/>
          <p:nvPr/>
        </p:nvSpPr>
        <p:spPr>
          <a:xfrm>
            <a:off x="1182676" y="6178979"/>
            <a:ext cx="405880" cy="276999"/>
          </a:xfrm>
          <a:prstGeom prst="rect">
            <a:avLst/>
          </a:prstGeom>
          <a:noFill/>
        </p:spPr>
        <p:txBody>
          <a:bodyPr wrap="none" rtlCol="0">
            <a:spAutoFit/>
          </a:bodyPr>
          <a:lstStyle/>
          <a:p>
            <a:r>
              <a:rPr lang="fr-FR" sz="1200" dirty="0"/>
              <a:t>L20</a:t>
            </a:r>
          </a:p>
        </p:txBody>
      </p:sp>
      <p:sp>
        <p:nvSpPr>
          <p:cNvPr id="146" name="Rectangle 145"/>
          <p:cNvSpPr/>
          <p:nvPr/>
        </p:nvSpPr>
        <p:spPr>
          <a:xfrm>
            <a:off x="7889886" y="6246650"/>
            <a:ext cx="285752"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7" name="Rectangle 146"/>
          <p:cNvSpPr/>
          <p:nvPr/>
        </p:nvSpPr>
        <p:spPr>
          <a:xfrm>
            <a:off x="8175638" y="6246650"/>
            <a:ext cx="368408"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8" name="ZoneTexte 147"/>
          <p:cNvSpPr txBox="1"/>
          <p:nvPr/>
        </p:nvSpPr>
        <p:spPr>
          <a:xfrm>
            <a:off x="8182000" y="6184239"/>
            <a:ext cx="327334" cy="276999"/>
          </a:xfrm>
          <a:prstGeom prst="rect">
            <a:avLst/>
          </a:prstGeom>
          <a:noFill/>
        </p:spPr>
        <p:txBody>
          <a:bodyPr wrap="none" rtlCol="0">
            <a:spAutoFit/>
          </a:bodyPr>
          <a:lstStyle/>
          <a:p>
            <a:r>
              <a:rPr lang="fr-FR" sz="1200" dirty="0"/>
              <a:t>L1</a:t>
            </a:r>
          </a:p>
        </p:txBody>
      </p:sp>
      <p:sp>
        <p:nvSpPr>
          <p:cNvPr id="150" name="Rectangle 149"/>
          <p:cNvSpPr/>
          <p:nvPr/>
        </p:nvSpPr>
        <p:spPr>
          <a:xfrm>
            <a:off x="5858226" y="2187065"/>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1" name="Rectangle 150"/>
          <p:cNvSpPr/>
          <p:nvPr/>
        </p:nvSpPr>
        <p:spPr>
          <a:xfrm>
            <a:off x="6222432" y="2187065"/>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2" name="Rectangle 151"/>
          <p:cNvSpPr/>
          <p:nvPr/>
        </p:nvSpPr>
        <p:spPr>
          <a:xfrm>
            <a:off x="6735260" y="2187065"/>
            <a:ext cx="408850"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53" name="ZoneTexte 152"/>
          <p:cNvSpPr txBox="1"/>
          <p:nvPr/>
        </p:nvSpPr>
        <p:spPr>
          <a:xfrm>
            <a:off x="5843596" y="2120732"/>
            <a:ext cx="429028" cy="276999"/>
          </a:xfrm>
          <a:prstGeom prst="rect">
            <a:avLst/>
          </a:prstGeom>
          <a:noFill/>
        </p:spPr>
        <p:txBody>
          <a:bodyPr wrap="none" rtlCol="0">
            <a:spAutoFit/>
          </a:bodyPr>
          <a:lstStyle/>
          <a:p>
            <a:r>
              <a:rPr lang="fr-FR" sz="1200" dirty="0" err="1"/>
              <a:t>infB</a:t>
            </a:r>
            <a:endParaRPr lang="fr-FR" sz="1200" dirty="0"/>
          </a:p>
        </p:txBody>
      </p:sp>
      <p:sp>
        <p:nvSpPr>
          <p:cNvPr id="154" name="ZoneTexte 153"/>
          <p:cNvSpPr txBox="1"/>
          <p:nvPr/>
        </p:nvSpPr>
        <p:spPr>
          <a:xfrm>
            <a:off x="6279539" y="2120732"/>
            <a:ext cx="452688" cy="276999"/>
          </a:xfrm>
          <a:prstGeom prst="rect">
            <a:avLst/>
          </a:prstGeom>
          <a:noFill/>
        </p:spPr>
        <p:txBody>
          <a:bodyPr wrap="none" rtlCol="0">
            <a:spAutoFit/>
          </a:bodyPr>
          <a:lstStyle/>
          <a:p>
            <a:r>
              <a:rPr lang="fr-FR" sz="1200" dirty="0" err="1"/>
              <a:t>rbfA</a:t>
            </a:r>
            <a:endParaRPr lang="fr-FR" sz="1200" dirty="0"/>
          </a:p>
        </p:txBody>
      </p:sp>
      <p:sp>
        <p:nvSpPr>
          <p:cNvPr id="160" name="ZoneTexte 159"/>
          <p:cNvSpPr txBox="1"/>
          <p:nvPr/>
        </p:nvSpPr>
        <p:spPr>
          <a:xfrm>
            <a:off x="6715140" y="2121504"/>
            <a:ext cx="500066" cy="276999"/>
          </a:xfrm>
          <a:prstGeom prst="rect">
            <a:avLst/>
          </a:prstGeom>
          <a:noFill/>
        </p:spPr>
        <p:txBody>
          <a:bodyPr wrap="square" rtlCol="0">
            <a:spAutoFit/>
          </a:bodyPr>
          <a:lstStyle/>
          <a:p>
            <a:r>
              <a:rPr lang="fr-FR" sz="1200" dirty="0" err="1"/>
              <a:t>truB</a:t>
            </a:r>
            <a:endParaRPr lang="fr-FR" sz="1200" dirty="0"/>
          </a:p>
        </p:txBody>
      </p:sp>
      <p:sp>
        <p:nvSpPr>
          <p:cNvPr id="161" name="ZoneTexte 160"/>
          <p:cNvSpPr txBox="1"/>
          <p:nvPr/>
        </p:nvSpPr>
        <p:spPr>
          <a:xfrm>
            <a:off x="480984" y="1028626"/>
            <a:ext cx="562975" cy="400110"/>
          </a:xfrm>
          <a:prstGeom prst="rect">
            <a:avLst/>
          </a:prstGeom>
          <a:noFill/>
        </p:spPr>
        <p:txBody>
          <a:bodyPr wrap="none" rtlCol="0">
            <a:spAutoFit/>
          </a:bodyPr>
          <a:lstStyle/>
          <a:p>
            <a:r>
              <a:rPr lang="fr-FR" sz="2000" dirty="0"/>
              <a:t>S20</a:t>
            </a:r>
          </a:p>
        </p:txBody>
      </p:sp>
      <p:sp>
        <p:nvSpPr>
          <p:cNvPr id="162" name="ZoneTexte 161"/>
          <p:cNvSpPr txBox="1"/>
          <p:nvPr/>
        </p:nvSpPr>
        <p:spPr>
          <a:xfrm>
            <a:off x="1928794" y="1004813"/>
            <a:ext cx="760144" cy="400110"/>
          </a:xfrm>
          <a:prstGeom prst="rect">
            <a:avLst/>
          </a:prstGeom>
          <a:noFill/>
        </p:spPr>
        <p:txBody>
          <a:bodyPr wrap="none" rtlCol="0">
            <a:spAutoFit/>
          </a:bodyPr>
          <a:lstStyle/>
          <a:p>
            <a:r>
              <a:rPr lang="fr-FR" sz="2000" dirty="0"/>
              <a:t>alpha</a:t>
            </a:r>
          </a:p>
        </p:txBody>
      </p:sp>
      <p:sp>
        <p:nvSpPr>
          <p:cNvPr id="163" name="ZoneTexte 162"/>
          <p:cNvSpPr txBox="1"/>
          <p:nvPr/>
        </p:nvSpPr>
        <p:spPr>
          <a:xfrm>
            <a:off x="4929190" y="1028626"/>
            <a:ext cx="529312" cy="400110"/>
          </a:xfrm>
          <a:prstGeom prst="rect">
            <a:avLst/>
          </a:prstGeom>
          <a:noFill/>
        </p:spPr>
        <p:txBody>
          <a:bodyPr wrap="none" rtlCol="0">
            <a:spAutoFit/>
          </a:bodyPr>
          <a:lstStyle/>
          <a:p>
            <a:r>
              <a:rPr lang="fr-FR" sz="2000" dirty="0" err="1"/>
              <a:t>spc</a:t>
            </a:r>
            <a:endParaRPr lang="fr-FR" sz="2000" dirty="0"/>
          </a:p>
        </p:txBody>
      </p:sp>
      <p:sp>
        <p:nvSpPr>
          <p:cNvPr id="164" name="ZoneTexte 163"/>
          <p:cNvSpPr txBox="1"/>
          <p:nvPr/>
        </p:nvSpPr>
        <p:spPr>
          <a:xfrm>
            <a:off x="5929322" y="1838314"/>
            <a:ext cx="678712" cy="400110"/>
          </a:xfrm>
          <a:prstGeom prst="rect">
            <a:avLst/>
          </a:prstGeom>
          <a:noFill/>
        </p:spPr>
        <p:txBody>
          <a:bodyPr wrap="none" rtlCol="0">
            <a:spAutoFit/>
          </a:bodyPr>
          <a:lstStyle/>
          <a:p>
            <a:r>
              <a:rPr lang="fr-FR" sz="2000" dirty="0" err="1"/>
              <a:t>rpsO</a:t>
            </a:r>
            <a:endParaRPr lang="fr-FR" sz="2000" dirty="0"/>
          </a:p>
        </p:txBody>
      </p:sp>
      <p:sp>
        <p:nvSpPr>
          <p:cNvPr id="165" name="ZoneTexte 164"/>
          <p:cNvSpPr txBox="1"/>
          <p:nvPr/>
        </p:nvSpPr>
        <p:spPr>
          <a:xfrm>
            <a:off x="7929586" y="1028626"/>
            <a:ext cx="459100" cy="400110"/>
          </a:xfrm>
          <a:prstGeom prst="rect">
            <a:avLst/>
          </a:prstGeom>
          <a:noFill/>
        </p:spPr>
        <p:txBody>
          <a:bodyPr wrap="none" rtlCol="0">
            <a:spAutoFit/>
          </a:bodyPr>
          <a:lstStyle/>
          <a:p>
            <a:r>
              <a:rPr lang="fr-FR" sz="2000" dirty="0" err="1"/>
              <a:t>str</a:t>
            </a:r>
            <a:endParaRPr lang="fr-FR" sz="2000" dirty="0"/>
          </a:p>
        </p:txBody>
      </p:sp>
      <p:sp>
        <p:nvSpPr>
          <p:cNvPr id="166" name="ZoneTexte 165"/>
          <p:cNvSpPr txBox="1"/>
          <p:nvPr/>
        </p:nvSpPr>
        <p:spPr>
          <a:xfrm>
            <a:off x="966762" y="6386476"/>
            <a:ext cx="562975" cy="400110"/>
          </a:xfrm>
          <a:prstGeom prst="rect">
            <a:avLst/>
          </a:prstGeom>
          <a:noFill/>
        </p:spPr>
        <p:txBody>
          <a:bodyPr wrap="none" rtlCol="0">
            <a:spAutoFit/>
          </a:bodyPr>
          <a:lstStyle/>
          <a:p>
            <a:r>
              <a:rPr lang="fr-FR" sz="2000" dirty="0"/>
              <a:t>L20</a:t>
            </a:r>
          </a:p>
        </p:txBody>
      </p:sp>
      <p:sp>
        <p:nvSpPr>
          <p:cNvPr id="167" name="ZoneTexte 166"/>
          <p:cNvSpPr txBox="1"/>
          <p:nvPr/>
        </p:nvSpPr>
        <p:spPr>
          <a:xfrm>
            <a:off x="3214678" y="6386476"/>
            <a:ext cx="562975" cy="400110"/>
          </a:xfrm>
          <a:prstGeom prst="rect">
            <a:avLst/>
          </a:prstGeom>
          <a:noFill/>
        </p:spPr>
        <p:txBody>
          <a:bodyPr wrap="none" rtlCol="0">
            <a:spAutoFit/>
          </a:bodyPr>
          <a:lstStyle/>
          <a:p>
            <a:r>
              <a:rPr lang="fr-FR" sz="2000" dirty="0"/>
              <a:t>S10</a:t>
            </a:r>
          </a:p>
        </p:txBody>
      </p:sp>
      <p:sp>
        <p:nvSpPr>
          <p:cNvPr id="168" name="ZoneTexte 167"/>
          <p:cNvSpPr txBox="1"/>
          <p:nvPr/>
        </p:nvSpPr>
        <p:spPr>
          <a:xfrm>
            <a:off x="6143636" y="6386476"/>
            <a:ext cx="653064" cy="400110"/>
          </a:xfrm>
          <a:prstGeom prst="rect">
            <a:avLst/>
          </a:prstGeom>
          <a:noFill/>
        </p:spPr>
        <p:txBody>
          <a:bodyPr wrap="none" rtlCol="0">
            <a:spAutoFit/>
          </a:bodyPr>
          <a:lstStyle/>
          <a:p>
            <a:r>
              <a:rPr lang="fr-FR" sz="2000" dirty="0"/>
              <a:t>beta</a:t>
            </a:r>
          </a:p>
        </p:txBody>
      </p:sp>
      <p:sp>
        <p:nvSpPr>
          <p:cNvPr id="169" name="ZoneTexte 168"/>
          <p:cNvSpPr txBox="1"/>
          <p:nvPr/>
        </p:nvSpPr>
        <p:spPr>
          <a:xfrm>
            <a:off x="7949336" y="6386476"/>
            <a:ext cx="551754" cy="400110"/>
          </a:xfrm>
          <a:prstGeom prst="rect">
            <a:avLst/>
          </a:prstGeom>
          <a:noFill/>
        </p:spPr>
        <p:txBody>
          <a:bodyPr wrap="none" rtlCol="0">
            <a:spAutoFit/>
          </a:bodyPr>
          <a:lstStyle/>
          <a:p>
            <a:r>
              <a:rPr lang="fr-FR" sz="2000" dirty="0"/>
              <a:t>L11</a:t>
            </a:r>
          </a:p>
        </p:txBody>
      </p:sp>
      <p:sp>
        <p:nvSpPr>
          <p:cNvPr id="170" name="ZoneTexte 169"/>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
        <p:nvSpPr>
          <p:cNvPr id="171" name="Text Box 13"/>
          <p:cNvSpPr txBox="1">
            <a:spLocks noChangeArrowheads="1"/>
          </p:cNvSpPr>
          <p:nvPr/>
        </p:nvSpPr>
        <p:spPr bwMode="auto">
          <a:xfrm>
            <a:off x="1071538" y="714356"/>
            <a:ext cx="7199312" cy="338554"/>
          </a:xfrm>
          <a:prstGeom prst="rect">
            <a:avLst/>
          </a:prstGeom>
          <a:noFill/>
          <a:ln w="9525">
            <a:noFill/>
            <a:miter lim="800000"/>
            <a:headEnd/>
            <a:tailEnd/>
          </a:ln>
          <a:effectLst/>
        </p:spPr>
        <p:txBody>
          <a:bodyPr>
            <a:spAutoFit/>
          </a:bodyPr>
          <a:lstStyle/>
          <a:p>
            <a:r>
              <a:rPr lang="fr-FR" sz="1600" dirty="0">
                <a:sym typeface="Wingdings"/>
              </a:rPr>
              <a:t></a:t>
            </a:r>
            <a:r>
              <a:rPr lang="fr-FR" sz="1600" dirty="0"/>
              <a:t>Organisation des opérons codant les protéines </a:t>
            </a:r>
            <a:r>
              <a:rPr lang="fr-FR" sz="1600" dirty="0" err="1"/>
              <a:t>ribosomiques</a:t>
            </a:r>
            <a:endParaRPr lang="fr-FR" sz="1600" baseline="30000" dirty="0">
              <a:solidFill>
                <a:srgbClr val="CC0000"/>
              </a:solidFill>
              <a:cs typeface="Arial" pitchFamily="34" charset="0"/>
              <a:sym typeface="Wingdings" pitchFamily="2" charset="2"/>
            </a:endParaRPr>
          </a:p>
        </p:txBody>
      </p:sp>
      <p:sp>
        <p:nvSpPr>
          <p:cNvPr id="277" name="ZoneTexte 276"/>
          <p:cNvSpPr txBox="1"/>
          <p:nvPr/>
        </p:nvSpPr>
        <p:spPr>
          <a:xfrm>
            <a:off x="7829573" y="6186507"/>
            <a:ext cx="405880" cy="276999"/>
          </a:xfrm>
          <a:prstGeom prst="rect">
            <a:avLst/>
          </a:prstGeom>
          <a:noFill/>
        </p:spPr>
        <p:txBody>
          <a:bodyPr wrap="none" rtlCol="0">
            <a:spAutoFit/>
          </a:bodyPr>
          <a:lstStyle/>
          <a:p>
            <a:r>
              <a:rPr lang="fr-FR" sz="1200" dirty="0"/>
              <a:t>L11</a:t>
            </a:r>
          </a:p>
        </p:txBody>
      </p:sp>
      <p:sp>
        <p:nvSpPr>
          <p:cNvPr id="281" name="Rectangle 280"/>
          <p:cNvSpPr/>
          <p:nvPr/>
        </p:nvSpPr>
        <p:spPr>
          <a:xfrm>
            <a:off x="7377132" y="6248077"/>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82" name="ZoneTexte 281"/>
          <p:cNvSpPr txBox="1"/>
          <p:nvPr/>
        </p:nvSpPr>
        <p:spPr>
          <a:xfrm>
            <a:off x="7434239" y="6181744"/>
            <a:ext cx="503664" cy="276999"/>
          </a:xfrm>
          <a:prstGeom prst="rect">
            <a:avLst/>
          </a:prstGeom>
          <a:noFill/>
        </p:spPr>
        <p:txBody>
          <a:bodyPr wrap="none" rtlCol="0">
            <a:spAutoFit/>
          </a:bodyPr>
          <a:lstStyle/>
          <a:p>
            <a:r>
              <a:rPr lang="fr-FR" sz="1200" dirty="0" err="1"/>
              <a:t>nusG</a:t>
            </a:r>
            <a:endParaRPr lang="fr-FR" sz="1200" dirty="0"/>
          </a:p>
        </p:txBody>
      </p:sp>
      <p:sp>
        <p:nvSpPr>
          <p:cNvPr id="317" name="ZoneTexte 316"/>
          <p:cNvSpPr txBox="1"/>
          <p:nvPr/>
        </p:nvSpPr>
        <p:spPr>
          <a:xfrm>
            <a:off x="1200126" y="5848310"/>
            <a:ext cx="562975" cy="400110"/>
          </a:xfrm>
          <a:prstGeom prst="rect">
            <a:avLst/>
          </a:prstGeom>
          <a:noFill/>
        </p:spPr>
        <p:txBody>
          <a:bodyPr wrap="none" rtlCol="0">
            <a:spAutoFit/>
          </a:bodyPr>
          <a:lstStyle/>
          <a:p>
            <a:r>
              <a:rPr lang="fr-FR" sz="2000" dirty="0">
                <a:solidFill>
                  <a:schemeClr val="accent2">
                    <a:lumMod val="75000"/>
                  </a:schemeClr>
                </a:solidFill>
              </a:rPr>
              <a:t>L20</a:t>
            </a:r>
          </a:p>
        </p:txBody>
      </p:sp>
      <p:sp>
        <p:nvSpPr>
          <p:cNvPr id="319" name="ZoneTexte 318"/>
          <p:cNvSpPr txBox="1"/>
          <p:nvPr/>
        </p:nvSpPr>
        <p:spPr>
          <a:xfrm>
            <a:off x="3040420" y="5886410"/>
            <a:ext cx="421910" cy="400110"/>
          </a:xfrm>
          <a:prstGeom prst="rect">
            <a:avLst/>
          </a:prstGeom>
          <a:noFill/>
        </p:spPr>
        <p:txBody>
          <a:bodyPr wrap="none" rtlCol="0">
            <a:spAutoFit/>
          </a:bodyPr>
          <a:lstStyle/>
          <a:p>
            <a:r>
              <a:rPr lang="fr-FR" sz="2000" dirty="0">
                <a:solidFill>
                  <a:schemeClr val="accent2">
                    <a:lumMod val="75000"/>
                  </a:schemeClr>
                </a:solidFill>
              </a:rPr>
              <a:t>L4</a:t>
            </a:r>
          </a:p>
        </p:txBody>
      </p:sp>
      <p:sp>
        <p:nvSpPr>
          <p:cNvPr id="320" name="ZoneTexte 319"/>
          <p:cNvSpPr txBox="1"/>
          <p:nvPr/>
        </p:nvSpPr>
        <p:spPr>
          <a:xfrm>
            <a:off x="6024573" y="5876942"/>
            <a:ext cx="551754" cy="400110"/>
          </a:xfrm>
          <a:prstGeom prst="rect">
            <a:avLst/>
          </a:prstGeom>
          <a:noFill/>
        </p:spPr>
        <p:txBody>
          <a:bodyPr wrap="none" rtlCol="0">
            <a:spAutoFit/>
          </a:bodyPr>
          <a:lstStyle/>
          <a:p>
            <a:r>
              <a:rPr lang="fr-FR" sz="2000" dirty="0">
                <a:solidFill>
                  <a:schemeClr val="accent2">
                    <a:lumMod val="75000"/>
                  </a:schemeClr>
                </a:solidFill>
              </a:rPr>
              <a:t>L10</a:t>
            </a:r>
          </a:p>
        </p:txBody>
      </p:sp>
      <p:sp>
        <p:nvSpPr>
          <p:cNvPr id="321" name="ZoneTexte 320"/>
          <p:cNvSpPr txBox="1"/>
          <p:nvPr/>
        </p:nvSpPr>
        <p:spPr>
          <a:xfrm>
            <a:off x="6391288" y="5957848"/>
            <a:ext cx="551754" cy="400110"/>
          </a:xfrm>
          <a:prstGeom prst="rect">
            <a:avLst/>
          </a:prstGeom>
          <a:noFill/>
        </p:spPr>
        <p:txBody>
          <a:bodyPr wrap="none" rtlCol="0">
            <a:spAutoFit/>
          </a:bodyPr>
          <a:lstStyle/>
          <a:p>
            <a:r>
              <a:rPr lang="fr-FR" sz="2000" dirty="0">
                <a:solidFill>
                  <a:schemeClr val="accent2">
                    <a:lumMod val="75000"/>
                  </a:schemeClr>
                </a:solidFill>
              </a:rPr>
              <a:t>L12</a:t>
            </a:r>
          </a:p>
        </p:txBody>
      </p:sp>
      <p:sp>
        <p:nvSpPr>
          <p:cNvPr id="322" name="ZoneTexte 321"/>
          <p:cNvSpPr txBox="1"/>
          <p:nvPr/>
        </p:nvSpPr>
        <p:spPr>
          <a:xfrm>
            <a:off x="8150618" y="5910280"/>
            <a:ext cx="421910" cy="400110"/>
          </a:xfrm>
          <a:prstGeom prst="rect">
            <a:avLst/>
          </a:prstGeom>
          <a:noFill/>
        </p:spPr>
        <p:txBody>
          <a:bodyPr wrap="none" rtlCol="0">
            <a:spAutoFit/>
          </a:bodyPr>
          <a:lstStyle/>
          <a:p>
            <a:r>
              <a:rPr lang="fr-FR" sz="2000" dirty="0">
                <a:solidFill>
                  <a:schemeClr val="accent2">
                    <a:lumMod val="75000"/>
                  </a:schemeClr>
                </a:solidFill>
              </a:rPr>
              <a:t>L1</a:t>
            </a:r>
          </a:p>
        </p:txBody>
      </p:sp>
      <p:sp>
        <p:nvSpPr>
          <p:cNvPr id="323" name="ZoneTexte 322"/>
          <p:cNvSpPr txBox="1"/>
          <p:nvPr/>
        </p:nvSpPr>
        <p:spPr>
          <a:xfrm>
            <a:off x="7072330" y="2314558"/>
            <a:ext cx="562975" cy="400110"/>
          </a:xfrm>
          <a:prstGeom prst="rect">
            <a:avLst/>
          </a:prstGeom>
          <a:noFill/>
        </p:spPr>
        <p:txBody>
          <a:bodyPr wrap="none" rtlCol="0">
            <a:spAutoFit/>
          </a:bodyPr>
          <a:lstStyle/>
          <a:p>
            <a:r>
              <a:rPr lang="fr-FR" sz="2000" dirty="0">
                <a:solidFill>
                  <a:schemeClr val="accent2">
                    <a:lumMod val="75000"/>
                  </a:schemeClr>
                </a:solidFill>
              </a:rPr>
              <a:t>S15</a:t>
            </a:r>
          </a:p>
        </p:txBody>
      </p:sp>
      <p:sp>
        <p:nvSpPr>
          <p:cNvPr id="326" name="ZoneTexte 325"/>
          <p:cNvSpPr txBox="1"/>
          <p:nvPr/>
        </p:nvSpPr>
        <p:spPr>
          <a:xfrm>
            <a:off x="7596208" y="1495411"/>
            <a:ext cx="433132" cy="400110"/>
          </a:xfrm>
          <a:prstGeom prst="rect">
            <a:avLst/>
          </a:prstGeom>
          <a:noFill/>
        </p:spPr>
        <p:txBody>
          <a:bodyPr wrap="none" rtlCol="0">
            <a:spAutoFit/>
          </a:bodyPr>
          <a:lstStyle/>
          <a:p>
            <a:r>
              <a:rPr lang="fr-FR" sz="2000" dirty="0">
                <a:solidFill>
                  <a:schemeClr val="accent2">
                    <a:lumMod val="75000"/>
                  </a:schemeClr>
                </a:solidFill>
              </a:rPr>
              <a:t>S7</a:t>
            </a:r>
          </a:p>
        </p:txBody>
      </p:sp>
      <p:sp>
        <p:nvSpPr>
          <p:cNvPr id="329" name="ZoneTexte 328"/>
          <p:cNvSpPr txBox="1"/>
          <p:nvPr/>
        </p:nvSpPr>
        <p:spPr>
          <a:xfrm>
            <a:off x="5510218" y="1500174"/>
            <a:ext cx="433132" cy="400110"/>
          </a:xfrm>
          <a:prstGeom prst="rect">
            <a:avLst/>
          </a:prstGeom>
          <a:noFill/>
        </p:spPr>
        <p:txBody>
          <a:bodyPr wrap="none" rtlCol="0">
            <a:spAutoFit/>
          </a:bodyPr>
          <a:lstStyle/>
          <a:p>
            <a:r>
              <a:rPr lang="fr-FR" sz="2000" dirty="0">
                <a:solidFill>
                  <a:schemeClr val="accent2">
                    <a:lumMod val="75000"/>
                  </a:schemeClr>
                </a:solidFill>
              </a:rPr>
              <a:t>S8</a:t>
            </a:r>
          </a:p>
        </p:txBody>
      </p:sp>
      <p:sp>
        <p:nvSpPr>
          <p:cNvPr id="332" name="ZoneTexte 331"/>
          <p:cNvSpPr txBox="1"/>
          <p:nvPr/>
        </p:nvSpPr>
        <p:spPr>
          <a:xfrm>
            <a:off x="2428860" y="1500174"/>
            <a:ext cx="433132" cy="400110"/>
          </a:xfrm>
          <a:prstGeom prst="rect">
            <a:avLst/>
          </a:prstGeom>
          <a:noFill/>
        </p:spPr>
        <p:txBody>
          <a:bodyPr wrap="none" rtlCol="0">
            <a:spAutoFit/>
          </a:bodyPr>
          <a:lstStyle/>
          <a:p>
            <a:r>
              <a:rPr lang="fr-FR" sz="2000" dirty="0">
                <a:solidFill>
                  <a:schemeClr val="accent2">
                    <a:lumMod val="75000"/>
                  </a:schemeClr>
                </a:solidFill>
              </a:rPr>
              <a:t>S4</a:t>
            </a:r>
          </a:p>
        </p:txBody>
      </p:sp>
      <p:sp>
        <p:nvSpPr>
          <p:cNvPr id="333" name="ZoneTexte 332"/>
          <p:cNvSpPr txBox="1"/>
          <p:nvPr/>
        </p:nvSpPr>
        <p:spPr>
          <a:xfrm>
            <a:off x="794315" y="1500174"/>
            <a:ext cx="562975" cy="400110"/>
          </a:xfrm>
          <a:prstGeom prst="rect">
            <a:avLst/>
          </a:prstGeom>
          <a:noFill/>
        </p:spPr>
        <p:txBody>
          <a:bodyPr wrap="none" rtlCol="0">
            <a:spAutoFit/>
          </a:bodyPr>
          <a:lstStyle/>
          <a:p>
            <a:r>
              <a:rPr lang="fr-FR" sz="2000" dirty="0">
                <a:solidFill>
                  <a:schemeClr val="accent2">
                    <a:lumMod val="75000"/>
                  </a:schemeClr>
                </a:solidFill>
              </a:rPr>
              <a:t>S20</a:t>
            </a:r>
          </a:p>
        </p:txBody>
      </p:sp>
      <p:grpSp>
        <p:nvGrpSpPr>
          <p:cNvPr id="2" name="Groupe 345"/>
          <p:cNvGrpSpPr/>
          <p:nvPr/>
        </p:nvGrpSpPr>
        <p:grpSpPr>
          <a:xfrm>
            <a:off x="614335" y="1624000"/>
            <a:ext cx="309590" cy="442925"/>
            <a:chOff x="614335" y="1643050"/>
            <a:chExt cx="309590" cy="442925"/>
          </a:xfrm>
        </p:grpSpPr>
        <p:sp>
          <p:nvSpPr>
            <p:cNvPr id="342" name="Forme libre 341"/>
            <p:cNvSpPr/>
            <p:nvPr/>
          </p:nvSpPr>
          <p:spPr>
            <a:xfrm>
              <a:off x="714375" y="1647825"/>
              <a:ext cx="209550" cy="438150"/>
            </a:xfrm>
            <a:custGeom>
              <a:avLst/>
              <a:gdLst>
                <a:gd name="connsiteX0" fmla="*/ 209550 w 209550"/>
                <a:gd name="connsiteY0" fmla="*/ 190500 h 438150"/>
                <a:gd name="connsiteX1" fmla="*/ 209550 w 209550"/>
                <a:gd name="connsiteY1" fmla="*/ 438150 h 438150"/>
                <a:gd name="connsiteX2" fmla="*/ 0 w 209550"/>
                <a:gd name="connsiteY2" fmla="*/ 438150 h 438150"/>
                <a:gd name="connsiteX3" fmla="*/ 0 w 209550"/>
                <a:gd name="connsiteY3" fmla="*/ 0 h 438150"/>
                <a:gd name="connsiteX4" fmla="*/ 0 w 20955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438150">
                  <a:moveTo>
                    <a:pt x="209550" y="190500"/>
                  </a:moveTo>
                  <a:lnTo>
                    <a:pt x="209550" y="438150"/>
                  </a:lnTo>
                  <a:lnTo>
                    <a:pt x="0" y="438150"/>
                  </a:lnTo>
                  <a:lnTo>
                    <a:pt x="0" y="0"/>
                  </a:lnTo>
                  <a:lnTo>
                    <a:pt x="0" y="0"/>
                  </a:lnTo>
                </a:path>
              </a:pathLst>
            </a:cu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345" name="Forme libre 344"/>
            <p:cNvSpPr/>
            <p:nvPr/>
          </p:nvSpPr>
          <p:spPr>
            <a:xfrm>
              <a:off x="614335" y="1643050"/>
              <a:ext cx="209550" cy="0"/>
            </a:xfrm>
            <a:custGeom>
              <a:avLst/>
              <a:gdLst>
                <a:gd name="connsiteX0" fmla="*/ 0 w 209550"/>
                <a:gd name="connsiteY0" fmla="*/ 0 h 0"/>
                <a:gd name="connsiteX1" fmla="*/ 209550 w 209550"/>
                <a:gd name="connsiteY1" fmla="*/ 0 h 0"/>
              </a:gdLst>
              <a:ahLst/>
              <a:cxnLst>
                <a:cxn ang="0">
                  <a:pos x="connsiteX0" y="connsiteY0"/>
                </a:cxn>
                <a:cxn ang="0">
                  <a:pos x="connsiteX1" y="connsiteY1"/>
                </a:cxn>
              </a:cxnLst>
              <a:rect l="l" t="t" r="r" b="b"/>
              <a:pathLst>
                <a:path w="209550">
                  <a:moveTo>
                    <a:pt x="0" y="0"/>
                  </a:moveTo>
                  <a:lnTo>
                    <a:pt x="209550" y="0"/>
                  </a:lnTo>
                </a:path>
              </a:pathLst>
            </a:cu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grpSp>
        <p:nvGrpSpPr>
          <p:cNvPr id="3" name="Groupe 350"/>
          <p:cNvGrpSpPr/>
          <p:nvPr/>
        </p:nvGrpSpPr>
        <p:grpSpPr>
          <a:xfrm>
            <a:off x="1471591" y="1600187"/>
            <a:ext cx="1095408" cy="442925"/>
            <a:chOff x="1471591" y="1600187"/>
            <a:chExt cx="1095408" cy="442925"/>
          </a:xfrm>
        </p:grpSpPr>
        <p:sp>
          <p:nvSpPr>
            <p:cNvPr id="348" name="Forme libre 347"/>
            <p:cNvSpPr/>
            <p:nvPr/>
          </p:nvSpPr>
          <p:spPr>
            <a:xfrm>
              <a:off x="1571604" y="1604962"/>
              <a:ext cx="995395" cy="438150"/>
            </a:xfrm>
            <a:custGeom>
              <a:avLst/>
              <a:gdLst>
                <a:gd name="connsiteX0" fmla="*/ 209550 w 209550"/>
                <a:gd name="connsiteY0" fmla="*/ 190500 h 438150"/>
                <a:gd name="connsiteX1" fmla="*/ 209550 w 209550"/>
                <a:gd name="connsiteY1" fmla="*/ 438150 h 438150"/>
                <a:gd name="connsiteX2" fmla="*/ 0 w 209550"/>
                <a:gd name="connsiteY2" fmla="*/ 438150 h 438150"/>
                <a:gd name="connsiteX3" fmla="*/ 0 w 209550"/>
                <a:gd name="connsiteY3" fmla="*/ 0 h 438150"/>
                <a:gd name="connsiteX4" fmla="*/ 0 w 20955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438150">
                  <a:moveTo>
                    <a:pt x="209550" y="190500"/>
                  </a:moveTo>
                  <a:lnTo>
                    <a:pt x="209550" y="438150"/>
                  </a:lnTo>
                  <a:lnTo>
                    <a:pt x="0" y="438150"/>
                  </a:lnTo>
                  <a:lnTo>
                    <a:pt x="0" y="0"/>
                  </a:lnTo>
                  <a:lnTo>
                    <a:pt x="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349" name="Forme libre 348"/>
            <p:cNvSpPr/>
            <p:nvPr/>
          </p:nvSpPr>
          <p:spPr>
            <a:xfrm>
              <a:off x="1471591" y="1600187"/>
              <a:ext cx="209550" cy="0"/>
            </a:xfrm>
            <a:custGeom>
              <a:avLst/>
              <a:gdLst>
                <a:gd name="connsiteX0" fmla="*/ 0 w 209550"/>
                <a:gd name="connsiteY0" fmla="*/ 0 h 0"/>
                <a:gd name="connsiteX1" fmla="*/ 209550 w 209550"/>
                <a:gd name="connsiteY1" fmla="*/ 0 h 0"/>
              </a:gdLst>
              <a:ahLst/>
              <a:cxnLst>
                <a:cxn ang="0">
                  <a:pos x="connsiteX0" y="connsiteY0"/>
                </a:cxn>
                <a:cxn ang="0">
                  <a:pos x="connsiteX1" y="connsiteY1"/>
                </a:cxn>
              </a:cxnLst>
              <a:rect l="l" t="t" r="r" b="b"/>
              <a:pathLst>
                <a:path w="209550">
                  <a:moveTo>
                    <a:pt x="0" y="0"/>
                  </a:moveTo>
                  <a:lnTo>
                    <a:pt x="20955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grpSp>
        <p:nvGrpSpPr>
          <p:cNvPr id="4" name="Groupe 354"/>
          <p:cNvGrpSpPr/>
          <p:nvPr/>
        </p:nvGrpSpPr>
        <p:grpSpPr>
          <a:xfrm>
            <a:off x="4752978" y="1600187"/>
            <a:ext cx="914405" cy="442925"/>
            <a:chOff x="4752978" y="1600187"/>
            <a:chExt cx="914405" cy="442925"/>
          </a:xfrm>
        </p:grpSpPr>
        <p:sp>
          <p:nvSpPr>
            <p:cNvPr id="353" name="Forme libre 352"/>
            <p:cNvSpPr/>
            <p:nvPr/>
          </p:nvSpPr>
          <p:spPr>
            <a:xfrm>
              <a:off x="4857752" y="1604962"/>
              <a:ext cx="809631" cy="438150"/>
            </a:xfrm>
            <a:custGeom>
              <a:avLst/>
              <a:gdLst>
                <a:gd name="connsiteX0" fmla="*/ 209550 w 209550"/>
                <a:gd name="connsiteY0" fmla="*/ 190500 h 438150"/>
                <a:gd name="connsiteX1" fmla="*/ 209550 w 209550"/>
                <a:gd name="connsiteY1" fmla="*/ 438150 h 438150"/>
                <a:gd name="connsiteX2" fmla="*/ 0 w 209550"/>
                <a:gd name="connsiteY2" fmla="*/ 438150 h 438150"/>
                <a:gd name="connsiteX3" fmla="*/ 0 w 209550"/>
                <a:gd name="connsiteY3" fmla="*/ 0 h 438150"/>
                <a:gd name="connsiteX4" fmla="*/ 0 w 20955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438150">
                  <a:moveTo>
                    <a:pt x="209550" y="190500"/>
                  </a:moveTo>
                  <a:lnTo>
                    <a:pt x="209550" y="438150"/>
                  </a:lnTo>
                  <a:lnTo>
                    <a:pt x="0" y="438150"/>
                  </a:lnTo>
                  <a:lnTo>
                    <a:pt x="0" y="0"/>
                  </a:lnTo>
                  <a:lnTo>
                    <a:pt x="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354" name="Forme libre 353"/>
            <p:cNvSpPr/>
            <p:nvPr/>
          </p:nvSpPr>
          <p:spPr>
            <a:xfrm>
              <a:off x="4752978" y="1600187"/>
              <a:ext cx="209550" cy="0"/>
            </a:xfrm>
            <a:custGeom>
              <a:avLst/>
              <a:gdLst>
                <a:gd name="connsiteX0" fmla="*/ 0 w 209550"/>
                <a:gd name="connsiteY0" fmla="*/ 0 h 0"/>
                <a:gd name="connsiteX1" fmla="*/ 209550 w 209550"/>
                <a:gd name="connsiteY1" fmla="*/ 0 h 0"/>
              </a:gdLst>
              <a:ahLst/>
              <a:cxnLst>
                <a:cxn ang="0">
                  <a:pos x="connsiteX0" y="connsiteY0"/>
                </a:cxn>
                <a:cxn ang="0">
                  <a:pos x="connsiteX1" y="connsiteY1"/>
                </a:cxn>
              </a:cxnLst>
              <a:rect l="l" t="t" r="r" b="b"/>
              <a:pathLst>
                <a:path w="209550">
                  <a:moveTo>
                    <a:pt x="0" y="0"/>
                  </a:moveTo>
                  <a:lnTo>
                    <a:pt x="20955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grpSp>
        <p:nvGrpSpPr>
          <p:cNvPr id="5" name="Groupe 355"/>
          <p:cNvGrpSpPr/>
          <p:nvPr/>
        </p:nvGrpSpPr>
        <p:grpSpPr>
          <a:xfrm>
            <a:off x="7000892" y="2414571"/>
            <a:ext cx="309590" cy="442925"/>
            <a:chOff x="614335" y="1643050"/>
            <a:chExt cx="309590" cy="442925"/>
          </a:xfrm>
        </p:grpSpPr>
        <p:sp>
          <p:nvSpPr>
            <p:cNvPr id="357" name="Forme libre 356"/>
            <p:cNvSpPr/>
            <p:nvPr/>
          </p:nvSpPr>
          <p:spPr>
            <a:xfrm>
              <a:off x="714375" y="1647825"/>
              <a:ext cx="209550" cy="438150"/>
            </a:xfrm>
            <a:custGeom>
              <a:avLst/>
              <a:gdLst>
                <a:gd name="connsiteX0" fmla="*/ 209550 w 209550"/>
                <a:gd name="connsiteY0" fmla="*/ 190500 h 438150"/>
                <a:gd name="connsiteX1" fmla="*/ 209550 w 209550"/>
                <a:gd name="connsiteY1" fmla="*/ 438150 h 438150"/>
                <a:gd name="connsiteX2" fmla="*/ 0 w 209550"/>
                <a:gd name="connsiteY2" fmla="*/ 438150 h 438150"/>
                <a:gd name="connsiteX3" fmla="*/ 0 w 209550"/>
                <a:gd name="connsiteY3" fmla="*/ 0 h 438150"/>
                <a:gd name="connsiteX4" fmla="*/ 0 w 20955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438150">
                  <a:moveTo>
                    <a:pt x="209550" y="190500"/>
                  </a:moveTo>
                  <a:lnTo>
                    <a:pt x="209550" y="438150"/>
                  </a:lnTo>
                  <a:lnTo>
                    <a:pt x="0" y="438150"/>
                  </a:lnTo>
                  <a:lnTo>
                    <a:pt x="0" y="0"/>
                  </a:lnTo>
                  <a:lnTo>
                    <a:pt x="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358" name="Forme libre 357"/>
            <p:cNvSpPr/>
            <p:nvPr/>
          </p:nvSpPr>
          <p:spPr>
            <a:xfrm>
              <a:off x="614335" y="1643050"/>
              <a:ext cx="209550" cy="0"/>
            </a:xfrm>
            <a:custGeom>
              <a:avLst/>
              <a:gdLst>
                <a:gd name="connsiteX0" fmla="*/ 0 w 209550"/>
                <a:gd name="connsiteY0" fmla="*/ 0 h 0"/>
                <a:gd name="connsiteX1" fmla="*/ 209550 w 209550"/>
                <a:gd name="connsiteY1" fmla="*/ 0 h 0"/>
              </a:gdLst>
              <a:ahLst/>
              <a:cxnLst>
                <a:cxn ang="0">
                  <a:pos x="connsiteX0" y="connsiteY0"/>
                </a:cxn>
                <a:cxn ang="0">
                  <a:pos x="connsiteX1" y="connsiteY1"/>
                </a:cxn>
              </a:cxnLst>
              <a:rect l="l" t="t" r="r" b="b"/>
              <a:pathLst>
                <a:path w="209550">
                  <a:moveTo>
                    <a:pt x="0" y="0"/>
                  </a:moveTo>
                  <a:lnTo>
                    <a:pt x="20955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grpSp>
        <p:nvGrpSpPr>
          <p:cNvPr id="6" name="Groupe 358"/>
          <p:cNvGrpSpPr/>
          <p:nvPr/>
        </p:nvGrpSpPr>
        <p:grpSpPr>
          <a:xfrm>
            <a:off x="7429520" y="1624000"/>
            <a:ext cx="309590" cy="442925"/>
            <a:chOff x="614335" y="1643050"/>
            <a:chExt cx="309590" cy="442925"/>
          </a:xfrm>
        </p:grpSpPr>
        <p:sp>
          <p:nvSpPr>
            <p:cNvPr id="360" name="Forme libre 359"/>
            <p:cNvSpPr/>
            <p:nvPr/>
          </p:nvSpPr>
          <p:spPr>
            <a:xfrm>
              <a:off x="714375" y="1647825"/>
              <a:ext cx="209550" cy="438150"/>
            </a:xfrm>
            <a:custGeom>
              <a:avLst/>
              <a:gdLst>
                <a:gd name="connsiteX0" fmla="*/ 209550 w 209550"/>
                <a:gd name="connsiteY0" fmla="*/ 190500 h 438150"/>
                <a:gd name="connsiteX1" fmla="*/ 209550 w 209550"/>
                <a:gd name="connsiteY1" fmla="*/ 438150 h 438150"/>
                <a:gd name="connsiteX2" fmla="*/ 0 w 209550"/>
                <a:gd name="connsiteY2" fmla="*/ 438150 h 438150"/>
                <a:gd name="connsiteX3" fmla="*/ 0 w 209550"/>
                <a:gd name="connsiteY3" fmla="*/ 0 h 438150"/>
                <a:gd name="connsiteX4" fmla="*/ 0 w 20955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438150">
                  <a:moveTo>
                    <a:pt x="209550" y="190500"/>
                  </a:moveTo>
                  <a:lnTo>
                    <a:pt x="209550" y="438150"/>
                  </a:lnTo>
                  <a:lnTo>
                    <a:pt x="0" y="438150"/>
                  </a:lnTo>
                  <a:lnTo>
                    <a:pt x="0" y="0"/>
                  </a:lnTo>
                  <a:lnTo>
                    <a:pt x="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361" name="Forme libre 360"/>
            <p:cNvSpPr/>
            <p:nvPr/>
          </p:nvSpPr>
          <p:spPr>
            <a:xfrm>
              <a:off x="614335" y="1643050"/>
              <a:ext cx="209550" cy="0"/>
            </a:xfrm>
            <a:custGeom>
              <a:avLst/>
              <a:gdLst>
                <a:gd name="connsiteX0" fmla="*/ 0 w 209550"/>
                <a:gd name="connsiteY0" fmla="*/ 0 h 0"/>
                <a:gd name="connsiteX1" fmla="*/ 209550 w 209550"/>
                <a:gd name="connsiteY1" fmla="*/ 0 h 0"/>
              </a:gdLst>
              <a:ahLst/>
              <a:cxnLst>
                <a:cxn ang="0">
                  <a:pos x="connsiteX0" y="connsiteY0"/>
                </a:cxn>
                <a:cxn ang="0">
                  <a:pos x="connsiteX1" y="connsiteY1"/>
                </a:cxn>
              </a:cxnLst>
              <a:rect l="l" t="t" r="r" b="b"/>
              <a:pathLst>
                <a:path w="209550">
                  <a:moveTo>
                    <a:pt x="0" y="0"/>
                  </a:moveTo>
                  <a:lnTo>
                    <a:pt x="20955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grpSp>
        <p:nvGrpSpPr>
          <p:cNvPr id="7" name="Groupe 368"/>
          <p:cNvGrpSpPr/>
          <p:nvPr/>
        </p:nvGrpSpPr>
        <p:grpSpPr>
          <a:xfrm>
            <a:off x="828649" y="5715016"/>
            <a:ext cx="552479" cy="442925"/>
            <a:chOff x="828649" y="5715016"/>
            <a:chExt cx="552479" cy="442925"/>
          </a:xfrm>
        </p:grpSpPr>
        <p:sp>
          <p:nvSpPr>
            <p:cNvPr id="364" name="Forme libre 363"/>
            <p:cNvSpPr/>
            <p:nvPr/>
          </p:nvSpPr>
          <p:spPr>
            <a:xfrm flipV="1">
              <a:off x="928662" y="5715016"/>
              <a:ext cx="452466" cy="438150"/>
            </a:xfrm>
            <a:custGeom>
              <a:avLst/>
              <a:gdLst>
                <a:gd name="connsiteX0" fmla="*/ 209550 w 209550"/>
                <a:gd name="connsiteY0" fmla="*/ 190500 h 438150"/>
                <a:gd name="connsiteX1" fmla="*/ 209550 w 209550"/>
                <a:gd name="connsiteY1" fmla="*/ 438150 h 438150"/>
                <a:gd name="connsiteX2" fmla="*/ 0 w 209550"/>
                <a:gd name="connsiteY2" fmla="*/ 438150 h 438150"/>
                <a:gd name="connsiteX3" fmla="*/ 0 w 209550"/>
                <a:gd name="connsiteY3" fmla="*/ 0 h 438150"/>
                <a:gd name="connsiteX4" fmla="*/ 0 w 20955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438150">
                  <a:moveTo>
                    <a:pt x="209550" y="190500"/>
                  </a:moveTo>
                  <a:lnTo>
                    <a:pt x="209550" y="438150"/>
                  </a:lnTo>
                  <a:lnTo>
                    <a:pt x="0" y="438150"/>
                  </a:lnTo>
                  <a:lnTo>
                    <a:pt x="0" y="0"/>
                  </a:lnTo>
                  <a:lnTo>
                    <a:pt x="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365" name="Forme libre 364"/>
            <p:cNvSpPr/>
            <p:nvPr/>
          </p:nvSpPr>
          <p:spPr>
            <a:xfrm flipV="1">
              <a:off x="828649" y="6157941"/>
              <a:ext cx="209550" cy="0"/>
            </a:xfrm>
            <a:custGeom>
              <a:avLst/>
              <a:gdLst>
                <a:gd name="connsiteX0" fmla="*/ 0 w 209550"/>
                <a:gd name="connsiteY0" fmla="*/ 0 h 0"/>
                <a:gd name="connsiteX1" fmla="*/ 209550 w 209550"/>
                <a:gd name="connsiteY1" fmla="*/ 0 h 0"/>
              </a:gdLst>
              <a:ahLst/>
              <a:cxnLst>
                <a:cxn ang="0">
                  <a:pos x="connsiteX0" y="connsiteY0"/>
                </a:cxn>
                <a:cxn ang="0">
                  <a:pos x="connsiteX1" y="connsiteY1"/>
                </a:cxn>
              </a:cxnLst>
              <a:rect l="l" t="t" r="r" b="b"/>
              <a:pathLst>
                <a:path w="209550">
                  <a:moveTo>
                    <a:pt x="0" y="0"/>
                  </a:moveTo>
                  <a:lnTo>
                    <a:pt x="20955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grpSp>
        <p:nvGrpSpPr>
          <p:cNvPr id="8" name="Groupe 365"/>
          <p:cNvGrpSpPr/>
          <p:nvPr/>
        </p:nvGrpSpPr>
        <p:grpSpPr>
          <a:xfrm flipV="1">
            <a:off x="2143108" y="5715016"/>
            <a:ext cx="1095408" cy="442925"/>
            <a:chOff x="1471591" y="1600187"/>
            <a:chExt cx="1095408" cy="442925"/>
          </a:xfrm>
        </p:grpSpPr>
        <p:sp>
          <p:nvSpPr>
            <p:cNvPr id="367" name="Forme libre 366"/>
            <p:cNvSpPr/>
            <p:nvPr/>
          </p:nvSpPr>
          <p:spPr>
            <a:xfrm>
              <a:off x="1571604" y="1604962"/>
              <a:ext cx="995395" cy="438150"/>
            </a:xfrm>
            <a:custGeom>
              <a:avLst/>
              <a:gdLst>
                <a:gd name="connsiteX0" fmla="*/ 209550 w 209550"/>
                <a:gd name="connsiteY0" fmla="*/ 190500 h 438150"/>
                <a:gd name="connsiteX1" fmla="*/ 209550 w 209550"/>
                <a:gd name="connsiteY1" fmla="*/ 438150 h 438150"/>
                <a:gd name="connsiteX2" fmla="*/ 0 w 209550"/>
                <a:gd name="connsiteY2" fmla="*/ 438150 h 438150"/>
                <a:gd name="connsiteX3" fmla="*/ 0 w 209550"/>
                <a:gd name="connsiteY3" fmla="*/ 0 h 438150"/>
                <a:gd name="connsiteX4" fmla="*/ 0 w 20955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438150">
                  <a:moveTo>
                    <a:pt x="209550" y="190500"/>
                  </a:moveTo>
                  <a:lnTo>
                    <a:pt x="209550" y="438150"/>
                  </a:lnTo>
                  <a:lnTo>
                    <a:pt x="0" y="438150"/>
                  </a:lnTo>
                  <a:lnTo>
                    <a:pt x="0" y="0"/>
                  </a:lnTo>
                  <a:lnTo>
                    <a:pt x="0" y="0"/>
                  </a:lnTo>
                </a:path>
              </a:pathLst>
            </a:custGeom>
            <a:ln w="508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368" name="Forme libre 367"/>
            <p:cNvSpPr/>
            <p:nvPr/>
          </p:nvSpPr>
          <p:spPr>
            <a:xfrm>
              <a:off x="1471591" y="1600187"/>
              <a:ext cx="209550" cy="0"/>
            </a:xfrm>
            <a:custGeom>
              <a:avLst/>
              <a:gdLst>
                <a:gd name="connsiteX0" fmla="*/ 0 w 209550"/>
                <a:gd name="connsiteY0" fmla="*/ 0 h 0"/>
                <a:gd name="connsiteX1" fmla="*/ 209550 w 209550"/>
                <a:gd name="connsiteY1" fmla="*/ 0 h 0"/>
              </a:gdLst>
              <a:ahLst/>
              <a:cxnLst>
                <a:cxn ang="0">
                  <a:pos x="connsiteX0" y="connsiteY0"/>
                </a:cxn>
                <a:cxn ang="0">
                  <a:pos x="connsiteX1" y="connsiteY1"/>
                </a:cxn>
              </a:cxnLst>
              <a:rect l="l" t="t" r="r" b="b"/>
              <a:pathLst>
                <a:path w="209550">
                  <a:moveTo>
                    <a:pt x="0" y="0"/>
                  </a:moveTo>
                  <a:lnTo>
                    <a:pt x="209550" y="0"/>
                  </a:lnTo>
                </a:path>
              </a:pathLst>
            </a:custGeom>
            <a:ln w="508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grpSp>
        <p:nvGrpSpPr>
          <p:cNvPr id="9" name="Groupe 370"/>
          <p:cNvGrpSpPr/>
          <p:nvPr/>
        </p:nvGrpSpPr>
        <p:grpSpPr>
          <a:xfrm flipV="1">
            <a:off x="5891222" y="5757879"/>
            <a:ext cx="309590" cy="442925"/>
            <a:chOff x="614335" y="1643050"/>
            <a:chExt cx="309590" cy="442925"/>
          </a:xfrm>
        </p:grpSpPr>
        <p:sp>
          <p:nvSpPr>
            <p:cNvPr id="372" name="Forme libre 371"/>
            <p:cNvSpPr/>
            <p:nvPr/>
          </p:nvSpPr>
          <p:spPr>
            <a:xfrm>
              <a:off x="714375" y="1647825"/>
              <a:ext cx="209550" cy="438150"/>
            </a:xfrm>
            <a:custGeom>
              <a:avLst/>
              <a:gdLst>
                <a:gd name="connsiteX0" fmla="*/ 209550 w 209550"/>
                <a:gd name="connsiteY0" fmla="*/ 190500 h 438150"/>
                <a:gd name="connsiteX1" fmla="*/ 209550 w 209550"/>
                <a:gd name="connsiteY1" fmla="*/ 438150 h 438150"/>
                <a:gd name="connsiteX2" fmla="*/ 0 w 209550"/>
                <a:gd name="connsiteY2" fmla="*/ 438150 h 438150"/>
                <a:gd name="connsiteX3" fmla="*/ 0 w 209550"/>
                <a:gd name="connsiteY3" fmla="*/ 0 h 438150"/>
                <a:gd name="connsiteX4" fmla="*/ 0 w 20955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438150">
                  <a:moveTo>
                    <a:pt x="209550" y="190500"/>
                  </a:moveTo>
                  <a:lnTo>
                    <a:pt x="209550" y="438150"/>
                  </a:lnTo>
                  <a:lnTo>
                    <a:pt x="0" y="438150"/>
                  </a:lnTo>
                  <a:lnTo>
                    <a:pt x="0" y="0"/>
                  </a:lnTo>
                  <a:lnTo>
                    <a:pt x="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373" name="Forme libre 372"/>
            <p:cNvSpPr/>
            <p:nvPr/>
          </p:nvSpPr>
          <p:spPr>
            <a:xfrm>
              <a:off x="614335" y="1643050"/>
              <a:ext cx="209550" cy="0"/>
            </a:xfrm>
            <a:custGeom>
              <a:avLst/>
              <a:gdLst>
                <a:gd name="connsiteX0" fmla="*/ 0 w 209550"/>
                <a:gd name="connsiteY0" fmla="*/ 0 h 0"/>
                <a:gd name="connsiteX1" fmla="*/ 209550 w 209550"/>
                <a:gd name="connsiteY1" fmla="*/ 0 h 0"/>
              </a:gdLst>
              <a:ahLst/>
              <a:cxnLst>
                <a:cxn ang="0">
                  <a:pos x="connsiteX0" y="connsiteY0"/>
                </a:cxn>
                <a:cxn ang="0">
                  <a:pos x="connsiteX1" y="connsiteY1"/>
                </a:cxn>
              </a:cxnLst>
              <a:rect l="l" t="t" r="r" b="b"/>
              <a:pathLst>
                <a:path w="209550">
                  <a:moveTo>
                    <a:pt x="0" y="0"/>
                  </a:moveTo>
                  <a:lnTo>
                    <a:pt x="20955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grpSp>
        <p:nvGrpSpPr>
          <p:cNvPr id="10" name="Groupe 374"/>
          <p:cNvGrpSpPr/>
          <p:nvPr/>
        </p:nvGrpSpPr>
        <p:grpSpPr>
          <a:xfrm>
            <a:off x="7786710" y="5715016"/>
            <a:ext cx="552479" cy="442925"/>
            <a:chOff x="828649" y="5715016"/>
            <a:chExt cx="552479" cy="442925"/>
          </a:xfrm>
        </p:grpSpPr>
        <p:sp>
          <p:nvSpPr>
            <p:cNvPr id="376" name="Forme libre 375"/>
            <p:cNvSpPr/>
            <p:nvPr/>
          </p:nvSpPr>
          <p:spPr>
            <a:xfrm flipV="1">
              <a:off x="928662" y="5715016"/>
              <a:ext cx="452466" cy="438150"/>
            </a:xfrm>
            <a:custGeom>
              <a:avLst/>
              <a:gdLst>
                <a:gd name="connsiteX0" fmla="*/ 209550 w 209550"/>
                <a:gd name="connsiteY0" fmla="*/ 190500 h 438150"/>
                <a:gd name="connsiteX1" fmla="*/ 209550 w 209550"/>
                <a:gd name="connsiteY1" fmla="*/ 438150 h 438150"/>
                <a:gd name="connsiteX2" fmla="*/ 0 w 209550"/>
                <a:gd name="connsiteY2" fmla="*/ 438150 h 438150"/>
                <a:gd name="connsiteX3" fmla="*/ 0 w 209550"/>
                <a:gd name="connsiteY3" fmla="*/ 0 h 438150"/>
                <a:gd name="connsiteX4" fmla="*/ 0 w 20955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438150">
                  <a:moveTo>
                    <a:pt x="209550" y="190500"/>
                  </a:moveTo>
                  <a:lnTo>
                    <a:pt x="209550" y="438150"/>
                  </a:lnTo>
                  <a:lnTo>
                    <a:pt x="0" y="438150"/>
                  </a:lnTo>
                  <a:lnTo>
                    <a:pt x="0" y="0"/>
                  </a:lnTo>
                  <a:lnTo>
                    <a:pt x="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377" name="Forme libre 376"/>
            <p:cNvSpPr/>
            <p:nvPr/>
          </p:nvSpPr>
          <p:spPr>
            <a:xfrm flipV="1">
              <a:off x="828649" y="6157941"/>
              <a:ext cx="209550" cy="0"/>
            </a:xfrm>
            <a:custGeom>
              <a:avLst/>
              <a:gdLst>
                <a:gd name="connsiteX0" fmla="*/ 0 w 209550"/>
                <a:gd name="connsiteY0" fmla="*/ 0 h 0"/>
                <a:gd name="connsiteX1" fmla="*/ 209550 w 209550"/>
                <a:gd name="connsiteY1" fmla="*/ 0 h 0"/>
              </a:gdLst>
              <a:ahLst/>
              <a:cxnLst>
                <a:cxn ang="0">
                  <a:pos x="connsiteX0" y="connsiteY0"/>
                </a:cxn>
                <a:cxn ang="0">
                  <a:pos x="connsiteX1" y="connsiteY1"/>
                </a:cxn>
              </a:cxnLst>
              <a:rect l="l" t="t" r="r" b="b"/>
              <a:pathLst>
                <a:path w="209550">
                  <a:moveTo>
                    <a:pt x="0" y="0"/>
                  </a:moveTo>
                  <a:lnTo>
                    <a:pt x="209550" y="0"/>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sp>
        <p:nvSpPr>
          <p:cNvPr id="182" name="Rectangle 181"/>
          <p:cNvSpPr/>
          <p:nvPr/>
        </p:nvSpPr>
        <p:spPr>
          <a:xfrm>
            <a:off x="7147845" y="2195152"/>
            <a:ext cx="285752"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83" name="ZoneTexte 182"/>
          <p:cNvSpPr txBox="1"/>
          <p:nvPr/>
        </p:nvSpPr>
        <p:spPr>
          <a:xfrm>
            <a:off x="7102088" y="2135449"/>
            <a:ext cx="412292" cy="276999"/>
          </a:xfrm>
          <a:prstGeom prst="rect">
            <a:avLst/>
          </a:prstGeom>
          <a:noFill/>
        </p:spPr>
        <p:txBody>
          <a:bodyPr wrap="none" rtlCol="0">
            <a:spAutoFit/>
          </a:bodyPr>
          <a:lstStyle/>
          <a:p>
            <a:r>
              <a:rPr lang="fr-FR" sz="1200" dirty="0">
                <a:latin typeface="Calibri" pitchFamily="34" charset="0"/>
                <a:cs typeface="Calibri" pitchFamily="34" charset="0"/>
              </a:rPr>
              <a:t>S15</a:t>
            </a:r>
          </a:p>
        </p:txBody>
      </p:sp>
      <p:sp>
        <p:nvSpPr>
          <p:cNvPr id="184" name="Rectangle 183"/>
          <p:cNvSpPr/>
          <p:nvPr/>
        </p:nvSpPr>
        <p:spPr>
          <a:xfrm>
            <a:off x="7429862" y="2195152"/>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85" name="ZoneTexte 184"/>
          <p:cNvSpPr txBox="1"/>
          <p:nvPr/>
        </p:nvSpPr>
        <p:spPr>
          <a:xfrm>
            <a:off x="7415232" y="2109769"/>
            <a:ext cx="425116" cy="276999"/>
          </a:xfrm>
          <a:prstGeom prst="rect">
            <a:avLst/>
          </a:prstGeom>
          <a:noFill/>
        </p:spPr>
        <p:txBody>
          <a:bodyPr wrap="none" rtlCol="0">
            <a:spAutoFit/>
          </a:bodyPr>
          <a:lstStyle/>
          <a:p>
            <a:r>
              <a:rPr lang="fr-FR" sz="1200" dirty="0" err="1"/>
              <a:t>pnp</a:t>
            </a:r>
            <a:endParaRPr lang="fr-FR" sz="1200" dirty="0"/>
          </a:p>
        </p:txBody>
      </p:sp>
      <p:pic>
        <p:nvPicPr>
          <p:cNvPr id="192" name="Image 191" descr="hairpin prot ribo1.png"/>
          <p:cNvPicPr>
            <a:picLocks noChangeAspect="1"/>
          </p:cNvPicPr>
          <p:nvPr/>
        </p:nvPicPr>
        <p:blipFill>
          <a:blip r:embed="rId2" cstate="print"/>
          <a:stretch>
            <a:fillRect/>
          </a:stretch>
        </p:blipFill>
        <p:spPr>
          <a:xfrm>
            <a:off x="2000232" y="2571744"/>
            <a:ext cx="2146748" cy="942585"/>
          </a:xfrm>
          <a:prstGeom prst="rect">
            <a:avLst/>
          </a:prstGeom>
        </p:spPr>
      </p:pic>
      <p:pic>
        <p:nvPicPr>
          <p:cNvPr id="193" name="Image 192" descr="hairpin prot ribo2.png"/>
          <p:cNvPicPr>
            <a:picLocks noChangeAspect="1"/>
          </p:cNvPicPr>
          <p:nvPr/>
        </p:nvPicPr>
        <p:blipFill>
          <a:blip r:embed="rId3" cstate="print"/>
          <a:stretch>
            <a:fillRect/>
          </a:stretch>
        </p:blipFill>
        <p:spPr>
          <a:xfrm>
            <a:off x="428597" y="3786190"/>
            <a:ext cx="1785950" cy="942585"/>
          </a:xfrm>
          <a:prstGeom prst="rect">
            <a:avLst/>
          </a:prstGeom>
        </p:spPr>
      </p:pic>
      <p:sp>
        <p:nvSpPr>
          <p:cNvPr id="194" name="ZoneTexte 193"/>
          <p:cNvSpPr txBox="1"/>
          <p:nvPr/>
        </p:nvSpPr>
        <p:spPr>
          <a:xfrm>
            <a:off x="4214810" y="3286124"/>
            <a:ext cx="843501" cy="400110"/>
          </a:xfrm>
          <a:prstGeom prst="rect">
            <a:avLst/>
          </a:prstGeom>
          <a:noFill/>
        </p:spPr>
        <p:txBody>
          <a:bodyPr wrap="none" rtlCol="0">
            <a:spAutoFit/>
          </a:bodyPr>
          <a:lstStyle/>
          <a:p>
            <a:r>
              <a:rPr lang="fr-FR" sz="2000" dirty="0" err="1">
                <a:solidFill>
                  <a:srgbClr val="C00000"/>
                </a:solidFill>
              </a:rPr>
              <a:t>mRNA</a:t>
            </a:r>
            <a:endParaRPr lang="fr-FR" sz="2000" dirty="0">
              <a:solidFill>
                <a:srgbClr val="C00000"/>
              </a:solidFill>
            </a:endParaRPr>
          </a:p>
        </p:txBody>
      </p:sp>
      <p:sp>
        <p:nvSpPr>
          <p:cNvPr id="195" name="ZoneTexte 194"/>
          <p:cNvSpPr txBox="1"/>
          <p:nvPr/>
        </p:nvSpPr>
        <p:spPr>
          <a:xfrm>
            <a:off x="2214546" y="4429132"/>
            <a:ext cx="728084" cy="400110"/>
          </a:xfrm>
          <a:prstGeom prst="rect">
            <a:avLst/>
          </a:prstGeom>
          <a:noFill/>
        </p:spPr>
        <p:txBody>
          <a:bodyPr wrap="none" rtlCol="0">
            <a:spAutoFit/>
          </a:bodyPr>
          <a:lstStyle/>
          <a:p>
            <a:r>
              <a:rPr lang="fr-FR" sz="2000" dirty="0" err="1">
                <a:solidFill>
                  <a:srgbClr val="00B0F0"/>
                </a:solidFill>
              </a:rPr>
              <a:t>rRNA</a:t>
            </a:r>
            <a:endParaRPr lang="fr-FR" sz="2000" dirty="0">
              <a:solidFill>
                <a:srgbClr val="00B0F0"/>
              </a:solidFill>
            </a:endParaRPr>
          </a:p>
        </p:txBody>
      </p:sp>
      <p:sp>
        <p:nvSpPr>
          <p:cNvPr id="196" name="Ellipse 195"/>
          <p:cNvSpPr/>
          <p:nvPr/>
        </p:nvSpPr>
        <p:spPr>
          <a:xfrm>
            <a:off x="6072198" y="3714752"/>
            <a:ext cx="571504" cy="71438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97" name="ZoneTexte 196"/>
          <p:cNvSpPr txBox="1"/>
          <p:nvPr/>
        </p:nvSpPr>
        <p:spPr>
          <a:xfrm>
            <a:off x="6715140" y="3857628"/>
            <a:ext cx="1998368" cy="707886"/>
          </a:xfrm>
          <a:prstGeom prst="rect">
            <a:avLst/>
          </a:prstGeom>
          <a:noFill/>
        </p:spPr>
        <p:txBody>
          <a:bodyPr wrap="none" rtlCol="0">
            <a:spAutoFit/>
          </a:bodyPr>
          <a:lstStyle/>
          <a:p>
            <a:r>
              <a:rPr lang="fr-FR" sz="2000" dirty="0" err="1"/>
              <a:t>Prot</a:t>
            </a:r>
            <a:r>
              <a:rPr lang="fr-FR" sz="2000" dirty="0"/>
              <a:t> </a:t>
            </a:r>
            <a:r>
              <a:rPr lang="fr-FR" sz="2000" dirty="0" err="1"/>
              <a:t>ribosomique</a:t>
            </a:r>
            <a:endParaRPr lang="fr-FR" sz="2000" dirty="0"/>
          </a:p>
          <a:p>
            <a:r>
              <a:rPr lang="fr-FR" sz="2000" dirty="0"/>
              <a:t>régulatrice</a:t>
            </a:r>
          </a:p>
        </p:txBody>
      </p:sp>
      <p:cxnSp>
        <p:nvCxnSpPr>
          <p:cNvPr id="198" name="Connecteur droit avec flèche 197"/>
          <p:cNvCxnSpPr/>
          <p:nvPr/>
        </p:nvCxnSpPr>
        <p:spPr>
          <a:xfrm rot="10800000" flipV="1">
            <a:off x="2428860" y="4143380"/>
            <a:ext cx="3509798" cy="21431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0" name="Connecteur droit avec flèche 199"/>
          <p:cNvCxnSpPr/>
          <p:nvPr/>
        </p:nvCxnSpPr>
        <p:spPr>
          <a:xfrm rot="10800000">
            <a:off x="2428861" y="3643314"/>
            <a:ext cx="3510109" cy="50006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3426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necteur droit 27"/>
          <p:cNvCxnSpPr/>
          <p:nvPr/>
        </p:nvCxnSpPr>
        <p:spPr>
          <a:xfrm>
            <a:off x="2500298" y="4857760"/>
            <a:ext cx="3500462"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Forme libre 29"/>
          <p:cNvSpPr/>
          <p:nvPr/>
        </p:nvSpPr>
        <p:spPr>
          <a:xfrm>
            <a:off x="2928926" y="4709860"/>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Forme libre 30"/>
          <p:cNvSpPr/>
          <p:nvPr/>
        </p:nvSpPr>
        <p:spPr>
          <a:xfrm>
            <a:off x="2739732" y="4709860"/>
            <a:ext cx="0" cy="150726"/>
          </a:xfrm>
          <a:custGeom>
            <a:avLst/>
            <a:gdLst>
              <a:gd name="connsiteX0" fmla="*/ 0 w 0"/>
              <a:gd name="connsiteY0" fmla="*/ 0 h 150726"/>
              <a:gd name="connsiteX1" fmla="*/ 0 w 0"/>
              <a:gd name="connsiteY1" fmla="*/ 150726 h 150726"/>
            </a:gdLst>
            <a:ahLst/>
            <a:cxnLst>
              <a:cxn ang="0">
                <a:pos x="connsiteX0" y="connsiteY0"/>
              </a:cxn>
              <a:cxn ang="0">
                <a:pos x="connsiteX1" y="connsiteY1"/>
              </a:cxn>
            </a:cxnLst>
            <a:rect l="l" t="t" r="r" b="b"/>
            <a:pathLst>
              <a:path h="150726">
                <a:moveTo>
                  <a:pt x="0" y="0"/>
                </a:moveTo>
                <a:lnTo>
                  <a:pt x="0" y="15072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p:cNvSpPr txBox="1"/>
          <p:nvPr/>
        </p:nvSpPr>
        <p:spPr>
          <a:xfrm>
            <a:off x="2531544" y="4429132"/>
            <a:ext cx="388248" cy="276999"/>
          </a:xfrm>
          <a:prstGeom prst="rect">
            <a:avLst/>
          </a:prstGeom>
          <a:noFill/>
        </p:spPr>
        <p:txBody>
          <a:bodyPr wrap="none" rtlCol="0">
            <a:spAutoFit/>
          </a:bodyPr>
          <a:lstStyle/>
          <a:p>
            <a:r>
              <a:rPr lang="fr-FR" sz="1200" b="1" dirty="0"/>
              <a:t>-35</a:t>
            </a:r>
          </a:p>
        </p:txBody>
      </p:sp>
      <p:sp>
        <p:nvSpPr>
          <p:cNvPr id="33" name="ZoneTexte 32"/>
          <p:cNvSpPr txBox="1"/>
          <p:nvPr/>
        </p:nvSpPr>
        <p:spPr>
          <a:xfrm>
            <a:off x="2786050" y="4429132"/>
            <a:ext cx="388248" cy="276999"/>
          </a:xfrm>
          <a:prstGeom prst="rect">
            <a:avLst/>
          </a:prstGeom>
          <a:noFill/>
        </p:spPr>
        <p:txBody>
          <a:bodyPr wrap="none" rtlCol="0">
            <a:spAutoFit/>
          </a:bodyPr>
          <a:lstStyle/>
          <a:p>
            <a:r>
              <a:rPr lang="fr-FR" sz="1200" b="1" dirty="0"/>
              <a:t>-10</a:t>
            </a:r>
          </a:p>
        </p:txBody>
      </p:sp>
      <p:sp>
        <p:nvSpPr>
          <p:cNvPr id="35" name="Forme libre 34"/>
          <p:cNvSpPr/>
          <p:nvPr/>
        </p:nvSpPr>
        <p:spPr>
          <a:xfrm>
            <a:off x="3165215" y="5045846"/>
            <a:ext cx="2478355" cy="97666"/>
          </a:xfrm>
          <a:custGeom>
            <a:avLst/>
            <a:gdLst>
              <a:gd name="connsiteX0" fmla="*/ 0 w 2210638"/>
              <a:gd name="connsiteY0" fmla="*/ 0 h 75363"/>
              <a:gd name="connsiteX1" fmla="*/ 0 w 2210638"/>
              <a:gd name="connsiteY1" fmla="*/ 75363 h 75363"/>
              <a:gd name="connsiteX2" fmla="*/ 2210638 w 2210638"/>
              <a:gd name="connsiteY2" fmla="*/ 75363 h 75363"/>
            </a:gdLst>
            <a:ahLst/>
            <a:cxnLst>
              <a:cxn ang="0">
                <a:pos x="connsiteX0" y="connsiteY0"/>
              </a:cxn>
              <a:cxn ang="0">
                <a:pos x="connsiteX1" y="connsiteY1"/>
              </a:cxn>
              <a:cxn ang="0">
                <a:pos x="connsiteX2" y="connsiteY2"/>
              </a:cxn>
            </a:cxnLst>
            <a:rect l="l" t="t" r="r" b="b"/>
            <a:pathLst>
              <a:path w="2210638" h="75363">
                <a:moveTo>
                  <a:pt x="0" y="0"/>
                </a:moveTo>
                <a:lnTo>
                  <a:pt x="0" y="75363"/>
                </a:lnTo>
                <a:lnTo>
                  <a:pt x="2210638" y="75363"/>
                </a:lnTo>
              </a:path>
            </a:pathLst>
          </a:custGeom>
          <a:ln w="25400">
            <a:solidFill>
              <a:srgbClr val="C15745"/>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6" name="ZoneTexte 35"/>
          <p:cNvSpPr txBox="1"/>
          <p:nvPr/>
        </p:nvSpPr>
        <p:spPr>
          <a:xfrm>
            <a:off x="2878686" y="4826514"/>
            <a:ext cx="466794" cy="276999"/>
          </a:xfrm>
          <a:prstGeom prst="rect">
            <a:avLst/>
          </a:prstGeom>
          <a:noFill/>
        </p:spPr>
        <p:txBody>
          <a:bodyPr wrap="none" rtlCol="0">
            <a:spAutoFit/>
          </a:bodyPr>
          <a:lstStyle/>
          <a:p>
            <a:r>
              <a:rPr lang="fr-FR" sz="1200" b="1" dirty="0"/>
              <a:t>-162</a:t>
            </a:r>
          </a:p>
        </p:txBody>
      </p:sp>
      <p:sp>
        <p:nvSpPr>
          <p:cNvPr id="37" name="ZoneTexte 36"/>
          <p:cNvSpPr txBox="1"/>
          <p:nvPr/>
        </p:nvSpPr>
        <p:spPr>
          <a:xfrm>
            <a:off x="3287218" y="4837664"/>
            <a:ext cx="418704" cy="276999"/>
          </a:xfrm>
          <a:prstGeom prst="rect">
            <a:avLst/>
          </a:prstGeom>
          <a:noFill/>
        </p:spPr>
        <p:txBody>
          <a:bodyPr wrap="none" rtlCol="0">
            <a:spAutoFit/>
          </a:bodyPr>
          <a:lstStyle/>
          <a:p>
            <a:r>
              <a:rPr lang="fr-FR" sz="1200" b="1" dirty="0"/>
              <a:t>+10</a:t>
            </a:r>
          </a:p>
        </p:txBody>
      </p:sp>
      <p:sp>
        <p:nvSpPr>
          <p:cNvPr id="38" name="Rectangle 37"/>
          <p:cNvSpPr/>
          <p:nvPr/>
        </p:nvSpPr>
        <p:spPr>
          <a:xfrm>
            <a:off x="3357554" y="5072074"/>
            <a:ext cx="142876" cy="14287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cxnSp>
        <p:nvCxnSpPr>
          <p:cNvPr id="39" name="Connecteur droit avec flèche 38"/>
          <p:cNvCxnSpPr/>
          <p:nvPr/>
        </p:nvCxnSpPr>
        <p:spPr>
          <a:xfrm rot="5400000">
            <a:off x="4215604" y="5612640"/>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rot="16200000" flipV="1">
            <a:off x="4715670" y="6214289"/>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4714876" y="6000769"/>
            <a:ext cx="428628" cy="1588"/>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42" name="Forme libre 41"/>
          <p:cNvSpPr/>
          <p:nvPr/>
        </p:nvSpPr>
        <p:spPr>
          <a:xfrm>
            <a:off x="3428992" y="5286388"/>
            <a:ext cx="738554" cy="713433"/>
          </a:xfrm>
          <a:custGeom>
            <a:avLst/>
            <a:gdLst>
              <a:gd name="connsiteX0" fmla="*/ 738554 w 738554"/>
              <a:gd name="connsiteY0" fmla="*/ 713433 h 713433"/>
              <a:gd name="connsiteX1" fmla="*/ 0 w 738554"/>
              <a:gd name="connsiteY1" fmla="*/ 713433 h 713433"/>
              <a:gd name="connsiteX2" fmla="*/ 0 w 738554"/>
              <a:gd name="connsiteY2" fmla="*/ 0 h 713433"/>
            </a:gdLst>
            <a:ahLst/>
            <a:cxnLst>
              <a:cxn ang="0">
                <a:pos x="connsiteX0" y="connsiteY0"/>
              </a:cxn>
              <a:cxn ang="0">
                <a:pos x="connsiteX1" y="connsiteY1"/>
              </a:cxn>
              <a:cxn ang="0">
                <a:pos x="connsiteX2" y="connsiteY2"/>
              </a:cxn>
            </a:cxnLst>
            <a:rect l="l" t="t" r="r" b="b"/>
            <a:pathLst>
              <a:path w="738554" h="713433">
                <a:moveTo>
                  <a:pt x="738554" y="713433"/>
                </a:moveTo>
                <a:lnTo>
                  <a:pt x="0" y="713433"/>
                </a:lnTo>
                <a:lnTo>
                  <a:pt x="0" y="0"/>
                </a:lnTo>
              </a:path>
            </a:pathLst>
          </a:cu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ZoneTexte 42"/>
          <p:cNvSpPr txBox="1"/>
          <p:nvPr/>
        </p:nvSpPr>
        <p:spPr>
          <a:xfrm>
            <a:off x="3428992" y="5429264"/>
            <a:ext cx="886012" cy="276999"/>
          </a:xfrm>
          <a:prstGeom prst="rect">
            <a:avLst/>
          </a:prstGeom>
          <a:noFill/>
        </p:spPr>
        <p:txBody>
          <a:bodyPr wrap="none" rtlCol="0">
            <a:spAutoFit/>
          </a:bodyPr>
          <a:lstStyle/>
          <a:p>
            <a:r>
              <a:rPr lang="fr-FR" sz="1200" b="1" dirty="0">
                <a:solidFill>
                  <a:srgbClr val="C00000"/>
                </a:solidFill>
              </a:rPr>
              <a:t>Répression</a:t>
            </a:r>
          </a:p>
        </p:txBody>
      </p:sp>
      <p:sp>
        <p:nvSpPr>
          <p:cNvPr id="44" name="ZoneTexte 43"/>
          <p:cNvSpPr txBox="1"/>
          <p:nvPr/>
        </p:nvSpPr>
        <p:spPr>
          <a:xfrm>
            <a:off x="4500562" y="5429264"/>
            <a:ext cx="869084" cy="276999"/>
          </a:xfrm>
          <a:prstGeom prst="rect">
            <a:avLst/>
          </a:prstGeom>
          <a:noFill/>
        </p:spPr>
        <p:txBody>
          <a:bodyPr wrap="none" rtlCol="0">
            <a:spAutoFit/>
          </a:bodyPr>
          <a:lstStyle/>
          <a:p>
            <a:r>
              <a:rPr lang="fr-FR" sz="1200" b="1" dirty="0">
                <a:solidFill>
                  <a:srgbClr val="00B050"/>
                </a:solidFill>
              </a:rPr>
              <a:t>Traduction</a:t>
            </a:r>
          </a:p>
        </p:txBody>
      </p:sp>
      <p:sp>
        <p:nvSpPr>
          <p:cNvPr id="48" name="Ellipse 47"/>
          <p:cNvSpPr/>
          <p:nvPr/>
        </p:nvSpPr>
        <p:spPr>
          <a:xfrm>
            <a:off x="4286248" y="5853970"/>
            <a:ext cx="285752" cy="35719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50" name="ZoneTexte 49"/>
          <p:cNvSpPr txBox="1"/>
          <p:nvPr/>
        </p:nvSpPr>
        <p:spPr>
          <a:xfrm>
            <a:off x="5598354" y="5000636"/>
            <a:ext cx="588623" cy="276999"/>
          </a:xfrm>
          <a:prstGeom prst="rect">
            <a:avLst/>
          </a:prstGeom>
          <a:noFill/>
        </p:spPr>
        <p:txBody>
          <a:bodyPr wrap="none" rtlCol="0">
            <a:spAutoFit/>
          </a:bodyPr>
          <a:lstStyle/>
          <a:p>
            <a:r>
              <a:rPr lang="fr-FR" sz="1200" b="1" dirty="0" err="1"/>
              <a:t>ARNm</a:t>
            </a:r>
            <a:endParaRPr lang="fr-FR" sz="1200" b="1" dirty="0"/>
          </a:p>
        </p:txBody>
      </p:sp>
      <p:sp>
        <p:nvSpPr>
          <p:cNvPr id="482313" name="Text Box 9"/>
          <p:cNvSpPr txBox="1">
            <a:spLocks noChangeArrowheads="1"/>
          </p:cNvSpPr>
          <p:nvPr/>
        </p:nvSpPr>
        <p:spPr bwMode="auto">
          <a:xfrm>
            <a:off x="1258888" y="1000108"/>
            <a:ext cx="7199312" cy="825500"/>
          </a:xfrm>
          <a:prstGeom prst="rect">
            <a:avLst/>
          </a:prstGeom>
          <a:noFill/>
          <a:ln w="9525">
            <a:noFill/>
            <a:miter lim="800000"/>
            <a:headEnd/>
            <a:tailEnd/>
          </a:ln>
          <a:effectLst/>
        </p:spPr>
        <p:txBody>
          <a:bodyPr>
            <a:spAutoFit/>
          </a:bodyPr>
          <a:lstStyle/>
          <a:p>
            <a:r>
              <a:rPr lang="fr-FR" sz="1600" dirty="0">
                <a:sym typeface="Wingdings"/>
              </a:rPr>
              <a:t> </a:t>
            </a:r>
            <a:r>
              <a:rPr lang="fr-FR" sz="1600" dirty="0"/>
              <a:t>De plus, les </a:t>
            </a:r>
            <a:r>
              <a:rPr lang="fr-FR" sz="1600" dirty="0" err="1"/>
              <a:t>ribo</a:t>
            </a:r>
            <a:r>
              <a:rPr lang="fr-FR" sz="1600" dirty="0"/>
              <a:t> libres se fixent sur les opérons des gènes codant pour les </a:t>
            </a:r>
            <a:r>
              <a:rPr lang="fr-FR" sz="1600" dirty="0" err="1"/>
              <a:t>ARNr</a:t>
            </a:r>
            <a:r>
              <a:rPr lang="fr-FR" sz="1600" dirty="0"/>
              <a:t>  et ceci empêche la production d’</a:t>
            </a:r>
            <a:r>
              <a:rPr lang="fr-FR" sz="1600" dirty="0" err="1"/>
              <a:t>ARNr</a:t>
            </a:r>
            <a:r>
              <a:rPr lang="fr-FR" sz="1600" dirty="0"/>
              <a:t> </a:t>
            </a:r>
            <a:r>
              <a:rPr lang="fr-FR" sz="1600" dirty="0">
                <a:sym typeface="Wingdings" pitchFamily="2" charset="2"/>
              </a:rPr>
              <a:t> </a:t>
            </a:r>
            <a:r>
              <a:rPr lang="fr-FR" sz="1600" dirty="0">
                <a:solidFill>
                  <a:srgbClr val="CC0000"/>
                </a:solidFill>
                <a:sym typeface="Wingdings" pitchFamily="2" charset="2"/>
              </a:rPr>
              <a:t>il n’y a pas de </a:t>
            </a:r>
            <a:r>
              <a:rPr lang="fr-FR" sz="1600" dirty="0" err="1">
                <a:solidFill>
                  <a:srgbClr val="CC0000"/>
                </a:solidFill>
                <a:sym typeface="Wingdings" pitchFamily="2" charset="2"/>
              </a:rPr>
              <a:t>ribo</a:t>
            </a:r>
            <a:r>
              <a:rPr lang="fr-FR" sz="1600" dirty="0">
                <a:solidFill>
                  <a:srgbClr val="CC0000"/>
                </a:solidFill>
                <a:sym typeface="Wingdings" pitchFamily="2" charset="2"/>
              </a:rPr>
              <a:t> libres ni de composants de ces </a:t>
            </a:r>
            <a:r>
              <a:rPr lang="fr-FR" sz="1600" dirty="0" err="1">
                <a:solidFill>
                  <a:srgbClr val="CC0000"/>
                </a:solidFill>
                <a:sym typeface="Wingdings" pitchFamily="2" charset="2"/>
              </a:rPr>
              <a:t>ribo</a:t>
            </a:r>
            <a:r>
              <a:rPr lang="fr-FR" sz="1600" dirty="0">
                <a:solidFill>
                  <a:srgbClr val="CC0000"/>
                </a:solidFill>
                <a:sym typeface="Wingdings" pitchFamily="2" charset="2"/>
              </a:rPr>
              <a:t> qui ne soient libres</a:t>
            </a:r>
            <a:r>
              <a:rPr lang="fr-FR" sz="1600" dirty="0">
                <a:sym typeface="Wingdings" pitchFamily="2" charset="2"/>
              </a:rPr>
              <a:t> </a:t>
            </a:r>
            <a:endParaRPr lang="fr-FR" sz="1600" baseline="30000" dirty="0">
              <a:solidFill>
                <a:srgbClr val="CC0000"/>
              </a:solidFill>
              <a:cs typeface="Arial" pitchFamily="34" charset="0"/>
              <a:sym typeface="Wingdings" pitchFamily="2" charset="2"/>
            </a:endParaRPr>
          </a:p>
        </p:txBody>
      </p:sp>
      <p:sp>
        <p:nvSpPr>
          <p:cNvPr id="482315" name="Text Box 11"/>
          <p:cNvSpPr txBox="1">
            <a:spLocks noChangeArrowheads="1"/>
          </p:cNvSpPr>
          <p:nvPr/>
        </p:nvSpPr>
        <p:spPr bwMode="auto">
          <a:xfrm>
            <a:off x="1258888" y="1935145"/>
            <a:ext cx="7199312" cy="830997"/>
          </a:xfrm>
          <a:prstGeom prst="rect">
            <a:avLst/>
          </a:prstGeom>
          <a:noFill/>
          <a:ln w="9525">
            <a:noFill/>
            <a:miter lim="800000"/>
            <a:headEnd/>
            <a:tailEnd/>
          </a:ln>
          <a:effectLst/>
        </p:spPr>
        <p:txBody>
          <a:bodyPr>
            <a:spAutoFit/>
          </a:bodyPr>
          <a:lstStyle/>
          <a:p>
            <a:r>
              <a:rPr lang="fr-FR" sz="1600" dirty="0">
                <a:sym typeface="Wingdings"/>
              </a:rPr>
              <a:t> </a:t>
            </a:r>
            <a:r>
              <a:rPr lang="fr-FR" sz="1600" dirty="0"/>
              <a:t>Un des exemple permettant d’illustrer ces points est l’opéron </a:t>
            </a:r>
            <a:r>
              <a:rPr lang="fr-FR" sz="1600" dirty="0" err="1">
                <a:solidFill>
                  <a:srgbClr val="CC0000"/>
                </a:solidFill>
              </a:rPr>
              <a:t>rpso</a:t>
            </a:r>
            <a:r>
              <a:rPr lang="fr-FR" sz="1600" dirty="0"/>
              <a:t>, codant pour:</a:t>
            </a:r>
          </a:p>
          <a:p>
            <a:r>
              <a:rPr lang="fr-FR" sz="1600" dirty="0"/>
              <a:t>	- La </a:t>
            </a:r>
            <a:r>
              <a:rPr lang="fr-FR" sz="1600" dirty="0" err="1"/>
              <a:t>prot</a:t>
            </a:r>
            <a:r>
              <a:rPr lang="fr-FR" sz="1600" dirty="0"/>
              <a:t> </a:t>
            </a:r>
            <a:r>
              <a:rPr lang="fr-FR" sz="1600" dirty="0" err="1"/>
              <a:t>ribosomique</a:t>
            </a:r>
            <a:r>
              <a:rPr lang="fr-FR" sz="1600" dirty="0"/>
              <a:t> S15</a:t>
            </a:r>
          </a:p>
          <a:p>
            <a:r>
              <a:rPr lang="fr-FR" sz="1600" dirty="0"/>
              <a:t>	- La </a:t>
            </a:r>
            <a:r>
              <a:rPr lang="fr-FR" sz="1600" dirty="0" err="1"/>
              <a:t>polynucléotide</a:t>
            </a:r>
            <a:r>
              <a:rPr lang="fr-FR" sz="1600" dirty="0"/>
              <a:t> phosphorylase</a:t>
            </a:r>
            <a:endParaRPr lang="fr-FR" sz="1600" baseline="30000" dirty="0">
              <a:solidFill>
                <a:srgbClr val="CC0000"/>
              </a:solidFill>
              <a:cs typeface="Arial" pitchFamily="34" charset="0"/>
              <a:sym typeface="Wingdings" pitchFamily="2" charset="2"/>
            </a:endParaRPr>
          </a:p>
        </p:txBody>
      </p:sp>
      <p:sp>
        <p:nvSpPr>
          <p:cNvPr id="482317" name="Text Box 13"/>
          <p:cNvSpPr txBox="1">
            <a:spLocks noChangeArrowheads="1"/>
          </p:cNvSpPr>
          <p:nvPr/>
        </p:nvSpPr>
        <p:spPr bwMode="auto">
          <a:xfrm>
            <a:off x="1258888" y="3016233"/>
            <a:ext cx="7199312" cy="830997"/>
          </a:xfrm>
          <a:prstGeom prst="rect">
            <a:avLst/>
          </a:prstGeom>
          <a:noFill/>
          <a:ln w="9525">
            <a:noFill/>
            <a:miter lim="800000"/>
            <a:headEnd/>
            <a:tailEnd/>
          </a:ln>
          <a:effectLst/>
        </p:spPr>
        <p:txBody>
          <a:bodyPr>
            <a:spAutoFit/>
          </a:bodyPr>
          <a:lstStyle/>
          <a:p>
            <a:r>
              <a:rPr lang="fr-FR" sz="1600" dirty="0">
                <a:sym typeface="Wingdings"/>
              </a:rPr>
              <a:t> </a:t>
            </a:r>
            <a:r>
              <a:rPr lang="fr-FR" sz="1600" dirty="0"/>
              <a:t>Comme dans le cas de la </a:t>
            </a:r>
            <a:r>
              <a:rPr lang="fr-FR" sz="1600" dirty="0" err="1"/>
              <a:t>ThrRS</a:t>
            </a:r>
            <a:r>
              <a:rPr lang="fr-FR" sz="1600" dirty="0"/>
              <a:t> des mutants ont pu être isolés qui présentent une surproduction de S15 ou une répression de la synthèse de S15, dans ce dernier cas cela conduit à la production de </a:t>
            </a:r>
            <a:r>
              <a:rPr lang="fr-FR" sz="1600" dirty="0" err="1"/>
              <a:t>ribo</a:t>
            </a:r>
            <a:r>
              <a:rPr lang="fr-FR" sz="1600" dirty="0"/>
              <a:t> inactifs ce qui est létal</a:t>
            </a:r>
            <a:endParaRPr lang="fr-FR" sz="1600" baseline="30000" dirty="0">
              <a:solidFill>
                <a:srgbClr val="CC0000"/>
              </a:solidFill>
              <a:cs typeface="Arial" pitchFamily="34" charset="0"/>
              <a:sym typeface="Wingdings" pitchFamily="2" charset="2"/>
            </a:endParaRPr>
          </a:p>
        </p:txBody>
      </p:sp>
      <p:sp>
        <p:nvSpPr>
          <p:cNvPr id="15" name="Rectangle 14"/>
          <p:cNvSpPr/>
          <p:nvPr/>
        </p:nvSpPr>
        <p:spPr>
          <a:xfrm>
            <a:off x="3590010" y="4787850"/>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6" name="Rectangle 15"/>
          <p:cNvSpPr/>
          <p:nvPr/>
        </p:nvSpPr>
        <p:spPr>
          <a:xfrm>
            <a:off x="3954216" y="4787850"/>
            <a:ext cx="513714"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7" name="Rectangle 16"/>
          <p:cNvSpPr/>
          <p:nvPr/>
        </p:nvSpPr>
        <p:spPr>
          <a:xfrm>
            <a:off x="4467044" y="4787850"/>
            <a:ext cx="408850"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8" name="ZoneTexte 17"/>
          <p:cNvSpPr txBox="1"/>
          <p:nvPr/>
        </p:nvSpPr>
        <p:spPr>
          <a:xfrm>
            <a:off x="3575380" y="4721517"/>
            <a:ext cx="429028" cy="276999"/>
          </a:xfrm>
          <a:prstGeom prst="rect">
            <a:avLst/>
          </a:prstGeom>
          <a:noFill/>
        </p:spPr>
        <p:txBody>
          <a:bodyPr wrap="none" rtlCol="0">
            <a:spAutoFit/>
          </a:bodyPr>
          <a:lstStyle/>
          <a:p>
            <a:r>
              <a:rPr lang="fr-FR" sz="1200" dirty="0" err="1"/>
              <a:t>infB</a:t>
            </a:r>
            <a:endParaRPr lang="fr-FR" sz="1200" dirty="0"/>
          </a:p>
        </p:txBody>
      </p:sp>
      <p:sp>
        <p:nvSpPr>
          <p:cNvPr id="19" name="ZoneTexte 18"/>
          <p:cNvSpPr txBox="1"/>
          <p:nvPr/>
        </p:nvSpPr>
        <p:spPr>
          <a:xfrm>
            <a:off x="4011323" y="4721517"/>
            <a:ext cx="452688" cy="276999"/>
          </a:xfrm>
          <a:prstGeom prst="rect">
            <a:avLst/>
          </a:prstGeom>
          <a:noFill/>
        </p:spPr>
        <p:txBody>
          <a:bodyPr wrap="none" rtlCol="0">
            <a:spAutoFit/>
          </a:bodyPr>
          <a:lstStyle/>
          <a:p>
            <a:r>
              <a:rPr lang="fr-FR" sz="1200" dirty="0" err="1"/>
              <a:t>rbfA</a:t>
            </a:r>
            <a:endParaRPr lang="fr-FR" sz="1200" dirty="0"/>
          </a:p>
        </p:txBody>
      </p:sp>
      <p:sp>
        <p:nvSpPr>
          <p:cNvPr id="20" name="ZoneTexte 19"/>
          <p:cNvSpPr txBox="1"/>
          <p:nvPr/>
        </p:nvSpPr>
        <p:spPr>
          <a:xfrm>
            <a:off x="4446924" y="4722289"/>
            <a:ext cx="500066" cy="276999"/>
          </a:xfrm>
          <a:prstGeom prst="rect">
            <a:avLst/>
          </a:prstGeom>
          <a:noFill/>
        </p:spPr>
        <p:txBody>
          <a:bodyPr wrap="square" rtlCol="0">
            <a:spAutoFit/>
          </a:bodyPr>
          <a:lstStyle/>
          <a:p>
            <a:r>
              <a:rPr lang="fr-FR" sz="1200" dirty="0" err="1"/>
              <a:t>truB</a:t>
            </a:r>
            <a:endParaRPr lang="fr-FR" sz="1200" dirty="0"/>
          </a:p>
        </p:txBody>
      </p:sp>
      <p:sp>
        <p:nvSpPr>
          <p:cNvPr id="23" name="Rectangle 22"/>
          <p:cNvSpPr/>
          <p:nvPr/>
        </p:nvSpPr>
        <p:spPr>
          <a:xfrm>
            <a:off x="4879629" y="4785663"/>
            <a:ext cx="285752" cy="14287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4" name="ZoneTexte 23"/>
          <p:cNvSpPr txBox="1"/>
          <p:nvPr/>
        </p:nvSpPr>
        <p:spPr>
          <a:xfrm>
            <a:off x="4833872" y="4725960"/>
            <a:ext cx="412292" cy="276999"/>
          </a:xfrm>
          <a:prstGeom prst="rect">
            <a:avLst/>
          </a:prstGeom>
          <a:noFill/>
        </p:spPr>
        <p:txBody>
          <a:bodyPr wrap="none" rtlCol="0">
            <a:spAutoFit/>
          </a:bodyPr>
          <a:lstStyle/>
          <a:p>
            <a:r>
              <a:rPr lang="fr-FR" sz="1200" dirty="0">
                <a:latin typeface="Calibri" pitchFamily="34" charset="0"/>
                <a:cs typeface="Calibri" pitchFamily="34" charset="0"/>
              </a:rPr>
              <a:t>S15</a:t>
            </a:r>
          </a:p>
        </p:txBody>
      </p:sp>
      <p:sp>
        <p:nvSpPr>
          <p:cNvPr id="25" name="Rectangle 24"/>
          <p:cNvSpPr/>
          <p:nvPr/>
        </p:nvSpPr>
        <p:spPr>
          <a:xfrm>
            <a:off x="5161646" y="4785663"/>
            <a:ext cx="368408" cy="14287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6" name="ZoneTexte 25"/>
          <p:cNvSpPr txBox="1"/>
          <p:nvPr/>
        </p:nvSpPr>
        <p:spPr>
          <a:xfrm>
            <a:off x="5147016" y="4700280"/>
            <a:ext cx="425116" cy="276999"/>
          </a:xfrm>
          <a:prstGeom prst="rect">
            <a:avLst/>
          </a:prstGeom>
          <a:noFill/>
        </p:spPr>
        <p:txBody>
          <a:bodyPr wrap="none" rtlCol="0">
            <a:spAutoFit/>
          </a:bodyPr>
          <a:lstStyle/>
          <a:p>
            <a:r>
              <a:rPr lang="fr-FR" sz="1200" dirty="0" err="1"/>
              <a:t>pnp</a:t>
            </a:r>
            <a:endParaRPr lang="fr-FR" sz="1200" dirty="0"/>
          </a:p>
        </p:txBody>
      </p:sp>
      <p:sp>
        <p:nvSpPr>
          <p:cNvPr id="51" name="ZoneTexte 50"/>
          <p:cNvSpPr txBox="1"/>
          <p:nvPr/>
        </p:nvSpPr>
        <p:spPr>
          <a:xfrm>
            <a:off x="4500562" y="6429396"/>
            <a:ext cx="784189" cy="276999"/>
          </a:xfrm>
          <a:prstGeom prst="rect">
            <a:avLst/>
          </a:prstGeom>
          <a:noFill/>
        </p:spPr>
        <p:txBody>
          <a:bodyPr wrap="none" rtlCol="0">
            <a:spAutoFit/>
          </a:bodyPr>
          <a:lstStyle/>
          <a:p>
            <a:r>
              <a:rPr lang="fr-FR" sz="1200" b="1" dirty="0" err="1"/>
              <a:t>rRNA</a:t>
            </a:r>
            <a:r>
              <a:rPr lang="fr-FR" sz="1200" b="1" dirty="0"/>
              <a:t> 16S</a:t>
            </a:r>
          </a:p>
        </p:txBody>
      </p:sp>
      <p:pic>
        <p:nvPicPr>
          <p:cNvPr id="52" name="Image 51" descr="ribo 30S.png"/>
          <p:cNvPicPr>
            <a:picLocks noChangeAspect="1"/>
          </p:cNvPicPr>
          <p:nvPr/>
        </p:nvPicPr>
        <p:blipFill>
          <a:blip r:embed="rId3" cstate="print"/>
          <a:stretch>
            <a:fillRect/>
          </a:stretch>
        </p:blipFill>
        <p:spPr>
          <a:xfrm>
            <a:off x="5286380" y="5643578"/>
            <a:ext cx="566929" cy="661417"/>
          </a:xfrm>
          <a:prstGeom prst="rect">
            <a:avLst/>
          </a:prstGeom>
        </p:spPr>
      </p:pic>
      <p:sp>
        <p:nvSpPr>
          <p:cNvPr id="53" name="ZoneTexte 52"/>
          <p:cNvSpPr txBox="1"/>
          <p:nvPr/>
        </p:nvSpPr>
        <p:spPr>
          <a:xfrm>
            <a:off x="5260849" y="5786454"/>
            <a:ext cx="562975" cy="400110"/>
          </a:xfrm>
          <a:prstGeom prst="rect">
            <a:avLst/>
          </a:prstGeom>
          <a:noFill/>
        </p:spPr>
        <p:txBody>
          <a:bodyPr wrap="none" rtlCol="0">
            <a:spAutoFit/>
          </a:bodyPr>
          <a:lstStyle/>
          <a:p>
            <a:r>
              <a:rPr lang="fr-FR" sz="2000" dirty="0"/>
              <a:t>30S</a:t>
            </a:r>
          </a:p>
        </p:txBody>
      </p:sp>
      <p:sp>
        <p:nvSpPr>
          <p:cNvPr id="54" name="ZoneTexte 53"/>
          <p:cNvSpPr txBox="1"/>
          <p:nvPr/>
        </p:nvSpPr>
        <p:spPr>
          <a:xfrm>
            <a:off x="5857884" y="5786454"/>
            <a:ext cx="1391663" cy="276999"/>
          </a:xfrm>
          <a:prstGeom prst="rect">
            <a:avLst/>
          </a:prstGeom>
          <a:noFill/>
        </p:spPr>
        <p:txBody>
          <a:bodyPr wrap="none" rtlCol="0">
            <a:spAutoFit/>
          </a:bodyPr>
          <a:lstStyle/>
          <a:p>
            <a:r>
              <a:rPr lang="fr-FR" sz="1200" b="1" dirty="0"/>
              <a:t>Assemblage su 30S</a:t>
            </a:r>
          </a:p>
        </p:txBody>
      </p:sp>
      <p:sp>
        <p:nvSpPr>
          <p:cNvPr id="55" name="ZoneTexte 54"/>
          <p:cNvSpPr txBox="1"/>
          <p:nvPr/>
        </p:nvSpPr>
        <p:spPr>
          <a:xfrm>
            <a:off x="285720" y="71414"/>
            <a:ext cx="8422690" cy="523220"/>
          </a:xfrm>
          <a:prstGeom prst="rect">
            <a:avLst/>
          </a:prstGeom>
          <a:noFill/>
        </p:spPr>
        <p:txBody>
          <a:bodyPr wrap="none" rtlCol="0">
            <a:spAutoFit/>
          </a:bodyPr>
          <a:lstStyle/>
          <a:p>
            <a:r>
              <a:rPr lang="fr-FR" sz="2800" dirty="0">
                <a:solidFill>
                  <a:schemeClr val="accent1">
                    <a:lumMod val="50000"/>
                  </a:schemeClr>
                </a:solidFill>
                <a:latin typeface="+mj-lt"/>
                <a:cs typeface="Arial" pitchFamily="34" charset="0"/>
                <a:sym typeface="Wingdings"/>
              </a:rPr>
              <a:t> Régulation de l’expression de la protéine S15: piégeage</a:t>
            </a:r>
            <a:endParaRPr lang="fr-FR" sz="2800" dirty="0">
              <a:solidFill>
                <a:schemeClr val="accent1">
                  <a:lumMod val="50000"/>
                </a:schemeClr>
              </a:solidFill>
              <a:latin typeface="+mj-lt"/>
              <a:cs typeface="Arial" pitchFamily="34" charset="0"/>
            </a:endParaRPr>
          </a:p>
        </p:txBody>
      </p:sp>
    </p:spTree>
    <p:extLst>
      <p:ext uri="{BB962C8B-B14F-4D97-AF65-F5344CB8AC3E}">
        <p14:creationId xmlns:p14="http://schemas.microsoft.com/office/powerpoint/2010/main" val="333648561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18720</TotalTime>
  <Words>8310</Words>
  <Application>Microsoft Macintosh PowerPoint</Application>
  <PresentationFormat>Affichage à l'écran (4:3)</PresentationFormat>
  <Paragraphs>1066</Paragraphs>
  <Slides>110</Slides>
  <Notes>44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110</vt:i4>
      </vt:variant>
    </vt:vector>
  </HeadingPairs>
  <TitlesOfParts>
    <vt:vector size="117" baseType="lpstr">
      <vt:lpstr>Arial</vt:lpstr>
      <vt:lpstr>Calibri</vt:lpstr>
      <vt:lpstr>Comic Sans MS</vt:lpstr>
      <vt:lpstr>Gill Sans</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Les signaux associés aux éléments génétiques chez les procaryotes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Hubert</dc:creator>
  <cp:lastModifiedBy>Utilisateur Microsoft Office</cp:lastModifiedBy>
  <cp:revision>224</cp:revision>
  <dcterms:created xsi:type="dcterms:W3CDTF">2009-12-30T10:15:17Z</dcterms:created>
  <dcterms:modified xsi:type="dcterms:W3CDTF">2022-03-22T06:20:05Z</dcterms:modified>
</cp:coreProperties>
</file>