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1"/>
  </p:notesMasterIdLst>
  <p:sldIdLst>
    <p:sldId id="264" r:id="rId2"/>
    <p:sldId id="267" r:id="rId3"/>
    <p:sldId id="312" r:id="rId4"/>
    <p:sldId id="265" r:id="rId5"/>
    <p:sldId id="266" r:id="rId6"/>
    <p:sldId id="280" r:id="rId7"/>
    <p:sldId id="297" r:id="rId8"/>
    <p:sldId id="277" r:id="rId9"/>
    <p:sldId id="296" r:id="rId10"/>
    <p:sldId id="298" r:id="rId11"/>
    <p:sldId id="299" r:id="rId12"/>
    <p:sldId id="300" r:id="rId13"/>
    <p:sldId id="301" r:id="rId14"/>
    <p:sldId id="392" r:id="rId15"/>
    <p:sldId id="304" r:id="rId16"/>
    <p:sldId id="302" r:id="rId17"/>
    <p:sldId id="303" r:id="rId18"/>
    <p:sldId id="295" r:id="rId19"/>
    <p:sldId id="307" r:id="rId20"/>
    <p:sldId id="290" r:id="rId21"/>
    <p:sldId id="285" r:id="rId22"/>
    <p:sldId id="291" r:id="rId23"/>
    <p:sldId id="287" r:id="rId24"/>
    <p:sldId id="292" r:id="rId25"/>
    <p:sldId id="289" r:id="rId26"/>
    <p:sldId id="293" r:id="rId27"/>
    <p:sldId id="294" r:id="rId28"/>
    <p:sldId id="305" r:id="rId29"/>
    <p:sldId id="281" r:id="rId30"/>
    <p:sldId id="282" r:id="rId31"/>
    <p:sldId id="278" r:id="rId32"/>
    <p:sldId id="283" r:id="rId33"/>
    <p:sldId id="284" r:id="rId34"/>
    <p:sldId id="260" r:id="rId35"/>
    <p:sldId id="279" r:id="rId36"/>
    <p:sldId id="306" r:id="rId37"/>
    <p:sldId id="309" r:id="rId38"/>
    <p:sldId id="308" r:id="rId39"/>
    <p:sldId id="310" r:id="rId40"/>
    <p:sldId id="311" r:id="rId41"/>
    <p:sldId id="315" r:id="rId42"/>
    <p:sldId id="313" r:id="rId43"/>
    <p:sldId id="314" r:id="rId44"/>
    <p:sldId id="316" r:id="rId45"/>
    <p:sldId id="317" r:id="rId46"/>
    <p:sldId id="319" r:id="rId47"/>
    <p:sldId id="320" r:id="rId48"/>
    <p:sldId id="321" r:id="rId49"/>
    <p:sldId id="325" r:id="rId50"/>
    <p:sldId id="322" r:id="rId51"/>
    <p:sldId id="323" r:id="rId52"/>
    <p:sldId id="324" r:id="rId53"/>
    <p:sldId id="326" r:id="rId54"/>
    <p:sldId id="347" r:id="rId55"/>
    <p:sldId id="345" r:id="rId56"/>
    <p:sldId id="346" r:id="rId57"/>
    <p:sldId id="327" r:id="rId58"/>
    <p:sldId id="329" r:id="rId59"/>
    <p:sldId id="261" r:id="rId60"/>
    <p:sldId id="330" r:id="rId61"/>
    <p:sldId id="342" r:id="rId62"/>
    <p:sldId id="331" r:id="rId63"/>
    <p:sldId id="318" r:id="rId64"/>
    <p:sldId id="332" r:id="rId65"/>
    <p:sldId id="334" r:id="rId66"/>
    <p:sldId id="393" r:id="rId67"/>
    <p:sldId id="333" r:id="rId68"/>
    <p:sldId id="262" r:id="rId69"/>
    <p:sldId id="263" r:id="rId70"/>
    <p:sldId id="335" r:id="rId71"/>
    <p:sldId id="337" r:id="rId72"/>
    <p:sldId id="348" r:id="rId73"/>
    <p:sldId id="350" r:id="rId74"/>
    <p:sldId id="352" r:id="rId75"/>
    <p:sldId id="355" r:id="rId76"/>
    <p:sldId id="357" r:id="rId77"/>
    <p:sldId id="351" r:id="rId78"/>
    <p:sldId id="354" r:id="rId79"/>
    <p:sldId id="359" r:id="rId80"/>
    <p:sldId id="386" r:id="rId81"/>
    <p:sldId id="367" r:id="rId82"/>
    <p:sldId id="368" r:id="rId83"/>
    <p:sldId id="369" r:id="rId84"/>
    <p:sldId id="370" r:id="rId85"/>
    <p:sldId id="361" r:id="rId86"/>
    <p:sldId id="362" r:id="rId87"/>
    <p:sldId id="363" r:id="rId88"/>
    <p:sldId id="371" r:id="rId89"/>
    <p:sldId id="376" r:id="rId90"/>
    <p:sldId id="372" r:id="rId91"/>
    <p:sldId id="373" r:id="rId92"/>
    <p:sldId id="374" r:id="rId93"/>
    <p:sldId id="377" r:id="rId94"/>
    <p:sldId id="378" r:id="rId95"/>
    <p:sldId id="383" r:id="rId96"/>
    <p:sldId id="379" r:id="rId97"/>
    <p:sldId id="384" r:id="rId98"/>
    <p:sldId id="387" r:id="rId99"/>
    <p:sldId id="381" r:id="rId100"/>
    <p:sldId id="380" r:id="rId101"/>
    <p:sldId id="344" r:id="rId102"/>
    <p:sldId id="388" r:id="rId103"/>
    <p:sldId id="389" r:id="rId104"/>
    <p:sldId id="390" r:id="rId105"/>
    <p:sldId id="391" r:id="rId106"/>
    <p:sldId id="364" r:id="rId107"/>
    <p:sldId id="365" r:id="rId108"/>
    <p:sldId id="358" r:id="rId109"/>
    <p:sldId id="360" r:id="rId110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AD2CFF"/>
    <a:srgbClr val="E0A4FF"/>
    <a:srgbClr val="FFF2B6"/>
    <a:srgbClr val="7E7647"/>
    <a:srgbClr val="DEC6FF"/>
    <a:srgbClr val="9360C7"/>
    <a:srgbClr val="FABB1F"/>
    <a:srgbClr val="FF90EA"/>
    <a:srgbClr val="72D6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/>
    <p:restoredTop sz="91957" autoAdjust="0"/>
  </p:normalViewPr>
  <p:slideViewPr>
    <p:cSldViewPr snapToGrid="0" snapToObjects="1">
      <p:cViewPr varScale="1">
        <p:scale>
          <a:sx n="119" d="100"/>
          <a:sy n="119" d="100"/>
        </p:scale>
        <p:origin x="147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696131-3A27-EB4A-A23A-615428B50592}" type="datetimeFigureOut">
              <a:rPr lang="fr-FR" smtClean="0"/>
              <a:t>18/01/2022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B55413-694A-FB41-83FF-3988D7BCDA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2537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C1AB1B7-099B-3944-A2C4-0C8F0B6B1B28}" type="slidenum">
              <a:rPr lang="fr-FR" sz="1200"/>
              <a:pPr eaLnBrk="1" hangingPunct="1"/>
              <a:t>1</a:t>
            </a:fld>
            <a:endParaRPr lang="fr-FR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Fin L2 </a:t>
            </a:r>
            <a:r>
              <a:rPr lang="fr-FR"/>
              <a:t>vebdredi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55413-694A-FB41-83FF-3988D7BCDA6B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2010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Fin l3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55413-694A-FB41-83FF-3988D7BCDA6B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48809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Fin L2 mardi 2014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55413-694A-FB41-83FF-3988D7BCDA6B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84425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Fin </a:t>
            </a:r>
            <a:r>
              <a:rPr lang="fr-FR"/>
              <a:t>L2 lundi 2014 &amp; 2017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55413-694A-FB41-83FF-3988D7BCDA6B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84425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Fin L2 Mardi 2018 &amp; Lundi et mardi 2020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55413-694A-FB41-83FF-3988D7BCDA6B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2089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Fin L2 mardi 2015 Fin L2 vendredi 2015 fin 2017 fin Lundi </a:t>
            </a:r>
            <a:r>
              <a:rPr lang="fr-FR"/>
              <a:t>&amp; mardi 2019 &amp; fin 2021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55413-694A-FB41-83FF-3988D7BCDA6B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68812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Fin mardi 2016 </a:t>
            </a:r>
            <a:r>
              <a:rPr lang="fr-FR"/>
              <a:t>&amp; vendredi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55413-694A-FB41-83FF-3988D7BCDA6B}" type="slidenum">
              <a:rPr lang="fr-FR" smtClean="0"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58144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55413-694A-FB41-83FF-3988D7BCDA6B}" type="slidenum">
              <a:rPr lang="fr-FR" smtClean="0"/>
              <a:t>71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69950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Fin SVT 2014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55413-694A-FB41-83FF-3988D7BCDA6B}" type="slidenum">
              <a:rPr lang="fr-FR" smtClean="0"/>
              <a:t>72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76165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Fin mardi 2017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55413-694A-FB41-83FF-3988D7BCDA6B}" type="slidenum">
              <a:rPr lang="fr-FR" smtClean="0"/>
              <a:t>79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3686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2F48833-0635-6641-B067-C6416359A474}" type="slidenum">
              <a:rPr lang="fr-FR" sz="1200"/>
              <a:pPr eaLnBrk="1" hangingPunct="1"/>
              <a:t>2</a:t>
            </a:fld>
            <a:endParaRPr lang="fr-FR" sz="12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Fin 2015 vendredi</a:t>
            </a:r>
            <a:r>
              <a:rPr lang="fr-FR" baseline="0" dirty="0"/>
              <a:t> </a:t>
            </a:r>
            <a:r>
              <a:rPr lang="fr-FR" baseline="0"/>
              <a:t>et mardi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55413-694A-FB41-83FF-3988D7BCDA6B}" type="slidenum">
              <a:rPr lang="fr-FR" smtClean="0"/>
              <a:t>80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65447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55413-694A-FB41-83FF-3988D7BCDA6B}" type="slidenum">
              <a:rPr lang="fr-FR" smtClean="0"/>
              <a:t>81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80337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55413-694A-FB41-83FF-3988D7BCDA6B}" type="slidenum">
              <a:rPr lang="fr-FR" smtClean="0"/>
              <a:t>82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80337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55413-694A-FB41-83FF-3988D7BCDA6B}" type="slidenum">
              <a:rPr lang="fr-FR" smtClean="0"/>
              <a:t>83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80337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55413-694A-FB41-83FF-3988D7BCDA6B}" type="slidenum">
              <a:rPr lang="fr-FR" smtClean="0"/>
              <a:t>84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80337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Fin L2 mardi 2014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55413-694A-FB41-83FF-3988D7BCDA6B}" type="slidenum">
              <a:rPr lang="fr-FR" smtClean="0"/>
              <a:t>93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84425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Fin L2 mardi 2014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55413-694A-FB41-83FF-3988D7BCDA6B}" type="slidenum">
              <a:rPr lang="fr-FR" smtClean="0"/>
              <a:t>94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84425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Fin L2 mardi 2014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55413-694A-FB41-83FF-3988D7BCDA6B}" type="slidenum">
              <a:rPr lang="fr-FR" smtClean="0"/>
              <a:t>95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84425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55413-694A-FB41-83FF-3988D7BCDA6B}" type="slidenum">
              <a:rPr lang="fr-FR" smtClean="0"/>
              <a:t>96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8033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2F48833-0635-6641-B067-C6416359A474}" type="slidenum">
              <a:rPr lang="fr-FR" sz="1200"/>
              <a:pPr eaLnBrk="1" hangingPunct="1"/>
              <a:t>5</a:t>
            </a:fld>
            <a:endParaRPr lang="fr-FR" sz="12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Fin</a:t>
            </a:r>
            <a:r>
              <a:rPr lang="fr-FR" baseline="0" dirty="0"/>
              <a:t> </a:t>
            </a:r>
            <a:r>
              <a:rPr lang="fr-FR" dirty="0"/>
              <a:t>L2  Vendredi fin lundi 2019 et mardi 2019 fin mardi 2022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55413-694A-FB41-83FF-3988D7BCDA6B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5465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Fin L3 fin L2 2015 mardi </a:t>
            </a:r>
            <a:r>
              <a:rPr lang="fr-FR"/>
              <a:t>fin lundi 2022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55413-694A-FB41-83FF-3988D7BCDA6B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2793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fin L2  vendredi</a:t>
            </a:r>
            <a:r>
              <a:rPr lang="fr-FR" baseline="0"/>
              <a:t> 2015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55413-694A-FB41-83FF-3988D7BCDA6B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029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Fin mardi 2017 </a:t>
            </a:r>
            <a:r>
              <a:rPr lang="fr-FR"/>
              <a:t>Fin lundi 2020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55413-694A-FB41-83FF-3988D7BCDA6B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08754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Fin L2 mardi, Fin L2 Vendredi 2018 </a:t>
            </a:r>
            <a:r>
              <a:rPr lang="fr-FR"/>
              <a:t>fin mardi 2020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55413-694A-FB41-83FF-3988D7BCDA6B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35056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Fin L2 mardi 2015 fin </a:t>
            </a:r>
            <a:r>
              <a:rPr lang="fr-FR"/>
              <a:t>L2 vendredi 2015 fin mardi + vendredi 2017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55413-694A-FB41-83FF-3988D7BCDA6B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639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1559C-B52E-1048-8D29-D7DCE7950300}" type="datetimeFigureOut">
              <a:rPr lang="fr-FR" smtClean="0"/>
              <a:t>18/01/2022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04419-142B-E349-BBC8-56DA0E765F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0637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1559C-B52E-1048-8D29-D7DCE7950300}" type="datetimeFigureOut">
              <a:rPr lang="fr-FR" smtClean="0"/>
              <a:t>18/01/2022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04419-142B-E349-BBC8-56DA0E765F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0285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1559C-B52E-1048-8D29-D7DCE7950300}" type="datetimeFigureOut">
              <a:rPr lang="fr-FR" smtClean="0"/>
              <a:t>18/01/2022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04419-142B-E349-BBC8-56DA0E765F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8093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1559C-B52E-1048-8D29-D7DCE7950300}" type="datetimeFigureOut">
              <a:rPr lang="fr-FR" smtClean="0"/>
              <a:t>18/01/2022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04419-142B-E349-BBC8-56DA0E765F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8615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1559C-B52E-1048-8D29-D7DCE7950300}" type="datetimeFigureOut">
              <a:rPr lang="fr-FR" smtClean="0"/>
              <a:t>18/01/2022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04419-142B-E349-BBC8-56DA0E765F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7131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1559C-B52E-1048-8D29-D7DCE7950300}" type="datetimeFigureOut">
              <a:rPr lang="fr-FR" smtClean="0"/>
              <a:t>18/01/2022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04419-142B-E349-BBC8-56DA0E765F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9678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1559C-B52E-1048-8D29-D7DCE7950300}" type="datetimeFigureOut">
              <a:rPr lang="fr-FR" smtClean="0"/>
              <a:t>18/01/2022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04419-142B-E349-BBC8-56DA0E765F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789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1559C-B52E-1048-8D29-D7DCE7950300}" type="datetimeFigureOut">
              <a:rPr lang="fr-FR" smtClean="0"/>
              <a:t>18/01/2022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04419-142B-E349-BBC8-56DA0E765F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7291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1559C-B52E-1048-8D29-D7DCE7950300}" type="datetimeFigureOut">
              <a:rPr lang="fr-FR" smtClean="0"/>
              <a:t>18/01/2022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04419-142B-E349-BBC8-56DA0E765F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1353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1559C-B52E-1048-8D29-D7DCE7950300}" type="datetimeFigureOut">
              <a:rPr lang="fr-FR" smtClean="0"/>
              <a:t>18/01/2022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04419-142B-E349-BBC8-56DA0E765F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3913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1559C-B52E-1048-8D29-D7DCE7950300}" type="datetimeFigureOut">
              <a:rPr lang="fr-FR" smtClean="0"/>
              <a:t>18/01/2022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04419-142B-E349-BBC8-56DA0E765F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4841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1559C-B52E-1048-8D29-D7DCE7950300}" type="datetimeFigureOut">
              <a:rPr lang="fr-FR" smtClean="0"/>
              <a:t>18/01/2022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04419-142B-E349-BBC8-56DA0E765F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3100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_Microsoft_Word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2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_Microsoft_Word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3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_Microsoft_Word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4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jpg"/><Relationship Id="rId5" Type="http://schemas.openxmlformats.org/officeDocument/2006/relationships/image" Target="../media/image16.png"/><Relationship Id="rId10" Type="http://schemas.openxmlformats.org/officeDocument/2006/relationships/image" Target="../media/image21.jpg"/><Relationship Id="rId4" Type="http://schemas.openxmlformats.org/officeDocument/2006/relationships/image" Target="../media/image15.png"/><Relationship Id="rId9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9.png"/><Relationship Id="rId7" Type="http://schemas.openxmlformats.org/officeDocument/2006/relationships/image" Target="../media/image49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6.png"/><Relationship Id="rId5" Type="http://schemas.openxmlformats.org/officeDocument/2006/relationships/image" Target="../media/image43.png"/><Relationship Id="rId10" Type="http://schemas.openxmlformats.org/officeDocument/2006/relationships/image" Target="../media/image54.png"/><Relationship Id="rId4" Type="http://schemas.openxmlformats.org/officeDocument/2006/relationships/image" Target="../media/image42.png"/><Relationship Id="rId9" Type="http://schemas.openxmlformats.org/officeDocument/2006/relationships/image" Target="../media/image53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2"/>
          <p:cNvSpPr>
            <a:spLocks noChangeArrowheads="1"/>
          </p:cNvSpPr>
          <p:nvPr/>
        </p:nvSpPr>
        <p:spPr bwMode="auto">
          <a:xfrm>
            <a:off x="107950" y="1695450"/>
            <a:ext cx="8964613" cy="1228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fr-FR" sz="5400" b="1" dirty="0">
                <a:solidFill>
                  <a:srgbClr val="002060"/>
                </a:solidFill>
                <a:latin typeface="Calibri" charset="0"/>
                <a:cs typeface="Calibri" charset="0"/>
              </a:rPr>
              <a:t>Métabolisme</a:t>
            </a:r>
            <a:endParaRPr lang="en-US" altLang="zh-CN" sz="5400" dirty="0">
              <a:solidFill>
                <a:srgbClr val="002060"/>
              </a:solidFill>
              <a:latin typeface="Calibri" charset="0"/>
              <a:cs typeface="Calibri" charset="0"/>
            </a:endParaRPr>
          </a:p>
        </p:txBody>
      </p:sp>
      <p:sp>
        <p:nvSpPr>
          <p:cNvPr id="14338" name="Text Box 13"/>
          <p:cNvSpPr txBox="1">
            <a:spLocks noChangeArrowheads="1"/>
          </p:cNvSpPr>
          <p:nvPr/>
        </p:nvSpPr>
        <p:spPr bwMode="auto">
          <a:xfrm>
            <a:off x="1001713" y="3860800"/>
            <a:ext cx="7146508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Hubert Becker</a:t>
            </a:r>
          </a:p>
          <a:p>
            <a:pPr eaLnBrk="1" hangingPunct="1"/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IPCB 4</a:t>
            </a:r>
            <a:r>
              <a:rPr lang="fr-FR" baseline="30000" dirty="0">
                <a:solidFill>
                  <a:schemeClr val="accent1">
                    <a:lumMod val="75000"/>
                  </a:schemeClr>
                </a:solidFill>
              </a:rPr>
              <a:t>ème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 étage, UMR7156 </a:t>
            </a:r>
          </a:p>
          <a:p>
            <a:pPr eaLnBrk="1" hangingPunct="1"/>
            <a:r>
              <a:rPr lang="fr-FR" sz="2000" u="sng" dirty="0">
                <a:solidFill>
                  <a:schemeClr val="accent1">
                    <a:lumMod val="50000"/>
                  </a:schemeClr>
                </a:solidFill>
              </a:rPr>
              <a:t>https://</a:t>
            </a:r>
            <a:r>
              <a:rPr lang="fr-FR" sz="2000" u="sng" dirty="0" err="1">
                <a:solidFill>
                  <a:schemeClr val="accent1">
                    <a:lumMod val="50000"/>
                  </a:schemeClr>
                </a:solidFill>
              </a:rPr>
              <a:t>dyps.unistra.fr</a:t>
            </a:r>
            <a:r>
              <a:rPr lang="fr-FR" sz="2000" u="sng" dirty="0">
                <a:solidFill>
                  <a:schemeClr val="accent1">
                    <a:lumMod val="50000"/>
                  </a:schemeClr>
                </a:solidFill>
              </a:rPr>
              <a:t>/enseignement/de-la-licence-au-doctorat</a:t>
            </a:r>
          </a:p>
        </p:txBody>
      </p:sp>
    </p:spTree>
    <p:extLst>
      <p:ext uri="{BB962C8B-B14F-4D97-AF65-F5344CB8AC3E}">
        <p14:creationId xmlns:p14="http://schemas.microsoft.com/office/powerpoint/2010/main" val="3644882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2327" y="539234"/>
            <a:ext cx="39292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http://</a:t>
            </a:r>
            <a:r>
              <a:rPr lang="fr-FR" sz="2400" dirty="0" err="1"/>
              <a:t>www.genome.jp</a:t>
            </a:r>
            <a:r>
              <a:rPr lang="fr-FR" sz="2400" dirty="0"/>
              <a:t>/</a:t>
            </a:r>
            <a:r>
              <a:rPr lang="fr-FR" sz="2400" dirty="0" err="1"/>
              <a:t>kegg</a:t>
            </a:r>
            <a:r>
              <a:rPr lang="fr-FR" sz="2400" dirty="0"/>
              <a:t>/</a:t>
            </a:r>
          </a:p>
        </p:txBody>
      </p:sp>
      <p:pic>
        <p:nvPicPr>
          <p:cNvPr id="4" name="Image 3" descr="Kegg web sit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1003300"/>
            <a:ext cx="5854700" cy="5422796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79388" y="188913"/>
            <a:ext cx="18866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chemeClr val="accent2"/>
                </a:solidFill>
                <a:latin typeface="Calibri" charset="0"/>
                <a:cs typeface="Calibri" charset="0"/>
              </a:rPr>
              <a:t>I. Généralités</a:t>
            </a:r>
          </a:p>
        </p:txBody>
      </p:sp>
    </p:spTree>
    <p:extLst>
      <p:ext uri="{BB962C8B-B14F-4D97-AF65-F5344CB8AC3E}">
        <p14:creationId xmlns:p14="http://schemas.microsoft.com/office/powerpoint/2010/main" val="205797046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c 2"/>
          <p:cNvSpPr/>
          <p:nvPr/>
        </p:nvSpPr>
        <p:spPr>
          <a:xfrm rot="2605764">
            <a:off x="2682497" y="1964912"/>
            <a:ext cx="3645041" cy="3801960"/>
          </a:xfrm>
          <a:prstGeom prst="arc">
            <a:avLst>
              <a:gd name="adj1" fmla="val 16871750"/>
              <a:gd name="adj2" fmla="val 17530110"/>
            </a:avLst>
          </a:prstGeom>
          <a:ln w="5715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Arc 3"/>
          <p:cNvSpPr/>
          <p:nvPr/>
        </p:nvSpPr>
        <p:spPr>
          <a:xfrm rot="3009578">
            <a:off x="2685160" y="1936259"/>
            <a:ext cx="3588447" cy="3790667"/>
          </a:xfrm>
          <a:prstGeom prst="arc">
            <a:avLst>
              <a:gd name="adj1" fmla="val 17226244"/>
              <a:gd name="adj2" fmla="val 18002280"/>
            </a:avLst>
          </a:prstGeom>
          <a:ln w="5715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Arc 5"/>
          <p:cNvSpPr/>
          <p:nvPr/>
        </p:nvSpPr>
        <p:spPr>
          <a:xfrm rot="1980522">
            <a:off x="3879258" y="1371733"/>
            <a:ext cx="3590503" cy="3573295"/>
          </a:xfrm>
          <a:prstGeom prst="arc">
            <a:avLst>
              <a:gd name="adj1" fmla="val 6757540"/>
              <a:gd name="adj2" fmla="val 7547763"/>
            </a:avLst>
          </a:prstGeom>
          <a:ln w="5715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Arc 6"/>
          <p:cNvSpPr/>
          <p:nvPr/>
        </p:nvSpPr>
        <p:spPr>
          <a:xfrm rot="678345">
            <a:off x="3727564" y="1208181"/>
            <a:ext cx="3590503" cy="3573295"/>
          </a:xfrm>
          <a:prstGeom prst="arc">
            <a:avLst>
              <a:gd name="adj1" fmla="val 6868098"/>
              <a:gd name="adj2" fmla="val 7547763"/>
            </a:avLst>
          </a:prstGeom>
          <a:ln w="5715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Arc 7"/>
          <p:cNvSpPr/>
          <p:nvPr/>
        </p:nvSpPr>
        <p:spPr>
          <a:xfrm rot="21166603">
            <a:off x="3576401" y="1127230"/>
            <a:ext cx="3590503" cy="3573295"/>
          </a:xfrm>
          <a:prstGeom prst="arc">
            <a:avLst>
              <a:gd name="adj1" fmla="val 6868098"/>
              <a:gd name="adj2" fmla="val 7547763"/>
            </a:avLst>
          </a:prstGeom>
          <a:ln w="5715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Arc 1"/>
          <p:cNvSpPr/>
          <p:nvPr/>
        </p:nvSpPr>
        <p:spPr>
          <a:xfrm rot="19190896">
            <a:off x="4133555" y="2297043"/>
            <a:ext cx="2177927" cy="2404712"/>
          </a:xfrm>
          <a:prstGeom prst="arc">
            <a:avLst>
              <a:gd name="adj1" fmla="val 16200000"/>
              <a:gd name="adj2" fmla="val 20388291"/>
            </a:avLst>
          </a:prstGeom>
          <a:ln w="5715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Arc 9"/>
          <p:cNvSpPr/>
          <p:nvPr/>
        </p:nvSpPr>
        <p:spPr>
          <a:xfrm rot="15617271">
            <a:off x="4014345" y="2485573"/>
            <a:ext cx="1729014" cy="1791470"/>
          </a:xfrm>
          <a:prstGeom prst="arc">
            <a:avLst>
              <a:gd name="adj1" fmla="val 15979559"/>
              <a:gd name="adj2" fmla="val 19248504"/>
            </a:avLst>
          </a:prstGeom>
          <a:ln w="5715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Arc 10"/>
          <p:cNvSpPr/>
          <p:nvPr/>
        </p:nvSpPr>
        <p:spPr>
          <a:xfrm rot="5561985">
            <a:off x="3905072" y="2272129"/>
            <a:ext cx="2139280" cy="2621806"/>
          </a:xfrm>
          <a:prstGeom prst="arc">
            <a:avLst>
              <a:gd name="adj1" fmla="val 16501076"/>
              <a:gd name="adj2" fmla="val 18830674"/>
            </a:avLst>
          </a:prstGeom>
          <a:ln w="5715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Arc 11"/>
          <p:cNvSpPr/>
          <p:nvPr/>
        </p:nvSpPr>
        <p:spPr>
          <a:xfrm rot="10800000">
            <a:off x="5148455" y="1586081"/>
            <a:ext cx="504000" cy="792000"/>
          </a:xfrm>
          <a:prstGeom prst="arc">
            <a:avLst/>
          </a:prstGeom>
          <a:ln w="57150" cap="rnd" cmpd="sng">
            <a:solidFill>
              <a:srgbClr val="376092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/>
          <p:cNvSpPr txBox="1"/>
          <p:nvPr/>
        </p:nvSpPr>
        <p:spPr>
          <a:xfrm>
            <a:off x="3816840" y="2485228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b="1" spc="-10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Oxaloacetate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5658608" y="2439384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b="1" spc="-10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Citrate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4770597" y="4393795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b="1" spc="-10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Succinyl-CoA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4576581" y="1643655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b="1" spc="-10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Acétyl-CoA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3639544" y="3494398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b="1" spc="-10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Malate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5390401" y="3464481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b="1" spc="-10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Symbol" charset="2"/>
                <a:cs typeface="Symbol" charset="2"/>
              </a:rPr>
              <a:t>a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-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cetoglutarate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40288" name="Grouper 140287"/>
          <p:cNvGrpSpPr/>
          <p:nvPr/>
        </p:nvGrpSpPr>
        <p:grpSpPr>
          <a:xfrm>
            <a:off x="2112536" y="670550"/>
            <a:ext cx="5718168" cy="5207000"/>
            <a:chOff x="2127993" y="361639"/>
            <a:chExt cx="5718168" cy="5207000"/>
          </a:xfrm>
        </p:grpSpPr>
        <p:sp>
          <p:nvSpPr>
            <p:cNvPr id="45" name="Arc 44"/>
            <p:cNvSpPr/>
            <p:nvPr/>
          </p:nvSpPr>
          <p:spPr>
            <a:xfrm rot="1376157">
              <a:off x="2127993" y="361639"/>
              <a:ext cx="5718168" cy="5207000"/>
            </a:xfrm>
            <a:prstGeom prst="arc">
              <a:avLst>
                <a:gd name="adj1" fmla="val 17043456"/>
                <a:gd name="adj2" fmla="val 18557385"/>
              </a:avLst>
            </a:prstGeom>
            <a:ln w="1143000" cmpd="sng">
              <a:solidFill>
                <a:schemeClr val="accent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6" name="Connecteur droit 15"/>
            <p:cNvCxnSpPr/>
            <p:nvPr/>
          </p:nvCxnSpPr>
          <p:spPr>
            <a:xfrm flipV="1">
              <a:off x="6095999" y="1468243"/>
              <a:ext cx="684000" cy="755999"/>
            </a:xfrm>
            <a:prstGeom prst="line">
              <a:avLst/>
            </a:prstGeom>
            <a:ln w="38100" cap="rnd" cmpd="sng">
              <a:solidFill>
                <a:srgbClr val="376092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ZoneTexte 61"/>
            <p:cNvSpPr txBox="1"/>
            <p:nvPr/>
          </p:nvSpPr>
          <p:spPr>
            <a:xfrm>
              <a:off x="6479142" y="961690"/>
              <a:ext cx="10567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defRPr sz="1600" b="1" spc="-100">
                  <a:solidFill>
                    <a:schemeClr val="tx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defRPr>
              </a:lvl1pPr>
            </a:lstStyle>
            <a:p>
              <a:r>
                <a:rPr lang="fr-FR" dirty="0">
                  <a:solidFill>
                    <a:schemeClr val="accent6">
                      <a:lumMod val="75000"/>
                    </a:schemeClr>
                  </a:solidFill>
                </a:rPr>
                <a:t>Acides Gras</a:t>
              </a:r>
            </a:p>
          </p:txBody>
        </p:sp>
        <p:sp>
          <p:nvSpPr>
            <p:cNvPr id="63" name="ZoneTexte 62"/>
            <p:cNvSpPr txBox="1"/>
            <p:nvPr/>
          </p:nvSpPr>
          <p:spPr>
            <a:xfrm>
              <a:off x="6689357" y="1141142"/>
              <a:ext cx="6848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defRPr sz="1600" b="1" spc="-100">
                  <a:solidFill>
                    <a:schemeClr val="tx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defRPr>
              </a:lvl1pPr>
            </a:lstStyle>
            <a:p>
              <a:r>
                <a:rPr lang="fr-FR" dirty="0" err="1">
                  <a:solidFill>
                    <a:schemeClr val="accent6">
                      <a:lumMod val="75000"/>
                    </a:schemeClr>
                  </a:solidFill>
                </a:rPr>
                <a:t>Sterols</a:t>
              </a:r>
              <a:endParaRPr lang="fr-FR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140298" name="Grouper 140297"/>
          <p:cNvGrpSpPr/>
          <p:nvPr/>
        </p:nvGrpSpPr>
        <p:grpSpPr>
          <a:xfrm>
            <a:off x="1195369" y="60929"/>
            <a:ext cx="5987425" cy="6584586"/>
            <a:chOff x="1195369" y="60929"/>
            <a:chExt cx="5987425" cy="6584586"/>
          </a:xfrm>
        </p:grpSpPr>
        <p:sp>
          <p:nvSpPr>
            <p:cNvPr id="48" name="Arc 47"/>
            <p:cNvSpPr/>
            <p:nvPr/>
          </p:nvSpPr>
          <p:spPr>
            <a:xfrm rot="16031255">
              <a:off x="948298" y="411019"/>
              <a:ext cx="6584586" cy="5884406"/>
            </a:xfrm>
            <a:prstGeom prst="arc">
              <a:avLst>
                <a:gd name="adj1" fmla="val 18098015"/>
                <a:gd name="adj2" fmla="val 19208650"/>
              </a:avLst>
            </a:prstGeom>
            <a:ln w="1143000" cmpd="sng"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7" name="Connecteur droit 36"/>
            <p:cNvCxnSpPr/>
            <p:nvPr/>
          </p:nvCxnSpPr>
          <p:spPr>
            <a:xfrm flipV="1">
              <a:off x="1373303" y="1655985"/>
              <a:ext cx="0" cy="863995"/>
            </a:xfrm>
            <a:prstGeom prst="line">
              <a:avLst/>
            </a:prstGeom>
            <a:ln w="38100" cap="rnd" cmpd="sng">
              <a:solidFill>
                <a:srgbClr val="376092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ZoneTexte 63"/>
            <p:cNvSpPr txBox="1"/>
            <p:nvPr/>
          </p:nvSpPr>
          <p:spPr>
            <a:xfrm>
              <a:off x="1195369" y="1268542"/>
              <a:ext cx="9412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defRPr b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defRPr>
              </a:lvl1pPr>
            </a:lstStyle>
            <a:p>
              <a:r>
                <a:rPr lang="fr-FR" dirty="0"/>
                <a:t>Glucose</a:t>
              </a:r>
            </a:p>
          </p:txBody>
        </p:sp>
      </p:grpSp>
      <p:grpSp>
        <p:nvGrpSpPr>
          <p:cNvPr id="140297" name="Grouper 140296"/>
          <p:cNvGrpSpPr/>
          <p:nvPr/>
        </p:nvGrpSpPr>
        <p:grpSpPr>
          <a:xfrm>
            <a:off x="755806" y="740279"/>
            <a:ext cx="6532302" cy="6584586"/>
            <a:chOff x="755806" y="740279"/>
            <a:chExt cx="6532302" cy="6584586"/>
          </a:xfrm>
        </p:grpSpPr>
        <p:sp>
          <p:nvSpPr>
            <p:cNvPr id="47" name="Arc 46"/>
            <p:cNvSpPr/>
            <p:nvPr/>
          </p:nvSpPr>
          <p:spPr>
            <a:xfrm rot="13755264">
              <a:off x="1053612" y="1090369"/>
              <a:ext cx="6584586" cy="5884406"/>
            </a:xfrm>
            <a:prstGeom prst="arc">
              <a:avLst>
                <a:gd name="adj1" fmla="val 16769374"/>
                <a:gd name="adj2" fmla="val 19208650"/>
              </a:avLst>
            </a:prstGeom>
            <a:ln w="1143000" cmpd="sng">
              <a:solidFill>
                <a:srgbClr val="95B3D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8" name="Connecteur droit 37"/>
            <p:cNvCxnSpPr/>
            <p:nvPr/>
          </p:nvCxnSpPr>
          <p:spPr>
            <a:xfrm>
              <a:off x="1373303" y="3083345"/>
              <a:ext cx="0" cy="539996"/>
            </a:xfrm>
            <a:prstGeom prst="line">
              <a:avLst/>
            </a:prstGeom>
            <a:ln w="38100" cap="rnd" cmpd="sng">
              <a:solidFill>
                <a:srgbClr val="376092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ZoneTexte 64"/>
            <p:cNvSpPr txBox="1"/>
            <p:nvPr/>
          </p:nvSpPr>
          <p:spPr>
            <a:xfrm>
              <a:off x="978904" y="3612160"/>
              <a:ext cx="6591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spc="-100" dirty="0">
                  <a:solidFill>
                    <a:schemeClr val="tx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Serine</a:t>
              </a:r>
            </a:p>
          </p:txBody>
        </p:sp>
        <p:sp>
          <p:nvSpPr>
            <p:cNvPr id="66" name="ZoneTexte 65"/>
            <p:cNvSpPr txBox="1"/>
            <p:nvPr/>
          </p:nvSpPr>
          <p:spPr>
            <a:xfrm>
              <a:off x="1005944" y="3876634"/>
              <a:ext cx="7360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spc="-100" dirty="0">
                  <a:solidFill>
                    <a:schemeClr val="tx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Glycine</a:t>
              </a:r>
            </a:p>
          </p:txBody>
        </p:sp>
        <p:sp>
          <p:nvSpPr>
            <p:cNvPr id="67" name="ZoneTexte 66"/>
            <p:cNvSpPr txBox="1"/>
            <p:nvPr/>
          </p:nvSpPr>
          <p:spPr>
            <a:xfrm>
              <a:off x="991234" y="4146012"/>
              <a:ext cx="8258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spc="-100" dirty="0">
                  <a:solidFill>
                    <a:schemeClr val="tx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Cystéine</a:t>
              </a:r>
            </a:p>
          </p:txBody>
        </p:sp>
        <p:sp>
          <p:nvSpPr>
            <p:cNvPr id="68" name="ZoneTexte 67"/>
            <p:cNvSpPr txBox="1"/>
            <p:nvPr/>
          </p:nvSpPr>
          <p:spPr>
            <a:xfrm>
              <a:off x="755806" y="4410589"/>
              <a:ext cx="12362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spc="-100" dirty="0">
                  <a:solidFill>
                    <a:schemeClr val="tx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Phénylalanine</a:t>
              </a:r>
            </a:p>
          </p:txBody>
        </p:sp>
        <p:sp>
          <p:nvSpPr>
            <p:cNvPr id="69" name="ZoneTexte 68"/>
            <p:cNvSpPr txBox="1"/>
            <p:nvPr/>
          </p:nvSpPr>
          <p:spPr>
            <a:xfrm>
              <a:off x="1137792" y="4687773"/>
              <a:ext cx="8258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spc="-100" dirty="0">
                  <a:solidFill>
                    <a:schemeClr val="tx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Tyrosine</a:t>
              </a:r>
            </a:p>
          </p:txBody>
        </p:sp>
        <p:sp>
          <p:nvSpPr>
            <p:cNvPr id="70" name="ZoneTexte 69"/>
            <p:cNvSpPr txBox="1"/>
            <p:nvPr/>
          </p:nvSpPr>
          <p:spPr>
            <a:xfrm>
              <a:off x="1057655" y="4964672"/>
              <a:ext cx="11592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spc="-100" dirty="0">
                  <a:solidFill>
                    <a:schemeClr val="tx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Tryptophane</a:t>
              </a:r>
            </a:p>
          </p:txBody>
        </p:sp>
      </p:grpSp>
      <p:grpSp>
        <p:nvGrpSpPr>
          <p:cNvPr id="140294" name="Grouper 140293"/>
          <p:cNvGrpSpPr/>
          <p:nvPr/>
        </p:nvGrpSpPr>
        <p:grpSpPr>
          <a:xfrm>
            <a:off x="1865907" y="874460"/>
            <a:ext cx="6307169" cy="5207000"/>
            <a:chOff x="1865907" y="874460"/>
            <a:chExt cx="6307169" cy="5207000"/>
          </a:xfrm>
        </p:grpSpPr>
        <p:sp>
          <p:nvSpPr>
            <p:cNvPr id="44" name="Arc 43"/>
            <p:cNvSpPr/>
            <p:nvPr/>
          </p:nvSpPr>
          <p:spPr>
            <a:xfrm rot="9918237">
              <a:off x="2454908" y="874460"/>
              <a:ext cx="5718168" cy="5207000"/>
            </a:xfrm>
            <a:prstGeom prst="arc">
              <a:avLst>
                <a:gd name="adj1" fmla="val 20728572"/>
                <a:gd name="adj2" fmla="val 805191"/>
              </a:avLst>
            </a:prstGeom>
            <a:ln w="1143000" cmpd="sng">
              <a:solidFill>
                <a:schemeClr val="accent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9" name="Connecteur droit 28"/>
            <p:cNvCxnSpPr/>
            <p:nvPr/>
          </p:nvCxnSpPr>
          <p:spPr>
            <a:xfrm flipH="1">
              <a:off x="2927226" y="2805545"/>
              <a:ext cx="922887" cy="1003610"/>
            </a:xfrm>
            <a:prstGeom prst="line">
              <a:avLst/>
            </a:prstGeom>
            <a:ln w="38100" cap="rnd" cmpd="sng">
              <a:solidFill>
                <a:srgbClr val="376092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>
              <a:off x="2586496" y="4107760"/>
              <a:ext cx="0" cy="395998"/>
            </a:xfrm>
            <a:prstGeom prst="line">
              <a:avLst/>
            </a:prstGeom>
            <a:ln w="38100" cap="rnd" cmpd="sng">
              <a:solidFill>
                <a:srgbClr val="376092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ZoneTexte 72"/>
            <p:cNvSpPr txBox="1"/>
            <p:nvPr/>
          </p:nvSpPr>
          <p:spPr>
            <a:xfrm>
              <a:off x="1865907" y="3526151"/>
              <a:ext cx="9284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spc="-100" dirty="0" err="1">
                  <a:solidFill>
                    <a:schemeClr val="tx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Aspartate</a:t>
              </a:r>
              <a:endParaRPr lang="fr-FR" sz="1600" b="1" spc="-1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74" name="ZoneTexte 73"/>
            <p:cNvSpPr txBox="1"/>
            <p:nvPr/>
          </p:nvSpPr>
          <p:spPr>
            <a:xfrm>
              <a:off x="1981317" y="3752525"/>
              <a:ext cx="10310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spc="-100" dirty="0">
                  <a:solidFill>
                    <a:schemeClr val="tx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Asparagine</a:t>
              </a:r>
            </a:p>
          </p:txBody>
        </p:sp>
        <p:sp>
          <p:nvSpPr>
            <p:cNvPr id="75" name="ZoneTexte 74"/>
            <p:cNvSpPr txBox="1"/>
            <p:nvPr/>
          </p:nvSpPr>
          <p:spPr>
            <a:xfrm>
              <a:off x="2073563" y="4410589"/>
              <a:ext cx="10567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spc="-100" dirty="0">
                  <a:solidFill>
                    <a:srgbClr val="AD2CFF"/>
                  </a:solidFill>
                  <a:latin typeface="Calibri" pitchFamily="34" charset="0"/>
                  <a:cs typeface="Calibri" pitchFamily="34" charset="0"/>
                </a:rPr>
                <a:t>Pyrimidines</a:t>
              </a:r>
            </a:p>
          </p:txBody>
        </p:sp>
      </p:grpSp>
      <p:grpSp>
        <p:nvGrpSpPr>
          <p:cNvPr id="140289" name="Grouper 140288"/>
          <p:cNvGrpSpPr/>
          <p:nvPr/>
        </p:nvGrpSpPr>
        <p:grpSpPr>
          <a:xfrm>
            <a:off x="2473205" y="502794"/>
            <a:ext cx="5845413" cy="5718168"/>
            <a:chOff x="2488662" y="193883"/>
            <a:chExt cx="5845413" cy="5718168"/>
          </a:xfrm>
        </p:grpSpPr>
        <p:sp>
          <p:nvSpPr>
            <p:cNvPr id="41" name="Arc 40"/>
            <p:cNvSpPr/>
            <p:nvPr/>
          </p:nvSpPr>
          <p:spPr>
            <a:xfrm rot="2893613">
              <a:off x="2233078" y="449467"/>
              <a:ext cx="5718168" cy="5207000"/>
            </a:xfrm>
            <a:prstGeom prst="arc">
              <a:avLst>
                <a:gd name="adj1" fmla="val 17043456"/>
                <a:gd name="adj2" fmla="val 140472"/>
              </a:avLst>
            </a:prstGeom>
            <a:ln w="1143000" cmpd="sng">
              <a:solidFill>
                <a:schemeClr val="accent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9" name="Connecteur droit 18"/>
            <p:cNvCxnSpPr/>
            <p:nvPr/>
          </p:nvCxnSpPr>
          <p:spPr>
            <a:xfrm>
              <a:off x="6870390" y="3388731"/>
              <a:ext cx="547150" cy="6196"/>
            </a:xfrm>
            <a:prstGeom prst="line">
              <a:avLst/>
            </a:prstGeom>
            <a:ln w="38100" cap="rnd" cmpd="sng">
              <a:solidFill>
                <a:srgbClr val="376092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7731512" y="2824976"/>
              <a:ext cx="0" cy="371707"/>
            </a:xfrm>
            <a:prstGeom prst="line">
              <a:avLst/>
            </a:prstGeom>
            <a:ln w="38100" cap="rnd" cmpd="sng">
              <a:solidFill>
                <a:srgbClr val="376092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>
              <a:off x="7731512" y="3603083"/>
              <a:ext cx="0" cy="468000"/>
            </a:xfrm>
            <a:prstGeom prst="line">
              <a:avLst/>
            </a:prstGeom>
            <a:ln w="38100" cap="rnd" cmpd="sng">
              <a:solidFill>
                <a:srgbClr val="376092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ZoneTexte 57"/>
            <p:cNvSpPr txBox="1"/>
            <p:nvPr/>
          </p:nvSpPr>
          <p:spPr>
            <a:xfrm>
              <a:off x="7341496" y="3173158"/>
              <a:ext cx="9925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defRPr sz="1600" b="1" spc="-100">
                  <a:solidFill>
                    <a:schemeClr val="tx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defRPr>
              </a:lvl1pPr>
            </a:lstStyle>
            <a:p>
              <a:r>
                <a:rPr lang="fr-FR" dirty="0"/>
                <a:t>Glutamate</a:t>
              </a:r>
            </a:p>
          </p:txBody>
        </p:sp>
        <p:sp>
          <p:nvSpPr>
            <p:cNvPr id="59" name="ZoneTexte 58"/>
            <p:cNvSpPr txBox="1"/>
            <p:nvPr/>
          </p:nvSpPr>
          <p:spPr>
            <a:xfrm>
              <a:off x="7078191" y="1934874"/>
              <a:ext cx="9797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defRPr sz="1600" b="1" spc="-100">
                  <a:solidFill>
                    <a:schemeClr val="tx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defRPr>
              </a:lvl1pPr>
            </a:lstStyle>
            <a:p>
              <a:r>
                <a:rPr lang="fr-FR" dirty="0"/>
                <a:t>Glutamine</a:t>
              </a:r>
            </a:p>
          </p:txBody>
        </p:sp>
        <p:sp>
          <p:nvSpPr>
            <p:cNvPr id="60" name="ZoneTexte 59"/>
            <p:cNvSpPr txBox="1"/>
            <p:nvPr/>
          </p:nvSpPr>
          <p:spPr>
            <a:xfrm>
              <a:off x="7285616" y="2181774"/>
              <a:ext cx="7104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spc="-100" dirty="0">
                  <a:solidFill>
                    <a:schemeClr val="tx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Proline</a:t>
              </a:r>
            </a:p>
          </p:txBody>
        </p:sp>
        <p:sp>
          <p:nvSpPr>
            <p:cNvPr id="61" name="ZoneTexte 60"/>
            <p:cNvSpPr txBox="1"/>
            <p:nvPr/>
          </p:nvSpPr>
          <p:spPr>
            <a:xfrm>
              <a:off x="7282680" y="2444856"/>
              <a:ext cx="8258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spc="-100" dirty="0">
                  <a:solidFill>
                    <a:schemeClr val="tx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Arginine</a:t>
              </a:r>
            </a:p>
          </p:txBody>
        </p:sp>
        <p:sp>
          <p:nvSpPr>
            <p:cNvPr id="76" name="ZoneTexte 75"/>
            <p:cNvSpPr txBox="1"/>
            <p:nvPr/>
          </p:nvSpPr>
          <p:spPr>
            <a:xfrm>
              <a:off x="7278772" y="3971376"/>
              <a:ext cx="7360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spc="-100" dirty="0">
                  <a:solidFill>
                    <a:srgbClr val="AD2CFF"/>
                  </a:solidFill>
                  <a:latin typeface="Calibri" pitchFamily="34" charset="0"/>
                  <a:cs typeface="Calibri" pitchFamily="34" charset="0"/>
                </a:rPr>
                <a:t>Purines</a:t>
              </a:r>
            </a:p>
          </p:txBody>
        </p:sp>
      </p:grpSp>
      <p:grpSp>
        <p:nvGrpSpPr>
          <p:cNvPr id="140296" name="Grouper 140295"/>
          <p:cNvGrpSpPr/>
          <p:nvPr/>
        </p:nvGrpSpPr>
        <p:grpSpPr>
          <a:xfrm>
            <a:off x="384639" y="2022152"/>
            <a:ext cx="3637186" cy="1865234"/>
            <a:chOff x="384639" y="2022152"/>
            <a:chExt cx="3637186" cy="1865234"/>
          </a:xfrm>
        </p:grpSpPr>
        <p:sp>
          <p:nvSpPr>
            <p:cNvPr id="57" name="ZoneTexte 56"/>
            <p:cNvSpPr txBox="1"/>
            <p:nvPr/>
          </p:nvSpPr>
          <p:spPr>
            <a:xfrm>
              <a:off x="384639" y="2477490"/>
              <a:ext cx="20697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defRPr sz="1600" b="1" spc="-100">
                  <a:solidFill>
                    <a:schemeClr val="tx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defRPr>
              </a:lvl1pPr>
            </a:lstStyle>
            <a:p>
              <a:pPr algn="ctr"/>
              <a:r>
                <a:rPr lang="fr-FR" sz="1800" dirty="0" err="1"/>
                <a:t>Phosphoénolpyruvate</a:t>
              </a:r>
              <a:endParaRPr lang="fr-FR" sz="1800" dirty="0"/>
            </a:p>
            <a:p>
              <a:pPr algn="ctr"/>
              <a:r>
                <a:rPr lang="fr-FR" sz="1800" dirty="0"/>
                <a:t>(PEP)</a:t>
              </a:r>
            </a:p>
          </p:txBody>
        </p:sp>
        <p:grpSp>
          <p:nvGrpSpPr>
            <p:cNvPr id="140295" name="Grouper 140294"/>
            <p:cNvGrpSpPr/>
            <p:nvPr/>
          </p:nvGrpSpPr>
          <p:grpSpPr>
            <a:xfrm>
              <a:off x="2404227" y="2022152"/>
              <a:ext cx="1617598" cy="1865234"/>
              <a:chOff x="2404227" y="2022152"/>
              <a:chExt cx="1617598" cy="1865234"/>
            </a:xfrm>
          </p:grpSpPr>
          <p:cxnSp>
            <p:nvCxnSpPr>
              <p:cNvPr id="31" name="Connecteur droit 30"/>
              <p:cNvCxnSpPr/>
              <p:nvPr/>
            </p:nvCxnSpPr>
            <p:spPr>
              <a:xfrm flipH="1">
                <a:off x="2598886" y="2669068"/>
                <a:ext cx="1187121" cy="0"/>
              </a:xfrm>
              <a:prstGeom prst="line">
                <a:avLst/>
              </a:prstGeom>
              <a:ln w="38100" cap="rnd" cmpd="sng">
                <a:solidFill>
                  <a:srgbClr val="77933C"/>
                </a:solidFill>
                <a:tailEnd type="stealt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32"/>
              <p:cNvCxnSpPr/>
              <p:nvPr/>
            </p:nvCxnSpPr>
            <p:spPr>
              <a:xfrm>
                <a:off x="2621191" y="2759701"/>
                <a:ext cx="1187121" cy="0"/>
              </a:xfrm>
              <a:prstGeom prst="line">
                <a:avLst/>
              </a:prstGeom>
              <a:ln w="38100" cap="rnd" cmpd="sng">
                <a:solidFill>
                  <a:srgbClr val="77933C"/>
                </a:solidFill>
                <a:tailEnd type="stealt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Arc 31"/>
              <p:cNvSpPr/>
              <p:nvPr/>
            </p:nvSpPr>
            <p:spPr>
              <a:xfrm rot="19034482">
                <a:off x="2421162" y="2306047"/>
                <a:ext cx="1600663" cy="1581339"/>
              </a:xfrm>
              <a:prstGeom prst="arc">
                <a:avLst/>
              </a:prstGeom>
              <a:ln w="38100" cap="rnd" cmpd="sng">
                <a:solidFill>
                  <a:schemeClr val="accent3">
                    <a:lumMod val="75000"/>
                  </a:schemeClr>
                </a:solidFill>
                <a:tailEnd type="stealt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8" name="ZoneTexte 77"/>
              <p:cNvSpPr txBox="1"/>
              <p:nvPr/>
            </p:nvSpPr>
            <p:spPr>
              <a:xfrm>
                <a:off x="2405176" y="2735043"/>
                <a:ext cx="1197764" cy="5001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560"/>
                  </a:lnSpc>
                </a:pPr>
                <a:r>
                  <a:rPr lang="fr-FR" sz="1600" b="1" dirty="0">
                    <a:solidFill>
                      <a:schemeClr val="accent3">
                        <a:lumMod val="75000"/>
                      </a:schemeClr>
                    </a:solidFill>
                    <a:latin typeface="Calibri" pitchFamily="34" charset="0"/>
                    <a:cs typeface="Calibri" pitchFamily="34" charset="0"/>
                  </a:rPr>
                  <a:t>PEP</a:t>
                </a:r>
              </a:p>
              <a:p>
                <a:pPr algn="ctr">
                  <a:lnSpc>
                    <a:spcPts val="1560"/>
                  </a:lnSpc>
                </a:pPr>
                <a:r>
                  <a:rPr lang="fr-FR" sz="1600" b="1" dirty="0">
                    <a:solidFill>
                      <a:schemeClr val="accent3">
                        <a:lumMod val="75000"/>
                      </a:schemeClr>
                    </a:solidFill>
                    <a:latin typeface="Calibri" pitchFamily="34" charset="0"/>
                    <a:cs typeface="Calibri" pitchFamily="34" charset="0"/>
                  </a:rPr>
                  <a:t>carboxylase</a:t>
                </a:r>
              </a:p>
            </p:txBody>
          </p:sp>
          <p:sp>
            <p:nvSpPr>
              <p:cNvPr id="79" name="ZoneTexte 78"/>
              <p:cNvSpPr txBox="1"/>
              <p:nvPr/>
            </p:nvSpPr>
            <p:spPr>
              <a:xfrm>
                <a:off x="2404227" y="2022152"/>
                <a:ext cx="1558339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560"/>
                  </a:lnSpc>
                </a:pPr>
                <a:r>
                  <a:rPr lang="fr-FR" sz="1600" b="1" dirty="0">
                    <a:solidFill>
                      <a:schemeClr val="accent3">
                        <a:lumMod val="75000"/>
                      </a:schemeClr>
                    </a:solidFill>
                    <a:latin typeface="Calibri" pitchFamily="34" charset="0"/>
                    <a:cs typeface="Calibri" pitchFamily="34" charset="0"/>
                  </a:rPr>
                  <a:t>PEP carboxylase</a:t>
                </a:r>
              </a:p>
            </p:txBody>
          </p:sp>
        </p:grpSp>
      </p:grpSp>
      <p:grpSp>
        <p:nvGrpSpPr>
          <p:cNvPr id="140291" name="Grouper 140290"/>
          <p:cNvGrpSpPr/>
          <p:nvPr/>
        </p:nvGrpSpPr>
        <p:grpSpPr>
          <a:xfrm>
            <a:off x="2722047" y="625585"/>
            <a:ext cx="5207000" cy="5779469"/>
            <a:chOff x="2737504" y="316674"/>
            <a:chExt cx="5207000" cy="5779469"/>
          </a:xfrm>
        </p:grpSpPr>
        <p:sp>
          <p:nvSpPr>
            <p:cNvPr id="43" name="Arc 42"/>
            <p:cNvSpPr/>
            <p:nvPr/>
          </p:nvSpPr>
          <p:spPr>
            <a:xfrm rot="7962518">
              <a:off x="2481920" y="572258"/>
              <a:ext cx="5718168" cy="5207000"/>
            </a:xfrm>
            <a:prstGeom prst="arc">
              <a:avLst>
                <a:gd name="adj1" fmla="val 17043456"/>
                <a:gd name="adj2" fmla="val 805191"/>
              </a:avLst>
            </a:prstGeom>
            <a:ln w="1143000" cmpd="sng">
              <a:solidFill>
                <a:schemeClr val="accent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6" name="Connecteur droit 35"/>
            <p:cNvCxnSpPr/>
            <p:nvPr/>
          </p:nvCxnSpPr>
          <p:spPr>
            <a:xfrm>
              <a:off x="5185315" y="4563528"/>
              <a:ext cx="0" cy="1043995"/>
            </a:xfrm>
            <a:prstGeom prst="line">
              <a:avLst/>
            </a:prstGeom>
            <a:ln w="38100" cap="rnd" cmpd="sng">
              <a:solidFill>
                <a:srgbClr val="376092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ZoneTexte 71"/>
            <p:cNvSpPr txBox="1"/>
            <p:nvPr/>
          </p:nvSpPr>
          <p:spPr>
            <a:xfrm>
              <a:off x="4811337" y="5757589"/>
              <a:ext cx="6463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defRPr sz="1600" b="1" spc="-100">
                  <a:solidFill>
                    <a:srgbClr val="7E7647"/>
                  </a:solidFill>
                  <a:latin typeface="Calibri" pitchFamily="34" charset="0"/>
                  <a:cs typeface="Calibri" pitchFamily="34" charset="0"/>
                </a:defRPr>
              </a:lvl1pPr>
            </a:lstStyle>
            <a:p>
              <a:r>
                <a:rPr lang="fr-FR" dirty="0" err="1"/>
                <a:t>Heme</a:t>
              </a:r>
              <a:endParaRPr lang="fr-FR" dirty="0"/>
            </a:p>
          </p:txBody>
        </p:sp>
        <p:sp>
          <p:nvSpPr>
            <p:cNvPr id="81" name="ZoneTexte 80"/>
            <p:cNvSpPr txBox="1"/>
            <p:nvPr/>
          </p:nvSpPr>
          <p:spPr>
            <a:xfrm>
              <a:off x="4600776" y="5538996"/>
              <a:ext cx="10823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spc="-100" dirty="0">
                  <a:solidFill>
                    <a:srgbClr val="7E7647"/>
                  </a:solidFill>
                  <a:latin typeface="Calibri" pitchFamily="34" charset="0"/>
                  <a:cs typeface="Calibri" pitchFamily="34" charset="0"/>
                </a:rPr>
                <a:t>Porphyrines</a:t>
              </a:r>
            </a:p>
          </p:txBody>
        </p:sp>
      </p:grpSp>
      <p:sp>
        <p:nvSpPr>
          <p:cNvPr id="87" name="Text Box 5"/>
          <p:cNvSpPr txBox="1">
            <a:spLocks noChangeArrowheads="1"/>
          </p:cNvSpPr>
          <p:nvPr/>
        </p:nvSpPr>
        <p:spPr bwMode="auto">
          <a:xfrm>
            <a:off x="408455" y="-10360"/>
            <a:ext cx="85976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VIII. Les connections entre le cycle de Krebs et les autres voies métaboliques</a:t>
            </a:r>
          </a:p>
        </p:txBody>
      </p:sp>
      <p:grpSp>
        <p:nvGrpSpPr>
          <p:cNvPr id="140293" name="Grouper 140292"/>
          <p:cNvGrpSpPr/>
          <p:nvPr/>
        </p:nvGrpSpPr>
        <p:grpSpPr>
          <a:xfrm>
            <a:off x="2389387" y="467923"/>
            <a:ext cx="6065367" cy="6316964"/>
            <a:chOff x="2389387" y="467923"/>
            <a:chExt cx="6065367" cy="6316964"/>
          </a:xfrm>
        </p:grpSpPr>
        <p:cxnSp>
          <p:nvCxnSpPr>
            <p:cNvPr id="14" name="Connecteur droit 13"/>
            <p:cNvCxnSpPr/>
            <p:nvPr/>
          </p:nvCxnSpPr>
          <p:spPr>
            <a:xfrm>
              <a:off x="5126493" y="1145252"/>
              <a:ext cx="0" cy="576000"/>
            </a:xfrm>
            <a:prstGeom prst="line">
              <a:avLst/>
            </a:prstGeom>
            <a:ln w="57150" cap="rnd" cmpd="sng">
              <a:solidFill>
                <a:srgbClr val="C00000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Arc 21"/>
            <p:cNvSpPr/>
            <p:nvPr/>
          </p:nvSpPr>
          <p:spPr>
            <a:xfrm rot="16399576">
              <a:off x="4248940" y="1049671"/>
              <a:ext cx="959082" cy="921684"/>
            </a:xfrm>
            <a:prstGeom prst="arc">
              <a:avLst>
                <a:gd name="adj1" fmla="val 16260176"/>
                <a:gd name="adj2" fmla="val 0"/>
              </a:avLst>
            </a:prstGeom>
            <a:ln w="57150" cap="rnd" cmpd="sng">
              <a:solidFill>
                <a:srgbClr val="C00000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5" name="Connecteur droit 24"/>
            <p:cNvCxnSpPr/>
            <p:nvPr/>
          </p:nvCxnSpPr>
          <p:spPr>
            <a:xfrm>
              <a:off x="4265372" y="1502561"/>
              <a:ext cx="0" cy="1098545"/>
            </a:xfrm>
            <a:prstGeom prst="line">
              <a:avLst/>
            </a:prstGeom>
            <a:ln w="57150" cap="rnd" cmpd="sng">
              <a:solidFill>
                <a:srgbClr val="C00000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ZoneTexte 52"/>
            <p:cNvSpPr txBox="1"/>
            <p:nvPr/>
          </p:nvSpPr>
          <p:spPr>
            <a:xfrm>
              <a:off x="4721900" y="825236"/>
              <a:ext cx="954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defRPr b="1" spc="-100">
                  <a:solidFill>
                    <a:schemeClr val="tx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defRPr>
              </a:lvl1pPr>
            </a:lstStyle>
            <a:p>
              <a:r>
                <a:rPr lang="fr-FR" dirty="0">
                  <a:solidFill>
                    <a:srgbClr val="C00000"/>
                  </a:solidFill>
                </a:rPr>
                <a:t>Pyruvate</a:t>
              </a:r>
            </a:p>
          </p:txBody>
        </p:sp>
        <p:sp>
          <p:nvSpPr>
            <p:cNvPr id="77" name="ZoneTexte 76"/>
            <p:cNvSpPr txBox="1"/>
            <p:nvPr/>
          </p:nvSpPr>
          <p:spPr>
            <a:xfrm>
              <a:off x="3115455" y="1394099"/>
              <a:ext cx="1197764" cy="5001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ts val="1560"/>
                </a:lnSpc>
              </a:pPr>
              <a:r>
                <a:rPr lang="fr-FR" sz="16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Pyruvate</a:t>
              </a:r>
            </a:p>
            <a:p>
              <a:pPr algn="r">
                <a:lnSpc>
                  <a:spcPts val="1560"/>
                </a:lnSpc>
              </a:pPr>
              <a:r>
                <a:rPr lang="fr-FR" sz="16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carboxylase</a:t>
              </a:r>
            </a:p>
          </p:txBody>
        </p:sp>
        <p:sp>
          <p:nvSpPr>
            <p:cNvPr id="80" name="ZoneTexte 79"/>
            <p:cNvSpPr txBox="1"/>
            <p:nvPr/>
          </p:nvSpPr>
          <p:spPr>
            <a:xfrm>
              <a:off x="3016815" y="3914319"/>
              <a:ext cx="882273" cy="5001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ts val="1560"/>
                </a:lnSpc>
              </a:pPr>
              <a:r>
                <a:rPr lang="fr-FR" sz="16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Enzyme</a:t>
              </a:r>
            </a:p>
            <a:p>
              <a:pPr algn="r">
                <a:lnSpc>
                  <a:spcPts val="1560"/>
                </a:lnSpc>
              </a:pPr>
              <a:r>
                <a:rPr lang="fr-FR" sz="16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malique</a:t>
              </a:r>
            </a:p>
          </p:txBody>
        </p:sp>
        <p:sp>
          <p:nvSpPr>
            <p:cNvPr id="140292" name="Forme libre 140291"/>
            <p:cNvSpPr/>
            <p:nvPr/>
          </p:nvSpPr>
          <p:spPr>
            <a:xfrm>
              <a:off x="2389387" y="467923"/>
              <a:ext cx="6065367" cy="6316964"/>
            </a:xfrm>
            <a:custGeom>
              <a:avLst/>
              <a:gdLst>
                <a:gd name="connsiteX0" fmla="*/ 2723567 w 6065367"/>
                <a:gd name="connsiteY0" fmla="*/ 401077 h 6316964"/>
                <a:gd name="connsiteX1" fmla="*/ 2723567 w 6065367"/>
                <a:gd name="connsiteY1" fmla="*/ 0 h 6316964"/>
                <a:gd name="connsiteX2" fmla="*/ 6065367 w 6065367"/>
                <a:gd name="connsiteY2" fmla="*/ 16712 h 6316964"/>
                <a:gd name="connsiteX3" fmla="*/ 6065367 w 6065367"/>
                <a:gd name="connsiteY3" fmla="*/ 6316964 h 6316964"/>
                <a:gd name="connsiteX4" fmla="*/ 16709 w 6065367"/>
                <a:gd name="connsiteY4" fmla="*/ 6316964 h 6316964"/>
                <a:gd name="connsiteX5" fmla="*/ 0 w 6065367"/>
                <a:gd name="connsiteY5" fmla="*/ 4829637 h 6316964"/>
                <a:gd name="connsiteX6" fmla="*/ 1487101 w 6065367"/>
                <a:gd name="connsiteY6" fmla="*/ 3910502 h 6316964"/>
                <a:gd name="connsiteX7" fmla="*/ 1470392 w 6065367"/>
                <a:gd name="connsiteY7" fmla="*/ 3359021 h 631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65367" h="6316964">
                  <a:moveTo>
                    <a:pt x="2723567" y="401077"/>
                  </a:moveTo>
                  <a:lnTo>
                    <a:pt x="2723567" y="0"/>
                  </a:lnTo>
                  <a:lnTo>
                    <a:pt x="6065367" y="16712"/>
                  </a:lnTo>
                  <a:lnTo>
                    <a:pt x="6065367" y="6316964"/>
                  </a:lnTo>
                  <a:lnTo>
                    <a:pt x="16709" y="6316964"/>
                  </a:lnTo>
                  <a:lnTo>
                    <a:pt x="0" y="4829637"/>
                  </a:lnTo>
                  <a:lnTo>
                    <a:pt x="1487101" y="3910502"/>
                  </a:lnTo>
                  <a:lnTo>
                    <a:pt x="1470392" y="3359021"/>
                  </a:lnTo>
                </a:path>
              </a:pathLst>
            </a:custGeom>
            <a:ln w="57150" cap="rnd" cmpd="sng">
              <a:solidFill>
                <a:srgbClr val="C00000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40453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0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0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0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0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0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0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0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figure-16-34.JPG                                               0003CAE4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379413"/>
            <a:ext cx="6853237" cy="609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08455" y="-10360"/>
            <a:ext cx="85976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VIII. Les connections entre le cycle de Krebs et les autres voies métaboliques</a:t>
            </a:r>
          </a:p>
        </p:txBody>
      </p:sp>
    </p:spTree>
    <p:extLst>
      <p:ext uri="{BB962C8B-B14F-4D97-AF65-F5344CB8AC3E}">
        <p14:creationId xmlns:p14="http://schemas.microsoft.com/office/powerpoint/2010/main" val="277345836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3848300"/>
              </p:ext>
            </p:extLst>
          </p:nvPr>
        </p:nvGraphicFramePr>
        <p:xfrm>
          <a:off x="2076825" y="134678"/>
          <a:ext cx="5154705" cy="66747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" name="Document" r:id="rId3" imgW="5943600" imgH="7696200" progId="Word.Document.12">
                  <p:embed/>
                </p:oleObj>
              </mc:Choice>
              <mc:Fallback>
                <p:oleObj name="Document" r:id="rId3" imgW="5943600" imgH="7696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76825" y="134678"/>
                        <a:ext cx="5154705" cy="66747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232475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84940" y="847875"/>
            <a:ext cx="6738471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Question 6 : liaison riche en énergie</a:t>
            </a:r>
            <a:endParaRPr lang="fr-FR" dirty="0"/>
          </a:p>
          <a:p>
            <a:r>
              <a:rPr lang="fr-FR" dirty="0"/>
              <a:t>Lors de la glycolyse, les liaisons riches en énergie qui sont créées ou coupées sont les suivantes : </a:t>
            </a:r>
          </a:p>
          <a:p>
            <a:r>
              <a:rPr lang="fr-FR" dirty="0"/>
              <a:t> </a:t>
            </a:r>
          </a:p>
          <a:p>
            <a:r>
              <a:rPr lang="fr-FR" dirty="0"/>
              <a:t>A-	uniquement </a:t>
            </a:r>
            <a:r>
              <a:rPr lang="fr-FR" dirty="0" err="1"/>
              <a:t>phospho</a:t>
            </a:r>
            <a:r>
              <a:rPr lang="fr-FR" dirty="0"/>
              <a:t>-anhydride</a:t>
            </a:r>
          </a:p>
          <a:p>
            <a:r>
              <a:rPr lang="fr-FR" dirty="0"/>
              <a:t>B-	</a:t>
            </a:r>
            <a:r>
              <a:rPr lang="fr-FR" dirty="0" err="1"/>
              <a:t>phospho</a:t>
            </a:r>
            <a:r>
              <a:rPr lang="fr-FR" dirty="0"/>
              <a:t> diester et </a:t>
            </a:r>
            <a:r>
              <a:rPr lang="fr-FR" dirty="0" err="1"/>
              <a:t>Phospho</a:t>
            </a:r>
            <a:r>
              <a:rPr lang="fr-FR" dirty="0"/>
              <a:t> anhydride</a:t>
            </a:r>
          </a:p>
          <a:p>
            <a:r>
              <a:rPr lang="fr-FR" dirty="0"/>
              <a:t>C-	uniquement </a:t>
            </a:r>
            <a:r>
              <a:rPr lang="fr-FR" dirty="0" err="1"/>
              <a:t>thioester</a:t>
            </a:r>
            <a:endParaRPr lang="fr-FR" dirty="0"/>
          </a:p>
          <a:p>
            <a:r>
              <a:rPr lang="fr-FR" dirty="0"/>
              <a:t>D-	uniquement </a:t>
            </a:r>
            <a:r>
              <a:rPr lang="fr-FR" dirty="0" err="1"/>
              <a:t>acyl</a:t>
            </a:r>
            <a:r>
              <a:rPr lang="fr-FR" dirty="0"/>
              <a:t>-phosphate</a:t>
            </a:r>
          </a:p>
          <a:p>
            <a:r>
              <a:rPr lang="fr-FR" dirty="0"/>
              <a:t>E-	uniquement </a:t>
            </a:r>
            <a:r>
              <a:rPr lang="fr-FR" dirty="0" err="1"/>
              <a:t>énol</a:t>
            </a:r>
            <a:r>
              <a:rPr lang="fr-FR" dirty="0"/>
              <a:t>-phosphate</a:t>
            </a:r>
          </a:p>
          <a:p>
            <a:r>
              <a:rPr lang="fr-FR" dirty="0"/>
              <a:t>F-	</a:t>
            </a:r>
            <a:r>
              <a:rPr lang="fr-FR" dirty="0" err="1"/>
              <a:t>phospho</a:t>
            </a:r>
            <a:r>
              <a:rPr lang="fr-FR" dirty="0"/>
              <a:t> diester et </a:t>
            </a:r>
            <a:r>
              <a:rPr lang="fr-FR" dirty="0" err="1"/>
              <a:t>acyl</a:t>
            </a:r>
            <a:r>
              <a:rPr lang="fr-FR" dirty="0"/>
              <a:t>-phosphate et </a:t>
            </a:r>
            <a:r>
              <a:rPr lang="fr-FR" dirty="0" err="1"/>
              <a:t>énol</a:t>
            </a:r>
            <a:r>
              <a:rPr lang="fr-FR" dirty="0"/>
              <a:t>-phosphate</a:t>
            </a:r>
          </a:p>
          <a:p>
            <a:r>
              <a:rPr lang="fr-FR" dirty="0"/>
              <a:t>G-	</a:t>
            </a:r>
            <a:r>
              <a:rPr lang="fr-FR" dirty="0" err="1"/>
              <a:t>phospho</a:t>
            </a:r>
            <a:r>
              <a:rPr lang="fr-FR" dirty="0"/>
              <a:t>-anhydride et </a:t>
            </a:r>
            <a:r>
              <a:rPr lang="fr-FR" dirty="0" err="1"/>
              <a:t>acyl</a:t>
            </a:r>
            <a:r>
              <a:rPr lang="fr-FR" dirty="0"/>
              <a:t>-phosphate et </a:t>
            </a:r>
            <a:r>
              <a:rPr lang="fr-FR" dirty="0" err="1"/>
              <a:t>énol</a:t>
            </a:r>
            <a:r>
              <a:rPr lang="fr-FR" dirty="0"/>
              <a:t>-phosphate</a:t>
            </a:r>
          </a:p>
          <a:p>
            <a:r>
              <a:rPr lang="fr-FR" dirty="0"/>
              <a:t>H-	</a:t>
            </a:r>
            <a:r>
              <a:rPr lang="fr-FR" dirty="0" err="1"/>
              <a:t>phospho</a:t>
            </a:r>
            <a:r>
              <a:rPr lang="fr-FR" dirty="0"/>
              <a:t>-anhydride et </a:t>
            </a:r>
            <a:r>
              <a:rPr lang="fr-FR" dirty="0" err="1"/>
              <a:t>acyl</a:t>
            </a:r>
            <a:r>
              <a:rPr lang="fr-FR" dirty="0"/>
              <a:t>-phosphate et </a:t>
            </a:r>
            <a:r>
              <a:rPr lang="fr-FR" dirty="0" err="1"/>
              <a:t>thioester</a:t>
            </a:r>
            <a:endParaRPr lang="fr-FR" dirty="0"/>
          </a:p>
          <a:p>
            <a:r>
              <a:rPr lang="fr-FR" dirty="0"/>
              <a:t>I-	</a:t>
            </a:r>
            <a:r>
              <a:rPr lang="fr-FR" dirty="0" err="1"/>
              <a:t>phospho</a:t>
            </a:r>
            <a:r>
              <a:rPr lang="fr-FR" dirty="0"/>
              <a:t>-anhydride et </a:t>
            </a:r>
            <a:r>
              <a:rPr lang="fr-FR" dirty="0" err="1"/>
              <a:t>thioester</a:t>
            </a:r>
            <a:r>
              <a:rPr lang="fr-FR" dirty="0"/>
              <a:t> et </a:t>
            </a:r>
            <a:r>
              <a:rPr lang="fr-FR" dirty="0" err="1"/>
              <a:t>énol</a:t>
            </a:r>
            <a:r>
              <a:rPr lang="fr-FR" dirty="0"/>
              <a:t>-phosphate</a:t>
            </a:r>
          </a:p>
          <a:p>
            <a:r>
              <a:rPr lang="fr-FR" dirty="0"/>
              <a:t>J-	</a:t>
            </a:r>
            <a:r>
              <a:rPr lang="fr-FR" dirty="0" err="1"/>
              <a:t>énol</a:t>
            </a:r>
            <a:r>
              <a:rPr lang="fr-FR" dirty="0"/>
              <a:t>-phosphate et </a:t>
            </a:r>
            <a:r>
              <a:rPr lang="fr-FR" dirty="0" err="1"/>
              <a:t>acyl</a:t>
            </a:r>
            <a:r>
              <a:rPr lang="fr-FR" dirty="0"/>
              <a:t>-phosphate</a:t>
            </a:r>
          </a:p>
          <a:p>
            <a:r>
              <a:rPr lang="fr-FR" dirty="0"/>
              <a:t>K-	uniquement </a:t>
            </a:r>
            <a:r>
              <a:rPr lang="fr-FR" dirty="0" err="1"/>
              <a:t>phospho</a:t>
            </a:r>
            <a:r>
              <a:rPr lang="fr-FR" dirty="0"/>
              <a:t> diester</a:t>
            </a:r>
          </a:p>
          <a:p>
            <a:r>
              <a:rPr lang="fr-FR" b="1" dirty="0"/>
              <a:t> 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3460098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6777658"/>
              </p:ext>
            </p:extLst>
          </p:nvPr>
        </p:nvGraphicFramePr>
        <p:xfrm>
          <a:off x="1150470" y="556920"/>
          <a:ext cx="6822515" cy="57221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" name="Document" r:id="rId3" imgW="5905500" imgH="4953000" progId="Word.Document.12">
                  <p:embed/>
                </p:oleObj>
              </mc:Choice>
              <mc:Fallback>
                <p:oleObj name="Document" r:id="rId3" imgW="5905500" imgH="4953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50470" y="556920"/>
                        <a:ext cx="6822515" cy="57221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6654023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8525266"/>
              </p:ext>
            </p:extLst>
          </p:nvPr>
        </p:nvGraphicFramePr>
        <p:xfrm>
          <a:off x="2061883" y="104587"/>
          <a:ext cx="4452470" cy="65886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" name="Document" r:id="rId3" imgW="5905500" imgH="8737600" progId="Word.Document.12">
                  <p:embed/>
                </p:oleObj>
              </mc:Choice>
              <mc:Fallback>
                <p:oleObj name="Document" r:id="rId3" imgW="5905500" imgH="8737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61883" y="104587"/>
                        <a:ext cx="4452470" cy="65886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3728088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/>
          <p:cNvSpPr/>
          <p:nvPr/>
        </p:nvSpPr>
        <p:spPr>
          <a:xfrm>
            <a:off x="1057747" y="412080"/>
            <a:ext cx="6980199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/>
              <a:t> </a:t>
            </a:r>
            <a:r>
              <a:rPr lang="fr-FR" sz="1400" b="1" dirty="0"/>
              <a:t>L3 - NUV6BMB1 </a:t>
            </a:r>
            <a:r>
              <a:rPr lang="en-GB" sz="1400" b="1" dirty="0"/>
              <a:t> </a:t>
            </a:r>
            <a:r>
              <a:rPr lang="fr-FR" sz="1400" b="1" dirty="0"/>
              <a:t>Epreuve de Métabolisme – Mme </a:t>
            </a:r>
            <a:r>
              <a:rPr lang="fr-FR" sz="1400" b="1" dirty="0" err="1"/>
              <a:t>Florentz</a:t>
            </a:r>
            <a:endParaRPr lang="en-GB" sz="1400" b="1" dirty="0"/>
          </a:p>
          <a:p>
            <a:r>
              <a:rPr lang="fr-FR" sz="1400" dirty="0"/>
              <a:t> </a:t>
            </a:r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Juin 2008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Durée 1h30</a:t>
            </a:r>
            <a:endParaRPr lang="en-GB" sz="1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 </a:t>
            </a:r>
            <a:endParaRPr lang="en-GB" sz="1400" dirty="0"/>
          </a:p>
          <a:p>
            <a:r>
              <a:rPr lang="fr-FR" sz="1400" b="1" dirty="0"/>
              <a:t>Question 1 (3 points)</a:t>
            </a:r>
            <a:endParaRPr lang="en-GB" sz="1400" dirty="0"/>
          </a:p>
          <a:p>
            <a:r>
              <a:rPr lang="fr-FR" sz="1400" dirty="0"/>
              <a:t>Décrire sous la forme d'un schéma le rôle central de l'</a:t>
            </a:r>
            <a:r>
              <a:rPr lang="fr-FR" sz="1400" dirty="0" err="1"/>
              <a:t>acétyl-CoA</a:t>
            </a:r>
            <a:r>
              <a:rPr lang="fr-FR" sz="1400" dirty="0"/>
              <a:t> dans le métabolisme.  </a:t>
            </a:r>
            <a:endParaRPr lang="en-GB" sz="1400" dirty="0"/>
          </a:p>
          <a:p>
            <a:r>
              <a:rPr lang="fr-FR" sz="1400" dirty="0"/>
              <a:t> </a:t>
            </a:r>
            <a:endParaRPr lang="en-GB" sz="1400" dirty="0"/>
          </a:p>
          <a:p>
            <a:r>
              <a:rPr lang="fr-FR" sz="1400" b="1" dirty="0"/>
              <a:t>Question 2 (6 points)</a:t>
            </a:r>
            <a:r>
              <a:rPr lang="fr-FR" sz="1400" dirty="0"/>
              <a:t> </a:t>
            </a:r>
            <a:endParaRPr lang="en-GB" sz="1400" dirty="0"/>
          </a:p>
          <a:p>
            <a:r>
              <a:rPr lang="fr-FR" sz="1400" dirty="0"/>
              <a:t>La voie de la glycolyse met en jeu deux mécanismes différents de phosphorylation de d'intermédiaires métaboliques. Décrire un exemple de chaque type de réaction (formules des composés, noms des enzymes, </a:t>
            </a:r>
            <a:r>
              <a:rPr lang="fr-FR" sz="1400" dirty="0" err="1"/>
              <a:t>co-facteurs</a:t>
            </a:r>
            <a:r>
              <a:rPr lang="fr-FR" sz="1400" dirty="0"/>
              <a:t>) et comparer ces mécanismes en terme de coût énergétique.</a:t>
            </a:r>
            <a:endParaRPr lang="en-GB" sz="1400" dirty="0"/>
          </a:p>
          <a:p>
            <a:r>
              <a:rPr lang="fr-FR" sz="1400" dirty="0"/>
              <a:t> </a:t>
            </a:r>
            <a:endParaRPr lang="en-GB" sz="1400" dirty="0"/>
          </a:p>
          <a:p>
            <a:r>
              <a:rPr lang="fr-FR" sz="1400" b="1" dirty="0"/>
              <a:t>Question 3 (4 points)</a:t>
            </a:r>
            <a:endParaRPr lang="en-GB" sz="1400" dirty="0"/>
          </a:p>
          <a:p>
            <a:r>
              <a:rPr lang="fr-FR" sz="1400" dirty="0"/>
              <a:t>Décrire sous la forme d'un schéma, le mécanisme d'action du complexe de la pyruvate </a:t>
            </a:r>
            <a:r>
              <a:rPr lang="fr-FR" sz="1400" dirty="0" err="1"/>
              <a:t>deshydrogénase</a:t>
            </a:r>
            <a:r>
              <a:rPr lang="fr-FR" sz="1400" dirty="0"/>
              <a:t>. </a:t>
            </a:r>
            <a:endParaRPr lang="en-GB" sz="1400" dirty="0"/>
          </a:p>
          <a:p>
            <a:r>
              <a:rPr lang="fr-FR" sz="1400" dirty="0"/>
              <a:t> 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1841453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92335" y="1216041"/>
            <a:ext cx="6704469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/>
              <a:t>L3 - NUV6BMB1 Epreuve de Métabolisme – Mme </a:t>
            </a:r>
            <a:r>
              <a:rPr lang="fr-FR" sz="1400" b="1" dirty="0" err="1"/>
              <a:t>Florentz</a:t>
            </a:r>
            <a:endParaRPr lang="en-GB" sz="1400" b="1" dirty="0"/>
          </a:p>
          <a:p>
            <a:r>
              <a:rPr lang="fr-FR" sz="1400" dirty="0">
                <a:solidFill>
                  <a:srgbClr val="376092"/>
                </a:solidFill>
              </a:rPr>
              <a:t> Septembre 2007</a:t>
            </a:r>
            <a:r>
              <a:rPr lang="en-GB" sz="1400" dirty="0">
                <a:solidFill>
                  <a:srgbClr val="376092"/>
                </a:solidFill>
              </a:rPr>
              <a:t> </a:t>
            </a:r>
            <a:r>
              <a:rPr lang="fr-FR" sz="1400" dirty="0">
                <a:solidFill>
                  <a:srgbClr val="376092"/>
                </a:solidFill>
              </a:rPr>
              <a:t>Durée 1h30</a:t>
            </a:r>
            <a:endParaRPr lang="en-GB" sz="1400" dirty="0">
              <a:solidFill>
                <a:srgbClr val="376092"/>
              </a:solidFill>
            </a:endParaRPr>
          </a:p>
          <a:p>
            <a:r>
              <a:rPr lang="fr-FR" sz="1400" b="1" dirty="0"/>
              <a:t> </a:t>
            </a:r>
            <a:endParaRPr lang="en-GB" sz="1400" dirty="0"/>
          </a:p>
          <a:p>
            <a:r>
              <a:rPr lang="fr-FR" sz="1400" b="1" dirty="0"/>
              <a:t>Question 1 (4 points)</a:t>
            </a:r>
            <a:endParaRPr lang="en-GB" sz="1400" dirty="0"/>
          </a:p>
          <a:p>
            <a:r>
              <a:rPr lang="fr-FR" sz="1400" dirty="0"/>
              <a:t>Décrivez sous la forme d'un schéma le rôle central du glucose dans le métabolisme.  </a:t>
            </a:r>
            <a:endParaRPr lang="en-GB" sz="1400" dirty="0"/>
          </a:p>
          <a:p>
            <a:r>
              <a:rPr lang="fr-FR" sz="1400" dirty="0"/>
              <a:t> </a:t>
            </a:r>
            <a:endParaRPr lang="en-GB" sz="1400" dirty="0"/>
          </a:p>
          <a:p>
            <a:r>
              <a:rPr lang="fr-FR" sz="1400" dirty="0"/>
              <a:t> </a:t>
            </a:r>
            <a:r>
              <a:rPr lang="fr-FR" sz="1400" b="1" dirty="0"/>
              <a:t>Question 2 (4 points)</a:t>
            </a:r>
            <a:r>
              <a:rPr lang="fr-FR" sz="1400" dirty="0"/>
              <a:t> </a:t>
            </a:r>
            <a:endParaRPr lang="en-GB" sz="1400" dirty="0"/>
          </a:p>
          <a:p>
            <a:r>
              <a:rPr lang="fr-FR" sz="1400" dirty="0"/>
              <a:t>Les vitamines ont un rôle fondamental dans le métabolisme énergétique. Justifiez ceci et illustrez par deux exemples.</a:t>
            </a:r>
            <a:endParaRPr lang="en-GB" sz="1400" dirty="0"/>
          </a:p>
          <a:p>
            <a:r>
              <a:rPr lang="fr-FR" sz="1400" dirty="0"/>
              <a:t> </a:t>
            </a:r>
            <a:endParaRPr lang="en-GB" sz="1400" dirty="0"/>
          </a:p>
          <a:p>
            <a:r>
              <a:rPr lang="fr-FR" sz="1400" dirty="0"/>
              <a:t> </a:t>
            </a:r>
            <a:r>
              <a:rPr lang="fr-FR" sz="1400" b="1" dirty="0"/>
              <a:t>Question 3 (6 points)</a:t>
            </a:r>
            <a:endParaRPr lang="en-GB" sz="1400" dirty="0"/>
          </a:p>
          <a:p>
            <a:r>
              <a:rPr lang="fr-FR" sz="1400" dirty="0"/>
              <a:t>Quelle est la stratégie métabolique pour convertir un groupement &gt;CH2 en une fonction &gt;C=0 ? </a:t>
            </a:r>
            <a:endParaRPr lang="en-GB" sz="1400" dirty="0"/>
          </a:p>
          <a:p>
            <a:r>
              <a:rPr lang="fr-FR" sz="1400" dirty="0"/>
              <a:t>Citez deux exemples de voies métaboliques contenant ces conversions.</a:t>
            </a:r>
            <a:endParaRPr lang="en-GB" sz="1400" dirty="0"/>
          </a:p>
          <a:p>
            <a:r>
              <a:rPr lang="fr-FR" sz="1400" dirty="0"/>
              <a:t>Décrivez en détails la partie de l'une des deux voies (à votre choix) concernant cette conversion (formules, enzymes).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1841453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9233" y="2901727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38209" y="1938927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50882" y="1705227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</a:t>
            </a:r>
          </a:p>
        </p:txBody>
      </p:sp>
      <p:grpSp>
        <p:nvGrpSpPr>
          <p:cNvPr id="6" name="Groupe 208"/>
          <p:cNvGrpSpPr/>
          <p:nvPr/>
        </p:nvGrpSpPr>
        <p:grpSpPr>
          <a:xfrm rot="13207723" flipH="1">
            <a:off x="491721" y="1988817"/>
            <a:ext cx="144242" cy="49761"/>
            <a:chOff x="1394900" y="3630526"/>
            <a:chExt cx="180242" cy="49761"/>
          </a:xfrm>
        </p:grpSpPr>
        <p:cxnSp>
          <p:nvCxnSpPr>
            <p:cNvPr id="7" name="Connecteur droit 6"/>
            <p:cNvCxnSpPr/>
            <p:nvPr/>
          </p:nvCxnSpPr>
          <p:spPr bwMode="auto">
            <a:xfrm rot="10800000">
              <a:off x="1394900" y="3630526"/>
              <a:ext cx="180000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Connecteur droit 7"/>
            <p:cNvCxnSpPr/>
            <p:nvPr/>
          </p:nvCxnSpPr>
          <p:spPr bwMode="auto">
            <a:xfrm rot="10800000">
              <a:off x="1395142" y="3680286"/>
              <a:ext cx="180000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" name="ZoneTexte 8"/>
          <p:cNvSpPr txBox="1"/>
          <p:nvPr/>
        </p:nvSpPr>
        <p:spPr>
          <a:xfrm>
            <a:off x="824049" y="1707848"/>
            <a:ext cx="4528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OH</a:t>
            </a:r>
          </a:p>
        </p:txBody>
      </p:sp>
      <p:cxnSp>
        <p:nvCxnSpPr>
          <p:cNvPr id="10" name="Connecteur droit 9"/>
          <p:cNvCxnSpPr/>
          <p:nvPr/>
        </p:nvCxnSpPr>
        <p:spPr bwMode="auto">
          <a:xfrm rot="5400000">
            <a:off x="578503" y="2333863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Connecteur droit 10"/>
          <p:cNvCxnSpPr/>
          <p:nvPr/>
        </p:nvCxnSpPr>
        <p:spPr bwMode="auto">
          <a:xfrm rot="10800000">
            <a:off x="410479" y="2519024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ZoneTexte 11"/>
          <p:cNvSpPr txBox="1"/>
          <p:nvPr/>
        </p:nvSpPr>
        <p:spPr>
          <a:xfrm>
            <a:off x="548967" y="2350207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cxnSp>
        <p:nvCxnSpPr>
          <p:cNvPr id="13" name="Connecteur droit 12"/>
          <p:cNvCxnSpPr/>
          <p:nvPr/>
        </p:nvCxnSpPr>
        <p:spPr bwMode="auto">
          <a:xfrm rot="5400000">
            <a:off x="593267" y="2737783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Rectangle 13"/>
          <p:cNvSpPr/>
          <p:nvPr/>
        </p:nvSpPr>
        <p:spPr>
          <a:xfrm>
            <a:off x="543591" y="2776109"/>
            <a:ext cx="4924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CH</a:t>
            </a:r>
            <a:r>
              <a:rPr lang="fr-FR" sz="1600" b="1" baseline="-25000" dirty="0">
                <a:latin typeface="Calibri" pitchFamily="34" charset="0"/>
                <a:cs typeface="Calibri" pitchFamily="34" charset="0"/>
              </a:rPr>
              <a:t>3</a:t>
            </a:r>
            <a:endParaRPr lang="fr-FR" sz="1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4432" y="2069532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69952" y="2498412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cxnSp>
        <p:nvCxnSpPr>
          <p:cNvPr id="17" name="Connecteur droit 16"/>
          <p:cNvCxnSpPr/>
          <p:nvPr/>
        </p:nvCxnSpPr>
        <p:spPr bwMode="auto">
          <a:xfrm rot="19192277">
            <a:off x="757798" y="1994736"/>
            <a:ext cx="144048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Rectangle 17"/>
          <p:cNvSpPr/>
          <p:nvPr/>
        </p:nvSpPr>
        <p:spPr>
          <a:xfrm>
            <a:off x="160357" y="2354608"/>
            <a:ext cx="3257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</a:t>
            </a:r>
          </a:p>
        </p:txBody>
      </p:sp>
      <p:cxnSp>
        <p:nvCxnSpPr>
          <p:cNvPr id="19" name="Connecteur droit 18"/>
          <p:cNvCxnSpPr/>
          <p:nvPr/>
        </p:nvCxnSpPr>
        <p:spPr bwMode="auto">
          <a:xfrm rot="10800000">
            <a:off x="410479" y="2567326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ZoneTexte 20"/>
          <p:cNvSpPr txBox="1"/>
          <p:nvPr/>
        </p:nvSpPr>
        <p:spPr>
          <a:xfrm>
            <a:off x="1740716" y="2320548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1995954" y="2669370"/>
            <a:ext cx="3198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2022058" y="2019565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2307485" y="2508635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2303540" y="2165326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cxnSp>
        <p:nvCxnSpPr>
          <p:cNvPr id="26" name="Connecteur droit 25"/>
          <p:cNvCxnSpPr/>
          <p:nvPr/>
        </p:nvCxnSpPr>
        <p:spPr bwMode="auto">
          <a:xfrm rot="5400000">
            <a:off x="2365347" y="2510897"/>
            <a:ext cx="143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Connecteur droit 26"/>
          <p:cNvCxnSpPr/>
          <p:nvPr/>
        </p:nvCxnSpPr>
        <p:spPr bwMode="auto">
          <a:xfrm rot="5400000">
            <a:off x="2413649" y="2510897"/>
            <a:ext cx="143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9" name="Groupe 208"/>
          <p:cNvGrpSpPr/>
          <p:nvPr/>
        </p:nvGrpSpPr>
        <p:grpSpPr>
          <a:xfrm rot="14069920" flipH="1">
            <a:off x="1941440" y="2661273"/>
            <a:ext cx="144242" cy="49761"/>
            <a:chOff x="1394900" y="3630526"/>
            <a:chExt cx="180242" cy="49761"/>
          </a:xfrm>
        </p:grpSpPr>
        <p:cxnSp>
          <p:nvCxnSpPr>
            <p:cNvPr id="30" name="Connecteur droit 29"/>
            <p:cNvCxnSpPr/>
            <p:nvPr/>
          </p:nvCxnSpPr>
          <p:spPr bwMode="auto">
            <a:xfrm rot="10800000">
              <a:off x="1394900" y="3630526"/>
              <a:ext cx="180000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Connecteur droit 30"/>
            <p:cNvCxnSpPr/>
            <p:nvPr/>
          </p:nvCxnSpPr>
          <p:spPr bwMode="auto">
            <a:xfrm rot="10800000">
              <a:off x="1395142" y="3680286"/>
              <a:ext cx="180000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32" name="Connecteur droit 31"/>
          <p:cNvCxnSpPr/>
          <p:nvPr/>
        </p:nvCxnSpPr>
        <p:spPr bwMode="auto">
          <a:xfrm rot="19192277">
            <a:off x="2248483" y="2793962"/>
            <a:ext cx="144048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Connecteur droit 32"/>
          <p:cNvCxnSpPr/>
          <p:nvPr/>
        </p:nvCxnSpPr>
        <p:spPr bwMode="auto">
          <a:xfrm rot="2407723" flipV="1">
            <a:off x="2248817" y="2267696"/>
            <a:ext cx="144048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Connecteur droit 43"/>
          <p:cNvCxnSpPr/>
          <p:nvPr/>
        </p:nvCxnSpPr>
        <p:spPr bwMode="auto">
          <a:xfrm rot="18330080" flipH="1" flipV="1">
            <a:off x="1950033" y="2358119"/>
            <a:ext cx="144048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Connecteur droit 44"/>
          <p:cNvCxnSpPr/>
          <p:nvPr/>
        </p:nvCxnSpPr>
        <p:spPr bwMode="auto">
          <a:xfrm>
            <a:off x="1581042" y="2508635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6" name="ZoneTexte 45"/>
          <p:cNvSpPr txBox="1"/>
          <p:nvPr/>
        </p:nvSpPr>
        <p:spPr>
          <a:xfrm>
            <a:off x="1322782" y="2334603"/>
            <a:ext cx="314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</a:t>
            </a:r>
          </a:p>
        </p:txBody>
      </p:sp>
      <p:cxnSp>
        <p:nvCxnSpPr>
          <p:cNvPr id="47" name="Connecteur droit 46"/>
          <p:cNvCxnSpPr/>
          <p:nvPr/>
        </p:nvCxnSpPr>
        <p:spPr bwMode="auto">
          <a:xfrm rot="19192277">
            <a:off x="2525185" y="2253064"/>
            <a:ext cx="144048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Connecteur droit 47"/>
          <p:cNvCxnSpPr/>
          <p:nvPr/>
        </p:nvCxnSpPr>
        <p:spPr bwMode="auto">
          <a:xfrm rot="2407723" flipV="1">
            <a:off x="2525186" y="2754303"/>
            <a:ext cx="144048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9" name="Rectangle 48"/>
          <p:cNvSpPr/>
          <p:nvPr/>
        </p:nvSpPr>
        <p:spPr>
          <a:xfrm>
            <a:off x="2561903" y="2709691"/>
            <a:ext cx="4924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CH</a:t>
            </a:r>
            <a:r>
              <a:rPr lang="fr-FR" sz="1600" b="1" baseline="-25000" dirty="0">
                <a:latin typeface="Calibri" pitchFamily="34" charset="0"/>
                <a:cs typeface="Calibri" pitchFamily="34" charset="0"/>
              </a:rPr>
              <a:t>3</a:t>
            </a:r>
            <a:endParaRPr lang="fr-FR" sz="1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2593002" y="1983909"/>
            <a:ext cx="300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</a:t>
            </a:r>
          </a:p>
        </p:txBody>
      </p:sp>
      <p:cxnSp>
        <p:nvCxnSpPr>
          <p:cNvPr id="51" name="Connecteur droit 50"/>
          <p:cNvCxnSpPr/>
          <p:nvPr/>
        </p:nvCxnSpPr>
        <p:spPr bwMode="auto">
          <a:xfrm rot="5400000">
            <a:off x="2048188" y="3048244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2" name="ZoneTexte 51"/>
          <p:cNvSpPr txBox="1"/>
          <p:nvPr/>
        </p:nvSpPr>
        <p:spPr>
          <a:xfrm>
            <a:off x="2015591" y="3078273"/>
            <a:ext cx="3530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R’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1871962" y="2770968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cxnSp>
        <p:nvCxnSpPr>
          <p:cNvPr id="54" name="Connecteur droit avec flèche 53"/>
          <p:cNvCxnSpPr/>
          <p:nvPr/>
        </p:nvCxnSpPr>
        <p:spPr>
          <a:xfrm rot="16200000">
            <a:off x="3384593" y="2122087"/>
            <a:ext cx="0" cy="863693"/>
          </a:xfrm>
          <a:prstGeom prst="straightConnector1">
            <a:avLst/>
          </a:prstGeom>
          <a:ln w="5715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ZoneTexte 55"/>
          <p:cNvSpPr txBox="1"/>
          <p:nvPr/>
        </p:nvSpPr>
        <p:spPr>
          <a:xfrm>
            <a:off x="985234" y="2340112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57" name="Rectangle 56"/>
          <p:cNvSpPr/>
          <p:nvPr/>
        </p:nvSpPr>
        <p:spPr>
          <a:xfrm>
            <a:off x="4247544" y="2922007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4326520" y="1959207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sp>
        <p:nvSpPr>
          <p:cNvPr id="59" name="ZoneTexte 58"/>
          <p:cNvSpPr txBox="1"/>
          <p:nvPr/>
        </p:nvSpPr>
        <p:spPr>
          <a:xfrm>
            <a:off x="4039193" y="1725507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</a:t>
            </a:r>
          </a:p>
        </p:txBody>
      </p:sp>
      <p:grpSp>
        <p:nvGrpSpPr>
          <p:cNvPr id="60" name="Groupe 208"/>
          <p:cNvGrpSpPr/>
          <p:nvPr/>
        </p:nvGrpSpPr>
        <p:grpSpPr>
          <a:xfrm rot="13207723" flipH="1">
            <a:off x="4280032" y="2009097"/>
            <a:ext cx="144242" cy="49761"/>
            <a:chOff x="1394900" y="3630526"/>
            <a:chExt cx="180242" cy="49761"/>
          </a:xfrm>
        </p:grpSpPr>
        <p:cxnSp>
          <p:nvCxnSpPr>
            <p:cNvPr id="61" name="Connecteur droit 60"/>
            <p:cNvCxnSpPr/>
            <p:nvPr/>
          </p:nvCxnSpPr>
          <p:spPr bwMode="auto">
            <a:xfrm rot="10800000">
              <a:off x="1394900" y="3630526"/>
              <a:ext cx="180000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Connecteur droit 61"/>
            <p:cNvCxnSpPr/>
            <p:nvPr/>
          </p:nvCxnSpPr>
          <p:spPr bwMode="auto">
            <a:xfrm rot="10800000">
              <a:off x="1395142" y="3680286"/>
              <a:ext cx="180000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3" name="ZoneTexte 62"/>
          <p:cNvSpPr txBox="1"/>
          <p:nvPr/>
        </p:nvSpPr>
        <p:spPr>
          <a:xfrm>
            <a:off x="4612360" y="1728128"/>
            <a:ext cx="4528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OH</a:t>
            </a:r>
          </a:p>
        </p:txBody>
      </p:sp>
      <p:cxnSp>
        <p:nvCxnSpPr>
          <p:cNvPr id="64" name="Connecteur droit 63"/>
          <p:cNvCxnSpPr/>
          <p:nvPr/>
        </p:nvCxnSpPr>
        <p:spPr bwMode="auto">
          <a:xfrm rot="5400000">
            <a:off x="4366814" y="2354143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Connecteur droit 64"/>
          <p:cNvCxnSpPr/>
          <p:nvPr/>
        </p:nvCxnSpPr>
        <p:spPr bwMode="auto">
          <a:xfrm rot="10800000">
            <a:off x="4198790" y="2560706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6" name="ZoneTexte 65"/>
          <p:cNvSpPr txBox="1"/>
          <p:nvPr/>
        </p:nvSpPr>
        <p:spPr>
          <a:xfrm>
            <a:off x="4337278" y="2370487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cxnSp>
        <p:nvCxnSpPr>
          <p:cNvPr id="67" name="Connecteur droit 66"/>
          <p:cNvCxnSpPr/>
          <p:nvPr/>
        </p:nvCxnSpPr>
        <p:spPr bwMode="auto">
          <a:xfrm rot="5400000">
            <a:off x="4381578" y="2758063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8" name="Rectangle 67"/>
          <p:cNvSpPr/>
          <p:nvPr/>
        </p:nvSpPr>
        <p:spPr>
          <a:xfrm>
            <a:off x="4331902" y="2796389"/>
            <a:ext cx="4924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CH</a:t>
            </a:r>
            <a:r>
              <a:rPr lang="fr-FR" sz="1600" b="1" baseline="-25000" dirty="0">
                <a:latin typeface="Calibri" pitchFamily="34" charset="0"/>
                <a:cs typeface="Calibri" pitchFamily="34" charset="0"/>
              </a:rPr>
              <a:t>3</a:t>
            </a:r>
            <a:endParaRPr lang="fr-FR" sz="1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4252743" y="2089812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70" name="Rectangle 69"/>
          <p:cNvSpPr/>
          <p:nvPr/>
        </p:nvSpPr>
        <p:spPr>
          <a:xfrm>
            <a:off x="4258263" y="2518692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cxnSp>
        <p:nvCxnSpPr>
          <p:cNvPr id="71" name="Connecteur droit 70"/>
          <p:cNvCxnSpPr/>
          <p:nvPr/>
        </p:nvCxnSpPr>
        <p:spPr bwMode="auto">
          <a:xfrm rot="19192277">
            <a:off x="4546109" y="2015016"/>
            <a:ext cx="144048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2" name="Rectangle 71"/>
          <p:cNvSpPr/>
          <p:nvPr/>
        </p:nvSpPr>
        <p:spPr>
          <a:xfrm>
            <a:off x="3820238" y="2374888"/>
            <a:ext cx="4539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HO</a:t>
            </a:r>
          </a:p>
        </p:txBody>
      </p:sp>
      <p:sp>
        <p:nvSpPr>
          <p:cNvPr id="75" name="ZoneTexte 74"/>
          <p:cNvSpPr txBox="1"/>
          <p:nvPr/>
        </p:nvSpPr>
        <p:spPr>
          <a:xfrm>
            <a:off x="4714622" y="2367939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sp>
        <p:nvSpPr>
          <p:cNvPr id="76" name="ZoneTexte 75"/>
          <p:cNvSpPr txBox="1"/>
          <p:nvPr/>
        </p:nvSpPr>
        <p:spPr>
          <a:xfrm>
            <a:off x="4969860" y="2716761"/>
            <a:ext cx="3198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</a:t>
            </a:r>
          </a:p>
        </p:txBody>
      </p:sp>
      <p:sp>
        <p:nvSpPr>
          <p:cNvPr id="77" name="ZoneTexte 76"/>
          <p:cNvSpPr txBox="1"/>
          <p:nvPr/>
        </p:nvSpPr>
        <p:spPr>
          <a:xfrm>
            <a:off x="4995964" y="2066956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</a:t>
            </a:r>
          </a:p>
        </p:txBody>
      </p:sp>
      <p:sp>
        <p:nvSpPr>
          <p:cNvPr id="78" name="ZoneTexte 77"/>
          <p:cNvSpPr txBox="1"/>
          <p:nvPr/>
        </p:nvSpPr>
        <p:spPr>
          <a:xfrm>
            <a:off x="5281391" y="2556026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sp>
        <p:nvSpPr>
          <p:cNvPr id="79" name="ZoneTexte 78"/>
          <p:cNvSpPr txBox="1"/>
          <p:nvPr/>
        </p:nvSpPr>
        <p:spPr>
          <a:xfrm>
            <a:off x="5277446" y="2212717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cxnSp>
        <p:nvCxnSpPr>
          <p:cNvPr id="80" name="Connecteur droit 79"/>
          <p:cNvCxnSpPr/>
          <p:nvPr/>
        </p:nvCxnSpPr>
        <p:spPr bwMode="auto">
          <a:xfrm rot="5400000">
            <a:off x="5339253" y="2558288"/>
            <a:ext cx="143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Connecteur droit 80"/>
          <p:cNvCxnSpPr/>
          <p:nvPr/>
        </p:nvCxnSpPr>
        <p:spPr bwMode="auto">
          <a:xfrm rot="5400000">
            <a:off x="5387555" y="2558288"/>
            <a:ext cx="143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82" name="Groupe 208"/>
          <p:cNvGrpSpPr/>
          <p:nvPr/>
        </p:nvGrpSpPr>
        <p:grpSpPr>
          <a:xfrm rot="14069920" flipH="1">
            <a:off x="4915346" y="2708664"/>
            <a:ext cx="144242" cy="49761"/>
            <a:chOff x="1394900" y="3630526"/>
            <a:chExt cx="180242" cy="49761"/>
          </a:xfrm>
        </p:grpSpPr>
        <p:cxnSp>
          <p:nvCxnSpPr>
            <p:cNvPr id="83" name="Connecteur droit 82"/>
            <p:cNvCxnSpPr/>
            <p:nvPr/>
          </p:nvCxnSpPr>
          <p:spPr bwMode="auto">
            <a:xfrm rot="10800000">
              <a:off x="1394900" y="3630526"/>
              <a:ext cx="180000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Connecteur droit 83"/>
            <p:cNvCxnSpPr/>
            <p:nvPr/>
          </p:nvCxnSpPr>
          <p:spPr bwMode="auto">
            <a:xfrm rot="10800000">
              <a:off x="1395142" y="3680286"/>
              <a:ext cx="180000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85" name="Connecteur droit 84"/>
          <p:cNvCxnSpPr/>
          <p:nvPr/>
        </p:nvCxnSpPr>
        <p:spPr bwMode="auto">
          <a:xfrm rot="19192277">
            <a:off x="5222389" y="2841353"/>
            <a:ext cx="144048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Connecteur droit 85"/>
          <p:cNvCxnSpPr/>
          <p:nvPr/>
        </p:nvCxnSpPr>
        <p:spPr bwMode="auto">
          <a:xfrm rot="2407723" flipV="1">
            <a:off x="5222723" y="2315087"/>
            <a:ext cx="144048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Connecteur droit 86"/>
          <p:cNvCxnSpPr/>
          <p:nvPr/>
        </p:nvCxnSpPr>
        <p:spPr bwMode="auto">
          <a:xfrm rot="18330080" flipH="1" flipV="1">
            <a:off x="4923939" y="2405510"/>
            <a:ext cx="144048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Connecteur droit 87"/>
          <p:cNvCxnSpPr/>
          <p:nvPr/>
        </p:nvCxnSpPr>
        <p:spPr bwMode="auto">
          <a:xfrm>
            <a:off x="4554948" y="2556026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Connecteur droit 88"/>
          <p:cNvCxnSpPr/>
          <p:nvPr/>
        </p:nvCxnSpPr>
        <p:spPr bwMode="auto">
          <a:xfrm rot="19192277">
            <a:off x="5499091" y="2300455"/>
            <a:ext cx="144048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Connecteur droit 89"/>
          <p:cNvCxnSpPr/>
          <p:nvPr/>
        </p:nvCxnSpPr>
        <p:spPr bwMode="auto">
          <a:xfrm rot="2407723" flipV="1">
            <a:off x="5499092" y="2801694"/>
            <a:ext cx="144048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1" name="ZoneTexte 90"/>
          <p:cNvSpPr txBox="1"/>
          <p:nvPr/>
        </p:nvSpPr>
        <p:spPr>
          <a:xfrm>
            <a:off x="5566908" y="2031300"/>
            <a:ext cx="300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</a:t>
            </a:r>
          </a:p>
        </p:txBody>
      </p:sp>
      <p:cxnSp>
        <p:nvCxnSpPr>
          <p:cNvPr id="92" name="Connecteur droit 91"/>
          <p:cNvCxnSpPr/>
          <p:nvPr/>
        </p:nvCxnSpPr>
        <p:spPr bwMode="auto">
          <a:xfrm rot="5400000">
            <a:off x="5022094" y="3095635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3" name="ZoneTexte 92"/>
          <p:cNvSpPr txBox="1"/>
          <p:nvPr/>
        </p:nvSpPr>
        <p:spPr>
          <a:xfrm>
            <a:off x="4989497" y="3125664"/>
            <a:ext cx="3530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R’</a:t>
            </a:r>
          </a:p>
        </p:txBody>
      </p:sp>
      <p:sp>
        <p:nvSpPr>
          <p:cNvPr id="94" name="ZoneTexte 93"/>
          <p:cNvSpPr txBox="1"/>
          <p:nvPr/>
        </p:nvSpPr>
        <p:spPr>
          <a:xfrm>
            <a:off x="4845868" y="2818359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95" name="Rectangle 94"/>
          <p:cNvSpPr/>
          <p:nvPr/>
        </p:nvSpPr>
        <p:spPr>
          <a:xfrm>
            <a:off x="5560791" y="2741394"/>
            <a:ext cx="4924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CH</a:t>
            </a:r>
            <a:r>
              <a:rPr lang="fr-FR" sz="1600" b="1" baseline="-25000" dirty="0">
                <a:latin typeface="Calibri" pitchFamily="34" charset="0"/>
                <a:cs typeface="Calibri" pitchFamily="34" charset="0"/>
              </a:rPr>
              <a:t>3</a:t>
            </a:r>
            <a:endParaRPr lang="fr-FR" sz="1600" b="1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6" name="Connecteur droit avec flèche 95"/>
          <p:cNvCxnSpPr/>
          <p:nvPr/>
        </p:nvCxnSpPr>
        <p:spPr>
          <a:xfrm rot="16200000">
            <a:off x="6058033" y="2112314"/>
            <a:ext cx="0" cy="863693"/>
          </a:xfrm>
          <a:prstGeom prst="straightConnector1">
            <a:avLst/>
          </a:prstGeom>
          <a:ln w="5715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Arc plein 97"/>
          <p:cNvSpPr/>
          <p:nvPr/>
        </p:nvSpPr>
        <p:spPr>
          <a:xfrm rot="2092238" flipV="1">
            <a:off x="5769725" y="2028225"/>
            <a:ext cx="299755" cy="567307"/>
          </a:xfrm>
          <a:prstGeom prst="blockArc">
            <a:avLst>
              <a:gd name="adj1" fmla="val 16646273"/>
              <a:gd name="adj2" fmla="val 21243701"/>
              <a:gd name="adj3" fmla="val 10723"/>
            </a:avLst>
          </a:prstGeom>
          <a:solidFill>
            <a:srgbClr val="7F7F7F"/>
          </a:solidFill>
          <a:ln w="28575">
            <a:solidFill>
              <a:srgbClr val="948A54"/>
            </a:solidFill>
            <a:tailEnd type="stealth" w="lg" len="lg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99" name="Connecteur droit 98"/>
          <p:cNvCxnSpPr/>
          <p:nvPr/>
        </p:nvCxnSpPr>
        <p:spPr>
          <a:xfrm rot="2092238" flipV="1">
            <a:off x="6052463" y="2313381"/>
            <a:ext cx="0" cy="73781"/>
          </a:xfrm>
          <a:prstGeom prst="line">
            <a:avLst/>
          </a:prstGeom>
          <a:solidFill>
            <a:srgbClr val="7F7F7F"/>
          </a:solidFill>
          <a:ln w="28575" cmpd="sng">
            <a:solidFill>
              <a:srgbClr val="948A54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ZoneTexte 99"/>
          <p:cNvSpPr txBox="1"/>
          <p:nvPr/>
        </p:nvSpPr>
        <p:spPr>
          <a:xfrm>
            <a:off x="5890369" y="1938927"/>
            <a:ext cx="5013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CO</a:t>
            </a:r>
            <a:r>
              <a:rPr lang="fr-FR" sz="1600" b="1" baseline="-25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6864804" y="2902458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3</a:t>
            </a:r>
          </a:p>
        </p:txBody>
      </p:sp>
      <p:cxnSp>
        <p:nvCxnSpPr>
          <p:cNvPr id="109" name="Connecteur droit 108"/>
          <p:cNvCxnSpPr/>
          <p:nvPr/>
        </p:nvCxnSpPr>
        <p:spPr bwMode="auto">
          <a:xfrm rot="10800000">
            <a:off x="6816050" y="2541157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0" name="ZoneTexte 109"/>
          <p:cNvSpPr txBox="1"/>
          <p:nvPr/>
        </p:nvSpPr>
        <p:spPr>
          <a:xfrm>
            <a:off x="6954538" y="2350938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cxnSp>
        <p:nvCxnSpPr>
          <p:cNvPr id="111" name="Connecteur droit 110"/>
          <p:cNvCxnSpPr/>
          <p:nvPr/>
        </p:nvCxnSpPr>
        <p:spPr bwMode="auto">
          <a:xfrm rot="5400000">
            <a:off x="6998838" y="2738514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2" name="Rectangle 111"/>
          <p:cNvSpPr/>
          <p:nvPr/>
        </p:nvSpPr>
        <p:spPr>
          <a:xfrm>
            <a:off x="6949162" y="2776840"/>
            <a:ext cx="4924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CH</a:t>
            </a:r>
            <a:r>
              <a:rPr lang="fr-FR" sz="1600" b="1" baseline="-25000" dirty="0">
                <a:latin typeface="Calibri" pitchFamily="34" charset="0"/>
                <a:cs typeface="Calibri" pitchFamily="34" charset="0"/>
              </a:rPr>
              <a:t>3</a:t>
            </a:r>
            <a:endParaRPr lang="fr-FR" sz="1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6875523" y="2499143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6437498" y="2355339"/>
            <a:ext cx="4539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HO</a:t>
            </a:r>
          </a:p>
        </p:txBody>
      </p:sp>
      <p:sp>
        <p:nvSpPr>
          <p:cNvPr id="117" name="ZoneTexte 116"/>
          <p:cNvSpPr txBox="1"/>
          <p:nvPr/>
        </p:nvSpPr>
        <p:spPr>
          <a:xfrm>
            <a:off x="7331882" y="2348390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sp>
        <p:nvSpPr>
          <p:cNvPr id="118" name="ZoneTexte 117"/>
          <p:cNvSpPr txBox="1"/>
          <p:nvPr/>
        </p:nvSpPr>
        <p:spPr>
          <a:xfrm>
            <a:off x="7587120" y="2697212"/>
            <a:ext cx="3198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</a:t>
            </a:r>
          </a:p>
        </p:txBody>
      </p:sp>
      <p:sp>
        <p:nvSpPr>
          <p:cNvPr id="119" name="ZoneTexte 118"/>
          <p:cNvSpPr txBox="1"/>
          <p:nvPr/>
        </p:nvSpPr>
        <p:spPr>
          <a:xfrm>
            <a:off x="7613224" y="2047407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</a:t>
            </a:r>
          </a:p>
        </p:txBody>
      </p:sp>
      <p:sp>
        <p:nvSpPr>
          <p:cNvPr id="120" name="ZoneTexte 119"/>
          <p:cNvSpPr txBox="1"/>
          <p:nvPr/>
        </p:nvSpPr>
        <p:spPr>
          <a:xfrm>
            <a:off x="7898651" y="2536477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sp>
        <p:nvSpPr>
          <p:cNvPr id="121" name="ZoneTexte 120"/>
          <p:cNvSpPr txBox="1"/>
          <p:nvPr/>
        </p:nvSpPr>
        <p:spPr>
          <a:xfrm>
            <a:off x="7894706" y="2193168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cxnSp>
        <p:nvCxnSpPr>
          <p:cNvPr id="122" name="Connecteur droit 121"/>
          <p:cNvCxnSpPr/>
          <p:nvPr/>
        </p:nvCxnSpPr>
        <p:spPr bwMode="auto">
          <a:xfrm rot="5400000">
            <a:off x="7956513" y="2538739"/>
            <a:ext cx="143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3" name="Connecteur droit 122"/>
          <p:cNvCxnSpPr/>
          <p:nvPr/>
        </p:nvCxnSpPr>
        <p:spPr bwMode="auto">
          <a:xfrm rot="5400000">
            <a:off x="8004815" y="2538739"/>
            <a:ext cx="143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5" name="Connecteur droit 124"/>
          <p:cNvCxnSpPr/>
          <p:nvPr/>
        </p:nvCxnSpPr>
        <p:spPr bwMode="auto">
          <a:xfrm rot="3269920" flipH="1">
            <a:off x="7522552" y="2718205"/>
            <a:ext cx="144048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7" name="Connecteur droit 126"/>
          <p:cNvCxnSpPr/>
          <p:nvPr/>
        </p:nvCxnSpPr>
        <p:spPr bwMode="auto">
          <a:xfrm rot="19192277">
            <a:off x="7839649" y="2821804"/>
            <a:ext cx="144048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8" name="Connecteur droit 127"/>
          <p:cNvCxnSpPr/>
          <p:nvPr/>
        </p:nvCxnSpPr>
        <p:spPr bwMode="auto">
          <a:xfrm rot="2407723" flipV="1">
            <a:off x="7839983" y="2295538"/>
            <a:ext cx="144048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9" name="Connecteur droit 128"/>
          <p:cNvCxnSpPr/>
          <p:nvPr/>
        </p:nvCxnSpPr>
        <p:spPr bwMode="auto">
          <a:xfrm rot="18330080" flipH="1" flipV="1">
            <a:off x="7541199" y="2385961"/>
            <a:ext cx="144048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0" name="Connecteur droit 129"/>
          <p:cNvCxnSpPr/>
          <p:nvPr/>
        </p:nvCxnSpPr>
        <p:spPr bwMode="auto">
          <a:xfrm>
            <a:off x="7172208" y="2526317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1" name="Connecteur droit 130"/>
          <p:cNvCxnSpPr/>
          <p:nvPr/>
        </p:nvCxnSpPr>
        <p:spPr bwMode="auto">
          <a:xfrm rot="19192277">
            <a:off x="8116351" y="2280906"/>
            <a:ext cx="144048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2" name="Connecteur droit 131"/>
          <p:cNvCxnSpPr/>
          <p:nvPr/>
        </p:nvCxnSpPr>
        <p:spPr bwMode="auto">
          <a:xfrm rot="2407723" flipV="1">
            <a:off x="8116352" y="2782145"/>
            <a:ext cx="144048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3" name="ZoneTexte 132"/>
          <p:cNvSpPr txBox="1"/>
          <p:nvPr/>
        </p:nvSpPr>
        <p:spPr>
          <a:xfrm>
            <a:off x="8184168" y="2011751"/>
            <a:ext cx="300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</a:t>
            </a:r>
          </a:p>
        </p:txBody>
      </p:sp>
      <p:cxnSp>
        <p:nvCxnSpPr>
          <p:cNvPr id="134" name="Connecteur droit 133"/>
          <p:cNvCxnSpPr/>
          <p:nvPr/>
        </p:nvCxnSpPr>
        <p:spPr bwMode="auto">
          <a:xfrm rot="5400000">
            <a:off x="7639354" y="3076086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5" name="ZoneTexte 134"/>
          <p:cNvSpPr txBox="1"/>
          <p:nvPr/>
        </p:nvSpPr>
        <p:spPr>
          <a:xfrm>
            <a:off x="7606757" y="3106115"/>
            <a:ext cx="3530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R’</a:t>
            </a:r>
          </a:p>
        </p:txBody>
      </p:sp>
      <p:sp>
        <p:nvSpPr>
          <p:cNvPr id="136" name="ZoneTexte 135"/>
          <p:cNvSpPr txBox="1"/>
          <p:nvPr/>
        </p:nvSpPr>
        <p:spPr>
          <a:xfrm>
            <a:off x="7463128" y="2798810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137" name="Rectangle 136"/>
          <p:cNvSpPr/>
          <p:nvPr/>
        </p:nvSpPr>
        <p:spPr>
          <a:xfrm>
            <a:off x="8178051" y="2721845"/>
            <a:ext cx="4924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CH</a:t>
            </a:r>
            <a:r>
              <a:rPr lang="fr-FR" sz="1600" b="1" baseline="-25000" dirty="0">
                <a:latin typeface="Calibri" pitchFamily="34" charset="0"/>
                <a:cs typeface="Calibri" pitchFamily="34" charset="0"/>
              </a:rPr>
              <a:t>3</a:t>
            </a:r>
            <a:endParaRPr lang="fr-FR" sz="1600" b="1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38" name="Connecteur droit 137"/>
          <p:cNvCxnSpPr/>
          <p:nvPr/>
        </p:nvCxnSpPr>
        <p:spPr bwMode="auto">
          <a:xfrm>
            <a:off x="7172208" y="2577117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9" name="Rectangle 138"/>
          <p:cNvSpPr/>
          <p:nvPr/>
        </p:nvSpPr>
        <p:spPr>
          <a:xfrm>
            <a:off x="7561236" y="2588213"/>
            <a:ext cx="3724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Wingdings"/>
                <a:ea typeface="Wingdings"/>
                <a:cs typeface="Wingdings"/>
                <a:sym typeface="Wingdings"/>
              </a:rPr>
              <a:t></a:t>
            </a:r>
            <a:endParaRPr lang="fr-FR" sz="16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38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9233" y="2901727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38209" y="1938927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50882" y="1705227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</a:t>
            </a:r>
          </a:p>
        </p:txBody>
      </p:sp>
      <p:grpSp>
        <p:nvGrpSpPr>
          <p:cNvPr id="6" name="Groupe 208"/>
          <p:cNvGrpSpPr/>
          <p:nvPr/>
        </p:nvGrpSpPr>
        <p:grpSpPr>
          <a:xfrm rot="13207723" flipH="1">
            <a:off x="491721" y="1988817"/>
            <a:ext cx="144242" cy="49761"/>
            <a:chOff x="1394900" y="3630526"/>
            <a:chExt cx="180242" cy="49761"/>
          </a:xfrm>
        </p:grpSpPr>
        <p:cxnSp>
          <p:nvCxnSpPr>
            <p:cNvPr id="7" name="Connecteur droit 6"/>
            <p:cNvCxnSpPr/>
            <p:nvPr/>
          </p:nvCxnSpPr>
          <p:spPr bwMode="auto">
            <a:xfrm rot="10800000">
              <a:off x="1394900" y="3630526"/>
              <a:ext cx="180000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Connecteur droit 7"/>
            <p:cNvCxnSpPr/>
            <p:nvPr/>
          </p:nvCxnSpPr>
          <p:spPr bwMode="auto">
            <a:xfrm rot="10800000">
              <a:off x="1395142" y="3680286"/>
              <a:ext cx="180000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" name="ZoneTexte 8"/>
          <p:cNvSpPr txBox="1"/>
          <p:nvPr/>
        </p:nvSpPr>
        <p:spPr>
          <a:xfrm>
            <a:off x="824049" y="1707848"/>
            <a:ext cx="4528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OH</a:t>
            </a:r>
          </a:p>
        </p:txBody>
      </p:sp>
      <p:cxnSp>
        <p:nvCxnSpPr>
          <p:cNvPr id="10" name="Connecteur droit 9"/>
          <p:cNvCxnSpPr/>
          <p:nvPr/>
        </p:nvCxnSpPr>
        <p:spPr bwMode="auto">
          <a:xfrm rot="5400000">
            <a:off x="578503" y="2333863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Connecteur droit 10"/>
          <p:cNvCxnSpPr/>
          <p:nvPr/>
        </p:nvCxnSpPr>
        <p:spPr bwMode="auto">
          <a:xfrm rot="10800000">
            <a:off x="410479" y="2519024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ZoneTexte 11"/>
          <p:cNvSpPr txBox="1"/>
          <p:nvPr/>
        </p:nvSpPr>
        <p:spPr>
          <a:xfrm>
            <a:off x="548967" y="2350207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cxnSp>
        <p:nvCxnSpPr>
          <p:cNvPr id="13" name="Connecteur droit 12"/>
          <p:cNvCxnSpPr/>
          <p:nvPr/>
        </p:nvCxnSpPr>
        <p:spPr bwMode="auto">
          <a:xfrm rot="5400000">
            <a:off x="593267" y="2737783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Rectangle 13"/>
          <p:cNvSpPr/>
          <p:nvPr/>
        </p:nvSpPr>
        <p:spPr>
          <a:xfrm>
            <a:off x="543591" y="2776109"/>
            <a:ext cx="4924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CH</a:t>
            </a:r>
            <a:r>
              <a:rPr lang="fr-FR" sz="1600" b="1" baseline="-25000" dirty="0">
                <a:latin typeface="Calibri" pitchFamily="34" charset="0"/>
                <a:cs typeface="Calibri" pitchFamily="34" charset="0"/>
              </a:rPr>
              <a:t>3</a:t>
            </a:r>
            <a:endParaRPr lang="fr-FR" sz="1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4432" y="2069532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69952" y="2498412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cxnSp>
        <p:nvCxnSpPr>
          <p:cNvPr id="17" name="Connecteur droit 16"/>
          <p:cNvCxnSpPr/>
          <p:nvPr/>
        </p:nvCxnSpPr>
        <p:spPr bwMode="auto">
          <a:xfrm rot="19192277">
            <a:off x="757798" y="1994736"/>
            <a:ext cx="144048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Rectangle 17"/>
          <p:cNvSpPr/>
          <p:nvPr/>
        </p:nvSpPr>
        <p:spPr>
          <a:xfrm>
            <a:off x="160357" y="2354608"/>
            <a:ext cx="3257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</a:t>
            </a:r>
          </a:p>
        </p:txBody>
      </p:sp>
      <p:cxnSp>
        <p:nvCxnSpPr>
          <p:cNvPr id="19" name="Connecteur droit 18"/>
          <p:cNvCxnSpPr/>
          <p:nvPr/>
        </p:nvCxnSpPr>
        <p:spPr bwMode="auto">
          <a:xfrm rot="10800000">
            <a:off x="410479" y="2567326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ZoneTexte 20"/>
          <p:cNvSpPr txBox="1"/>
          <p:nvPr/>
        </p:nvSpPr>
        <p:spPr>
          <a:xfrm>
            <a:off x="1740716" y="2320548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1995954" y="2669370"/>
            <a:ext cx="3198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2022058" y="2019565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2307485" y="2508635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2303540" y="2165326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cxnSp>
        <p:nvCxnSpPr>
          <p:cNvPr id="26" name="Connecteur droit 25"/>
          <p:cNvCxnSpPr/>
          <p:nvPr/>
        </p:nvCxnSpPr>
        <p:spPr bwMode="auto">
          <a:xfrm rot="5400000">
            <a:off x="2365347" y="2510897"/>
            <a:ext cx="143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Connecteur droit 26"/>
          <p:cNvCxnSpPr/>
          <p:nvPr/>
        </p:nvCxnSpPr>
        <p:spPr bwMode="auto">
          <a:xfrm rot="5400000">
            <a:off x="2413649" y="2510897"/>
            <a:ext cx="143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9" name="Groupe 208"/>
          <p:cNvGrpSpPr/>
          <p:nvPr/>
        </p:nvGrpSpPr>
        <p:grpSpPr>
          <a:xfrm rot="14069920" flipH="1">
            <a:off x="1941440" y="2661273"/>
            <a:ext cx="144242" cy="49761"/>
            <a:chOff x="1394900" y="3630526"/>
            <a:chExt cx="180242" cy="49761"/>
          </a:xfrm>
        </p:grpSpPr>
        <p:cxnSp>
          <p:nvCxnSpPr>
            <p:cNvPr id="30" name="Connecteur droit 29"/>
            <p:cNvCxnSpPr/>
            <p:nvPr/>
          </p:nvCxnSpPr>
          <p:spPr bwMode="auto">
            <a:xfrm rot="10800000">
              <a:off x="1394900" y="3630526"/>
              <a:ext cx="180000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Connecteur droit 30"/>
            <p:cNvCxnSpPr/>
            <p:nvPr/>
          </p:nvCxnSpPr>
          <p:spPr bwMode="auto">
            <a:xfrm rot="10800000">
              <a:off x="1395142" y="3680286"/>
              <a:ext cx="180000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32" name="Connecteur droit 31"/>
          <p:cNvCxnSpPr/>
          <p:nvPr/>
        </p:nvCxnSpPr>
        <p:spPr bwMode="auto">
          <a:xfrm rot="19192277">
            <a:off x="2248483" y="2793962"/>
            <a:ext cx="144048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Connecteur droit 32"/>
          <p:cNvCxnSpPr/>
          <p:nvPr/>
        </p:nvCxnSpPr>
        <p:spPr bwMode="auto">
          <a:xfrm rot="2407723" flipV="1">
            <a:off x="2248817" y="2267696"/>
            <a:ext cx="144048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Connecteur droit 43"/>
          <p:cNvCxnSpPr/>
          <p:nvPr/>
        </p:nvCxnSpPr>
        <p:spPr bwMode="auto">
          <a:xfrm rot="18330080" flipH="1" flipV="1">
            <a:off x="1950033" y="2358119"/>
            <a:ext cx="144048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Connecteur droit 44"/>
          <p:cNvCxnSpPr/>
          <p:nvPr/>
        </p:nvCxnSpPr>
        <p:spPr bwMode="auto">
          <a:xfrm>
            <a:off x="1581042" y="2508635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6" name="ZoneTexte 45"/>
          <p:cNvSpPr txBox="1"/>
          <p:nvPr/>
        </p:nvSpPr>
        <p:spPr>
          <a:xfrm>
            <a:off x="1322782" y="2334603"/>
            <a:ext cx="314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</a:t>
            </a:r>
          </a:p>
        </p:txBody>
      </p:sp>
      <p:cxnSp>
        <p:nvCxnSpPr>
          <p:cNvPr id="47" name="Connecteur droit 46"/>
          <p:cNvCxnSpPr/>
          <p:nvPr/>
        </p:nvCxnSpPr>
        <p:spPr bwMode="auto">
          <a:xfrm rot="19192277">
            <a:off x="2525185" y="2253064"/>
            <a:ext cx="144048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Connecteur droit 47"/>
          <p:cNvCxnSpPr/>
          <p:nvPr/>
        </p:nvCxnSpPr>
        <p:spPr bwMode="auto">
          <a:xfrm rot="2407723" flipV="1">
            <a:off x="2525186" y="2754303"/>
            <a:ext cx="144048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9" name="Rectangle 48"/>
          <p:cNvSpPr/>
          <p:nvPr/>
        </p:nvSpPr>
        <p:spPr>
          <a:xfrm>
            <a:off x="2561903" y="2709691"/>
            <a:ext cx="4924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CH</a:t>
            </a:r>
            <a:r>
              <a:rPr lang="fr-FR" sz="1600" b="1" baseline="-25000" dirty="0">
                <a:latin typeface="Calibri" pitchFamily="34" charset="0"/>
                <a:cs typeface="Calibri" pitchFamily="34" charset="0"/>
              </a:rPr>
              <a:t>3</a:t>
            </a:r>
            <a:endParaRPr lang="fr-FR" sz="1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2593002" y="1983909"/>
            <a:ext cx="300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</a:t>
            </a:r>
          </a:p>
        </p:txBody>
      </p:sp>
      <p:cxnSp>
        <p:nvCxnSpPr>
          <p:cNvPr id="51" name="Connecteur droit 50"/>
          <p:cNvCxnSpPr/>
          <p:nvPr/>
        </p:nvCxnSpPr>
        <p:spPr bwMode="auto">
          <a:xfrm rot="5400000">
            <a:off x="2048188" y="3048244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2" name="ZoneTexte 51"/>
          <p:cNvSpPr txBox="1"/>
          <p:nvPr/>
        </p:nvSpPr>
        <p:spPr>
          <a:xfrm>
            <a:off x="2015591" y="3078273"/>
            <a:ext cx="3530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R’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1871962" y="2770968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cxnSp>
        <p:nvCxnSpPr>
          <p:cNvPr id="54" name="Connecteur droit avec flèche 53"/>
          <p:cNvCxnSpPr/>
          <p:nvPr/>
        </p:nvCxnSpPr>
        <p:spPr>
          <a:xfrm rot="16200000">
            <a:off x="3384593" y="2122087"/>
            <a:ext cx="0" cy="863693"/>
          </a:xfrm>
          <a:prstGeom prst="straightConnector1">
            <a:avLst/>
          </a:prstGeom>
          <a:ln w="5715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ZoneTexte 55"/>
          <p:cNvSpPr txBox="1"/>
          <p:nvPr/>
        </p:nvSpPr>
        <p:spPr>
          <a:xfrm>
            <a:off x="985234" y="2340112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57" name="Rectangle 56"/>
          <p:cNvSpPr/>
          <p:nvPr/>
        </p:nvSpPr>
        <p:spPr>
          <a:xfrm>
            <a:off x="4247544" y="2922007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4326520" y="1959207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sp>
        <p:nvSpPr>
          <p:cNvPr id="59" name="ZoneTexte 58"/>
          <p:cNvSpPr txBox="1"/>
          <p:nvPr/>
        </p:nvSpPr>
        <p:spPr>
          <a:xfrm>
            <a:off x="4039193" y="1725507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</a:t>
            </a:r>
          </a:p>
        </p:txBody>
      </p:sp>
      <p:grpSp>
        <p:nvGrpSpPr>
          <p:cNvPr id="60" name="Groupe 208"/>
          <p:cNvGrpSpPr/>
          <p:nvPr/>
        </p:nvGrpSpPr>
        <p:grpSpPr>
          <a:xfrm rot="13207723" flipH="1">
            <a:off x="4280032" y="2009097"/>
            <a:ext cx="144242" cy="49761"/>
            <a:chOff x="1394900" y="3630526"/>
            <a:chExt cx="180242" cy="49761"/>
          </a:xfrm>
        </p:grpSpPr>
        <p:cxnSp>
          <p:nvCxnSpPr>
            <p:cNvPr id="61" name="Connecteur droit 60"/>
            <p:cNvCxnSpPr/>
            <p:nvPr/>
          </p:nvCxnSpPr>
          <p:spPr bwMode="auto">
            <a:xfrm rot="10800000">
              <a:off x="1394900" y="3630526"/>
              <a:ext cx="180000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Connecteur droit 61"/>
            <p:cNvCxnSpPr/>
            <p:nvPr/>
          </p:nvCxnSpPr>
          <p:spPr bwMode="auto">
            <a:xfrm rot="10800000">
              <a:off x="1395142" y="3680286"/>
              <a:ext cx="180000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3" name="ZoneTexte 62"/>
          <p:cNvSpPr txBox="1"/>
          <p:nvPr/>
        </p:nvSpPr>
        <p:spPr>
          <a:xfrm>
            <a:off x="4612360" y="1728128"/>
            <a:ext cx="4528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OH</a:t>
            </a:r>
          </a:p>
        </p:txBody>
      </p:sp>
      <p:cxnSp>
        <p:nvCxnSpPr>
          <p:cNvPr id="64" name="Connecteur droit 63"/>
          <p:cNvCxnSpPr/>
          <p:nvPr/>
        </p:nvCxnSpPr>
        <p:spPr bwMode="auto">
          <a:xfrm rot="5400000">
            <a:off x="4366814" y="2354143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Connecteur droit 64"/>
          <p:cNvCxnSpPr/>
          <p:nvPr/>
        </p:nvCxnSpPr>
        <p:spPr bwMode="auto">
          <a:xfrm rot="10800000">
            <a:off x="4198790" y="2560706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6" name="ZoneTexte 65"/>
          <p:cNvSpPr txBox="1"/>
          <p:nvPr/>
        </p:nvSpPr>
        <p:spPr>
          <a:xfrm>
            <a:off x="4337278" y="2370487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cxnSp>
        <p:nvCxnSpPr>
          <p:cNvPr id="67" name="Connecteur droit 66"/>
          <p:cNvCxnSpPr/>
          <p:nvPr/>
        </p:nvCxnSpPr>
        <p:spPr bwMode="auto">
          <a:xfrm rot="5400000">
            <a:off x="4381578" y="2758063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8" name="Rectangle 67"/>
          <p:cNvSpPr/>
          <p:nvPr/>
        </p:nvSpPr>
        <p:spPr>
          <a:xfrm>
            <a:off x="4331902" y="2796389"/>
            <a:ext cx="4924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CH</a:t>
            </a:r>
            <a:r>
              <a:rPr lang="fr-FR" sz="1600" b="1" baseline="-25000" dirty="0">
                <a:latin typeface="Calibri" pitchFamily="34" charset="0"/>
                <a:cs typeface="Calibri" pitchFamily="34" charset="0"/>
              </a:rPr>
              <a:t>3</a:t>
            </a:r>
            <a:endParaRPr lang="fr-FR" sz="1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4252743" y="2089812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70" name="Rectangle 69"/>
          <p:cNvSpPr/>
          <p:nvPr/>
        </p:nvSpPr>
        <p:spPr>
          <a:xfrm>
            <a:off x="4258263" y="2518692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cxnSp>
        <p:nvCxnSpPr>
          <p:cNvPr id="71" name="Connecteur droit 70"/>
          <p:cNvCxnSpPr/>
          <p:nvPr/>
        </p:nvCxnSpPr>
        <p:spPr bwMode="auto">
          <a:xfrm rot="19192277">
            <a:off x="4546109" y="2015016"/>
            <a:ext cx="144048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2" name="Rectangle 71"/>
          <p:cNvSpPr/>
          <p:nvPr/>
        </p:nvSpPr>
        <p:spPr>
          <a:xfrm>
            <a:off x="3820238" y="2374888"/>
            <a:ext cx="4539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HO</a:t>
            </a:r>
          </a:p>
        </p:txBody>
      </p:sp>
      <p:sp>
        <p:nvSpPr>
          <p:cNvPr id="75" name="ZoneTexte 74"/>
          <p:cNvSpPr txBox="1"/>
          <p:nvPr/>
        </p:nvSpPr>
        <p:spPr>
          <a:xfrm>
            <a:off x="4714622" y="2367939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sp>
        <p:nvSpPr>
          <p:cNvPr id="76" name="ZoneTexte 75"/>
          <p:cNvSpPr txBox="1"/>
          <p:nvPr/>
        </p:nvSpPr>
        <p:spPr>
          <a:xfrm>
            <a:off x="4969860" y="2716761"/>
            <a:ext cx="3198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</a:t>
            </a:r>
          </a:p>
        </p:txBody>
      </p:sp>
      <p:sp>
        <p:nvSpPr>
          <p:cNvPr id="77" name="ZoneTexte 76"/>
          <p:cNvSpPr txBox="1"/>
          <p:nvPr/>
        </p:nvSpPr>
        <p:spPr>
          <a:xfrm>
            <a:off x="4995964" y="2066956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</a:t>
            </a:r>
          </a:p>
        </p:txBody>
      </p:sp>
      <p:sp>
        <p:nvSpPr>
          <p:cNvPr id="78" name="ZoneTexte 77"/>
          <p:cNvSpPr txBox="1"/>
          <p:nvPr/>
        </p:nvSpPr>
        <p:spPr>
          <a:xfrm>
            <a:off x="5281391" y="2556026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sp>
        <p:nvSpPr>
          <p:cNvPr id="79" name="ZoneTexte 78"/>
          <p:cNvSpPr txBox="1"/>
          <p:nvPr/>
        </p:nvSpPr>
        <p:spPr>
          <a:xfrm>
            <a:off x="5277446" y="2212717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cxnSp>
        <p:nvCxnSpPr>
          <p:cNvPr id="80" name="Connecteur droit 79"/>
          <p:cNvCxnSpPr/>
          <p:nvPr/>
        </p:nvCxnSpPr>
        <p:spPr bwMode="auto">
          <a:xfrm rot="5400000">
            <a:off x="5339253" y="2558288"/>
            <a:ext cx="143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Connecteur droit 80"/>
          <p:cNvCxnSpPr/>
          <p:nvPr/>
        </p:nvCxnSpPr>
        <p:spPr bwMode="auto">
          <a:xfrm rot="5400000">
            <a:off x="5387555" y="2558288"/>
            <a:ext cx="143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82" name="Groupe 208"/>
          <p:cNvGrpSpPr/>
          <p:nvPr/>
        </p:nvGrpSpPr>
        <p:grpSpPr>
          <a:xfrm rot="14069920" flipH="1">
            <a:off x="4915346" y="2708664"/>
            <a:ext cx="144242" cy="49761"/>
            <a:chOff x="1394900" y="3630526"/>
            <a:chExt cx="180242" cy="49761"/>
          </a:xfrm>
        </p:grpSpPr>
        <p:cxnSp>
          <p:nvCxnSpPr>
            <p:cNvPr id="83" name="Connecteur droit 82"/>
            <p:cNvCxnSpPr/>
            <p:nvPr/>
          </p:nvCxnSpPr>
          <p:spPr bwMode="auto">
            <a:xfrm rot="10800000">
              <a:off x="1394900" y="3630526"/>
              <a:ext cx="180000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Connecteur droit 83"/>
            <p:cNvCxnSpPr/>
            <p:nvPr/>
          </p:nvCxnSpPr>
          <p:spPr bwMode="auto">
            <a:xfrm rot="10800000">
              <a:off x="1395142" y="3680286"/>
              <a:ext cx="180000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85" name="Connecteur droit 84"/>
          <p:cNvCxnSpPr/>
          <p:nvPr/>
        </p:nvCxnSpPr>
        <p:spPr bwMode="auto">
          <a:xfrm rot="19192277">
            <a:off x="5222389" y="2841353"/>
            <a:ext cx="144048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Connecteur droit 85"/>
          <p:cNvCxnSpPr/>
          <p:nvPr/>
        </p:nvCxnSpPr>
        <p:spPr bwMode="auto">
          <a:xfrm rot="2407723" flipV="1">
            <a:off x="5222723" y="2315087"/>
            <a:ext cx="144048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Connecteur droit 86"/>
          <p:cNvCxnSpPr/>
          <p:nvPr/>
        </p:nvCxnSpPr>
        <p:spPr bwMode="auto">
          <a:xfrm rot="18330080" flipH="1" flipV="1">
            <a:off x="4923939" y="2405510"/>
            <a:ext cx="144048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Connecteur droit 87"/>
          <p:cNvCxnSpPr/>
          <p:nvPr/>
        </p:nvCxnSpPr>
        <p:spPr bwMode="auto">
          <a:xfrm>
            <a:off x="4554948" y="2556026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Connecteur droit 88"/>
          <p:cNvCxnSpPr/>
          <p:nvPr/>
        </p:nvCxnSpPr>
        <p:spPr bwMode="auto">
          <a:xfrm rot="19192277">
            <a:off x="5499091" y="2300455"/>
            <a:ext cx="144048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Connecteur droit 89"/>
          <p:cNvCxnSpPr/>
          <p:nvPr/>
        </p:nvCxnSpPr>
        <p:spPr bwMode="auto">
          <a:xfrm rot="2407723" flipV="1">
            <a:off x="5499092" y="2801694"/>
            <a:ext cx="144048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1" name="ZoneTexte 90"/>
          <p:cNvSpPr txBox="1"/>
          <p:nvPr/>
        </p:nvSpPr>
        <p:spPr>
          <a:xfrm>
            <a:off x="5566908" y="2031300"/>
            <a:ext cx="300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</a:t>
            </a:r>
          </a:p>
        </p:txBody>
      </p:sp>
      <p:cxnSp>
        <p:nvCxnSpPr>
          <p:cNvPr id="92" name="Connecteur droit 91"/>
          <p:cNvCxnSpPr/>
          <p:nvPr/>
        </p:nvCxnSpPr>
        <p:spPr bwMode="auto">
          <a:xfrm rot="5400000">
            <a:off x="5022094" y="3095635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3" name="ZoneTexte 92"/>
          <p:cNvSpPr txBox="1"/>
          <p:nvPr/>
        </p:nvSpPr>
        <p:spPr>
          <a:xfrm>
            <a:off x="4989497" y="3125664"/>
            <a:ext cx="3530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R’</a:t>
            </a:r>
          </a:p>
        </p:txBody>
      </p:sp>
      <p:sp>
        <p:nvSpPr>
          <p:cNvPr id="94" name="ZoneTexte 93"/>
          <p:cNvSpPr txBox="1"/>
          <p:nvPr/>
        </p:nvSpPr>
        <p:spPr>
          <a:xfrm>
            <a:off x="4845868" y="2818359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95" name="Rectangle 94"/>
          <p:cNvSpPr/>
          <p:nvPr/>
        </p:nvSpPr>
        <p:spPr>
          <a:xfrm>
            <a:off x="5560791" y="2741394"/>
            <a:ext cx="4924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CH</a:t>
            </a:r>
            <a:r>
              <a:rPr lang="fr-FR" sz="1600" b="1" baseline="-25000" dirty="0">
                <a:latin typeface="Calibri" pitchFamily="34" charset="0"/>
                <a:cs typeface="Calibri" pitchFamily="34" charset="0"/>
              </a:rPr>
              <a:t>3</a:t>
            </a:r>
            <a:endParaRPr lang="fr-FR" sz="1600" b="1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6" name="Connecteur droit avec flèche 95"/>
          <p:cNvCxnSpPr/>
          <p:nvPr/>
        </p:nvCxnSpPr>
        <p:spPr>
          <a:xfrm rot="16200000">
            <a:off x="6058033" y="2112314"/>
            <a:ext cx="0" cy="863693"/>
          </a:xfrm>
          <a:prstGeom prst="straightConnector1">
            <a:avLst/>
          </a:prstGeom>
          <a:ln w="5715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Arc plein 97"/>
          <p:cNvSpPr/>
          <p:nvPr/>
        </p:nvSpPr>
        <p:spPr>
          <a:xfrm rot="2092238" flipV="1">
            <a:off x="5769725" y="2028225"/>
            <a:ext cx="299755" cy="567307"/>
          </a:xfrm>
          <a:prstGeom prst="blockArc">
            <a:avLst>
              <a:gd name="adj1" fmla="val 16646273"/>
              <a:gd name="adj2" fmla="val 21243701"/>
              <a:gd name="adj3" fmla="val 10723"/>
            </a:avLst>
          </a:prstGeom>
          <a:solidFill>
            <a:srgbClr val="7F7F7F"/>
          </a:solidFill>
          <a:ln w="28575">
            <a:solidFill>
              <a:srgbClr val="948A54"/>
            </a:solidFill>
            <a:tailEnd type="stealth" w="lg" len="lg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99" name="Connecteur droit 98"/>
          <p:cNvCxnSpPr/>
          <p:nvPr/>
        </p:nvCxnSpPr>
        <p:spPr>
          <a:xfrm rot="2092238" flipV="1">
            <a:off x="6052463" y="2313381"/>
            <a:ext cx="0" cy="73781"/>
          </a:xfrm>
          <a:prstGeom prst="line">
            <a:avLst/>
          </a:prstGeom>
          <a:solidFill>
            <a:srgbClr val="7F7F7F"/>
          </a:solidFill>
          <a:ln w="28575" cmpd="sng">
            <a:solidFill>
              <a:srgbClr val="948A54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ZoneTexte 99"/>
          <p:cNvSpPr txBox="1"/>
          <p:nvPr/>
        </p:nvSpPr>
        <p:spPr>
          <a:xfrm>
            <a:off x="5890369" y="1938927"/>
            <a:ext cx="5013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CO</a:t>
            </a:r>
            <a:r>
              <a:rPr lang="fr-FR" sz="1600" b="1" baseline="-25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6864804" y="2902458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3</a:t>
            </a:r>
          </a:p>
        </p:txBody>
      </p:sp>
      <p:cxnSp>
        <p:nvCxnSpPr>
          <p:cNvPr id="109" name="Connecteur droit 108"/>
          <p:cNvCxnSpPr/>
          <p:nvPr/>
        </p:nvCxnSpPr>
        <p:spPr bwMode="auto">
          <a:xfrm rot="10800000">
            <a:off x="6816050" y="2541157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0" name="ZoneTexte 109"/>
          <p:cNvSpPr txBox="1"/>
          <p:nvPr/>
        </p:nvSpPr>
        <p:spPr>
          <a:xfrm>
            <a:off x="6954538" y="2350938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cxnSp>
        <p:nvCxnSpPr>
          <p:cNvPr id="111" name="Connecteur droit 110"/>
          <p:cNvCxnSpPr/>
          <p:nvPr/>
        </p:nvCxnSpPr>
        <p:spPr bwMode="auto">
          <a:xfrm rot="5400000">
            <a:off x="6998838" y="2738514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2" name="Rectangle 111"/>
          <p:cNvSpPr/>
          <p:nvPr/>
        </p:nvSpPr>
        <p:spPr>
          <a:xfrm>
            <a:off x="6949162" y="2776840"/>
            <a:ext cx="4924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CH</a:t>
            </a:r>
            <a:r>
              <a:rPr lang="fr-FR" sz="1600" b="1" baseline="-25000" dirty="0">
                <a:latin typeface="Calibri" pitchFamily="34" charset="0"/>
                <a:cs typeface="Calibri" pitchFamily="34" charset="0"/>
              </a:rPr>
              <a:t>3</a:t>
            </a:r>
            <a:endParaRPr lang="fr-FR" sz="1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6875523" y="2499143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6437498" y="2355339"/>
            <a:ext cx="4539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HO</a:t>
            </a:r>
          </a:p>
        </p:txBody>
      </p:sp>
      <p:sp>
        <p:nvSpPr>
          <p:cNvPr id="117" name="ZoneTexte 116"/>
          <p:cNvSpPr txBox="1"/>
          <p:nvPr/>
        </p:nvSpPr>
        <p:spPr>
          <a:xfrm>
            <a:off x="7331882" y="2348390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sp>
        <p:nvSpPr>
          <p:cNvPr id="118" name="ZoneTexte 117"/>
          <p:cNvSpPr txBox="1"/>
          <p:nvPr/>
        </p:nvSpPr>
        <p:spPr>
          <a:xfrm>
            <a:off x="7587120" y="2697212"/>
            <a:ext cx="3198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</a:t>
            </a:r>
          </a:p>
        </p:txBody>
      </p:sp>
      <p:sp>
        <p:nvSpPr>
          <p:cNvPr id="119" name="ZoneTexte 118"/>
          <p:cNvSpPr txBox="1"/>
          <p:nvPr/>
        </p:nvSpPr>
        <p:spPr>
          <a:xfrm>
            <a:off x="7613224" y="2047407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</a:t>
            </a:r>
          </a:p>
        </p:txBody>
      </p:sp>
      <p:sp>
        <p:nvSpPr>
          <p:cNvPr id="120" name="ZoneTexte 119"/>
          <p:cNvSpPr txBox="1"/>
          <p:nvPr/>
        </p:nvSpPr>
        <p:spPr>
          <a:xfrm>
            <a:off x="7898651" y="2536477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sp>
        <p:nvSpPr>
          <p:cNvPr id="121" name="ZoneTexte 120"/>
          <p:cNvSpPr txBox="1"/>
          <p:nvPr/>
        </p:nvSpPr>
        <p:spPr>
          <a:xfrm>
            <a:off x="7894706" y="2193168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cxnSp>
        <p:nvCxnSpPr>
          <p:cNvPr id="122" name="Connecteur droit 121"/>
          <p:cNvCxnSpPr/>
          <p:nvPr/>
        </p:nvCxnSpPr>
        <p:spPr bwMode="auto">
          <a:xfrm rot="5400000">
            <a:off x="7956513" y="2538739"/>
            <a:ext cx="143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3" name="Connecteur droit 122"/>
          <p:cNvCxnSpPr/>
          <p:nvPr/>
        </p:nvCxnSpPr>
        <p:spPr bwMode="auto">
          <a:xfrm rot="5400000">
            <a:off x="8004815" y="2538739"/>
            <a:ext cx="143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5" name="Connecteur droit 124"/>
          <p:cNvCxnSpPr/>
          <p:nvPr/>
        </p:nvCxnSpPr>
        <p:spPr bwMode="auto">
          <a:xfrm rot="3269920" flipH="1">
            <a:off x="7522552" y="2718205"/>
            <a:ext cx="144048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7" name="Connecteur droit 126"/>
          <p:cNvCxnSpPr/>
          <p:nvPr/>
        </p:nvCxnSpPr>
        <p:spPr bwMode="auto">
          <a:xfrm rot="19192277">
            <a:off x="7839649" y="2821804"/>
            <a:ext cx="144048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8" name="Connecteur droit 127"/>
          <p:cNvCxnSpPr/>
          <p:nvPr/>
        </p:nvCxnSpPr>
        <p:spPr bwMode="auto">
          <a:xfrm rot="2407723" flipV="1">
            <a:off x="7839983" y="2295538"/>
            <a:ext cx="144048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9" name="Connecteur droit 128"/>
          <p:cNvCxnSpPr/>
          <p:nvPr/>
        </p:nvCxnSpPr>
        <p:spPr bwMode="auto">
          <a:xfrm rot="18330080" flipH="1" flipV="1">
            <a:off x="7541199" y="2385961"/>
            <a:ext cx="144048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0" name="Connecteur droit 129"/>
          <p:cNvCxnSpPr/>
          <p:nvPr/>
        </p:nvCxnSpPr>
        <p:spPr bwMode="auto">
          <a:xfrm>
            <a:off x="7172208" y="2526317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1" name="Connecteur droit 130"/>
          <p:cNvCxnSpPr/>
          <p:nvPr/>
        </p:nvCxnSpPr>
        <p:spPr bwMode="auto">
          <a:xfrm rot="19192277">
            <a:off x="8116351" y="2280906"/>
            <a:ext cx="144048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2" name="Connecteur droit 131"/>
          <p:cNvCxnSpPr/>
          <p:nvPr/>
        </p:nvCxnSpPr>
        <p:spPr bwMode="auto">
          <a:xfrm rot="2407723" flipV="1">
            <a:off x="8116352" y="2782145"/>
            <a:ext cx="144048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3" name="ZoneTexte 132"/>
          <p:cNvSpPr txBox="1"/>
          <p:nvPr/>
        </p:nvSpPr>
        <p:spPr>
          <a:xfrm>
            <a:off x="8184168" y="2011751"/>
            <a:ext cx="300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</a:t>
            </a:r>
          </a:p>
        </p:txBody>
      </p:sp>
      <p:cxnSp>
        <p:nvCxnSpPr>
          <p:cNvPr id="134" name="Connecteur droit 133"/>
          <p:cNvCxnSpPr/>
          <p:nvPr/>
        </p:nvCxnSpPr>
        <p:spPr bwMode="auto">
          <a:xfrm rot="5400000">
            <a:off x="7639354" y="3076086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5" name="ZoneTexte 134"/>
          <p:cNvSpPr txBox="1"/>
          <p:nvPr/>
        </p:nvSpPr>
        <p:spPr>
          <a:xfrm>
            <a:off x="7606757" y="3106115"/>
            <a:ext cx="3530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R’</a:t>
            </a:r>
          </a:p>
        </p:txBody>
      </p:sp>
      <p:sp>
        <p:nvSpPr>
          <p:cNvPr id="136" name="ZoneTexte 135"/>
          <p:cNvSpPr txBox="1"/>
          <p:nvPr/>
        </p:nvSpPr>
        <p:spPr>
          <a:xfrm>
            <a:off x="7463128" y="2798810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137" name="Rectangle 136"/>
          <p:cNvSpPr/>
          <p:nvPr/>
        </p:nvSpPr>
        <p:spPr>
          <a:xfrm>
            <a:off x="8178051" y="2721845"/>
            <a:ext cx="4924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CH</a:t>
            </a:r>
            <a:r>
              <a:rPr lang="fr-FR" sz="1600" b="1" baseline="-25000" dirty="0">
                <a:latin typeface="Calibri" pitchFamily="34" charset="0"/>
                <a:cs typeface="Calibri" pitchFamily="34" charset="0"/>
              </a:rPr>
              <a:t>3</a:t>
            </a:r>
            <a:endParaRPr lang="fr-FR" sz="1600" b="1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38" name="Connecteur droit 137"/>
          <p:cNvCxnSpPr/>
          <p:nvPr/>
        </p:nvCxnSpPr>
        <p:spPr bwMode="auto">
          <a:xfrm>
            <a:off x="7172208" y="2577117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9" name="Rectangle 138"/>
          <p:cNvSpPr/>
          <p:nvPr/>
        </p:nvSpPr>
        <p:spPr>
          <a:xfrm>
            <a:off x="7561236" y="2588213"/>
            <a:ext cx="3724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Wingdings"/>
                <a:ea typeface="Wingdings"/>
                <a:cs typeface="Wingdings"/>
                <a:sym typeface="Wingdings"/>
              </a:rPr>
              <a:t></a:t>
            </a:r>
            <a:endParaRPr lang="fr-FR" sz="16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51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72327" y="539234"/>
            <a:ext cx="60893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http://</a:t>
            </a:r>
            <a:r>
              <a:rPr lang="fr-FR" sz="2400" dirty="0" err="1"/>
              <a:t>www.genome.jp</a:t>
            </a:r>
            <a:r>
              <a:rPr lang="fr-FR" sz="2400" dirty="0"/>
              <a:t>/</a:t>
            </a:r>
            <a:r>
              <a:rPr lang="fr-FR" sz="2400" dirty="0" err="1"/>
              <a:t>kegg</a:t>
            </a:r>
            <a:r>
              <a:rPr lang="fr-FR" sz="2400" dirty="0"/>
              <a:t>-bin/get_htext#B1</a:t>
            </a:r>
          </a:p>
        </p:txBody>
      </p:sp>
      <p:pic>
        <p:nvPicPr>
          <p:cNvPr id="7" name="Image 6" descr="Kegg metabo map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27" y="1282700"/>
            <a:ext cx="4737100" cy="4767337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79388" y="188913"/>
            <a:ext cx="18866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chemeClr val="accent2"/>
                </a:solidFill>
                <a:latin typeface="Calibri" charset="0"/>
                <a:cs typeface="Calibri" charset="0"/>
              </a:rPr>
              <a:t>I. Généralités</a:t>
            </a:r>
          </a:p>
        </p:txBody>
      </p:sp>
      <p:sp>
        <p:nvSpPr>
          <p:cNvPr id="2" name="Flèche vers la gauche 1"/>
          <p:cNvSpPr/>
          <p:nvPr/>
        </p:nvSpPr>
        <p:spPr>
          <a:xfrm>
            <a:off x="3386558" y="3162968"/>
            <a:ext cx="423320" cy="141099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4718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ap01100_0.352028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572677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9388" y="188913"/>
            <a:ext cx="18866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chemeClr val="accent2"/>
                </a:solidFill>
                <a:latin typeface="Calibri" charset="0"/>
                <a:cs typeface="Calibri" charset="0"/>
              </a:rPr>
              <a:t>I. Généralités</a:t>
            </a:r>
          </a:p>
        </p:txBody>
      </p:sp>
      <p:sp>
        <p:nvSpPr>
          <p:cNvPr id="7" name="Rectangle 6"/>
          <p:cNvSpPr/>
          <p:nvPr/>
        </p:nvSpPr>
        <p:spPr>
          <a:xfrm>
            <a:off x="3737816" y="514290"/>
            <a:ext cx="17493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solidFill>
                  <a:srgbClr val="800000"/>
                </a:solidFill>
              </a:rPr>
              <a:t>Glucose </a:t>
            </a:r>
            <a:r>
              <a:rPr lang="fr-FR" sz="2000" dirty="0">
                <a:solidFill>
                  <a:srgbClr val="8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fr-FR" sz="2000" dirty="0">
                <a:solidFill>
                  <a:srgbClr val="800000"/>
                </a:solidFill>
              </a:rPr>
              <a:t>ATP</a:t>
            </a:r>
          </a:p>
        </p:txBody>
      </p:sp>
    </p:spTree>
    <p:extLst>
      <p:ext uri="{BB962C8B-B14F-4D97-AF65-F5344CB8AC3E}">
        <p14:creationId xmlns:p14="http://schemas.microsoft.com/office/powerpoint/2010/main" val="151181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ll-metro-tokyo_trainm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009736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79388" y="188913"/>
            <a:ext cx="18866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chemeClr val="accent2"/>
                </a:solidFill>
                <a:latin typeface="Calibri" charset="0"/>
                <a:cs typeface="Calibri" charset="0"/>
              </a:rPr>
              <a:t>I. Généralités</a:t>
            </a:r>
          </a:p>
        </p:txBody>
      </p:sp>
      <p:sp>
        <p:nvSpPr>
          <p:cNvPr id="4" name="Ellipse 3"/>
          <p:cNvSpPr/>
          <p:nvPr/>
        </p:nvSpPr>
        <p:spPr>
          <a:xfrm>
            <a:off x="4818468" y="2882682"/>
            <a:ext cx="247949" cy="399324"/>
          </a:xfrm>
          <a:prstGeom prst="ellipse">
            <a:avLst/>
          </a:prstGeom>
          <a:noFill/>
          <a:ln w="28575" cmpd="sng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8853102" y="6333089"/>
            <a:ext cx="272744" cy="272744"/>
          </a:xfrm>
          <a:prstGeom prst="ellipse">
            <a:avLst/>
          </a:prstGeom>
          <a:noFill/>
          <a:ln w="28575" cmpd="sng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orme libre 5"/>
          <p:cNvSpPr/>
          <p:nvPr/>
        </p:nvSpPr>
        <p:spPr>
          <a:xfrm>
            <a:off x="4925162" y="3283177"/>
            <a:ext cx="4141951" cy="3056751"/>
          </a:xfrm>
          <a:custGeom>
            <a:avLst/>
            <a:gdLst>
              <a:gd name="connsiteX0" fmla="*/ 4127158 w 4141951"/>
              <a:gd name="connsiteY0" fmla="*/ 3056751 h 3056751"/>
              <a:gd name="connsiteX1" fmla="*/ 4132080 w 4141951"/>
              <a:gd name="connsiteY1" fmla="*/ 2662966 h 3056751"/>
              <a:gd name="connsiteX2" fmla="*/ 4013943 w 4141951"/>
              <a:gd name="connsiteY2" fmla="*/ 2534986 h 3056751"/>
              <a:gd name="connsiteX3" fmla="*/ 3930261 w 4141951"/>
              <a:gd name="connsiteY3" fmla="*/ 2662966 h 3056751"/>
              <a:gd name="connsiteX4" fmla="*/ 3851503 w 4141951"/>
              <a:gd name="connsiteY4" fmla="*/ 2549753 h 3056751"/>
              <a:gd name="connsiteX5" fmla="*/ 3718598 w 4141951"/>
              <a:gd name="connsiteY5" fmla="*/ 2534986 h 3056751"/>
              <a:gd name="connsiteX6" fmla="*/ 3644761 w 4141951"/>
              <a:gd name="connsiteY6" fmla="*/ 2490686 h 3056751"/>
              <a:gd name="connsiteX7" fmla="*/ 3625072 w 4141951"/>
              <a:gd name="connsiteY7" fmla="*/ 2003377 h 3056751"/>
              <a:gd name="connsiteX8" fmla="*/ 3580770 w 4141951"/>
              <a:gd name="connsiteY8" fmla="*/ 1895087 h 3056751"/>
              <a:gd name="connsiteX9" fmla="*/ 3265736 w 4141951"/>
              <a:gd name="connsiteY9" fmla="*/ 1890164 h 3056751"/>
              <a:gd name="connsiteX10" fmla="*/ 3147598 w 4141951"/>
              <a:gd name="connsiteY10" fmla="*/ 1880320 h 3056751"/>
              <a:gd name="connsiteX11" fmla="*/ 3098373 w 4141951"/>
              <a:gd name="connsiteY11" fmla="*/ 1796641 h 3056751"/>
              <a:gd name="connsiteX12" fmla="*/ 3098373 w 4141951"/>
              <a:gd name="connsiteY12" fmla="*/ 1373323 h 3056751"/>
              <a:gd name="connsiteX13" fmla="*/ 3211589 w 4141951"/>
              <a:gd name="connsiteY13" fmla="*/ 1127207 h 3056751"/>
              <a:gd name="connsiteX14" fmla="*/ 3339572 w 4141951"/>
              <a:gd name="connsiteY14" fmla="*/ 954927 h 3056751"/>
              <a:gd name="connsiteX15" fmla="*/ 3344494 w 4141951"/>
              <a:gd name="connsiteY15" fmla="*/ 792491 h 3056751"/>
              <a:gd name="connsiteX16" fmla="*/ 3339572 w 4141951"/>
              <a:gd name="connsiteY16" fmla="*/ 531609 h 3056751"/>
              <a:gd name="connsiteX17" fmla="*/ 3231279 w 4141951"/>
              <a:gd name="connsiteY17" fmla="*/ 329794 h 3056751"/>
              <a:gd name="connsiteX18" fmla="*/ 3029460 w 4141951"/>
              <a:gd name="connsiteY18" fmla="*/ 221503 h 3056751"/>
              <a:gd name="connsiteX19" fmla="*/ 2709503 w 4141951"/>
              <a:gd name="connsiteY19" fmla="*/ 206737 h 3056751"/>
              <a:gd name="connsiteX20" fmla="*/ 1429675 w 4141951"/>
              <a:gd name="connsiteY20" fmla="*/ 216581 h 3056751"/>
              <a:gd name="connsiteX21" fmla="*/ 789761 w 4141951"/>
              <a:gd name="connsiteY21" fmla="*/ 206737 h 3056751"/>
              <a:gd name="connsiteX22" fmla="*/ 307364 w 4141951"/>
              <a:gd name="connsiteY22" fmla="*/ 221503 h 3056751"/>
              <a:gd name="connsiteX23" fmla="*/ 149847 w 4141951"/>
              <a:gd name="connsiteY23" fmla="*/ 221503 h 3056751"/>
              <a:gd name="connsiteX24" fmla="*/ 12020 w 4141951"/>
              <a:gd name="connsiteY24" fmla="*/ 103368 h 3056751"/>
              <a:gd name="connsiteX25" fmla="*/ 7097 w 4141951"/>
              <a:gd name="connsiteY25" fmla="*/ 0 h 305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141951" h="3056751">
                <a:moveTo>
                  <a:pt x="4127158" y="3056751"/>
                </a:moveTo>
                <a:cubicBezTo>
                  <a:pt x="4139053" y="2903339"/>
                  <a:pt x="4150949" y="2749927"/>
                  <a:pt x="4132080" y="2662966"/>
                </a:cubicBezTo>
                <a:cubicBezTo>
                  <a:pt x="4113211" y="2576005"/>
                  <a:pt x="4047579" y="2534986"/>
                  <a:pt x="4013943" y="2534986"/>
                </a:cubicBezTo>
                <a:cubicBezTo>
                  <a:pt x="3980307" y="2534986"/>
                  <a:pt x="3957334" y="2660505"/>
                  <a:pt x="3930261" y="2662966"/>
                </a:cubicBezTo>
                <a:cubicBezTo>
                  <a:pt x="3903188" y="2665427"/>
                  <a:pt x="3886780" y="2571083"/>
                  <a:pt x="3851503" y="2549753"/>
                </a:cubicBezTo>
                <a:cubicBezTo>
                  <a:pt x="3816226" y="2528423"/>
                  <a:pt x="3753055" y="2544830"/>
                  <a:pt x="3718598" y="2534986"/>
                </a:cubicBezTo>
                <a:cubicBezTo>
                  <a:pt x="3684141" y="2525141"/>
                  <a:pt x="3660349" y="2579287"/>
                  <a:pt x="3644761" y="2490686"/>
                </a:cubicBezTo>
                <a:cubicBezTo>
                  <a:pt x="3629173" y="2402085"/>
                  <a:pt x="3635737" y="2102643"/>
                  <a:pt x="3625072" y="2003377"/>
                </a:cubicBezTo>
                <a:cubicBezTo>
                  <a:pt x="3614407" y="1904110"/>
                  <a:pt x="3640659" y="1913956"/>
                  <a:pt x="3580770" y="1895087"/>
                </a:cubicBezTo>
                <a:cubicBezTo>
                  <a:pt x="3520881" y="1876218"/>
                  <a:pt x="3337931" y="1892625"/>
                  <a:pt x="3265736" y="1890164"/>
                </a:cubicBezTo>
                <a:cubicBezTo>
                  <a:pt x="3193541" y="1887703"/>
                  <a:pt x="3175492" y="1895907"/>
                  <a:pt x="3147598" y="1880320"/>
                </a:cubicBezTo>
                <a:cubicBezTo>
                  <a:pt x="3119704" y="1864733"/>
                  <a:pt x="3106577" y="1881140"/>
                  <a:pt x="3098373" y="1796641"/>
                </a:cubicBezTo>
                <a:cubicBezTo>
                  <a:pt x="3090169" y="1712142"/>
                  <a:pt x="3079504" y="1484895"/>
                  <a:pt x="3098373" y="1373323"/>
                </a:cubicBezTo>
                <a:cubicBezTo>
                  <a:pt x="3117242" y="1261751"/>
                  <a:pt x="3171389" y="1196940"/>
                  <a:pt x="3211589" y="1127207"/>
                </a:cubicBezTo>
                <a:cubicBezTo>
                  <a:pt x="3251789" y="1057474"/>
                  <a:pt x="3317421" y="1010713"/>
                  <a:pt x="3339572" y="954927"/>
                </a:cubicBezTo>
                <a:cubicBezTo>
                  <a:pt x="3361723" y="899141"/>
                  <a:pt x="3344494" y="863044"/>
                  <a:pt x="3344494" y="792491"/>
                </a:cubicBezTo>
                <a:cubicBezTo>
                  <a:pt x="3344494" y="721938"/>
                  <a:pt x="3358441" y="608725"/>
                  <a:pt x="3339572" y="531609"/>
                </a:cubicBezTo>
                <a:cubicBezTo>
                  <a:pt x="3320703" y="454493"/>
                  <a:pt x="3282964" y="381478"/>
                  <a:pt x="3231279" y="329794"/>
                </a:cubicBezTo>
                <a:cubicBezTo>
                  <a:pt x="3179594" y="278110"/>
                  <a:pt x="3116423" y="242012"/>
                  <a:pt x="3029460" y="221503"/>
                </a:cubicBezTo>
                <a:cubicBezTo>
                  <a:pt x="2942497" y="200994"/>
                  <a:pt x="2709503" y="206737"/>
                  <a:pt x="2709503" y="206737"/>
                </a:cubicBezTo>
                <a:lnTo>
                  <a:pt x="1429675" y="216581"/>
                </a:lnTo>
                <a:cubicBezTo>
                  <a:pt x="1109718" y="216581"/>
                  <a:pt x="976813" y="205917"/>
                  <a:pt x="789761" y="206737"/>
                </a:cubicBezTo>
                <a:cubicBezTo>
                  <a:pt x="602709" y="207557"/>
                  <a:pt x="414016" y="219042"/>
                  <a:pt x="307364" y="221503"/>
                </a:cubicBezTo>
                <a:cubicBezTo>
                  <a:pt x="200712" y="223964"/>
                  <a:pt x="199071" y="241192"/>
                  <a:pt x="149847" y="221503"/>
                </a:cubicBezTo>
                <a:cubicBezTo>
                  <a:pt x="100623" y="201814"/>
                  <a:pt x="35812" y="140285"/>
                  <a:pt x="12020" y="103368"/>
                </a:cubicBezTo>
                <a:cubicBezTo>
                  <a:pt x="-11772" y="66451"/>
                  <a:pt x="7097" y="0"/>
                  <a:pt x="7097" y="0"/>
                </a:cubicBezTo>
              </a:path>
            </a:pathLst>
          </a:custGeom>
          <a:noFill/>
          <a:ln w="28575" cmpd="sng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29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ap01100_0.352028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572677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9388" y="188913"/>
            <a:ext cx="18866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chemeClr val="accent2"/>
                </a:solidFill>
                <a:latin typeface="Calibri" charset="0"/>
                <a:cs typeface="Calibri" charset="0"/>
              </a:rPr>
              <a:t>I. Généralités</a:t>
            </a:r>
          </a:p>
        </p:txBody>
      </p:sp>
      <p:sp>
        <p:nvSpPr>
          <p:cNvPr id="7" name="Rectangle 6"/>
          <p:cNvSpPr/>
          <p:nvPr/>
        </p:nvSpPr>
        <p:spPr>
          <a:xfrm>
            <a:off x="3737816" y="514290"/>
            <a:ext cx="17493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solidFill>
                  <a:srgbClr val="800000"/>
                </a:solidFill>
              </a:rPr>
              <a:t>Glucose </a:t>
            </a:r>
            <a:r>
              <a:rPr lang="fr-FR" sz="2000" dirty="0">
                <a:solidFill>
                  <a:srgbClr val="8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fr-FR" sz="2000" dirty="0">
                <a:solidFill>
                  <a:srgbClr val="800000"/>
                </a:solidFill>
              </a:rPr>
              <a:t>ATP</a:t>
            </a:r>
          </a:p>
        </p:txBody>
      </p:sp>
    </p:spTree>
    <p:extLst>
      <p:ext uri="{BB962C8B-B14F-4D97-AF65-F5344CB8AC3E}">
        <p14:creationId xmlns:p14="http://schemas.microsoft.com/office/powerpoint/2010/main" val="287175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ap01100_0.352028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572677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9388" y="188913"/>
            <a:ext cx="18866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chemeClr val="accent2"/>
                </a:solidFill>
                <a:latin typeface="Calibri" charset="0"/>
                <a:cs typeface="Calibri" charset="0"/>
              </a:rPr>
              <a:t>I. Généralités</a:t>
            </a:r>
          </a:p>
        </p:txBody>
      </p:sp>
      <p:sp>
        <p:nvSpPr>
          <p:cNvPr id="5" name="Ellipse 4"/>
          <p:cNvSpPr/>
          <p:nvPr/>
        </p:nvSpPr>
        <p:spPr>
          <a:xfrm>
            <a:off x="4188407" y="2851020"/>
            <a:ext cx="139960" cy="139960"/>
          </a:xfrm>
          <a:prstGeom prst="ellipse">
            <a:avLst/>
          </a:prstGeom>
          <a:noFill/>
          <a:ln w="28575" cmpd="sng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4394002" y="5784106"/>
            <a:ext cx="139960" cy="139960"/>
          </a:xfrm>
          <a:prstGeom prst="ellipse">
            <a:avLst/>
          </a:prstGeom>
          <a:noFill/>
          <a:ln w="28575" cmpd="sng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737816" y="514290"/>
            <a:ext cx="17493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solidFill>
                  <a:srgbClr val="800000"/>
                </a:solidFill>
              </a:rPr>
              <a:t>Glucose </a:t>
            </a:r>
            <a:r>
              <a:rPr lang="fr-FR" sz="2000" dirty="0">
                <a:solidFill>
                  <a:srgbClr val="8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fr-FR" sz="2000" dirty="0">
                <a:solidFill>
                  <a:srgbClr val="800000"/>
                </a:solidFill>
              </a:rPr>
              <a:t>ATP</a:t>
            </a:r>
          </a:p>
        </p:txBody>
      </p:sp>
      <p:cxnSp>
        <p:nvCxnSpPr>
          <p:cNvPr id="9" name="Connecteur droit 8"/>
          <p:cNvCxnSpPr>
            <a:stCxn id="5" idx="4"/>
          </p:cNvCxnSpPr>
          <p:nvPr/>
        </p:nvCxnSpPr>
        <p:spPr>
          <a:xfrm flipH="1">
            <a:off x="4257911" y="2990980"/>
            <a:ext cx="476" cy="14127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3756523" y="5124948"/>
            <a:ext cx="3757" cy="51850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orme libre 14"/>
          <p:cNvSpPr/>
          <p:nvPr/>
        </p:nvSpPr>
        <p:spPr>
          <a:xfrm>
            <a:off x="3757358" y="5635940"/>
            <a:ext cx="631236" cy="354299"/>
          </a:xfrm>
          <a:custGeom>
            <a:avLst/>
            <a:gdLst>
              <a:gd name="connsiteX0" fmla="*/ 0 w 631236"/>
              <a:gd name="connsiteY0" fmla="*/ 0 h 354299"/>
              <a:gd name="connsiteX1" fmla="*/ 22544 w 631236"/>
              <a:gd name="connsiteY1" fmla="*/ 45088 h 354299"/>
              <a:gd name="connsiteX2" fmla="*/ 63875 w 631236"/>
              <a:gd name="connsiteY2" fmla="*/ 60117 h 354299"/>
              <a:gd name="connsiteX3" fmla="*/ 210412 w 631236"/>
              <a:gd name="connsiteY3" fmla="*/ 56360 h 354299"/>
              <a:gd name="connsiteX4" fmla="*/ 270530 w 631236"/>
              <a:gd name="connsiteY4" fmla="*/ 108962 h 354299"/>
              <a:gd name="connsiteX5" fmla="*/ 278044 w 631236"/>
              <a:gd name="connsiteY5" fmla="*/ 157807 h 354299"/>
              <a:gd name="connsiteX6" fmla="*/ 326890 w 631236"/>
              <a:gd name="connsiteY6" fmla="*/ 225438 h 354299"/>
              <a:gd name="connsiteX7" fmla="*/ 420824 w 631236"/>
              <a:gd name="connsiteY7" fmla="*/ 217923 h 354299"/>
              <a:gd name="connsiteX8" fmla="*/ 447125 w 631236"/>
              <a:gd name="connsiteY8" fmla="*/ 150292 h 354299"/>
              <a:gd name="connsiteX9" fmla="*/ 450883 w 631236"/>
              <a:gd name="connsiteY9" fmla="*/ 293069 h 354299"/>
              <a:gd name="connsiteX10" fmla="*/ 469670 w 631236"/>
              <a:gd name="connsiteY10" fmla="*/ 345671 h 354299"/>
              <a:gd name="connsiteX11" fmla="*/ 571118 w 631236"/>
              <a:gd name="connsiteY11" fmla="*/ 353186 h 354299"/>
              <a:gd name="connsiteX12" fmla="*/ 616207 w 631236"/>
              <a:gd name="connsiteY12" fmla="*/ 334399 h 354299"/>
              <a:gd name="connsiteX13" fmla="*/ 623721 w 631236"/>
              <a:gd name="connsiteY13" fmla="*/ 255496 h 354299"/>
              <a:gd name="connsiteX14" fmla="*/ 631236 w 631236"/>
              <a:gd name="connsiteY14" fmla="*/ 232952 h 354299"/>
              <a:gd name="connsiteX15" fmla="*/ 631236 w 631236"/>
              <a:gd name="connsiteY15" fmla="*/ 232952 h 354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31236" h="354299">
                <a:moveTo>
                  <a:pt x="0" y="0"/>
                </a:moveTo>
                <a:cubicBezTo>
                  <a:pt x="5949" y="17534"/>
                  <a:pt x="11898" y="35069"/>
                  <a:pt x="22544" y="45088"/>
                </a:cubicBezTo>
                <a:cubicBezTo>
                  <a:pt x="33190" y="55107"/>
                  <a:pt x="32564" y="58238"/>
                  <a:pt x="63875" y="60117"/>
                </a:cubicBezTo>
                <a:cubicBezTo>
                  <a:pt x="95186" y="61996"/>
                  <a:pt x="175970" y="48219"/>
                  <a:pt x="210412" y="56360"/>
                </a:cubicBezTo>
                <a:cubicBezTo>
                  <a:pt x="244854" y="64501"/>
                  <a:pt x="259258" y="92054"/>
                  <a:pt x="270530" y="108962"/>
                </a:cubicBezTo>
                <a:cubicBezTo>
                  <a:pt x="281802" y="125870"/>
                  <a:pt x="268651" y="138394"/>
                  <a:pt x="278044" y="157807"/>
                </a:cubicBezTo>
                <a:cubicBezTo>
                  <a:pt x="287437" y="177220"/>
                  <a:pt x="303093" y="215419"/>
                  <a:pt x="326890" y="225438"/>
                </a:cubicBezTo>
                <a:cubicBezTo>
                  <a:pt x="350687" y="235457"/>
                  <a:pt x="400785" y="230447"/>
                  <a:pt x="420824" y="217923"/>
                </a:cubicBezTo>
                <a:cubicBezTo>
                  <a:pt x="440863" y="205399"/>
                  <a:pt x="442115" y="137768"/>
                  <a:pt x="447125" y="150292"/>
                </a:cubicBezTo>
                <a:cubicBezTo>
                  <a:pt x="452135" y="162816"/>
                  <a:pt x="447126" y="260506"/>
                  <a:pt x="450883" y="293069"/>
                </a:cubicBezTo>
                <a:cubicBezTo>
                  <a:pt x="454641" y="325632"/>
                  <a:pt x="449631" y="335652"/>
                  <a:pt x="469670" y="345671"/>
                </a:cubicBezTo>
                <a:cubicBezTo>
                  <a:pt x="489709" y="355690"/>
                  <a:pt x="546695" y="355065"/>
                  <a:pt x="571118" y="353186"/>
                </a:cubicBezTo>
                <a:cubicBezTo>
                  <a:pt x="595541" y="351307"/>
                  <a:pt x="607440" y="350681"/>
                  <a:pt x="616207" y="334399"/>
                </a:cubicBezTo>
                <a:cubicBezTo>
                  <a:pt x="624974" y="318117"/>
                  <a:pt x="621216" y="272404"/>
                  <a:pt x="623721" y="255496"/>
                </a:cubicBezTo>
                <a:cubicBezTo>
                  <a:pt x="626226" y="238588"/>
                  <a:pt x="631236" y="232952"/>
                  <a:pt x="631236" y="232952"/>
                </a:cubicBezTo>
                <a:lnTo>
                  <a:pt x="631236" y="232952"/>
                </a:lnTo>
              </a:path>
            </a:pathLst>
          </a:cu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 7"/>
          <p:cNvSpPr/>
          <p:nvPr/>
        </p:nvSpPr>
        <p:spPr>
          <a:xfrm>
            <a:off x="4224548" y="4395508"/>
            <a:ext cx="525012" cy="1133098"/>
          </a:xfrm>
          <a:custGeom>
            <a:avLst/>
            <a:gdLst>
              <a:gd name="connsiteX0" fmla="*/ 34223 w 525012"/>
              <a:gd name="connsiteY0" fmla="*/ 0 h 1133098"/>
              <a:gd name="connsiteX1" fmla="*/ 38025 w 525012"/>
              <a:gd name="connsiteY1" fmla="*/ 64640 h 1133098"/>
              <a:gd name="connsiteX2" fmla="*/ 57038 w 525012"/>
              <a:gd name="connsiteY2" fmla="*/ 117873 h 1133098"/>
              <a:gd name="connsiteX3" fmla="*/ 106470 w 525012"/>
              <a:gd name="connsiteY3" fmla="*/ 140687 h 1133098"/>
              <a:gd name="connsiteX4" fmla="*/ 209137 w 525012"/>
              <a:gd name="connsiteY4" fmla="*/ 163501 h 1133098"/>
              <a:gd name="connsiteX5" fmla="*/ 349828 w 525012"/>
              <a:gd name="connsiteY5" fmla="*/ 258559 h 1133098"/>
              <a:gd name="connsiteX6" fmla="*/ 460100 w 525012"/>
              <a:gd name="connsiteY6" fmla="*/ 395444 h 1133098"/>
              <a:gd name="connsiteX7" fmla="*/ 524742 w 525012"/>
              <a:gd name="connsiteY7" fmla="*/ 612177 h 1133098"/>
              <a:gd name="connsiteX8" fmla="*/ 475310 w 525012"/>
              <a:gd name="connsiteY8" fmla="*/ 844120 h 1133098"/>
              <a:gd name="connsiteX9" fmla="*/ 304198 w 525012"/>
              <a:gd name="connsiteY9" fmla="*/ 1049446 h 1133098"/>
              <a:gd name="connsiteX10" fmla="*/ 0 w 525012"/>
              <a:gd name="connsiteY10" fmla="*/ 1133098 h 1133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5012" h="1133098">
                <a:moveTo>
                  <a:pt x="34223" y="0"/>
                </a:moveTo>
                <a:cubicBezTo>
                  <a:pt x="34223" y="22497"/>
                  <a:pt x="34223" y="44995"/>
                  <a:pt x="38025" y="64640"/>
                </a:cubicBezTo>
                <a:cubicBezTo>
                  <a:pt x="41827" y="84285"/>
                  <a:pt x="45631" y="105199"/>
                  <a:pt x="57038" y="117873"/>
                </a:cubicBezTo>
                <a:cubicBezTo>
                  <a:pt x="68445" y="130547"/>
                  <a:pt x="81120" y="133082"/>
                  <a:pt x="106470" y="140687"/>
                </a:cubicBezTo>
                <a:cubicBezTo>
                  <a:pt x="131820" y="148292"/>
                  <a:pt x="168577" y="143856"/>
                  <a:pt x="209137" y="163501"/>
                </a:cubicBezTo>
                <a:cubicBezTo>
                  <a:pt x="249697" y="183146"/>
                  <a:pt x="308001" y="219902"/>
                  <a:pt x="349828" y="258559"/>
                </a:cubicBezTo>
                <a:cubicBezTo>
                  <a:pt x="391655" y="297216"/>
                  <a:pt x="430948" y="336508"/>
                  <a:pt x="460100" y="395444"/>
                </a:cubicBezTo>
                <a:cubicBezTo>
                  <a:pt x="489252" y="454380"/>
                  <a:pt x="522207" y="537398"/>
                  <a:pt x="524742" y="612177"/>
                </a:cubicBezTo>
                <a:cubicBezTo>
                  <a:pt x="527277" y="686956"/>
                  <a:pt x="512067" y="771242"/>
                  <a:pt x="475310" y="844120"/>
                </a:cubicBezTo>
                <a:cubicBezTo>
                  <a:pt x="438553" y="916998"/>
                  <a:pt x="383416" y="1001283"/>
                  <a:pt x="304198" y="1049446"/>
                </a:cubicBezTo>
                <a:cubicBezTo>
                  <a:pt x="224980" y="1097609"/>
                  <a:pt x="0" y="1133098"/>
                  <a:pt x="0" y="1133098"/>
                </a:cubicBezTo>
              </a:path>
            </a:pathLst>
          </a:cu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orme libre 10"/>
          <p:cNvSpPr/>
          <p:nvPr/>
        </p:nvSpPr>
        <p:spPr>
          <a:xfrm>
            <a:off x="3764448" y="5125558"/>
            <a:ext cx="460099" cy="403048"/>
          </a:xfrm>
          <a:custGeom>
            <a:avLst/>
            <a:gdLst>
              <a:gd name="connsiteX0" fmla="*/ 460099 w 460099"/>
              <a:gd name="connsiteY0" fmla="*/ 403048 h 403048"/>
              <a:gd name="connsiteX1" fmla="*/ 323210 w 460099"/>
              <a:gd name="connsiteY1" fmla="*/ 372629 h 403048"/>
              <a:gd name="connsiteX2" fmla="*/ 167308 w 460099"/>
              <a:gd name="connsiteY2" fmla="*/ 273768 h 403048"/>
              <a:gd name="connsiteX3" fmla="*/ 57037 w 460099"/>
              <a:gd name="connsiteY3" fmla="*/ 125477 h 403048"/>
              <a:gd name="connsiteX4" fmla="*/ 0 w 460099"/>
              <a:gd name="connsiteY4" fmla="*/ 0 h 403048"/>
              <a:gd name="connsiteX5" fmla="*/ 0 w 460099"/>
              <a:gd name="connsiteY5" fmla="*/ 0 h 403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0099" h="403048">
                <a:moveTo>
                  <a:pt x="460099" y="403048"/>
                </a:moveTo>
                <a:cubicBezTo>
                  <a:pt x="416053" y="398612"/>
                  <a:pt x="372008" y="394176"/>
                  <a:pt x="323210" y="372629"/>
                </a:cubicBezTo>
                <a:cubicBezTo>
                  <a:pt x="274411" y="351082"/>
                  <a:pt x="211670" y="314960"/>
                  <a:pt x="167308" y="273768"/>
                </a:cubicBezTo>
                <a:cubicBezTo>
                  <a:pt x="122946" y="232576"/>
                  <a:pt x="84922" y="171105"/>
                  <a:pt x="57037" y="125477"/>
                </a:cubicBezTo>
                <a:cubicBezTo>
                  <a:pt x="29152" y="79849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891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ap01100_0.352028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572677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79388" y="188913"/>
            <a:ext cx="18866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chemeClr val="accent2"/>
                </a:solidFill>
                <a:latin typeface="Calibri" charset="0"/>
                <a:cs typeface="Calibri" charset="0"/>
              </a:rPr>
              <a:t>I. Généralités</a:t>
            </a:r>
          </a:p>
        </p:txBody>
      </p:sp>
      <p:sp>
        <p:nvSpPr>
          <p:cNvPr id="4" name="Rectangle 3"/>
          <p:cNvSpPr/>
          <p:nvPr/>
        </p:nvSpPr>
        <p:spPr>
          <a:xfrm>
            <a:off x="1810527" y="572145"/>
            <a:ext cx="54147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/>
              <a:t>Métabolisme central – Glycolyse et Cycle de Krebs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843070" y="73535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grpSp>
        <p:nvGrpSpPr>
          <p:cNvPr id="16" name="Grouper 15"/>
          <p:cNvGrpSpPr/>
          <p:nvPr/>
        </p:nvGrpSpPr>
        <p:grpSpPr>
          <a:xfrm>
            <a:off x="-66836" y="910818"/>
            <a:ext cx="9210836" cy="5559977"/>
            <a:chOff x="-66836" y="910818"/>
            <a:chExt cx="9210836" cy="5559977"/>
          </a:xfrm>
        </p:grpSpPr>
        <p:pic>
          <p:nvPicPr>
            <p:cNvPr id="7" name="Image 6" descr="règle gradué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10818"/>
              <a:ext cx="9144000" cy="522786"/>
            </a:xfrm>
            <a:prstGeom prst="rect">
              <a:avLst/>
            </a:prstGeom>
          </p:spPr>
        </p:pic>
        <p:pic>
          <p:nvPicPr>
            <p:cNvPr id="8" name="Image 7" descr="règle graduée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03" t="-13079" r="14621" b="-15685"/>
            <a:stretch/>
          </p:blipFill>
          <p:spPr>
            <a:xfrm rot="16200000">
              <a:off x="-2504375" y="3360088"/>
              <a:ext cx="5548246" cy="673167"/>
            </a:xfrm>
            <a:prstGeom prst="rect">
              <a:avLst/>
            </a:prstGeom>
          </p:spPr>
        </p:pic>
        <p:sp>
          <p:nvSpPr>
            <p:cNvPr id="10" name="Rectangle à coins arrondis 9"/>
            <p:cNvSpPr/>
            <p:nvPr/>
          </p:nvSpPr>
          <p:spPr>
            <a:xfrm>
              <a:off x="3659753" y="3132157"/>
              <a:ext cx="1291677" cy="2482946"/>
            </a:xfrm>
            <a:prstGeom prst="roundRect">
              <a:avLst/>
            </a:prstGeom>
            <a:noFill/>
            <a:ln w="57150" cap="rnd" cmpd="sng">
              <a:solidFill>
                <a:srgbClr val="800000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4" name="Connecteur droit 13"/>
            <p:cNvCxnSpPr/>
            <p:nvPr/>
          </p:nvCxnSpPr>
          <p:spPr>
            <a:xfrm>
              <a:off x="4563859" y="1008509"/>
              <a:ext cx="3053" cy="2088000"/>
            </a:xfrm>
            <a:prstGeom prst="line">
              <a:avLst/>
            </a:prstGeom>
            <a:noFill/>
            <a:ln w="57150" cap="rnd" cmpd="sng">
              <a:solidFill>
                <a:srgbClr val="800000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15" name="Connecteur droit 14"/>
            <p:cNvCxnSpPr/>
            <p:nvPr/>
          </p:nvCxnSpPr>
          <p:spPr>
            <a:xfrm rot="5400000">
              <a:off x="1894797" y="1992907"/>
              <a:ext cx="3053" cy="3527996"/>
            </a:xfrm>
            <a:prstGeom prst="line">
              <a:avLst/>
            </a:prstGeom>
            <a:noFill/>
            <a:ln w="57150" cap="rnd" cmpd="sng">
              <a:solidFill>
                <a:srgbClr val="800000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</p:grpSp>
    </p:spTree>
    <p:extLst>
      <p:ext uri="{BB962C8B-B14F-4D97-AF65-F5344CB8AC3E}">
        <p14:creationId xmlns:p14="http://schemas.microsoft.com/office/powerpoint/2010/main" val="236790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ap01100_0.352028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572677"/>
          </a:xfrm>
          <a:prstGeom prst="rect">
            <a:avLst/>
          </a:prstGeom>
        </p:spPr>
      </p:pic>
      <p:grpSp>
        <p:nvGrpSpPr>
          <p:cNvPr id="6" name="Grouper 5"/>
          <p:cNvGrpSpPr/>
          <p:nvPr/>
        </p:nvGrpSpPr>
        <p:grpSpPr>
          <a:xfrm>
            <a:off x="-108520" y="914400"/>
            <a:ext cx="9289032" cy="5943601"/>
            <a:chOff x="-108520" y="914400"/>
            <a:chExt cx="9289032" cy="5943601"/>
          </a:xfrm>
        </p:grpSpPr>
        <p:sp>
          <p:nvSpPr>
            <p:cNvPr id="5" name="Rectangle 4"/>
            <p:cNvSpPr/>
            <p:nvPr/>
          </p:nvSpPr>
          <p:spPr>
            <a:xfrm>
              <a:off x="0" y="914400"/>
              <a:ext cx="9180512" cy="222656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-36512" y="5589241"/>
              <a:ext cx="9180512" cy="126876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-108520" y="2870131"/>
              <a:ext cx="3768273" cy="2755089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951430" y="3132157"/>
              <a:ext cx="4229082" cy="2755089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79388" y="188913"/>
            <a:ext cx="18866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chemeClr val="accent2"/>
                </a:solidFill>
                <a:latin typeface="Calibri" charset="0"/>
                <a:cs typeface="Calibri" charset="0"/>
              </a:rPr>
              <a:t>I. Généralités</a:t>
            </a:r>
          </a:p>
        </p:txBody>
      </p:sp>
      <p:sp>
        <p:nvSpPr>
          <p:cNvPr id="4" name="Rectangle 3"/>
          <p:cNvSpPr/>
          <p:nvPr/>
        </p:nvSpPr>
        <p:spPr>
          <a:xfrm>
            <a:off x="1810527" y="572145"/>
            <a:ext cx="54147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/>
              <a:t>Métabolisme central – Glycolyse et Cycle de Krebs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843070" y="73535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3659753" y="3132157"/>
            <a:ext cx="1291677" cy="2482946"/>
          </a:xfrm>
          <a:prstGeom prst="roundRect">
            <a:avLst/>
          </a:prstGeom>
          <a:noFill/>
          <a:ln w="57150" cap="rnd" cmpd="sng">
            <a:solidFill>
              <a:srgbClr val="80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un-16-01.JPG                                                   0003CAE4projects                       B63F1671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487" y="1220088"/>
            <a:ext cx="1260795" cy="269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06.jpg                                                         0003613A&#10;Hard Drive                     B78AEAA7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737" y="4039195"/>
            <a:ext cx="2144826" cy="269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er 31"/>
          <p:cNvGrpSpPr/>
          <p:nvPr/>
        </p:nvGrpSpPr>
        <p:grpSpPr>
          <a:xfrm>
            <a:off x="2661283" y="1264179"/>
            <a:ext cx="3707664" cy="400110"/>
            <a:chOff x="2661283" y="1264179"/>
            <a:chExt cx="3707664" cy="400110"/>
          </a:xfrm>
        </p:grpSpPr>
        <p:cxnSp>
          <p:nvCxnSpPr>
            <p:cNvPr id="13" name="Connecteur droit avec flèche 12"/>
            <p:cNvCxnSpPr/>
            <p:nvPr/>
          </p:nvCxnSpPr>
          <p:spPr>
            <a:xfrm>
              <a:off x="2661283" y="1494118"/>
              <a:ext cx="3024940" cy="0"/>
            </a:xfrm>
            <a:prstGeom prst="straightConnector1">
              <a:avLst/>
            </a:prstGeom>
            <a:ln w="38100" cap="rnd" cmpd="sng">
              <a:solidFill>
                <a:schemeClr val="bg1">
                  <a:lumMod val="50000"/>
                </a:schemeClr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5686223" y="1264179"/>
              <a:ext cx="68272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000" dirty="0">
                  <a:solidFill>
                    <a:schemeClr val="bg1">
                      <a:lumMod val="50000"/>
                    </a:schemeClr>
                  </a:solidFill>
                </a:rPr>
                <a:t>Oses</a:t>
              </a:r>
            </a:p>
          </p:txBody>
        </p:sp>
      </p:grpSp>
      <p:grpSp>
        <p:nvGrpSpPr>
          <p:cNvPr id="33" name="Grouper 32"/>
          <p:cNvGrpSpPr/>
          <p:nvPr/>
        </p:nvGrpSpPr>
        <p:grpSpPr>
          <a:xfrm>
            <a:off x="2877282" y="2596955"/>
            <a:ext cx="4178201" cy="2639792"/>
            <a:chOff x="2877282" y="2596955"/>
            <a:chExt cx="4178201" cy="2639792"/>
          </a:xfrm>
        </p:grpSpPr>
        <p:cxnSp>
          <p:nvCxnSpPr>
            <p:cNvPr id="22" name="Connecteur droit avec flèche 21"/>
            <p:cNvCxnSpPr/>
            <p:nvPr/>
          </p:nvCxnSpPr>
          <p:spPr>
            <a:xfrm>
              <a:off x="2877282" y="2834365"/>
              <a:ext cx="2808941" cy="0"/>
            </a:xfrm>
            <a:prstGeom prst="straightConnector1">
              <a:avLst/>
            </a:prstGeom>
            <a:ln w="38100" cap="rnd" cmpd="sng">
              <a:solidFill>
                <a:schemeClr val="tx2">
                  <a:lumMod val="60000"/>
                  <a:lumOff val="40000"/>
                </a:schemeClr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/>
            <p:cNvCxnSpPr/>
            <p:nvPr/>
          </p:nvCxnSpPr>
          <p:spPr>
            <a:xfrm>
              <a:off x="2894021" y="5074047"/>
              <a:ext cx="2808941" cy="0"/>
            </a:xfrm>
            <a:prstGeom prst="straightConnector1">
              <a:avLst/>
            </a:prstGeom>
            <a:ln w="38100" cap="rnd" cmpd="sng">
              <a:solidFill>
                <a:schemeClr val="tx2">
                  <a:lumMod val="60000"/>
                  <a:lumOff val="40000"/>
                </a:schemeClr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>
              <a:off x="5686223" y="2596955"/>
              <a:ext cx="136926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00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Coenzymes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686223" y="4836637"/>
              <a:ext cx="136926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00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Coenzymes</a:t>
              </a:r>
            </a:p>
          </p:txBody>
        </p:sp>
      </p:grpSp>
      <p:grpSp>
        <p:nvGrpSpPr>
          <p:cNvPr id="34" name="Grouper 33"/>
          <p:cNvGrpSpPr/>
          <p:nvPr/>
        </p:nvGrpSpPr>
        <p:grpSpPr>
          <a:xfrm>
            <a:off x="2805282" y="3459062"/>
            <a:ext cx="3471492" cy="400110"/>
            <a:chOff x="2805282" y="3459062"/>
            <a:chExt cx="3471492" cy="400110"/>
          </a:xfrm>
        </p:grpSpPr>
        <p:cxnSp>
          <p:nvCxnSpPr>
            <p:cNvPr id="23" name="Connecteur droit avec flèche 22"/>
            <p:cNvCxnSpPr/>
            <p:nvPr/>
          </p:nvCxnSpPr>
          <p:spPr>
            <a:xfrm>
              <a:off x="2805282" y="3659117"/>
              <a:ext cx="2880941" cy="0"/>
            </a:xfrm>
            <a:prstGeom prst="straightConnector1">
              <a:avLst/>
            </a:prstGeom>
            <a:ln w="38100" cap="rnd" cmpd="sng">
              <a:solidFill>
                <a:srgbClr val="8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5686223" y="3459062"/>
              <a:ext cx="59055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000" dirty="0">
                  <a:solidFill>
                    <a:srgbClr val="800000"/>
                  </a:solidFill>
                </a:rPr>
                <a:t>ATP</a:t>
              </a:r>
            </a:p>
          </p:txBody>
        </p:sp>
      </p:grpSp>
      <p:grpSp>
        <p:nvGrpSpPr>
          <p:cNvPr id="37" name="Grouper 36"/>
          <p:cNvGrpSpPr/>
          <p:nvPr/>
        </p:nvGrpSpPr>
        <p:grpSpPr>
          <a:xfrm>
            <a:off x="2678022" y="6397220"/>
            <a:ext cx="4161056" cy="400110"/>
            <a:chOff x="2678022" y="6397220"/>
            <a:chExt cx="4161056" cy="400110"/>
          </a:xfrm>
        </p:grpSpPr>
        <p:cxnSp>
          <p:nvCxnSpPr>
            <p:cNvPr id="25" name="Connecteur droit avec flèche 24"/>
            <p:cNvCxnSpPr/>
            <p:nvPr/>
          </p:nvCxnSpPr>
          <p:spPr>
            <a:xfrm>
              <a:off x="2678022" y="6653329"/>
              <a:ext cx="3024940" cy="0"/>
            </a:xfrm>
            <a:prstGeom prst="straightConnector1">
              <a:avLst/>
            </a:prstGeom>
            <a:ln w="38100" cap="rnd" cmpd="sng">
              <a:solidFill>
                <a:schemeClr val="accent6">
                  <a:lumMod val="75000"/>
                </a:schemeClr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/>
            <p:nvPr/>
          </p:nvSpPr>
          <p:spPr>
            <a:xfrm>
              <a:off x="5686223" y="6397220"/>
              <a:ext cx="115285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000" dirty="0">
                  <a:solidFill>
                    <a:schemeClr val="accent6">
                      <a:lumMod val="75000"/>
                    </a:schemeClr>
                  </a:solidFill>
                </a:rPr>
                <a:t>électrons</a:t>
              </a:r>
            </a:p>
          </p:txBody>
        </p:sp>
      </p:grpSp>
      <p:sp>
        <p:nvSpPr>
          <p:cNvPr id="39" name="Forme libre 38"/>
          <p:cNvSpPr/>
          <p:nvPr/>
        </p:nvSpPr>
        <p:spPr>
          <a:xfrm>
            <a:off x="6586353" y="3742952"/>
            <a:ext cx="896425" cy="1357015"/>
          </a:xfrm>
          <a:custGeom>
            <a:avLst/>
            <a:gdLst>
              <a:gd name="connsiteX0" fmla="*/ 392186 w 896425"/>
              <a:gd name="connsiteY0" fmla="*/ 3043850 h 3043850"/>
              <a:gd name="connsiteX1" fmla="*/ 896425 w 896425"/>
              <a:gd name="connsiteY1" fmla="*/ 3043850 h 3043850"/>
              <a:gd name="connsiteX2" fmla="*/ 877749 w 896425"/>
              <a:gd name="connsiteY2" fmla="*/ 0 h 3043850"/>
              <a:gd name="connsiteX3" fmla="*/ 0 w 896425"/>
              <a:gd name="connsiteY3" fmla="*/ 0 h 304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6425" h="3043850">
                <a:moveTo>
                  <a:pt x="392186" y="3043850"/>
                </a:moveTo>
                <a:lnTo>
                  <a:pt x="896425" y="3043850"/>
                </a:lnTo>
                <a:lnTo>
                  <a:pt x="877749" y="0"/>
                </a:lnTo>
                <a:lnTo>
                  <a:pt x="0" y="0"/>
                </a:lnTo>
              </a:path>
            </a:pathLst>
          </a:custGeom>
          <a:ln w="38100" cap="rnd" cmpd="sng">
            <a:solidFill>
              <a:srgbClr val="800000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Forme libre 39"/>
          <p:cNvSpPr/>
          <p:nvPr/>
        </p:nvSpPr>
        <p:spPr>
          <a:xfrm flipV="1">
            <a:off x="6595454" y="2845050"/>
            <a:ext cx="896425" cy="765314"/>
          </a:xfrm>
          <a:custGeom>
            <a:avLst/>
            <a:gdLst>
              <a:gd name="connsiteX0" fmla="*/ 392186 w 896425"/>
              <a:gd name="connsiteY0" fmla="*/ 3043850 h 3043850"/>
              <a:gd name="connsiteX1" fmla="*/ 896425 w 896425"/>
              <a:gd name="connsiteY1" fmla="*/ 3043850 h 3043850"/>
              <a:gd name="connsiteX2" fmla="*/ 877749 w 896425"/>
              <a:gd name="connsiteY2" fmla="*/ 0 h 3043850"/>
              <a:gd name="connsiteX3" fmla="*/ 0 w 896425"/>
              <a:gd name="connsiteY3" fmla="*/ 0 h 304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6425" h="3043850">
                <a:moveTo>
                  <a:pt x="392186" y="3043850"/>
                </a:moveTo>
                <a:lnTo>
                  <a:pt x="896425" y="3043850"/>
                </a:lnTo>
                <a:lnTo>
                  <a:pt x="877749" y="0"/>
                </a:lnTo>
                <a:lnTo>
                  <a:pt x="0" y="0"/>
                </a:lnTo>
              </a:path>
            </a:pathLst>
          </a:custGeom>
          <a:ln w="38100" cap="rnd" cmpd="sng">
            <a:solidFill>
              <a:srgbClr val="800000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2" name="Connecteur droit avec flèche 41"/>
          <p:cNvCxnSpPr/>
          <p:nvPr/>
        </p:nvCxnSpPr>
        <p:spPr>
          <a:xfrm rot="16200000">
            <a:off x="5695765" y="5887246"/>
            <a:ext cx="1017666" cy="0"/>
          </a:xfrm>
          <a:prstGeom prst="straightConnector1">
            <a:avLst/>
          </a:prstGeom>
          <a:ln w="38100" cap="rnd" cmpd="sng">
            <a:solidFill>
              <a:srgbClr val="800000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959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r 22"/>
          <p:cNvGrpSpPr/>
          <p:nvPr/>
        </p:nvGrpSpPr>
        <p:grpSpPr>
          <a:xfrm>
            <a:off x="874977" y="3554129"/>
            <a:ext cx="7297423" cy="392412"/>
            <a:chOff x="874977" y="3554129"/>
            <a:chExt cx="7297423" cy="392412"/>
          </a:xfrm>
        </p:grpSpPr>
        <p:sp>
          <p:nvSpPr>
            <p:cNvPr id="17" name="Rectangle 16"/>
            <p:cNvSpPr/>
            <p:nvPr/>
          </p:nvSpPr>
          <p:spPr>
            <a:xfrm>
              <a:off x="874977" y="3554129"/>
              <a:ext cx="7297423" cy="39241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104250" y="3554129"/>
              <a:ext cx="78812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/>
                <a:t>FADH</a:t>
              </a:r>
              <a:r>
                <a:rPr lang="fr-FR" baseline="-25000" dirty="0"/>
                <a:t>2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77348" y="3554129"/>
              <a:ext cx="13260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/>
                <a:t>ACÉTYL-</a:t>
              </a:r>
              <a:r>
                <a:rPr lang="fr-FR" dirty="0" err="1"/>
                <a:t>CoA</a:t>
              </a:r>
              <a:r>
                <a:rPr lang="fr-FR" dirty="0"/>
                <a:t> 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570040" y="3554129"/>
              <a:ext cx="229582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/>
                <a:t>Pyruvate + NADH </a:t>
              </a:r>
              <a:r>
                <a:rPr lang="fr-FR" dirty="0"/>
                <a:t>+ H</a:t>
              </a:r>
              <a:r>
                <a:rPr lang="fr-FR" baseline="30000" dirty="0"/>
                <a:t>+</a:t>
              </a:r>
              <a:r>
                <a:rPr lang="fr-FR" dirty="0"/>
                <a:t> </a:t>
              </a:r>
            </a:p>
          </p:txBody>
        </p:sp>
      </p:grpSp>
      <p:grpSp>
        <p:nvGrpSpPr>
          <p:cNvPr id="40" name="Grouper 39"/>
          <p:cNvGrpSpPr/>
          <p:nvPr/>
        </p:nvGrpSpPr>
        <p:grpSpPr>
          <a:xfrm>
            <a:off x="4993381" y="5290570"/>
            <a:ext cx="2778791" cy="1149222"/>
            <a:chOff x="4993381" y="5290570"/>
            <a:chExt cx="2778791" cy="1149222"/>
          </a:xfrm>
        </p:grpSpPr>
        <p:pic>
          <p:nvPicPr>
            <p:cNvPr id="41" name="Picture 64" descr="une seule mmb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t="65805" r="-1624" b="4274"/>
            <a:stretch/>
          </p:blipFill>
          <p:spPr bwMode="auto">
            <a:xfrm rot="5400000">
              <a:off x="6163232" y="4214364"/>
              <a:ext cx="392234" cy="27319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Image 43" descr="cplexeIV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0694" y="5318677"/>
              <a:ext cx="620848" cy="691889"/>
            </a:xfrm>
            <a:prstGeom prst="rect">
              <a:avLst/>
            </a:prstGeom>
          </p:spPr>
        </p:pic>
        <p:pic>
          <p:nvPicPr>
            <p:cNvPr id="45" name="Image 44" descr="cplexeIII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5540" y="5324856"/>
              <a:ext cx="529459" cy="665114"/>
            </a:xfrm>
            <a:prstGeom prst="rect">
              <a:avLst/>
            </a:prstGeom>
          </p:spPr>
        </p:pic>
        <p:pic>
          <p:nvPicPr>
            <p:cNvPr id="62" name="Image 61" descr="cplexeV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7085" y="5290570"/>
              <a:ext cx="585087" cy="1149222"/>
            </a:xfrm>
            <a:prstGeom prst="rect">
              <a:avLst/>
            </a:prstGeom>
          </p:spPr>
        </p:pic>
        <p:pic>
          <p:nvPicPr>
            <p:cNvPr id="63" name="Image 62" descr="cplexeII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7669" y="5461998"/>
              <a:ext cx="472837" cy="580502"/>
            </a:xfrm>
            <a:prstGeom prst="rect">
              <a:avLst/>
            </a:prstGeom>
          </p:spPr>
        </p:pic>
        <p:grpSp>
          <p:nvGrpSpPr>
            <p:cNvPr id="38" name="Grouper 37"/>
            <p:cNvGrpSpPr/>
            <p:nvPr/>
          </p:nvGrpSpPr>
          <p:grpSpPr>
            <a:xfrm>
              <a:off x="5230347" y="5362503"/>
              <a:ext cx="433103" cy="576130"/>
              <a:chOff x="5230347" y="5362503"/>
              <a:chExt cx="433103" cy="576130"/>
            </a:xfrm>
          </p:grpSpPr>
          <p:pic>
            <p:nvPicPr>
              <p:cNvPr id="46" name="Image 45" descr="cplexeI.png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30347" y="5530569"/>
                <a:ext cx="433103" cy="408064"/>
              </a:xfrm>
              <a:prstGeom prst="rect">
                <a:avLst/>
              </a:prstGeom>
            </p:spPr>
          </p:pic>
          <p:pic>
            <p:nvPicPr>
              <p:cNvPr id="64" name="Image 63" descr="cplexeI.png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30347" y="5362503"/>
                <a:ext cx="433103" cy="408064"/>
              </a:xfrm>
              <a:prstGeom prst="rect">
                <a:avLst/>
              </a:prstGeom>
            </p:spPr>
          </p:pic>
        </p:grpSp>
        <p:pic>
          <p:nvPicPr>
            <p:cNvPr id="66" name="Image 65" descr="cytc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0876" y="5324855"/>
              <a:ext cx="294034" cy="296677"/>
            </a:xfrm>
            <a:prstGeom prst="rect">
              <a:avLst/>
            </a:prstGeom>
          </p:spPr>
        </p:pic>
      </p:grpSp>
      <p:grpSp>
        <p:nvGrpSpPr>
          <p:cNvPr id="31" name="Grouper 30"/>
          <p:cNvGrpSpPr/>
          <p:nvPr/>
        </p:nvGrpSpPr>
        <p:grpSpPr>
          <a:xfrm>
            <a:off x="5309493" y="5305812"/>
            <a:ext cx="1346793" cy="421025"/>
            <a:chOff x="5309493" y="5305812"/>
            <a:chExt cx="1346793" cy="421025"/>
          </a:xfrm>
        </p:grpSpPr>
        <p:sp>
          <p:nvSpPr>
            <p:cNvPr id="67" name="Forme libre 66"/>
            <p:cNvSpPr/>
            <p:nvPr/>
          </p:nvSpPr>
          <p:spPr>
            <a:xfrm>
              <a:off x="5543503" y="5449637"/>
              <a:ext cx="1112783" cy="269666"/>
            </a:xfrm>
            <a:custGeom>
              <a:avLst/>
              <a:gdLst>
                <a:gd name="connsiteX0" fmla="*/ 0 w 3543468"/>
                <a:gd name="connsiteY0" fmla="*/ 430744 h 566363"/>
                <a:gd name="connsiteX1" fmla="*/ 752111 w 3543468"/>
                <a:gd name="connsiteY1" fmla="*/ 529376 h 566363"/>
                <a:gd name="connsiteX2" fmla="*/ 1861782 w 3543468"/>
                <a:gd name="connsiteY2" fmla="*/ 48545 h 566363"/>
                <a:gd name="connsiteX3" fmla="*/ 2996113 w 3543468"/>
                <a:gd name="connsiteY3" fmla="*/ 48545 h 566363"/>
                <a:gd name="connsiteX4" fmla="*/ 3501630 w 3543468"/>
                <a:gd name="connsiteY4" fmla="*/ 332112 h 566363"/>
                <a:gd name="connsiteX5" fmla="*/ 3513959 w 3543468"/>
                <a:gd name="connsiteY5" fmla="*/ 566363 h 56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43468" h="566363">
                  <a:moveTo>
                    <a:pt x="0" y="430744"/>
                  </a:moveTo>
                  <a:cubicBezTo>
                    <a:pt x="220907" y="511910"/>
                    <a:pt x="441814" y="593076"/>
                    <a:pt x="752111" y="529376"/>
                  </a:cubicBezTo>
                  <a:cubicBezTo>
                    <a:pt x="1062408" y="465676"/>
                    <a:pt x="1487782" y="128683"/>
                    <a:pt x="1861782" y="48545"/>
                  </a:cubicBezTo>
                  <a:cubicBezTo>
                    <a:pt x="2235782" y="-31593"/>
                    <a:pt x="2722805" y="1284"/>
                    <a:pt x="2996113" y="48545"/>
                  </a:cubicBezTo>
                  <a:cubicBezTo>
                    <a:pt x="3269421" y="95806"/>
                    <a:pt x="3415322" y="245809"/>
                    <a:pt x="3501630" y="332112"/>
                  </a:cubicBezTo>
                  <a:cubicBezTo>
                    <a:pt x="3587938" y="418415"/>
                    <a:pt x="3513959" y="566363"/>
                    <a:pt x="3513959" y="566363"/>
                  </a:cubicBezTo>
                </a:path>
              </a:pathLst>
            </a:custGeom>
            <a:ln w="44450" cap="rnd" cmpd="sng">
              <a:solidFill>
                <a:schemeClr val="accent2">
                  <a:lumMod val="75000"/>
                  <a:alpha val="51000"/>
                </a:schemeClr>
              </a:solidFill>
              <a:tailEnd type="stealt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lIns="77761" tIns="38880" rIns="77761" bIns="38880" spcCol="0" rtlCol="0" anchor="ctr"/>
            <a:lstStyle/>
            <a:p>
              <a:pPr algn="ctr"/>
              <a:endParaRPr lang="fr-FR"/>
            </a:p>
          </p:txBody>
        </p:sp>
        <p:grpSp>
          <p:nvGrpSpPr>
            <p:cNvPr id="112" name="Grouper 111"/>
            <p:cNvGrpSpPr/>
            <p:nvPr/>
          </p:nvGrpSpPr>
          <p:grpSpPr>
            <a:xfrm>
              <a:off x="5309493" y="5480616"/>
              <a:ext cx="318723" cy="246221"/>
              <a:chOff x="3893236" y="6168202"/>
              <a:chExt cx="318723" cy="246221"/>
            </a:xfrm>
          </p:grpSpPr>
          <p:sp>
            <p:nvSpPr>
              <p:cNvPr id="88" name="Ellipse 87"/>
              <p:cNvSpPr>
                <a:spLocks/>
              </p:cNvSpPr>
              <p:nvPr/>
            </p:nvSpPr>
            <p:spPr bwMode="auto">
              <a:xfrm>
                <a:off x="3948718" y="6239619"/>
                <a:ext cx="139350" cy="154549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127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777732"/>
                <a:endParaRPr lang="fr-FR">
                  <a:solidFill>
                    <a:srgbClr val="FF0000"/>
                  </a:solidFill>
                  <a:latin typeface="Comic Sans MS" pitchFamily="66" charset="0"/>
                  <a:cs typeface="Arial" charset="0"/>
                </a:endParaRPr>
              </a:p>
            </p:txBody>
          </p:sp>
          <p:sp>
            <p:nvSpPr>
              <p:cNvPr id="89" name="ZoneTexte 88"/>
              <p:cNvSpPr txBox="1"/>
              <p:nvPr/>
            </p:nvSpPr>
            <p:spPr>
              <a:xfrm>
                <a:off x="3893236" y="6168202"/>
                <a:ext cx="318723" cy="246221"/>
              </a:xfrm>
              <a:prstGeom prst="rect">
                <a:avLst/>
              </a:prstGeom>
              <a:noFill/>
              <a:ln w="158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000" b="1" dirty="0">
                    <a:solidFill>
                      <a:schemeClr val="bg1"/>
                    </a:solidFill>
                    <a:latin typeface="Calibri" pitchFamily="34" charset="0"/>
                  </a:rPr>
                  <a:t>e</a:t>
                </a:r>
                <a:r>
                  <a:rPr lang="fr-FR" sz="1000" b="1" baseline="30000" dirty="0">
                    <a:solidFill>
                      <a:schemeClr val="bg1"/>
                    </a:solidFill>
                    <a:latin typeface="Calibri" pitchFamily="34" charset="0"/>
                  </a:rPr>
                  <a:t>-</a:t>
                </a:r>
              </a:p>
            </p:txBody>
          </p:sp>
        </p:grpSp>
        <p:grpSp>
          <p:nvGrpSpPr>
            <p:cNvPr id="113" name="Grouper 112"/>
            <p:cNvGrpSpPr/>
            <p:nvPr/>
          </p:nvGrpSpPr>
          <p:grpSpPr>
            <a:xfrm>
              <a:off x="5823981" y="5448034"/>
              <a:ext cx="318723" cy="246221"/>
              <a:chOff x="3893236" y="6168202"/>
              <a:chExt cx="318723" cy="246221"/>
            </a:xfrm>
          </p:grpSpPr>
          <p:sp>
            <p:nvSpPr>
              <p:cNvPr id="114" name="Ellipse 113"/>
              <p:cNvSpPr>
                <a:spLocks/>
              </p:cNvSpPr>
              <p:nvPr/>
            </p:nvSpPr>
            <p:spPr bwMode="auto">
              <a:xfrm>
                <a:off x="3948718" y="6239619"/>
                <a:ext cx="139350" cy="154549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127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777732"/>
                <a:endParaRPr lang="fr-FR">
                  <a:solidFill>
                    <a:srgbClr val="FF0000"/>
                  </a:solidFill>
                  <a:latin typeface="Comic Sans MS" pitchFamily="66" charset="0"/>
                  <a:cs typeface="Arial" charset="0"/>
                </a:endParaRPr>
              </a:p>
            </p:txBody>
          </p:sp>
          <p:sp>
            <p:nvSpPr>
              <p:cNvPr id="115" name="ZoneTexte 114"/>
              <p:cNvSpPr txBox="1"/>
              <p:nvPr/>
            </p:nvSpPr>
            <p:spPr>
              <a:xfrm>
                <a:off x="3893236" y="6168202"/>
                <a:ext cx="318723" cy="246221"/>
              </a:xfrm>
              <a:prstGeom prst="rect">
                <a:avLst/>
              </a:prstGeom>
              <a:noFill/>
              <a:ln w="158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000" b="1" dirty="0">
                    <a:solidFill>
                      <a:schemeClr val="bg1"/>
                    </a:solidFill>
                    <a:latin typeface="Calibri" pitchFamily="34" charset="0"/>
                  </a:rPr>
                  <a:t>e</a:t>
                </a:r>
                <a:r>
                  <a:rPr lang="fr-FR" sz="1000" b="1" baseline="30000" dirty="0">
                    <a:solidFill>
                      <a:schemeClr val="bg1"/>
                    </a:solidFill>
                    <a:latin typeface="Calibri" pitchFamily="34" charset="0"/>
                  </a:rPr>
                  <a:t>-</a:t>
                </a:r>
              </a:p>
            </p:txBody>
          </p:sp>
        </p:grpSp>
        <p:grpSp>
          <p:nvGrpSpPr>
            <p:cNvPr id="116" name="Grouper 115"/>
            <p:cNvGrpSpPr/>
            <p:nvPr/>
          </p:nvGrpSpPr>
          <p:grpSpPr>
            <a:xfrm>
              <a:off x="6271812" y="5305812"/>
              <a:ext cx="318723" cy="246221"/>
              <a:chOff x="3893236" y="6168202"/>
              <a:chExt cx="318723" cy="246221"/>
            </a:xfrm>
          </p:grpSpPr>
          <p:sp>
            <p:nvSpPr>
              <p:cNvPr id="117" name="Ellipse 116"/>
              <p:cNvSpPr>
                <a:spLocks/>
              </p:cNvSpPr>
              <p:nvPr/>
            </p:nvSpPr>
            <p:spPr bwMode="auto">
              <a:xfrm>
                <a:off x="3948718" y="6239619"/>
                <a:ext cx="139350" cy="154549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127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777732"/>
                <a:endParaRPr lang="fr-FR">
                  <a:solidFill>
                    <a:srgbClr val="FF0000"/>
                  </a:solidFill>
                  <a:latin typeface="Comic Sans MS" pitchFamily="66" charset="0"/>
                  <a:cs typeface="Arial" charset="0"/>
                </a:endParaRPr>
              </a:p>
            </p:txBody>
          </p:sp>
          <p:sp>
            <p:nvSpPr>
              <p:cNvPr id="118" name="ZoneTexte 117"/>
              <p:cNvSpPr txBox="1"/>
              <p:nvPr/>
            </p:nvSpPr>
            <p:spPr>
              <a:xfrm>
                <a:off x="3893236" y="6168202"/>
                <a:ext cx="318723" cy="246221"/>
              </a:xfrm>
              <a:prstGeom prst="rect">
                <a:avLst/>
              </a:prstGeom>
              <a:noFill/>
              <a:ln w="158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000" b="1" dirty="0">
                    <a:solidFill>
                      <a:schemeClr val="bg1"/>
                    </a:solidFill>
                    <a:latin typeface="Calibri" pitchFamily="34" charset="0"/>
                  </a:rPr>
                  <a:t>e</a:t>
                </a:r>
                <a:r>
                  <a:rPr lang="fr-FR" sz="1000" b="1" baseline="30000" dirty="0">
                    <a:solidFill>
                      <a:schemeClr val="bg1"/>
                    </a:solidFill>
                    <a:latin typeface="Calibri" pitchFamily="34" charset="0"/>
                  </a:rPr>
                  <a:t>-</a:t>
                </a: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330711" y="695327"/>
            <a:ext cx="8619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Métabolisme</a:t>
            </a:r>
            <a:r>
              <a:rPr lang="fr-FR" b="1" dirty="0"/>
              <a:t> = Transformation de l’énergie chimique en d’autres formes d’énergies</a:t>
            </a:r>
            <a:endParaRPr lang="fr-FR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9388" y="188913"/>
            <a:ext cx="18866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chemeClr val="accent2"/>
                </a:solidFill>
                <a:latin typeface="Calibri" charset="0"/>
                <a:cs typeface="Calibri" charset="0"/>
              </a:rPr>
              <a:t>I. Généralités</a:t>
            </a:r>
          </a:p>
        </p:txBody>
      </p:sp>
      <p:pic>
        <p:nvPicPr>
          <p:cNvPr id="5" name="Image 4" descr="beurre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189" y="1235477"/>
            <a:ext cx="971485" cy="646038"/>
          </a:xfrm>
          <a:prstGeom prst="rect">
            <a:avLst/>
          </a:prstGeom>
        </p:spPr>
      </p:pic>
      <p:pic>
        <p:nvPicPr>
          <p:cNvPr id="6" name="Image 5" descr="glucides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525" y="1160254"/>
            <a:ext cx="1273849" cy="815263"/>
          </a:xfrm>
          <a:prstGeom prst="rect">
            <a:avLst/>
          </a:prstGeom>
        </p:spPr>
      </p:pic>
      <p:pic>
        <p:nvPicPr>
          <p:cNvPr id="7" name="Image 6" descr="cote-de-boeuf_1.jp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5" b="20447"/>
          <a:stretch/>
        </p:blipFill>
        <p:spPr>
          <a:xfrm>
            <a:off x="7104246" y="1085608"/>
            <a:ext cx="1315903" cy="806230"/>
          </a:xfrm>
          <a:prstGeom prst="rect">
            <a:avLst/>
          </a:prstGeom>
        </p:spPr>
      </p:pic>
      <p:grpSp>
        <p:nvGrpSpPr>
          <p:cNvPr id="2" name="Grouper 1"/>
          <p:cNvGrpSpPr/>
          <p:nvPr/>
        </p:nvGrpSpPr>
        <p:grpSpPr>
          <a:xfrm>
            <a:off x="370495" y="1172927"/>
            <a:ext cx="8128233" cy="2256072"/>
            <a:chOff x="370495" y="1172927"/>
            <a:chExt cx="8128233" cy="2256072"/>
          </a:xfrm>
        </p:grpSpPr>
        <p:sp>
          <p:nvSpPr>
            <p:cNvPr id="18" name="Rectangle 17"/>
            <p:cNvSpPr/>
            <p:nvPr/>
          </p:nvSpPr>
          <p:spPr>
            <a:xfrm rot="16200000">
              <a:off x="-572875" y="2116297"/>
              <a:ext cx="2256071" cy="3693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fr-FR" dirty="0"/>
                <a:t>VOIES CATABOLIQUES</a:t>
              </a:r>
            </a:p>
          </p:txBody>
        </p:sp>
        <p:cxnSp>
          <p:nvCxnSpPr>
            <p:cNvPr id="19" name="Connecteur droit 18"/>
            <p:cNvCxnSpPr/>
            <p:nvPr/>
          </p:nvCxnSpPr>
          <p:spPr>
            <a:xfrm>
              <a:off x="1650932" y="1993616"/>
              <a:ext cx="0" cy="1435383"/>
            </a:xfrm>
            <a:prstGeom prst="line">
              <a:avLst/>
            </a:prstGeom>
            <a:ln w="38100" cmpd="sng">
              <a:solidFill>
                <a:srgbClr val="984807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874977" y="2476098"/>
              <a:ext cx="2451034" cy="40626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r>
                <a:rPr lang="fr-FR" dirty="0"/>
                <a:t>acides gras + glycérol</a:t>
              </a:r>
            </a:p>
          </p:txBody>
        </p:sp>
        <p:cxnSp>
          <p:nvCxnSpPr>
            <p:cNvPr id="20" name="Connecteur droit 19"/>
            <p:cNvCxnSpPr/>
            <p:nvPr/>
          </p:nvCxnSpPr>
          <p:spPr>
            <a:xfrm>
              <a:off x="4564926" y="1993616"/>
              <a:ext cx="0" cy="1435383"/>
            </a:xfrm>
            <a:prstGeom prst="line">
              <a:avLst/>
            </a:prstGeom>
            <a:ln w="38100" cmpd="sng">
              <a:solidFill>
                <a:srgbClr val="984807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H="1">
              <a:off x="7606157" y="1993616"/>
              <a:ext cx="2569" cy="1435383"/>
            </a:xfrm>
            <a:prstGeom prst="line">
              <a:avLst/>
            </a:prstGeom>
            <a:ln w="38100" cmpd="sng">
              <a:solidFill>
                <a:srgbClr val="984807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3938943" y="2511146"/>
              <a:ext cx="1644722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r>
                <a:rPr lang="fr-FR" dirty="0"/>
                <a:t>Glucose + oses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999963" y="2494565"/>
              <a:ext cx="1498765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r>
                <a:rPr lang="fr-FR" dirty="0"/>
                <a:t>acides aminés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007393" y="2924950"/>
              <a:ext cx="1126330" cy="33855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 cmpd="sng">
              <a:solidFill>
                <a:srgbClr val="376092"/>
              </a:solidFill>
            </a:ln>
          </p:spPr>
          <p:txBody>
            <a:bodyPr wrap="none">
              <a:spAutoFit/>
            </a:bodyPr>
            <a:lstStyle/>
            <a:p>
              <a:r>
                <a:rPr lang="fr-FR" sz="1600" dirty="0"/>
                <a:t>GLYCOLYSE</a:t>
              </a:r>
              <a:endParaRPr lang="fr-FR" sz="1600" baseline="30000" dirty="0"/>
            </a:p>
          </p:txBody>
        </p:sp>
      </p:grpSp>
      <p:sp>
        <p:nvSpPr>
          <p:cNvPr id="39" name="Rectangle 38"/>
          <p:cNvSpPr/>
          <p:nvPr/>
        </p:nvSpPr>
        <p:spPr>
          <a:xfrm>
            <a:off x="4784839" y="4237529"/>
            <a:ext cx="3552625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 cmpd="sng">
            <a:solidFill>
              <a:schemeClr val="accent4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fr-FR" sz="2400" dirty="0">
                <a:solidFill>
                  <a:schemeClr val="accent4">
                    <a:lumMod val="75000"/>
                  </a:schemeClr>
                </a:solidFill>
              </a:rPr>
              <a:t>Phosphorylation Oxydative</a:t>
            </a:r>
          </a:p>
        </p:txBody>
      </p:sp>
      <p:sp>
        <p:nvSpPr>
          <p:cNvPr id="52" name="ZoneTexte 51"/>
          <p:cNvSpPr txBox="1"/>
          <p:nvPr/>
        </p:nvSpPr>
        <p:spPr>
          <a:xfrm>
            <a:off x="5473947" y="6000282"/>
            <a:ext cx="135773" cy="214702"/>
          </a:xfrm>
          <a:prstGeom prst="rect">
            <a:avLst/>
          </a:prstGeom>
          <a:noFill/>
        </p:spPr>
        <p:txBody>
          <a:bodyPr wrap="none" lIns="91423" tIns="45712" rIns="91423" bIns="45712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Calibri" pitchFamily="34" charset="0"/>
              </a:rPr>
              <a:t>I</a:t>
            </a:r>
            <a:endParaRPr lang="fr-FR" sz="2000" b="1" baseline="30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5856157" y="6081329"/>
            <a:ext cx="172467" cy="214702"/>
          </a:xfrm>
          <a:prstGeom prst="rect">
            <a:avLst/>
          </a:prstGeom>
          <a:noFill/>
        </p:spPr>
        <p:txBody>
          <a:bodyPr wrap="none" lIns="91423" tIns="45712" rIns="91423" bIns="45712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Calibri" pitchFamily="34" charset="0"/>
              </a:rPr>
              <a:t>II</a:t>
            </a:r>
            <a:endParaRPr lang="fr-FR" sz="2000" b="1" baseline="30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7264308" y="6158612"/>
            <a:ext cx="181660" cy="214702"/>
          </a:xfrm>
          <a:prstGeom prst="rect">
            <a:avLst/>
          </a:prstGeom>
          <a:noFill/>
        </p:spPr>
        <p:txBody>
          <a:bodyPr wrap="none" lIns="91423" tIns="45712" rIns="91423" bIns="45712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Calibri" pitchFamily="34" charset="0"/>
              </a:rPr>
              <a:t>V</a:t>
            </a:r>
            <a:endParaRPr lang="fr-FR" sz="2000" b="1" baseline="30000" dirty="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42" name="Grouper 41"/>
          <p:cNvGrpSpPr/>
          <p:nvPr/>
        </p:nvGrpSpPr>
        <p:grpSpPr>
          <a:xfrm>
            <a:off x="4740498" y="5770568"/>
            <a:ext cx="1311619" cy="630524"/>
            <a:chOff x="4740498" y="5770568"/>
            <a:chExt cx="1311619" cy="630524"/>
          </a:xfrm>
        </p:grpSpPr>
        <p:grpSp>
          <p:nvGrpSpPr>
            <p:cNvPr id="56" name="Groupe 67"/>
            <p:cNvGrpSpPr/>
            <p:nvPr/>
          </p:nvGrpSpPr>
          <p:grpSpPr>
            <a:xfrm>
              <a:off x="5166750" y="5770568"/>
              <a:ext cx="347775" cy="493381"/>
              <a:chOff x="5143228" y="4243815"/>
              <a:chExt cx="903759" cy="1282144"/>
            </a:xfrm>
          </p:grpSpPr>
          <p:sp>
            <p:nvSpPr>
              <p:cNvPr id="92" name="Arc 91"/>
              <p:cNvSpPr/>
              <p:nvPr/>
            </p:nvSpPr>
            <p:spPr>
              <a:xfrm rot="5895395" flipH="1" flipV="1">
                <a:off x="5295275" y="4318779"/>
                <a:ext cx="684220" cy="539788"/>
              </a:xfrm>
              <a:prstGeom prst="arc">
                <a:avLst/>
              </a:prstGeom>
              <a:ln w="28575" cap="rnd" cmpd="sng">
                <a:solidFill>
                  <a:schemeClr val="bg1">
                    <a:lumMod val="50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3" name="Arc 92"/>
              <p:cNvSpPr/>
              <p:nvPr/>
            </p:nvSpPr>
            <p:spPr>
              <a:xfrm rot="11344817" flipH="1" flipV="1">
                <a:off x="5143228" y="4243815"/>
                <a:ext cx="903759" cy="1282144"/>
              </a:xfrm>
              <a:prstGeom prst="arc">
                <a:avLst/>
              </a:prstGeom>
              <a:ln w="28575" cap="rnd" cmpd="sng">
                <a:solidFill>
                  <a:schemeClr val="bg1">
                    <a:lumMod val="50000"/>
                  </a:schemeClr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7" name="ZoneTexte 56"/>
            <p:cNvSpPr txBox="1"/>
            <p:nvPr/>
          </p:nvSpPr>
          <p:spPr>
            <a:xfrm>
              <a:off x="4740498" y="5847551"/>
              <a:ext cx="796113" cy="263185"/>
            </a:xfrm>
            <a:prstGeom prst="rect">
              <a:avLst/>
            </a:prstGeom>
            <a:noFill/>
          </p:spPr>
          <p:txBody>
            <a:bodyPr wrap="none" lIns="77761" tIns="38880" rIns="77761" bIns="38880" rtlCol="0">
              <a:spAutoFit/>
            </a:bodyPr>
            <a:lstStyle/>
            <a:p>
              <a:r>
                <a:rPr lang="fr-FR" sz="1200" b="1" dirty="0">
                  <a:solidFill>
                    <a:srgbClr val="984807"/>
                  </a:solidFill>
                  <a:latin typeface="Calibri" pitchFamily="34" charset="0"/>
                </a:rPr>
                <a:t>NADH+H</a:t>
              </a:r>
              <a:r>
                <a:rPr lang="fr-FR" sz="1200" b="1" baseline="30000" dirty="0">
                  <a:solidFill>
                    <a:srgbClr val="984807"/>
                  </a:solidFill>
                  <a:latin typeface="Calibri" pitchFamily="34" charset="0"/>
                </a:rPr>
                <a:t>+</a:t>
              </a: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</a:rPr>
                <a:t> </a:t>
              </a:r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5244554" y="6001405"/>
              <a:ext cx="503289" cy="263185"/>
            </a:xfrm>
            <a:prstGeom prst="rect">
              <a:avLst/>
            </a:prstGeom>
            <a:noFill/>
          </p:spPr>
          <p:txBody>
            <a:bodyPr wrap="none" lIns="77761" tIns="38880" rIns="77761" bIns="38880" rtlCol="0">
              <a:spAutoFit/>
            </a:bodyPr>
            <a:lstStyle/>
            <a:p>
              <a:r>
                <a:rPr lang="fr-FR" sz="1200" b="1" dirty="0">
                  <a:solidFill>
                    <a:srgbClr val="984807"/>
                  </a:solidFill>
                  <a:latin typeface="Calibri" pitchFamily="34" charset="0"/>
                </a:rPr>
                <a:t>NAD</a:t>
              </a:r>
              <a:r>
                <a:rPr lang="fr-FR" sz="1200" b="1" baseline="30000" dirty="0">
                  <a:solidFill>
                    <a:srgbClr val="984807"/>
                  </a:solidFill>
                  <a:latin typeface="Calibri" pitchFamily="34" charset="0"/>
                </a:rPr>
                <a:t>+</a:t>
              </a:r>
            </a:p>
          </p:txBody>
        </p:sp>
        <p:grpSp>
          <p:nvGrpSpPr>
            <p:cNvPr id="60" name="Groupe 80"/>
            <p:cNvGrpSpPr/>
            <p:nvPr/>
          </p:nvGrpSpPr>
          <p:grpSpPr>
            <a:xfrm>
              <a:off x="5704342" y="5907711"/>
              <a:ext cx="347775" cy="493381"/>
              <a:chOff x="4194423" y="4122564"/>
              <a:chExt cx="648072" cy="919406"/>
            </a:xfrm>
          </p:grpSpPr>
          <p:sp>
            <p:nvSpPr>
              <p:cNvPr id="90" name="Arc 89"/>
              <p:cNvSpPr/>
              <p:nvPr/>
            </p:nvSpPr>
            <p:spPr>
              <a:xfrm rot="15704605" flipV="1">
                <a:off x="4242821" y="4176320"/>
                <a:ext cx="490644" cy="387074"/>
              </a:xfrm>
              <a:prstGeom prst="arc">
                <a:avLst/>
              </a:prstGeom>
              <a:ln w="28575" cap="rnd" cmpd="sng">
                <a:solidFill>
                  <a:schemeClr val="bg1">
                    <a:lumMod val="50000"/>
                  </a:schemeClr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1" name="Arc 90"/>
              <p:cNvSpPr/>
              <p:nvPr/>
            </p:nvSpPr>
            <p:spPr>
              <a:xfrm rot="10255183" flipV="1">
                <a:off x="4194423" y="4122564"/>
                <a:ext cx="648072" cy="919406"/>
              </a:xfrm>
              <a:prstGeom prst="arc">
                <a:avLst/>
              </a:prstGeom>
              <a:ln w="28575" cap="rnd" cmpd="sng">
                <a:solidFill>
                  <a:schemeClr val="bg1">
                    <a:lumMod val="50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48" name="Grouper 47"/>
          <p:cNvGrpSpPr/>
          <p:nvPr/>
        </p:nvGrpSpPr>
        <p:grpSpPr>
          <a:xfrm>
            <a:off x="5996052" y="4951835"/>
            <a:ext cx="1053311" cy="1075784"/>
            <a:chOff x="5996052" y="4951835"/>
            <a:chExt cx="1053311" cy="1075784"/>
          </a:xfrm>
        </p:grpSpPr>
        <p:cxnSp>
          <p:nvCxnSpPr>
            <p:cNvPr id="51" name="Connecteur droit avec flèche 50"/>
            <p:cNvCxnSpPr/>
            <p:nvPr/>
          </p:nvCxnSpPr>
          <p:spPr>
            <a:xfrm flipH="1" flipV="1">
              <a:off x="6153077" y="5221999"/>
              <a:ext cx="38641" cy="805620"/>
            </a:xfrm>
            <a:prstGeom prst="straightConnector1">
              <a:avLst/>
            </a:prstGeom>
            <a:ln w="38100" cap="rnd">
              <a:solidFill>
                <a:schemeClr val="accent6">
                  <a:lumMod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avec flèche 67"/>
            <p:cNvCxnSpPr/>
            <p:nvPr/>
          </p:nvCxnSpPr>
          <p:spPr>
            <a:xfrm flipH="1" flipV="1">
              <a:off x="6826872" y="5221999"/>
              <a:ext cx="38641" cy="805620"/>
            </a:xfrm>
            <a:prstGeom prst="straightConnector1">
              <a:avLst/>
            </a:prstGeom>
            <a:ln w="38100" cap="rnd">
              <a:solidFill>
                <a:srgbClr val="984807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ZoneTexte 69"/>
            <p:cNvSpPr txBox="1"/>
            <p:nvPr/>
          </p:nvSpPr>
          <p:spPr>
            <a:xfrm>
              <a:off x="5996052" y="4951835"/>
              <a:ext cx="382202" cy="338538"/>
            </a:xfrm>
            <a:prstGeom prst="rect">
              <a:avLst/>
            </a:prstGeom>
            <a:noFill/>
          </p:spPr>
          <p:txBody>
            <a:bodyPr wrap="none" lIns="91423" tIns="45712" rIns="91423" bIns="45712" rtlCol="0">
              <a:spAutoFit/>
            </a:bodyPr>
            <a:lstStyle/>
            <a:p>
              <a:r>
                <a:rPr lang="fr-FR" sz="1600" b="1" dirty="0">
                  <a:solidFill>
                    <a:srgbClr val="984807"/>
                  </a:solidFill>
                  <a:latin typeface="Calibri" pitchFamily="34" charset="0"/>
                </a:rPr>
                <a:t>H</a:t>
              </a:r>
              <a:r>
                <a:rPr lang="fr-FR" sz="1600" b="1" baseline="30000" dirty="0">
                  <a:solidFill>
                    <a:srgbClr val="984807"/>
                  </a:solidFill>
                  <a:latin typeface="Calibri" pitchFamily="34" charset="0"/>
                </a:rPr>
                <a:t>+</a:t>
              </a:r>
            </a:p>
          </p:txBody>
        </p:sp>
        <p:sp>
          <p:nvSpPr>
            <p:cNvPr id="71" name="ZoneTexte 70"/>
            <p:cNvSpPr txBox="1"/>
            <p:nvPr/>
          </p:nvSpPr>
          <p:spPr>
            <a:xfrm>
              <a:off x="6667161" y="4951835"/>
              <a:ext cx="382202" cy="338538"/>
            </a:xfrm>
            <a:prstGeom prst="rect">
              <a:avLst/>
            </a:prstGeom>
            <a:noFill/>
          </p:spPr>
          <p:txBody>
            <a:bodyPr wrap="none" lIns="91423" tIns="45712" rIns="91423" bIns="45712" rtlCol="0">
              <a:spAutoFit/>
            </a:bodyPr>
            <a:lstStyle/>
            <a:p>
              <a:r>
                <a:rPr lang="fr-FR" sz="1600" b="1" dirty="0">
                  <a:solidFill>
                    <a:srgbClr val="984807"/>
                  </a:solidFill>
                  <a:latin typeface="Calibri" pitchFamily="34" charset="0"/>
                </a:rPr>
                <a:t>H</a:t>
              </a:r>
              <a:r>
                <a:rPr lang="fr-FR" sz="1600" b="1" baseline="30000" dirty="0">
                  <a:solidFill>
                    <a:srgbClr val="984807"/>
                  </a:solidFill>
                  <a:latin typeface="Calibri" pitchFamily="34" charset="0"/>
                </a:rPr>
                <a:t>+</a:t>
              </a:r>
            </a:p>
          </p:txBody>
        </p:sp>
      </p:grpSp>
      <p:grpSp>
        <p:nvGrpSpPr>
          <p:cNvPr id="73" name="Grouper 72"/>
          <p:cNvGrpSpPr/>
          <p:nvPr/>
        </p:nvGrpSpPr>
        <p:grpSpPr>
          <a:xfrm>
            <a:off x="5308771" y="4758960"/>
            <a:ext cx="2869741" cy="324741"/>
            <a:chOff x="2250207" y="1386260"/>
            <a:chExt cx="4125853" cy="466883"/>
          </a:xfrm>
        </p:grpSpPr>
        <p:sp>
          <p:nvSpPr>
            <p:cNvPr id="83" name="ZoneTexte 82"/>
            <p:cNvSpPr txBox="1"/>
            <p:nvPr/>
          </p:nvSpPr>
          <p:spPr>
            <a:xfrm>
              <a:off x="2250207" y="1386260"/>
              <a:ext cx="304425" cy="466883"/>
            </a:xfrm>
            <a:prstGeom prst="rect">
              <a:avLst/>
            </a:prstGeom>
            <a:noFill/>
          </p:spPr>
          <p:txBody>
            <a:bodyPr wrap="none" lIns="77761" tIns="38880" rIns="77761" bIns="38880" rtlCol="0">
              <a:spAutoFit/>
            </a:bodyPr>
            <a:lstStyle/>
            <a:p>
              <a:r>
                <a:rPr lang="fr-FR" sz="1600" b="1" dirty="0">
                  <a:solidFill>
                    <a:schemeClr val="bg2">
                      <a:lumMod val="50000"/>
                    </a:schemeClr>
                  </a:solidFill>
                  <a:latin typeface="Calibri" pitchFamily="34" charset="0"/>
                </a:rPr>
                <a:t>I</a:t>
              </a:r>
              <a:endParaRPr lang="fr-FR" sz="1600" b="1" baseline="300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84" name="ZoneTexte 83"/>
            <p:cNvSpPr txBox="1"/>
            <p:nvPr/>
          </p:nvSpPr>
          <p:spPr>
            <a:xfrm>
              <a:off x="2648529" y="1386260"/>
              <a:ext cx="383072" cy="466883"/>
            </a:xfrm>
            <a:prstGeom prst="rect">
              <a:avLst/>
            </a:prstGeom>
            <a:noFill/>
          </p:spPr>
          <p:txBody>
            <a:bodyPr wrap="none" lIns="77761" tIns="38880" rIns="77761" bIns="38880" rtlCol="0">
              <a:spAutoFit/>
            </a:bodyPr>
            <a:lstStyle/>
            <a:p>
              <a:r>
                <a:rPr lang="fr-FR" sz="1600" b="1" dirty="0">
                  <a:solidFill>
                    <a:schemeClr val="bg2">
                      <a:lumMod val="50000"/>
                    </a:schemeClr>
                  </a:solidFill>
                  <a:latin typeface="Calibri" pitchFamily="34" charset="0"/>
                </a:rPr>
                <a:t>II</a:t>
              </a:r>
              <a:endParaRPr lang="fr-FR" sz="1600" b="1" baseline="300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85" name="ZoneTexte 84"/>
            <p:cNvSpPr txBox="1"/>
            <p:nvPr/>
          </p:nvSpPr>
          <p:spPr>
            <a:xfrm>
              <a:off x="4055699" y="1386260"/>
              <a:ext cx="676050" cy="466883"/>
            </a:xfrm>
            <a:prstGeom prst="rect">
              <a:avLst/>
            </a:prstGeom>
            <a:noFill/>
          </p:spPr>
          <p:txBody>
            <a:bodyPr wrap="none" lIns="77761" tIns="38880" rIns="77761" bIns="38880" rtlCol="0">
              <a:spAutoFit/>
            </a:bodyPr>
            <a:lstStyle/>
            <a:p>
              <a:r>
                <a:rPr lang="fr-FR" sz="1600" b="1" dirty="0">
                  <a:solidFill>
                    <a:schemeClr val="bg2">
                      <a:lumMod val="50000"/>
                    </a:schemeClr>
                  </a:solidFill>
                  <a:latin typeface="Calibri" pitchFamily="34" charset="0"/>
                </a:rPr>
                <a:t>Cox</a:t>
              </a:r>
              <a:endParaRPr lang="fr-FR" sz="1600" b="1" baseline="300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86" name="ZoneTexte 85"/>
            <p:cNvSpPr txBox="1"/>
            <p:nvPr/>
          </p:nvSpPr>
          <p:spPr>
            <a:xfrm>
              <a:off x="3088469" y="1386260"/>
              <a:ext cx="1002713" cy="466883"/>
            </a:xfrm>
            <a:prstGeom prst="rect">
              <a:avLst/>
            </a:prstGeom>
            <a:noFill/>
          </p:spPr>
          <p:txBody>
            <a:bodyPr wrap="none" lIns="77761" tIns="38880" rIns="77761" bIns="38880" rtlCol="0">
              <a:spAutoFit/>
            </a:bodyPr>
            <a:lstStyle/>
            <a:p>
              <a:r>
                <a:rPr lang="fr-FR" sz="1600" b="1" dirty="0">
                  <a:solidFill>
                    <a:schemeClr val="bg2">
                      <a:lumMod val="50000"/>
                    </a:schemeClr>
                  </a:solidFill>
                  <a:latin typeface="Calibri" pitchFamily="34" charset="0"/>
                </a:rPr>
                <a:t> Cyt</a:t>
              </a:r>
              <a:r>
                <a:rPr lang="fr-FR" sz="1600" b="1" i="1" baseline="-25000" dirty="0">
                  <a:solidFill>
                    <a:schemeClr val="bg2">
                      <a:lumMod val="50000"/>
                    </a:schemeClr>
                  </a:solidFill>
                  <a:latin typeface="Calibri" pitchFamily="34" charset="0"/>
                </a:rPr>
                <a:t>bc1</a:t>
              </a:r>
            </a:p>
          </p:txBody>
        </p:sp>
        <p:sp>
          <p:nvSpPr>
            <p:cNvPr id="87" name="ZoneTexte 86"/>
            <p:cNvSpPr txBox="1"/>
            <p:nvPr/>
          </p:nvSpPr>
          <p:spPr>
            <a:xfrm>
              <a:off x="4749052" y="1386260"/>
              <a:ext cx="1627008" cy="466883"/>
            </a:xfrm>
            <a:prstGeom prst="rect">
              <a:avLst/>
            </a:prstGeom>
            <a:noFill/>
          </p:spPr>
          <p:txBody>
            <a:bodyPr wrap="none" lIns="77761" tIns="38880" rIns="77761" bIns="38880" rtlCol="0">
              <a:spAutoFit/>
            </a:bodyPr>
            <a:lstStyle/>
            <a:p>
              <a:r>
                <a:rPr lang="fr-FR" sz="1600" b="1" dirty="0">
                  <a:solidFill>
                    <a:schemeClr val="bg2">
                      <a:lumMod val="50000"/>
                    </a:schemeClr>
                  </a:solidFill>
                  <a:latin typeface="Calibri" pitchFamily="34" charset="0"/>
                </a:rPr>
                <a:t>F</a:t>
              </a:r>
              <a:r>
                <a:rPr lang="fr-FR" sz="1600" b="1" baseline="-25000" dirty="0">
                  <a:solidFill>
                    <a:schemeClr val="bg2">
                      <a:lumMod val="50000"/>
                    </a:schemeClr>
                  </a:solidFill>
                  <a:latin typeface="Calibri" pitchFamily="34" charset="0"/>
                </a:rPr>
                <a:t>1</a:t>
              </a:r>
              <a:r>
                <a:rPr lang="fr-FR" sz="1600" b="1" dirty="0">
                  <a:solidFill>
                    <a:schemeClr val="bg2">
                      <a:lumMod val="50000"/>
                    </a:schemeClr>
                  </a:solidFill>
                  <a:latin typeface="Calibri" pitchFamily="34" charset="0"/>
                </a:rPr>
                <a:t>F</a:t>
              </a:r>
              <a:r>
                <a:rPr lang="fr-FR" sz="1600" b="1" baseline="-25000" dirty="0">
                  <a:solidFill>
                    <a:schemeClr val="bg2">
                      <a:lumMod val="50000"/>
                    </a:schemeClr>
                  </a:solidFill>
                  <a:latin typeface="Calibri" pitchFamily="34" charset="0"/>
                </a:rPr>
                <a:t>O</a:t>
              </a:r>
              <a:r>
                <a:rPr lang="fr-FR" sz="1600" b="1" dirty="0">
                  <a:solidFill>
                    <a:schemeClr val="bg2">
                      <a:lumMod val="50000"/>
                    </a:schemeClr>
                  </a:solidFill>
                  <a:latin typeface="Calibri" pitchFamily="34" charset="0"/>
                </a:rPr>
                <a:t>ATPase</a:t>
              </a:r>
              <a:endParaRPr lang="fr-FR" sz="1600" b="1" baseline="300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endParaRPr>
            </a:p>
          </p:txBody>
        </p:sp>
      </p:grpSp>
      <p:cxnSp>
        <p:nvCxnSpPr>
          <p:cNvPr id="103" name="Connecteur droit 102"/>
          <p:cNvCxnSpPr/>
          <p:nvPr/>
        </p:nvCxnSpPr>
        <p:spPr>
          <a:xfrm>
            <a:off x="5160374" y="3865487"/>
            <a:ext cx="785166" cy="465522"/>
          </a:xfrm>
          <a:prstGeom prst="line">
            <a:avLst/>
          </a:prstGeom>
          <a:ln w="38100" cmpd="sng">
            <a:solidFill>
              <a:srgbClr val="984807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105"/>
          <p:cNvCxnSpPr/>
          <p:nvPr/>
        </p:nvCxnSpPr>
        <p:spPr>
          <a:xfrm flipH="1">
            <a:off x="6178090" y="3865487"/>
            <a:ext cx="1371581" cy="471783"/>
          </a:xfrm>
          <a:prstGeom prst="line">
            <a:avLst/>
          </a:prstGeom>
          <a:ln w="38100" cmpd="sng">
            <a:solidFill>
              <a:srgbClr val="984807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Connecteur droit 106"/>
          <p:cNvCxnSpPr/>
          <p:nvPr/>
        </p:nvCxnSpPr>
        <p:spPr>
          <a:xfrm>
            <a:off x="3153317" y="5290373"/>
            <a:ext cx="1511610" cy="648260"/>
          </a:xfrm>
          <a:prstGeom prst="line">
            <a:avLst/>
          </a:prstGeom>
          <a:ln w="38100" cmpd="sng">
            <a:solidFill>
              <a:srgbClr val="984807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109"/>
          <p:cNvCxnSpPr/>
          <p:nvPr/>
        </p:nvCxnSpPr>
        <p:spPr>
          <a:xfrm>
            <a:off x="3251588" y="5545701"/>
            <a:ext cx="1413339" cy="455704"/>
          </a:xfrm>
          <a:prstGeom prst="line">
            <a:avLst/>
          </a:prstGeom>
          <a:ln w="38100" cmpd="sng">
            <a:solidFill>
              <a:srgbClr val="984807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er 23"/>
          <p:cNvGrpSpPr/>
          <p:nvPr/>
        </p:nvGrpSpPr>
        <p:grpSpPr>
          <a:xfrm>
            <a:off x="755807" y="4468362"/>
            <a:ext cx="3317205" cy="1956943"/>
            <a:chOff x="755807" y="4468362"/>
            <a:chExt cx="3317205" cy="1956943"/>
          </a:xfrm>
        </p:grpSpPr>
        <p:sp>
          <p:nvSpPr>
            <p:cNvPr id="22" name="Ellipse 21"/>
            <p:cNvSpPr/>
            <p:nvPr/>
          </p:nvSpPr>
          <p:spPr>
            <a:xfrm>
              <a:off x="755807" y="4468362"/>
              <a:ext cx="1448000" cy="14480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57150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Arc 24"/>
            <p:cNvSpPr/>
            <p:nvPr/>
          </p:nvSpPr>
          <p:spPr>
            <a:xfrm rot="14214643" flipH="1">
              <a:off x="2187291" y="4783782"/>
              <a:ext cx="344412" cy="405214"/>
            </a:xfrm>
            <a:prstGeom prst="arc">
              <a:avLst/>
            </a:prstGeom>
            <a:ln w="38100" cap="rnd" cmpd="sng">
              <a:solidFill>
                <a:srgbClr val="376092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Arc 26"/>
            <p:cNvSpPr/>
            <p:nvPr/>
          </p:nvSpPr>
          <p:spPr>
            <a:xfrm rot="15462011" flipH="1">
              <a:off x="2222526" y="5124760"/>
              <a:ext cx="368209" cy="488692"/>
            </a:xfrm>
            <a:prstGeom prst="arc">
              <a:avLst/>
            </a:prstGeom>
            <a:ln w="38100" cap="rnd" cmpd="sng">
              <a:solidFill>
                <a:srgbClr val="376092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Arc 27"/>
            <p:cNvSpPr/>
            <p:nvPr/>
          </p:nvSpPr>
          <p:spPr>
            <a:xfrm rot="15473006" flipH="1">
              <a:off x="2082277" y="5308926"/>
              <a:ext cx="543964" cy="681819"/>
            </a:xfrm>
            <a:prstGeom prst="arc">
              <a:avLst/>
            </a:prstGeom>
            <a:ln w="38100" cap="rnd" cmpd="sng">
              <a:solidFill>
                <a:srgbClr val="376092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Arc 29"/>
            <p:cNvSpPr/>
            <p:nvPr/>
          </p:nvSpPr>
          <p:spPr>
            <a:xfrm rot="15462011" flipH="1">
              <a:off x="1731624" y="5163073"/>
              <a:ext cx="1066244" cy="1245777"/>
            </a:xfrm>
            <a:prstGeom prst="arc">
              <a:avLst/>
            </a:prstGeom>
            <a:ln w="38100" cap="rnd" cmpd="sng">
              <a:solidFill>
                <a:srgbClr val="376092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503352" y="4975759"/>
              <a:ext cx="15696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chemeClr val="accent6">
                      <a:lumMod val="50000"/>
                    </a:schemeClr>
                  </a:solidFill>
                </a:rPr>
                <a:t>3 NADH + 3 H</a:t>
              </a:r>
              <a:r>
                <a:rPr lang="fr-FR" baseline="30000" dirty="0">
                  <a:solidFill>
                    <a:schemeClr val="accent6">
                      <a:lumMod val="50000"/>
                    </a:schemeClr>
                  </a:solidFill>
                </a:rPr>
                <a:t>+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522814" y="5349029"/>
              <a:ext cx="78812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rgbClr val="984807"/>
                  </a:solidFill>
                </a:rPr>
                <a:t>FADH</a:t>
              </a:r>
              <a:r>
                <a:rPr lang="fr-FR" baseline="-25000" dirty="0">
                  <a:solidFill>
                    <a:srgbClr val="984807"/>
                  </a:solidFill>
                </a:rPr>
                <a:t>2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522814" y="5690926"/>
              <a:ext cx="7104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/>
                <a:t>2 CO</a:t>
              </a:r>
              <a:r>
                <a:rPr lang="fr-FR" baseline="-25000" dirty="0"/>
                <a:t>2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510424" y="6055973"/>
              <a:ext cx="56202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/>
                <a:t>GTP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864355" y="4818579"/>
              <a:ext cx="122641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2400" dirty="0">
                  <a:solidFill>
                    <a:srgbClr val="376092"/>
                  </a:solidFill>
                </a:rPr>
                <a:t>Cycle de</a:t>
              </a:r>
            </a:p>
            <a:p>
              <a:pPr algn="ctr"/>
              <a:r>
                <a:rPr lang="fr-FR" sz="2400" dirty="0">
                  <a:solidFill>
                    <a:srgbClr val="376092"/>
                  </a:solidFill>
                </a:rPr>
                <a:t>KREBS</a:t>
              </a:r>
            </a:p>
          </p:txBody>
        </p:sp>
        <p:sp>
          <p:nvSpPr>
            <p:cNvPr id="120" name="Ellipse 119"/>
            <p:cNvSpPr/>
            <p:nvPr/>
          </p:nvSpPr>
          <p:spPr>
            <a:xfrm>
              <a:off x="2522813" y="5694207"/>
              <a:ext cx="710451" cy="443948"/>
            </a:xfrm>
            <a:prstGeom prst="ellipse">
              <a:avLst/>
            </a:prstGeom>
            <a:noFill/>
            <a:ln w="38100" cmpd="sng"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3" name="Grouper 42"/>
          <p:cNvGrpSpPr/>
          <p:nvPr/>
        </p:nvGrpSpPr>
        <p:grpSpPr>
          <a:xfrm>
            <a:off x="6462609" y="5884201"/>
            <a:ext cx="773948" cy="582118"/>
            <a:chOff x="6462609" y="5884201"/>
            <a:chExt cx="773948" cy="582118"/>
          </a:xfrm>
        </p:grpSpPr>
        <p:grpSp>
          <p:nvGrpSpPr>
            <p:cNvPr id="119" name="Grouper 118"/>
            <p:cNvGrpSpPr/>
            <p:nvPr/>
          </p:nvGrpSpPr>
          <p:grpSpPr>
            <a:xfrm>
              <a:off x="6462609" y="5949552"/>
              <a:ext cx="447057" cy="516767"/>
              <a:chOff x="4334286" y="6246005"/>
              <a:chExt cx="447057" cy="516767"/>
            </a:xfrm>
          </p:grpSpPr>
          <p:sp>
            <p:nvSpPr>
              <p:cNvPr id="96" name="ZoneTexte 95"/>
              <p:cNvSpPr txBox="1"/>
              <p:nvPr/>
            </p:nvSpPr>
            <p:spPr>
              <a:xfrm>
                <a:off x="4343433" y="6485773"/>
                <a:ext cx="41549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b="1" dirty="0">
                    <a:solidFill>
                      <a:srgbClr val="984807"/>
                    </a:solidFill>
                    <a:latin typeface="Calibri" pitchFamily="34" charset="0"/>
                  </a:rPr>
                  <a:t>2H</a:t>
                </a:r>
                <a:r>
                  <a:rPr lang="fr-FR" sz="1200" b="1" baseline="30000" dirty="0">
                    <a:solidFill>
                      <a:srgbClr val="984807"/>
                    </a:solidFill>
                    <a:latin typeface="Calibri" pitchFamily="34" charset="0"/>
                  </a:rPr>
                  <a:t>+</a:t>
                </a:r>
              </a:p>
            </p:txBody>
          </p:sp>
          <p:sp>
            <p:nvSpPr>
              <p:cNvPr id="97" name="ZoneTexte 96"/>
              <p:cNvSpPr txBox="1"/>
              <p:nvPr/>
            </p:nvSpPr>
            <p:spPr>
              <a:xfrm>
                <a:off x="4334286" y="6246005"/>
                <a:ext cx="44705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b="1" dirty="0">
                    <a:solidFill>
                      <a:srgbClr val="000000"/>
                    </a:solidFill>
                    <a:latin typeface="Calibri" pitchFamily="34" charset="0"/>
                  </a:rPr>
                  <a:t>½O</a:t>
                </a:r>
                <a:r>
                  <a:rPr lang="fr-FR" sz="1200" b="1" baseline="-25000" dirty="0">
                    <a:solidFill>
                      <a:srgbClr val="000000"/>
                    </a:solidFill>
                    <a:latin typeface="Calibri" pitchFamily="34" charset="0"/>
                  </a:rPr>
                  <a:t>2</a:t>
                </a:r>
              </a:p>
            </p:txBody>
          </p:sp>
          <p:sp>
            <p:nvSpPr>
              <p:cNvPr id="98" name="ZoneTexte 97"/>
              <p:cNvSpPr txBox="1"/>
              <p:nvPr/>
            </p:nvSpPr>
            <p:spPr>
              <a:xfrm>
                <a:off x="4397422" y="6367119"/>
                <a:ext cx="2613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b="1" dirty="0">
                    <a:solidFill>
                      <a:schemeClr val="tx1"/>
                    </a:solidFill>
                    <a:latin typeface="Calibri" pitchFamily="34" charset="0"/>
                  </a:rPr>
                  <a:t>+</a:t>
                </a:r>
                <a:endParaRPr lang="fr-FR" sz="1200" b="1" baseline="30000" dirty="0">
                  <a:solidFill>
                    <a:schemeClr val="tx1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49" name="Groupe 98"/>
            <p:cNvGrpSpPr/>
            <p:nvPr/>
          </p:nvGrpSpPr>
          <p:grpSpPr>
            <a:xfrm>
              <a:off x="6531083" y="5884201"/>
              <a:ext cx="539999" cy="493381"/>
              <a:chOff x="5143228" y="4243815"/>
              <a:chExt cx="903759" cy="1282144"/>
            </a:xfrm>
          </p:grpSpPr>
          <p:sp>
            <p:nvSpPr>
              <p:cNvPr id="94" name="Arc 93"/>
              <p:cNvSpPr/>
              <p:nvPr/>
            </p:nvSpPr>
            <p:spPr>
              <a:xfrm rot="5895395" flipH="1" flipV="1">
                <a:off x="5295275" y="4318779"/>
                <a:ext cx="684220" cy="539788"/>
              </a:xfrm>
              <a:prstGeom prst="arc">
                <a:avLst/>
              </a:prstGeom>
              <a:ln w="28575" cap="rnd" cmpd="sng">
                <a:solidFill>
                  <a:schemeClr val="bg1">
                    <a:lumMod val="50000"/>
                  </a:schemeClr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5" name="Arc 94"/>
              <p:cNvSpPr/>
              <p:nvPr/>
            </p:nvSpPr>
            <p:spPr>
              <a:xfrm rot="11344817" flipH="1" flipV="1">
                <a:off x="5143228" y="4243815"/>
                <a:ext cx="903759" cy="1282144"/>
              </a:xfrm>
              <a:prstGeom prst="arc">
                <a:avLst/>
              </a:prstGeom>
              <a:ln w="28575" cap="rnd" cmpd="sng">
                <a:solidFill>
                  <a:schemeClr val="bg1">
                    <a:lumMod val="50000"/>
                  </a:schemeClr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0" name="ZoneTexte 49"/>
            <p:cNvSpPr txBox="1"/>
            <p:nvPr/>
          </p:nvSpPr>
          <p:spPr>
            <a:xfrm>
              <a:off x="6798742" y="6068686"/>
              <a:ext cx="4378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>
                  <a:solidFill>
                    <a:srgbClr val="984807"/>
                  </a:solidFill>
                  <a:latin typeface="Calibri" pitchFamily="34" charset="0"/>
                </a:rPr>
                <a:t>H</a:t>
              </a:r>
              <a:r>
                <a:rPr lang="fr-FR" sz="1200" b="1" baseline="-25000" dirty="0">
                  <a:solidFill>
                    <a:srgbClr val="984807"/>
                  </a:solidFill>
                  <a:latin typeface="Calibri" pitchFamily="34" charset="0"/>
                </a:rPr>
                <a:t>2</a:t>
              </a:r>
              <a:r>
                <a:rPr lang="fr-FR" sz="1200" b="1" dirty="0">
                  <a:solidFill>
                    <a:schemeClr val="tx1"/>
                  </a:solidFill>
                  <a:latin typeface="Calibri" pitchFamily="34" charset="0"/>
                </a:rPr>
                <a:t>O</a:t>
              </a:r>
              <a:endParaRPr lang="fr-FR" sz="1200" b="1" baseline="300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121" name="Ellipse 120"/>
            <p:cNvSpPr/>
            <p:nvPr/>
          </p:nvSpPr>
          <p:spPr>
            <a:xfrm>
              <a:off x="6833161" y="6020945"/>
              <a:ext cx="386966" cy="383344"/>
            </a:xfrm>
            <a:prstGeom prst="ellipse">
              <a:avLst/>
            </a:prstGeom>
            <a:noFill/>
            <a:ln w="38100" cmpd="sng"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9" name="Grouper 58"/>
          <p:cNvGrpSpPr/>
          <p:nvPr/>
        </p:nvGrpSpPr>
        <p:grpSpPr>
          <a:xfrm>
            <a:off x="6943150" y="5152394"/>
            <a:ext cx="1067079" cy="1585221"/>
            <a:chOff x="6943150" y="5152394"/>
            <a:chExt cx="1067079" cy="1585221"/>
          </a:xfrm>
        </p:grpSpPr>
        <p:grpSp>
          <p:nvGrpSpPr>
            <p:cNvPr id="47" name="Groupe 105"/>
            <p:cNvGrpSpPr/>
            <p:nvPr/>
          </p:nvGrpSpPr>
          <p:grpSpPr>
            <a:xfrm>
              <a:off x="7553403" y="5911088"/>
              <a:ext cx="456826" cy="504065"/>
              <a:chOff x="6138635" y="4027885"/>
              <a:chExt cx="851286" cy="939314"/>
            </a:xfrm>
          </p:grpSpPr>
          <p:sp>
            <p:nvSpPr>
              <p:cNvPr id="99" name="ZoneTexte 98"/>
              <p:cNvSpPr txBox="1"/>
              <p:nvPr/>
            </p:nvSpPr>
            <p:spPr>
              <a:xfrm>
                <a:off x="6138635" y="4027885"/>
                <a:ext cx="851286" cy="5161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b="1" dirty="0">
                    <a:solidFill>
                      <a:srgbClr val="B88C00"/>
                    </a:solidFill>
                    <a:latin typeface="Calibri" pitchFamily="34" charset="0"/>
                  </a:rPr>
                  <a:t>ADP</a:t>
                </a:r>
                <a:endParaRPr lang="fr-FR" sz="1200" b="1" baseline="30000" dirty="0">
                  <a:solidFill>
                    <a:srgbClr val="B88C00"/>
                  </a:solidFill>
                  <a:latin typeface="Calibri" pitchFamily="34" charset="0"/>
                </a:endParaRPr>
              </a:p>
            </p:txBody>
          </p:sp>
          <p:sp>
            <p:nvSpPr>
              <p:cNvPr id="100" name="ZoneTexte 99"/>
              <p:cNvSpPr txBox="1"/>
              <p:nvPr/>
            </p:nvSpPr>
            <p:spPr>
              <a:xfrm>
                <a:off x="6267528" y="4251322"/>
                <a:ext cx="486946" cy="5161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b="1" dirty="0">
                    <a:solidFill>
                      <a:srgbClr val="B88C00"/>
                    </a:solidFill>
                    <a:latin typeface="Calibri" pitchFamily="34" charset="0"/>
                  </a:rPr>
                  <a:t>+</a:t>
                </a:r>
                <a:endParaRPr lang="fr-FR" sz="1200" b="1" baseline="30000" dirty="0">
                  <a:solidFill>
                    <a:srgbClr val="B88C00"/>
                  </a:solidFill>
                  <a:latin typeface="Calibri" pitchFamily="34" charset="0"/>
                </a:endParaRPr>
              </a:p>
            </p:txBody>
          </p:sp>
          <p:sp>
            <p:nvSpPr>
              <p:cNvPr id="101" name="ZoneTexte 100"/>
              <p:cNvSpPr txBox="1"/>
              <p:nvPr/>
            </p:nvSpPr>
            <p:spPr>
              <a:xfrm>
                <a:off x="6236941" y="4451019"/>
                <a:ext cx="567178" cy="5161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b="1" dirty="0">
                    <a:solidFill>
                      <a:srgbClr val="B88C00"/>
                    </a:solidFill>
                    <a:latin typeface="Calibri" pitchFamily="34" charset="0"/>
                  </a:rPr>
                  <a:t>Pi</a:t>
                </a:r>
                <a:endParaRPr lang="fr-FR" sz="1200" b="1" baseline="30000" dirty="0">
                  <a:solidFill>
                    <a:srgbClr val="B88C00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55" name="ZoneTexte 54"/>
            <p:cNvSpPr txBox="1"/>
            <p:nvPr/>
          </p:nvSpPr>
          <p:spPr>
            <a:xfrm>
              <a:off x="7520897" y="6415144"/>
              <a:ext cx="435977" cy="276983"/>
            </a:xfrm>
            <a:prstGeom prst="rect">
              <a:avLst/>
            </a:prstGeom>
            <a:noFill/>
          </p:spPr>
          <p:txBody>
            <a:bodyPr wrap="none" lIns="91423" tIns="45712" rIns="91423" bIns="45712" rtlCol="0">
              <a:spAutoFit/>
            </a:bodyPr>
            <a:lstStyle/>
            <a:p>
              <a:r>
                <a:rPr lang="fr-FR" sz="1200" b="1" dirty="0">
                  <a:solidFill>
                    <a:srgbClr val="C00000"/>
                  </a:solidFill>
                  <a:latin typeface="Calibri" pitchFamily="34" charset="0"/>
                </a:rPr>
                <a:t>ATP</a:t>
              </a:r>
              <a:endParaRPr lang="fr-FR" sz="1200" b="1" baseline="-25000" dirty="0">
                <a:solidFill>
                  <a:srgbClr val="C00000"/>
                </a:solidFill>
                <a:latin typeface="Calibri" pitchFamily="34" charset="0"/>
              </a:endParaRPr>
            </a:p>
          </p:txBody>
        </p:sp>
        <p:sp>
          <p:nvSpPr>
            <p:cNvPr id="65" name="ZoneTexte 64"/>
            <p:cNvSpPr txBox="1"/>
            <p:nvPr/>
          </p:nvSpPr>
          <p:spPr>
            <a:xfrm>
              <a:off x="7171017" y="6344458"/>
              <a:ext cx="382202" cy="338538"/>
            </a:xfrm>
            <a:prstGeom prst="rect">
              <a:avLst/>
            </a:prstGeom>
            <a:noFill/>
          </p:spPr>
          <p:txBody>
            <a:bodyPr wrap="none" lIns="91423" tIns="45712" rIns="91423" bIns="45712" rtlCol="0">
              <a:spAutoFit/>
            </a:bodyPr>
            <a:lstStyle/>
            <a:p>
              <a:r>
                <a:rPr lang="fr-FR" sz="1600" b="1" dirty="0">
                  <a:solidFill>
                    <a:srgbClr val="984807"/>
                  </a:solidFill>
                  <a:latin typeface="Calibri" pitchFamily="34" charset="0"/>
                </a:rPr>
                <a:t>H</a:t>
              </a:r>
              <a:r>
                <a:rPr lang="fr-FR" sz="1600" b="1" baseline="30000" dirty="0">
                  <a:solidFill>
                    <a:srgbClr val="984807"/>
                  </a:solidFill>
                  <a:latin typeface="Calibri" pitchFamily="34" charset="0"/>
                </a:rPr>
                <a:t>+</a:t>
              </a:r>
            </a:p>
          </p:txBody>
        </p:sp>
        <p:sp>
          <p:nvSpPr>
            <p:cNvPr id="69" name="Forme libre 68"/>
            <p:cNvSpPr/>
            <p:nvPr/>
          </p:nvSpPr>
          <p:spPr>
            <a:xfrm>
              <a:off x="6943150" y="5152394"/>
              <a:ext cx="458865" cy="1279015"/>
            </a:xfrm>
            <a:custGeom>
              <a:avLst/>
              <a:gdLst>
                <a:gd name="connsiteX0" fmla="*/ 0 w 1039091"/>
                <a:gd name="connsiteY0" fmla="*/ 7697 h 2686242"/>
                <a:gd name="connsiteX1" fmla="*/ 1039091 w 1039091"/>
                <a:gd name="connsiteY1" fmla="*/ 0 h 2686242"/>
                <a:gd name="connsiteX2" fmla="*/ 969819 w 1039091"/>
                <a:gd name="connsiteY2" fmla="*/ 2686242 h 268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9091" h="2686242">
                  <a:moveTo>
                    <a:pt x="0" y="7697"/>
                  </a:moveTo>
                  <a:lnTo>
                    <a:pt x="1039091" y="0"/>
                  </a:lnTo>
                  <a:lnTo>
                    <a:pt x="969819" y="2686242"/>
                  </a:lnTo>
                </a:path>
              </a:pathLst>
            </a:custGeom>
            <a:ln w="38100" cap="rnd">
              <a:solidFill>
                <a:srgbClr val="984807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77761" tIns="38880" rIns="77761" bIns="38880" spcCol="0" rtlCol="0" anchor="ctr"/>
            <a:lstStyle/>
            <a:p>
              <a:pPr algn="ctr"/>
              <a:endParaRPr lang="fr-FR"/>
            </a:p>
          </p:txBody>
        </p:sp>
        <p:grpSp>
          <p:nvGrpSpPr>
            <p:cNvPr id="76" name="Grouper 75"/>
            <p:cNvGrpSpPr/>
            <p:nvPr/>
          </p:nvGrpSpPr>
          <p:grpSpPr>
            <a:xfrm rot="20222166" flipH="1">
              <a:off x="7568747" y="6027996"/>
              <a:ext cx="367510" cy="676155"/>
              <a:chOff x="5323680" y="5617281"/>
              <a:chExt cx="832220" cy="1420089"/>
            </a:xfrm>
          </p:grpSpPr>
          <p:sp>
            <p:nvSpPr>
              <p:cNvPr id="77" name="Arc 76"/>
              <p:cNvSpPr/>
              <p:nvPr/>
            </p:nvSpPr>
            <p:spPr>
              <a:xfrm rot="6675678" flipH="1" flipV="1">
                <a:off x="5644224" y="5708379"/>
                <a:ext cx="552983" cy="470368"/>
              </a:xfrm>
              <a:prstGeom prst="arc">
                <a:avLst/>
              </a:prstGeom>
              <a:ln w="28575" cap="rnd" cmpd="sng">
                <a:solidFill>
                  <a:srgbClr val="C0000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8" name="Arc 77"/>
              <p:cNvSpPr/>
              <p:nvPr/>
            </p:nvSpPr>
            <p:spPr>
              <a:xfrm rot="12343857" flipH="1" flipV="1">
                <a:off x="5323680" y="5617281"/>
                <a:ext cx="787530" cy="1420089"/>
              </a:xfrm>
              <a:prstGeom prst="arc">
                <a:avLst/>
              </a:prstGeom>
              <a:ln w="28575" cap="rnd" cmpd="sng">
                <a:solidFill>
                  <a:srgbClr val="C00000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22" name="Ellipse 121"/>
            <p:cNvSpPr/>
            <p:nvPr/>
          </p:nvSpPr>
          <p:spPr>
            <a:xfrm>
              <a:off x="7492460" y="6369238"/>
              <a:ext cx="478104" cy="368377"/>
            </a:xfrm>
            <a:prstGeom prst="ellipse">
              <a:avLst/>
            </a:prstGeom>
            <a:noFill/>
            <a:ln w="38100" cmpd="sng"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25" name="Connecteur droit 124"/>
          <p:cNvCxnSpPr>
            <a:endCxn id="22" idx="0"/>
          </p:cNvCxnSpPr>
          <p:nvPr/>
        </p:nvCxnSpPr>
        <p:spPr>
          <a:xfrm flipH="1">
            <a:off x="1479807" y="3914155"/>
            <a:ext cx="183515" cy="554207"/>
          </a:xfrm>
          <a:prstGeom prst="line">
            <a:avLst/>
          </a:prstGeom>
          <a:ln w="38100" cmpd="sng">
            <a:solidFill>
              <a:srgbClr val="984807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107"/>
          <p:cNvCxnSpPr>
            <a:endCxn id="15" idx="3"/>
          </p:cNvCxnSpPr>
          <p:nvPr/>
        </p:nvCxnSpPr>
        <p:spPr>
          <a:xfrm flipH="1">
            <a:off x="2503352" y="3737113"/>
            <a:ext cx="1066688" cy="1682"/>
          </a:xfrm>
          <a:prstGeom prst="line">
            <a:avLst/>
          </a:prstGeom>
          <a:ln w="38100" cmpd="sng">
            <a:solidFill>
              <a:srgbClr val="984807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" name="Rectangle 122"/>
          <p:cNvSpPr/>
          <p:nvPr/>
        </p:nvSpPr>
        <p:spPr>
          <a:xfrm>
            <a:off x="193402" y="6377873"/>
            <a:ext cx="3540903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 cmpd="sng">
            <a:solidFill>
              <a:schemeClr val="accent4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fr-FR" sz="2400" dirty="0">
                <a:solidFill>
                  <a:schemeClr val="accent4">
                    <a:lumMod val="75000"/>
                  </a:schemeClr>
                </a:solidFill>
              </a:rPr>
              <a:t>Décarboxylation Oxydative</a:t>
            </a:r>
          </a:p>
        </p:txBody>
      </p:sp>
      <p:sp>
        <p:nvSpPr>
          <p:cNvPr id="8" name="Rectangle 7"/>
          <p:cNvSpPr/>
          <p:nvPr/>
        </p:nvSpPr>
        <p:spPr>
          <a:xfrm>
            <a:off x="1177348" y="2108843"/>
            <a:ext cx="1078240" cy="277485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fr-FR" dirty="0"/>
              <a:t>GRAISSES</a:t>
            </a:r>
          </a:p>
        </p:txBody>
      </p:sp>
      <p:sp>
        <p:nvSpPr>
          <p:cNvPr id="9" name="Rectangle 8"/>
          <p:cNvSpPr/>
          <p:nvPr/>
        </p:nvSpPr>
        <p:spPr>
          <a:xfrm>
            <a:off x="3977511" y="2139967"/>
            <a:ext cx="1344126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fr-FR" dirty="0"/>
              <a:t>POLYOSIDES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7104246" y="2062919"/>
            <a:ext cx="1233218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fr-FR" dirty="0"/>
              <a:t>PROTÉINES</a:t>
            </a:r>
          </a:p>
        </p:txBody>
      </p:sp>
    </p:spTree>
    <p:extLst>
      <p:ext uri="{BB962C8B-B14F-4D97-AF65-F5344CB8AC3E}">
        <p14:creationId xmlns:p14="http://schemas.microsoft.com/office/powerpoint/2010/main" val="42998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1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/>
          <p:cNvSpPr/>
          <p:nvPr/>
        </p:nvSpPr>
        <p:spPr>
          <a:xfrm>
            <a:off x="408067" y="2838964"/>
            <a:ext cx="1080000" cy="10800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 vers la droite 11"/>
          <p:cNvSpPr/>
          <p:nvPr/>
        </p:nvSpPr>
        <p:spPr>
          <a:xfrm>
            <a:off x="1590818" y="3218618"/>
            <a:ext cx="872385" cy="320692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vers la droite 12"/>
          <p:cNvSpPr/>
          <p:nvPr/>
        </p:nvSpPr>
        <p:spPr>
          <a:xfrm rot="948539">
            <a:off x="3423841" y="3852283"/>
            <a:ext cx="872385" cy="320692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 vers la droite 13"/>
          <p:cNvSpPr/>
          <p:nvPr/>
        </p:nvSpPr>
        <p:spPr>
          <a:xfrm rot="948539">
            <a:off x="5036740" y="4332543"/>
            <a:ext cx="872385" cy="320692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vers la droite 14"/>
          <p:cNvSpPr/>
          <p:nvPr/>
        </p:nvSpPr>
        <p:spPr>
          <a:xfrm rot="20651461" flipV="1">
            <a:off x="3423841" y="2531211"/>
            <a:ext cx="872385" cy="320692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 vers la droite 15"/>
          <p:cNvSpPr/>
          <p:nvPr/>
        </p:nvSpPr>
        <p:spPr>
          <a:xfrm rot="20651461" flipV="1">
            <a:off x="5036740" y="2044436"/>
            <a:ext cx="872385" cy="320692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9" name="Grouper 28"/>
          <p:cNvGrpSpPr/>
          <p:nvPr/>
        </p:nvGrpSpPr>
        <p:grpSpPr>
          <a:xfrm>
            <a:off x="5880282" y="1794539"/>
            <a:ext cx="1845768" cy="1368246"/>
            <a:chOff x="5169554" y="2310111"/>
            <a:chExt cx="1845768" cy="1368246"/>
          </a:xfrm>
        </p:grpSpPr>
        <p:sp>
          <p:nvSpPr>
            <p:cNvPr id="17" name="Arc plein 16"/>
            <p:cNvSpPr/>
            <p:nvPr/>
          </p:nvSpPr>
          <p:spPr>
            <a:xfrm rot="2630842">
              <a:off x="5255349" y="2310111"/>
              <a:ext cx="1083015" cy="1145521"/>
            </a:xfrm>
            <a:prstGeom prst="blockArc">
              <a:avLst>
                <a:gd name="adj1" fmla="val 10800000"/>
                <a:gd name="adj2" fmla="val 8804745"/>
                <a:gd name="adj3" fmla="val 20104"/>
              </a:avLst>
            </a:prstGeom>
            <a:solidFill>
              <a:srgbClr val="4F81B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8" name="Flèche vers la droite 17"/>
            <p:cNvSpPr/>
            <p:nvPr/>
          </p:nvSpPr>
          <p:spPr>
            <a:xfrm rot="17333161" flipV="1">
              <a:off x="5204589" y="2562487"/>
              <a:ext cx="348996" cy="419065"/>
            </a:xfrm>
            <a:prstGeom prst="rightArrow">
              <a:avLst>
                <a:gd name="adj1" fmla="val 21362"/>
                <a:gd name="adj2" fmla="val 78303"/>
              </a:avLst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Arc 18"/>
            <p:cNvSpPr/>
            <p:nvPr/>
          </p:nvSpPr>
          <p:spPr>
            <a:xfrm rot="10800000">
              <a:off x="6281208" y="2492122"/>
              <a:ext cx="403492" cy="320692"/>
            </a:xfrm>
            <a:prstGeom prst="arc">
              <a:avLst/>
            </a:prstGeom>
            <a:noFill/>
            <a:ln w="762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1" name="Connecteur droit 20"/>
            <p:cNvCxnSpPr/>
            <p:nvPr/>
          </p:nvCxnSpPr>
          <p:spPr>
            <a:xfrm>
              <a:off x="6494199" y="2812814"/>
              <a:ext cx="148167" cy="0"/>
            </a:xfrm>
            <a:prstGeom prst="line">
              <a:avLst/>
            </a:prstGeom>
            <a:ln w="57150" cmpd="sng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Arc 22"/>
            <p:cNvSpPr/>
            <p:nvPr/>
          </p:nvSpPr>
          <p:spPr>
            <a:xfrm rot="10800000">
              <a:off x="6311892" y="2755654"/>
              <a:ext cx="403492" cy="320692"/>
            </a:xfrm>
            <a:prstGeom prst="arc">
              <a:avLst/>
            </a:prstGeom>
            <a:noFill/>
            <a:ln w="762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4" name="Connecteur droit 23"/>
            <p:cNvCxnSpPr/>
            <p:nvPr/>
          </p:nvCxnSpPr>
          <p:spPr>
            <a:xfrm>
              <a:off x="6509007" y="3076346"/>
              <a:ext cx="148167" cy="0"/>
            </a:xfrm>
            <a:prstGeom prst="line">
              <a:avLst/>
            </a:prstGeom>
            <a:ln w="57150" cmpd="sng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Arc 24"/>
            <p:cNvSpPr/>
            <p:nvPr/>
          </p:nvSpPr>
          <p:spPr>
            <a:xfrm rot="10800000">
              <a:off x="6187186" y="2934015"/>
              <a:ext cx="596728" cy="452552"/>
            </a:xfrm>
            <a:prstGeom prst="arc">
              <a:avLst>
                <a:gd name="adj1" fmla="val 16200000"/>
                <a:gd name="adj2" fmla="val 741717"/>
              </a:avLst>
            </a:prstGeom>
            <a:noFill/>
            <a:ln w="762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6" name="Connecteur droit 25"/>
            <p:cNvCxnSpPr/>
            <p:nvPr/>
          </p:nvCxnSpPr>
          <p:spPr>
            <a:xfrm>
              <a:off x="6503351" y="3386567"/>
              <a:ext cx="148167" cy="0"/>
            </a:xfrm>
            <a:prstGeom prst="line">
              <a:avLst/>
            </a:prstGeom>
            <a:ln w="57150" cmpd="sng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Arc 26"/>
            <p:cNvSpPr/>
            <p:nvPr/>
          </p:nvSpPr>
          <p:spPr>
            <a:xfrm rot="10800000">
              <a:off x="6036024" y="2755654"/>
              <a:ext cx="979298" cy="922702"/>
            </a:xfrm>
            <a:prstGeom prst="arc">
              <a:avLst/>
            </a:prstGeom>
            <a:noFill/>
            <a:ln w="762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8" name="Connecteur droit 27"/>
            <p:cNvCxnSpPr/>
            <p:nvPr/>
          </p:nvCxnSpPr>
          <p:spPr>
            <a:xfrm>
              <a:off x="6519591" y="3678357"/>
              <a:ext cx="148167" cy="0"/>
            </a:xfrm>
            <a:prstGeom prst="line">
              <a:avLst/>
            </a:prstGeom>
            <a:ln w="57150" cmpd="sng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ZoneTexte 40"/>
          <p:cNvSpPr txBox="1"/>
          <p:nvPr/>
        </p:nvSpPr>
        <p:spPr>
          <a:xfrm>
            <a:off x="406748" y="2768099"/>
            <a:ext cx="106163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 b="1" dirty="0">
                <a:solidFill>
                  <a:srgbClr val="FFFFFF"/>
                </a:solidFill>
              </a:rPr>
              <a:t>6C</a:t>
            </a:r>
          </a:p>
        </p:txBody>
      </p:sp>
      <p:grpSp>
        <p:nvGrpSpPr>
          <p:cNvPr id="52" name="Grouper 51"/>
          <p:cNvGrpSpPr/>
          <p:nvPr/>
        </p:nvGrpSpPr>
        <p:grpSpPr>
          <a:xfrm>
            <a:off x="2572683" y="2554876"/>
            <a:ext cx="721080" cy="761159"/>
            <a:chOff x="2572683" y="1919834"/>
            <a:chExt cx="721080" cy="761159"/>
          </a:xfrm>
        </p:grpSpPr>
        <p:sp>
          <p:nvSpPr>
            <p:cNvPr id="5" name="Ellipse 4"/>
            <p:cNvSpPr/>
            <p:nvPr/>
          </p:nvSpPr>
          <p:spPr>
            <a:xfrm>
              <a:off x="2573763" y="1960993"/>
              <a:ext cx="720000" cy="720000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2572683" y="1919834"/>
              <a:ext cx="71616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000" b="1" dirty="0">
                  <a:solidFill>
                    <a:srgbClr val="FFFFFF"/>
                  </a:solidFill>
                </a:rPr>
                <a:t>3C</a:t>
              </a:r>
            </a:p>
          </p:txBody>
        </p:sp>
      </p:grpSp>
      <p:grpSp>
        <p:nvGrpSpPr>
          <p:cNvPr id="53" name="Grouper 52"/>
          <p:cNvGrpSpPr/>
          <p:nvPr/>
        </p:nvGrpSpPr>
        <p:grpSpPr>
          <a:xfrm>
            <a:off x="2593707" y="3364216"/>
            <a:ext cx="721080" cy="761159"/>
            <a:chOff x="2593707" y="2729174"/>
            <a:chExt cx="721080" cy="761159"/>
          </a:xfrm>
        </p:grpSpPr>
        <p:sp>
          <p:nvSpPr>
            <p:cNvPr id="44" name="Ellipse 43"/>
            <p:cNvSpPr/>
            <p:nvPr/>
          </p:nvSpPr>
          <p:spPr>
            <a:xfrm>
              <a:off x="2594787" y="2770333"/>
              <a:ext cx="720000" cy="720000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2593707" y="2729174"/>
              <a:ext cx="71616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000" b="1" dirty="0">
                  <a:solidFill>
                    <a:srgbClr val="FFFFFF"/>
                  </a:solidFill>
                </a:rPr>
                <a:t>3C</a:t>
              </a:r>
            </a:p>
          </p:txBody>
        </p:sp>
      </p:grpSp>
      <p:grpSp>
        <p:nvGrpSpPr>
          <p:cNvPr id="54" name="Grouper 53"/>
          <p:cNvGrpSpPr/>
          <p:nvPr/>
        </p:nvGrpSpPr>
        <p:grpSpPr>
          <a:xfrm>
            <a:off x="4325250" y="2125907"/>
            <a:ext cx="609862" cy="596977"/>
            <a:chOff x="4325250" y="1490865"/>
            <a:chExt cx="609862" cy="596977"/>
          </a:xfrm>
        </p:grpSpPr>
        <p:sp>
          <p:nvSpPr>
            <p:cNvPr id="7" name="Ellipse 6"/>
            <p:cNvSpPr/>
            <p:nvPr/>
          </p:nvSpPr>
          <p:spPr>
            <a:xfrm>
              <a:off x="4370036" y="1547843"/>
              <a:ext cx="540000" cy="53999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4325250" y="1490865"/>
              <a:ext cx="609862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b="1" dirty="0">
                  <a:solidFill>
                    <a:srgbClr val="FFFFFF"/>
                  </a:solidFill>
                </a:rPr>
                <a:t>2C</a:t>
              </a:r>
            </a:p>
          </p:txBody>
        </p:sp>
      </p:grpSp>
      <p:grpSp>
        <p:nvGrpSpPr>
          <p:cNvPr id="55" name="Grouper 54"/>
          <p:cNvGrpSpPr/>
          <p:nvPr/>
        </p:nvGrpSpPr>
        <p:grpSpPr>
          <a:xfrm>
            <a:off x="4330752" y="3868377"/>
            <a:ext cx="609862" cy="612485"/>
            <a:chOff x="4330752" y="3233335"/>
            <a:chExt cx="609862" cy="612485"/>
          </a:xfrm>
        </p:grpSpPr>
        <p:sp>
          <p:nvSpPr>
            <p:cNvPr id="8" name="Ellipse 7"/>
            <p:cNvSpPr/>
            <p:nvPr/>
          </p:nvSpPr>
          <p:spPr>
            <a:xfrm>
              <a:off x="4370036" y="3305820"/>
              <a:ext cx="540000" cy="540000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ZoneTexte 48"/>
            <p:cNvSpPr txBox="1"/>
            <p:nvPr/>
          </p:nvSpPr>
          <p:spPr>
            <a:xfrm>
              <a:off x="4330752" y="3233335"/>
              <a:ext cx="609862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b="1" dirty="0">
                  <a:solidFill>
                    <a:srgbClr val="FFFFFF"/>
                  </a:solidFill>
                </a:rPr>
                <a:t>2C</a:t>
              </a:r>
            </a:p>
          </p:txBody>
        </p:sp>
      </p:grpSp>
      <p:grpSp>
        <p:nvGrpSpPr>
          <p:cNvPr id="57" name="Grouper 56"/>
          <p:cNvGrpSpPr/>
          <p:nvPr/>
        </p:nvGrpSpPr>
        <p:grpSpPr>
          <a:xfrm>
            <a:off x="4820927" y="3659749"/>
            <a:ext cx="476989" cy="430887"/>
            <a:chOff x="4820927" y="3024707"/>
            <a:chExt cx="476989" cy="430887"/>
          </a:xfrm>
        </p:grpSpPr>
        <p:sp>
          <p:nvSpPr>
            <p:cNvPr id="9" name="Ellipse 8"/>
            <p:cNvSpPr/>
            <p:nvPr/>
          </p:nvSpPr>
          <p:spPr>
            <a:xfrm>
              <a:off x="4885861" y="3083351"/>
              <a:ext cx="359997" cy="3599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4820927" y="3024707"/>
              <a:ext cx="47698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200" b="1" dirty="0">
                  <a:solidFill>
                    <a:srgbClr val="FFFFFF"/>
                  </a:solidFill>
                </a:rPr>
                <a:t>1C</a:t>
              </a:r>
            </a:p>
          </p:txBody>
        </p:sp>
      </p:grpSp>
      <p:grpSp>
        <p:nvGrpSpPr>
          <p:cNvPr id="56" name="Grouper 55"/>
          <p:cNvGrpSpPr/>
          <p:nvPr/>
        </p:nvGrpSpPr>
        <p:grpSpPr>
          <a:xfrm>
            <a:off x="4824902" y="2563188"/>
            <a:ext cx="476989" cy="430887"/>
            <a:chOff x="4824902" y="1928146"/>
            <a:chExt cx="476989" cy="430887"/>
          </a:xfrm>
        </p:grpSpPr>
        <p:sp>
          <p:nvSpPr>
            <p:cNvPr id="10" name="Ellipse 9"/>
            <p:cNvSpPr/>
            <p:nvPr/>
          </p:nvSpPr>
          <p:spPr>
            <a:xfrm>
              <a:off x="4885861" y="1988677"/>
              <a:ext cx="359997" cy="3599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ZoneTexte 50"/>
            <p:cNvSpPr txBox="1"/>
            <p:nvPr/>
          </p:nvSpPr>
          <p:spPr>
            <a:xfrm>
              <a:off x="4824902" y="1928146"/>
              <a:ext cx="47698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200" b="1" dirty="0">
                  <a:solidFill>
                    <a:srgbClr val="FFFFFF"/>
                  </a:solidFill>
                </a:rPr>
                <a:t>1C</a:t>
              </a:r>
            </a:p>
          </p:txBody>
        </p:sp>
      </p:grpSp>
      <p:grpSp>
        <p:nvGrpSpPr>
          <p:cNvPr id="58" name="Grouper 57"/>
          <p:cNvGrpSpPr/>
          <p:nvPr/>
        </p:nvGrpSpPr>
        <p:grpSpPr>
          <a:xfrm>
            <a:off x="7321846" y="2013842"/>
            <a:ext cx="476989" cy="430887"/>
            <a:chOff x="4824902" y="1928146"/>
            <a:chExt cx="476989" cy="430887"/>
          </a:xfrm>
        </p:grpSpPr>
        <p:sp>
          <p:nvSpPr>
            <p:cNvPr id="59" name="Ellipse 58"/>
            <p:cNvSpPr/>
            <p:nvPr/>
          </p:nvSpPr>
          <p:spPr>
            <a:xfrm>
              <a:off x="4885861" y="1988677"/>
              <a:ext cx="359997" cy="3599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" name="ZoneTexte 59"/>
            <p:cNvSpPr txBox="1"/>
            <p:nvPr/>
          </p:nvSpPr>
          <p:spPr>
            <a:xfrm>
              <a:off x="4824902" y="1928146"/>
              <a:ext cx="47698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200" b="1" dirty="0">
                  <a:solidFill>
                    <a:srgbClr val="FFFFFF"/>
                  </a:solidFill>
                </a:rPr>
                <a:t>1C</a:t>
              </a:r>
            </a:p>
          </p:txBody>
        </p:sp>
      </p:grpSp>
      <p:grpSp>
        <p:nvGrpSpPr>
          <p:cNvPr id="61" name="Grouper 60"/>
          <p:cNvGrpSpPr/>
          <p:nvPr/>
        </p:nvGrpSpPr>
        <p:grpSpPr>
          <a:xfrm>
            <a:off x="7726050" y="2012956"/>
            <a:ext cx="476989" cy="430887"/>
            <a:chOff x="4824902" y="1928146"/>
            <a:chExt cx="476989" cy="430887"/>
          </a:xfrm>
        </p:grpSpPr>
        <p:sp>
          <p:nvSpPr>
            <p:cNvPr id="62" name="Ellipse 61"/>
            <p:cNvSpPr/>
            <p:nvPr/>
          </p:nvSpPr>
          <p:spPr>
            <a:xfrm>
              <a:off x="4885861" y="1988677"/>
              <a:ext cx="359997" cy="3599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ZoneTexte 62"/>
            <p:cNvSpPr txBox="1"/>
            <p:nvPr/>
          </p:nvSpPr>
          <p:spPr>
            <a:xfrm>
              <a:off x="4824902" y="1928146"/>
              <a:ext cx="47698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200" b="1" dirty="0">
                  <a:solidFill>
                    <a:srgbClr val="FFFFFF"/>
                  </a:solidFill>
                </a:rPr>
                <a:t>1C</a:t>
              </a:r>
            </a:p>
          </p:txBody>
        </p:sp>
      </p:grpSp>
      <p:sp>
        <p:nvSpPr>
          <p:cNvPr id="70" name="Rectangle 69"/>
          <p:cNvSpPr/>
          <p:nvPr/>
        </p:nvSpPr>
        <p:spPr>
          <a:xfrm>
            <a:off x="1336873" y="2553607"/>
            <a:ext cx="1126330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 cmpd="sng">
            <a:solidFill>
              <a:srgbClr val="376092"/>
            </a:solidFill>
          </a:ln>
        </p:spPr>
        <p:txBody>
          <a:bodyPr wrap="none">
            <a:spAutoFit/>
          </a:bodyPr>
          <a:lstStyle/>
          <a:p>
            <a:r>
              <a:rPr lang="fr-FR" sz="1600" dirty="0"/>
              <a:t>GLYCOLYSE</a:t>
            </a:r>
            <a:endParaRPr lang="fr-FR" sz="1600" baseline="30000" dirty="0"/>
          </a:p>
        </p:txBody>
      </p:sp>
      <p:sp>
        <p:nvSpPr>
          <p:cNvPr id="71" name="Rectangle 70"/>
          <p:cNvSpPr/>
          <p:nvPr/>
        </p:nvSpPr>
        <p:spPr>
          <a:xfrm>
            <a:off x="3396656" y="3068702"/>
            <a:ext cx="1829547" cy="58477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 cmpd="sng">
            <a:solidFill>
              <a:srgbClr val="376092"/>
            </a:solidFill>
          </a:ln>
        </p:spPr>
        <p:txBody>
          <a:bodyPr wrap="none">
            <a:spAutoFit/>
          </a:bodyPr>
          <a:lstStyle/>
          <a:p>
            <a:r>
              <a:rPr lang="fr-FR" sz="1600" dirty="0"/>
              <a:t>PYRUVATE </a:t>
            </a:r>
          </a:p>
          <a:p>
            <a:r>
              <a:rPr lang="fr-FR" sz="1600" dirty="0"/>
              <a:t>DECARBOXYLATION</a:t>
            </a:r>
            <a:endParaRPr lang="fr-FR" sz="1600" baseline="30000" dirty="0"/>
          </a:p>
        </p:txBody>
      </p:sp>
      <p:sp>
        <p:nvSpPr>
          <p:cNvPr id="72" name="Rectangle 71"/>
          <p:cNvSpPr/>
          <p:nvPr/>
        </p:nvSpPr>
        <p:spPr>
          <a:xfrm>
            <a:off x="5781385" y="3484201"/>
            <a:ext cx="1533192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 cmpd="sng">
            <a:solidFill>
              <a:srgbClr val="376092"/>
            </a:solidFill>
          </a:ln>
        </p:spPr>
        <p:txBody>
          <a:bodyPr wrap="none">
            <a:spAutoFit/>
          </a:bodyPr>
          <a:lstStyle/>
          <a:p>
            <a:r>
              <a:rPr lang="fr-FR" sz="1600" dirty="0"/>
              <a:t>CYCLE DE KREBS</a:t>
            </a:r>
            <a:endParaRPr lang="fr-FR" sz="1600" baseline="30000" dirty="0"/>
          </a:p>
        </p:txBody>
      </p:sp>
      <p:sp>
        <p:nvSpPr>
          <p:cNvPr id="73" name="Rectangle 72"/>
          <p:cNvSpPr/>
          <p:nvPr/>
        </p:nvSpPr>
        <p:spPr>
          <a:xfrm rot="19258415">
            <a:off x="6127663" y="2177744"/>
            <a:ext cx="73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kern="500" spc="-100" dirty="0">
                <a:solidFill>
                  <a:schemeClr val="accent1"/>
                </a:solidFill>
              </a:rPr>
              <a:t>KREBS</a:t>
            </a:r>
            <a:endParaRPr lang="fr-FR" b="1" kern="500" spc="-100" baseline="30000" dirty="0">
              <a:solidFill>
                <a:schemeClr val="accent1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489104" y="3809680"/>
            <a:ext cx="941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Glucose</a:t>
            </a:r>
            <a:endParaRPr lang="fr-FR" b="1" baseline="30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2448515" y="4038142"/>
            <a:ext cx="1043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Pyruvate</a:t>
            </a:r>
            <a:endParaRPr lang="fr-FR" b="1" baseline="30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4035924" y="4424636"/>
            <a:ext cx="1240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Acétyl-CoA</a:t>
            </a:r>
            <a:endParaRPr lang="fr-FR" b="1" baseline="30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7287334" y="1704155"/>
            <a:ext cx="543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</a:t>
            </a:r>
            <a:r>
              <a:rPr lang="fr-FR" b="1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</a:p>
        </p:txBody>
      </p:sp>
      <p:sp>
        <p:nvSpPr>
          <p:cNvPr id="79" name="Rectangle 78"/>
          <p:cNvSpPr/>
          <p:nvPr/>
        </p:nvSpPr>
        <p:spPr>
          <a:xfrm>
            <a:off x="5226203" y="2587788"/>
            <a:ext cx="543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</a:t>
            </a:r>
            <a:r>
              <a:rPr lang="fr-FR" b="1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</a:p>
        </p:txBody>
      </p:sp>
      <p:sp>
        <p:nvSpPr>
          <p:cNvPr id="80" name="Rectangle 79"/>
          <p:cNvSpPr/>
          <p:nvPr/>
        </p:nvSpPr>
        <p:spPr>
          <a:xfrm>
            <a:off x="5232338" y="3702770"/>
            <a:ext cx="543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</a:t>
            </a:r>
            <a:r>
              <a:rPr lang="fr-FR" b="1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650692" y="4370634"/>
            <a:ext cx="573369" cy="276999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NADH</a:t>
            </a:r>
            <a:endParaRPr lang="fr-FR" sz="1200" b="1" baseline="30000" dirty="0">
              <a:solidFill>
                <a:schemeClr val="bg1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2650692" y="2019012"/>
            <a:ext cx="573369" cy="276999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NADH</a:t>
            </a:r>
            <a:endParaRPr lang="fr-FR" sz="1200" b="1" baseline="30000" dirty="0">
              <a:solidFill>
                <a:schemeClr val="bg1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2650692" y="4677184"/>
            <a:ext cx="436012" cy="276999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ATP</a:t>
            </a:r>
            <a:endParaRPr lang="fr-FR" sz="1200" b="1" baseline="30000" dirty="0">
              <a:solidFill>
                <a:schemeClr val="bg1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650692" y="1714146"/>
            <a:ext cx="436012" cy="276999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ATP</a:t>
            </a:r>
            <a:endParaRPr lang="fr-FR" sz="1200" b="1" baseline="30000" dirty="0">
              <a:solidFill>
                <a:schemeClr val="bg1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4375497" y="1609779"/>
            <a:ext cx="573369" cy="276999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NADH</a:t>
            </a:r>
            <a:endParaRPr lang="fr-FR" sz="1200" b="1" baseline="30000" dirty="0">
              <a:solidFill>
                <a:schemeClr val="bg1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4375497" y="4800451"/>
            <a:ext cx="573369" cy="276999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NADH</a:t>
            </a:r>
            <a:endParaRPr lang="fr-FR" sz="1200" b="1" baseline="30000" dirty="0">
              <a:solidFill>
                <a:schemeClr val="bg1"/>
              </a:solidFill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7367902" y="2455382"/>
            <a:ext cx="436012" cy="276999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ATP</a:t>
            </a:r>
            <a:endParaRPr lang="fr-FR" sz="1200" b="1" baseline="30000" dirty="0">
              <a:solidFill>
                <a:schemeClr val="bg1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7367902" y="2750513"/>
            <a:ext cx="573369" cy="276999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NADH</a:t>
            </a:r>
            <a:endParaRPr lang="fr-FR" sz="1200" b="1" baseline="30000" dirty="0">
              <a:solidFill>
                <a:schemeClr val="bg1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7967412" y="2750513"/>
            <a:ext cx="573369" cy="276999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NADH</a:t>
            </a:r>
            <a:endParaRPr lang="fr-FR" sz="1200" b="1" baseline="30000" dirty="0">
              <a:solidFill>
                <a:schemeClr val="bg1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8570631" y="2750513"/>
            <a:ext cx="573369" cy="276999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NADH</a:t>
            </a:r>
            <a:endParaRPr lang="fr-FR" sz="1200" b="1" baseline="30000" dirty="0">
              <a:solidFill>
                <a:schemeClr val="bg1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7367902" y="3056199"/>
            <a:ext cx="595035" cy="27699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FADH</a:t>
            </a:r>
            <a:r>
              <a:rPr lang="fr-FR" sz="1200" b="1" baseline="-25000" dirty="0">
                <a:solidFill>
                  <a:schemeClr val="bg1"/>
                </a:solidFill>
              </a:rPr>
              <a:t>2</a:t>
            </a:r>
          </a:p>
        </p:txBody>
      </p:sp>
      <p:grpSp>
        <p:nvGrpSpPr>
          <p:cNvPr id="102" name="Grouper 101"/>
          <p:cNvGrpSpPr/>
          <p:nvPr/>
        </p:nvGrpSpPr>
        <p:grpSpPr>
          <a:xfrm>
            <a:off x="5761464" y="4315701"/>
            <a:ext cx="1845768" cy="1368246"/>
            <a:chOff x="5169554" y="2310111"/>
            <a:chExt cx="1845768" cy="1368246"/>
          </a:xfrm>
        </p:grpSpPr>
        <p:sp>
          <p:nvSpPr>
            <p:cNvPr id="103" name="Arc plein 102"/>
            <p:cNvSpPr/>
            <p:nvPr/>
          </p:nvSpPr>
          <p:spPr>
            <a:xfrm rot="2630842">
              <a:off x="5255349" y="2310111"/>
              <a:ext cx="1083015" cy="1145521"/>
            </a:xfrm>
            <a:prstGeom prst="blockArc">
              <a:avLst>
                <a:gd name="adj1" fmla="val 10800000"/>
                <a:gd name="adj2" fmla="val 8804745"/>
                <a:gd name="adj3" fmla="val 20104"/>
              </a:avLst>
            </a:prstGeom>
            <a:solidFill>
              <a:srgbClr val="4F81B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04" name="Flèche vers la droite 103"/>
            <p:cNvSpPr/>
            <p:nvPr/>
          </p:nvSpPr>
          <p:spPr>
            <a:xfrm rot="17333161" flipV="1">
              <a:off x="5204589" y="2562487"/>
              <a:ext cx="348996" cy="419065"/>
            </a:xfrm>
            <a:prstGeom prst="rightArrow">
              <a:avLst>
                <a:gd name="adj1" fmla="val 21362"/>
                <a:gd name="adj2" fmla="val 78303"/>
              </a:avLst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5" name="Arc 104"/>
            <p:cNvSpPr/>
            <p:nvPr/>
          </p:nvSpPr>
          <p:spPr>
            <a:xfrm rot="10800000">
              <a:off x="6281208" y="2492122"/>
              <a:ext cx="403492" cy="320692"/>
            </a:xfrm>
            <a:prstGeom prst="arc">
              <a:avLst/>
            </a:prstGeom>
            <a:noFill/>
            <a:ln w="762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06" name="Connecteur droit 105"/>
            <p:cNvCxnSpPr/>
            <p:nvPr/>
          </p:nvCxnSpPr>
          <p:spPr>
            <a:xfrm>
              <a:off x="6494199" y="2812814"/>
              <a:ext cx="148167" cy="0"/>
            </a:xfrm>
            <a:prstGeom prst="line">
              <a:avLst/>
            </a:prstGeom>
            <a:ln w="57150" cmpd="sng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Arc 106"/>
            <p:cNvSpPr/>
            <p:nvPr/>
          </p:nvSpPr>
          <p:spPr>
            <a:xfrm rot="10800000">
              <a:off x="6311892" y="2755654"/>
              <a:ext cx="403492" cy="320692"/>
            </a:xfrm>
            <a:prstGeom prst="arc">
              <a:avLst/>
            </a:prstGeom>
            <a:noFill/>
            <a:ln w="762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08" name="Connecteur droit 107"/>
            <p:cNvCxnSpPr/>
            <p:nvPr/>
          </p:nvCxnSpPr>
          <p:spPr>
            <a:xfrm>
              <a:off x="6509007" y="3076346"/>
              <a:ext cx="148167" cy="0"/>
            </a:xfrm>
            <a:prstGeom prst="line">
              <a:avLst/>
            </a:prstGeom>
            <a:ln w="57150" cmpd="sng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Arc 108"/>
            <p:cNvSpPr/>
            <p:nvPr/>
          </p:nvSpPr>
          <p:spPr>
            <a:xfrm rot="10800000">
              <a:off x="6187186" y="2934015"/>
              <a:ext cx="596728" cy="452552"/>
            </a:xfrm>
            <a:prstGeom prst="arc">
              <a:avLst>
                <a:gd name="adj1" fmla="val 16200000"/>
                <a:gd name="adj2" fmla="val 741717"/>
              </a:avLst>
            </a:prstGeom>
            <a:noFill/>
            <a:ln w="762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10" name="Connecteur droit 109"/>
            <p:cNvCxnSpPr/>
            <p:nvPr/>
          </p:nvCxnSpPr>
          <p:spPr>
            <a:xfrm>
              <a:off x="6503351" y="3386567"/>
              <a:ext cx="148167" cy="0"/>
            </a:xfrm>
            <a:prstGeom prst="line">
              <a:avLst/>
            </a:prstGeom>
            <a:ln w="57150" cmpd="sng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Arc 110"/>
            <p:cNvSpPr/>
            <p:nvPr/>
          </p:nvSpPr>
          <p:spPr>
            <a:xfrm rot="10800000">
              <a:off x="6036024" y="2755654"/>
              <a:ext cx="979298" cy="922702"/>
            </a:xfrm>
            <a:prstGeom prst="arc">
              <a:avLst/>
            </a:prstGeom>
            <a:noFill/>
            <a:ln w="762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12" name="Connecteur droit 111"/>
            <p:cNvCxnSpPr/>
            <p:nvPr/>
          </p:nvCxnSpPr>
          <p:spPr>
            <a:xfrm>
              <a:off x="6519591" y="3678357"/>
              <a:ext cx="148167" cy="0"/>
            </a:xfrm>
            <a:prstGeom prst="line">
              <a:avLst/>
            </a:prstGeom>
            <a:ln w="57150" cmpd="sng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ouper 112"/>
          <p:cNvGrpSpPr/>
          <p:nvPr/>
        </p:nvGrpSpPr>
        <p:grpSpPr>
          <a:xfrm>
            <a:off x="7203028" y="4535004"/>
            <a:ext cx="476989" cy="430887"/>
            <a:chOff x="4824902" y="1928146"/>
            <a:chExt cx="476989" cy="430887"/>
          </a:xfrm>
        </p:grpSpPr>
        <p:sp>
          <p:nvSpPr>
            <p:cNvPr id="114" name="Ellipse 113"/>
            <p:cNvSpPr/>
            <p:nvPr/>
          </p:nvSpPr>
          <p:spPr>
            <a:xfrm>
              <a:off x="4885861" y="1988677"/>
              <a:ext cx="359997" cy="3599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" name="ZoneTexte 114"/>
            <p:cNvSpPr txBox="1"/>
            <p:nvPr/>
          </p:nvSpPr>
          <p:spPr>
            <a:xfrm>
              <a:off x="4824902" y="1928146"/>
              <a:ext cx="47698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200" b="1" dirty="0">
                  <a:solidFill>
                    <a:srgbClr val="FFFFFF"/>
                  </a:solidFill>
                </a:rPr>
                <a:t>1C</a:t>
              </a:r>
            </a:p>
          </p:txBody>
        </p:sp>
      </p:grpSp>
      <p:grpSp>
        <p:nvGrpSpPr>
          <p:cNvPr id="116" name="Grouper 115"/>
          <p:cNvGrpSpPr/>
          <p:nvPr/>
        </p:nvGrpSpPr>
        <p:grpSpPr>
          <a:xfrm>
            <a:off x="7607232" y="4534118"/>
            <a:ext cx="476989" cy="430887"/>
            <a:chOff x="4824902" y="1928146"/>
            <a:chExt cx="476989" cy="430887"/>
          </a:xfrm>
        </p:grpSpPr>
        <p:sp>
          <p:nvSpPr>
            <p:cNvPr id="117" name="Ellipse 116"/>
            <p:cNvSpPr/>
            <p:nvPr/>
          </p:nvSpPr>
          <p:spPr>
            <a:xfrm>
              <a:off x="4885861" y="1988677"/>
              <a:ext cx="359997" cy="3599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8" name="ZoneTexte 117"/>
            <p:cNvSpPr txBox="1"/>
            <p:nvPr/>
          </p:nvSpPr>
          <p:spPr>
            <a:xfrm>
              <a:off x="4824902" y="1928146"/>
              <a:ext cx="47698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200" b="1" dirty="0">
                  <a:solidFill>
                    <a:srgbClr val="FFFFFF"/>
                  </a:solidFill>
                </a:rPr>
                <a:t>1C</a:t>
              </a:r>
            </a:p>
          </p:txBody>
        </p:sp>
      </p:grpSp>
      <p:sp>
        <p:nvSpPr>
          <p:cNvPr id="119" name="Rectangle 118"/>
          <p:cNvSpPr/>
          <p:nvPr/>
        </p:nvSpPr>
        <p:spPr>
          <a:xfrm rot="19258415">
            <a:off x="6008845" y="4698906"/>
            <a:ext cx="73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kern="500" spc="-100" dirty="0">
                <a:solidFill>
                  <a:schemeClr val="accent1"/>
                </a:solidFill>
              </a:rPr>
              <a:t>KREBS</a:t>
            </a:r>
            <a:endParaRPr lang="fr-FR" b="1" kern="500" spc="-100" baseline="30000" dirty="0">
              <a:solidFill>
                <a:schemeClr val="accent1"/>
              </a:solidFill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7168516" y="4225317"/>
            <a:ext cx="543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</a:t>
            </a:r>
            <a:r>
              <a:rPr lang="fr-FR" b="1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7249084" y="4976544"/>
            <a:ext cx="436012" cy="276999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ATP</a:t>
            </a:r>
            <a:endParaRPr lang="fr-FR" sz="1200" b="1" baseline="30000" dirty="0">
              <a:solidFill>
                <a:schemeClr val="bg1"/>
              </a:solidFill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7249084" y="5271675"/>
            <a:ext cx="573369" cy="276999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NADH</a:t>
            </a:r>
            <a:endParaRPr lang="fr-FR" sz="1200" b="1" baseline="30000" dirty="0">
              <a:solidFill>
                <a:schemeClr val="bg1"/>
              </a:solidFill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7848594" y="5271675"/>
            <a:ext cx="573369" cy="276999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NADH</a:t>
            </a:r>
            <a:endParaRPr lang="fr-FR" sz="1200" b="1" baseline="30000" dirty="0">
              <a:solidFill>
                <a:schemeClr val="bg1"/>
              </a:solidFill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8451813" y="5271675"/>
            <a:ext cx="573369" cy="276999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NADH</a:t>
            </a:r>
            <a:endParaRPr lang="fr-FR" sz="1200" b="1" baseline="30000" dirty="0">
              <a:solidFill>
                <a:schemeClr val="bg1"/>
              </a:solidFill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7249084" y="5577361"/>
            <a:ext cx="595035" cy="27699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FADH</a:t>
            </a:r>
            <a:r>
              <a:rPr lang="fr-FR" sz="1200" b="1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7757226" y="1703269"/>
            <a:ext cx="543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</a:t>
            </a:r>
            <a:r>
              <a:rPr lang="fr-FR" b="1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</a:p>
        </p:txBody>
      </p:sp>
      <p:sp>
        <p:nvSpPr>
          <p:cNvPr id="128" name="Rectangle 127"/>
          <p:cNvSpPr/>
          <p:nvPr/>
        </p:nvSpPr>
        <p:spPr>
          <a:xfrm>
            <a:off x="7605564" y="4224431"/>
            <a:ext cx="543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</a:t>
            </a:r>
            <a:r>
              <a:rPr lang="fr-FR" b="1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</a:p>
        </p:txBody>
      </p:sp>
      <p:sp>
        <p:nvSpPr>
          <p:cNvPr id="129" name="Rectangle 128"/>
          <p:cNvSpPr/>
          <p:nvPr/>
        </p:nvSpPr>
        <p:spPr>
          <a:xfrm>
            <a:off x="2447643" y="2230671"/>
            <a:ext cx="1043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Pyruvate</a:t>
            </a:r>
            <a:endParaRPr lang="fr-FR" b="1" baseline="30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4035052" y="1839786"/>
            <a:ext cx="1240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Acétyl-CoA</a:t>
            </a:r>
            <a:endParaRPr lang="fr-FR" b="1" baseline="30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9" name="Text Box 3"/>
          <p:cNvSpPr txBox="1">
            <a:spLocks noChangeArrowheads="1"/>
          </p:cNvSpPr>
          <p:nvPr/>
        </p:nvSpPr>
        <p:spPr bwMode="auto">
          <a:xfrm>
            <a:off x="179388" y="188913"/>
            <a:ext cx="55077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chemeClr val="accent2"/>
                </a:solidFill>
                <a:latin typeface="Calibri" charset="0"/>
                <a:cs typeface="Calibri" charset="0"/>
              </a:rPr>
              <a:t>I. Généralités – du point de vue CARBONE</a:t>
            </a:r>
          </a:p>
        </p:txBody>
      </p:sp>
    </p:spTree>
    <p:extLst>
      <p:ext uri="{BB962C8B-B14F-4D97-AF65-F5344CB8AC3E}">
        <p14:creationId xmlns:p14="http://schemas.microsoft.com/office/powerpoint/2010/main" val="285440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70" grpId="0" animBg="1"/>
      <p:bldP spid="71" grpId="0" animBg="1"/>
      <p:bldP spid="72" grpId="0" animBg="1"/>
      <p:bldP spid="73" grpId="0"/>
      <p:bldP spid="76" grpId="0"/>
      <p:bldP spid="77" grpId="0"/>
      <p:bldP spid="78" grpId="0"/>
      <p:bldP spid="79" grpId="0"/>
      <p:bldP spid="80" grpId="0"/>
      <p:bldP spid="81" grpId="0" animBg="1"/>
      <p:bldP spid="82" grpId="0" animBg="1"/>
      <p:bldP spid="83" grpId="0" animBg="1"/>
      <p:bldP spid="84" grpId="0" animBg="1"/>
      <p:bldP spid="91" grpId="0" animBg="1"/>
      <p:bldP spid="92" grpId="0" animBg="1"/>
      <p:bldP spid="95" grpId="0" animBg="1"/>
      <p:bldP spid="98" grpId="0" animBg="1"/>
      <p:bldP spid="99" grpId="0" animBg="1"/>
      <p:bldP spid="100" grpId="0" animBg="1"/>
      <p:bldP spid="101" grpId="0" animBg="1"/>
      <p:bldP spid="119" grpId="0"/>
      <p:bldP spid="120" grpId="0"/>
      <p:bldP spid="121" grpId="0" animBg="1"/>
      <p:bldP spid="123" grpId="0" animBg="1"/>
      <p:bldP spid="124" grpId="0" animBg="1"/>
      <p:bldP spid="125" grpId="0" animBg="1"/>
      <p:bldP spid="126" grpId="0" animBg="1"/>
      <p:bldP spid="127" grpId="0"/>
      <p:bldP spid="128" grpId="0"/>
      <p:bldP spid="129" grpId="0"/>
      <p:bldP spid="1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3"/>
          <p:cNvSpPr txBox="1">
            <a:spLocks noChangeArrowheads="1"/>
          </p:cNvSpPr>
          <p:nvPr/>
        </p:nvSpPr>
        <p:spPr bwMode="auto">
          <a:xfrm>
            <a:off x="179388" y="188913"/>
            <a:ext cx="7411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chemeClr val="accent2"/>
                </a:solidFill>
                <a:latin typeface="Calibri" charset="0"/>
                <a:cs typeface="Calibri" charset="0"/>
              </a:rPr>
              <a:t>Plan</a:t>
            </a:r>
          </a:p>
        </p:txBody>
      </p:sp>
      <p:sp>
        <p:nvSpPr>
          <p:cNvPr id="17410" name="Text Box 5"/>
          <p:cNvSpPr txBox="1">
            <a:spLocks noChangeArrowheads="1"/>
          </p:cNvSpPr>
          <p:nvPr/>
        </p:nvSpPr>
        <p:spPr bwMode="auto">
          <a:xfrm>
            <a:off x="889173" y="1729841"/>
            <a:ext cx="53591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latin typeface="Calibri" charset="0"/>
                <a:cs typeface="Calibri" charset="0"/>
              </a:rPr>
              <a:t>I. Généralités sur le métabolisme central</a:t>
            </a:r>
          </a:p>
        </p:txBody>
      </p:sp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889173" y="2529362"/>
            <a:ext cx="12947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latin typeface="Calibri" charset="0"/>
                <a:cs typeface="Calibri" charset="0"/>
              </a:rPr>
              <a:t>III. L’ATP</a:t>
            </a:r>
          </a:p>
        </p:txBody>
      </p:sp>
      <p:sp>
        <p:nvSpPr>
          <p:cNvPr id="17423" name="Text Box 18"/>
          <p:cNvSpPr txBox="1">
            <a:spLocks noChangeArrowheads="1"/>
          </p:cNvSpPr>
          <p:nvPr/>
        </p:nvSpPr>
        <p:spPr bwMode="auto">
          <a:xfrm>
            <a:off x="884411" y="2933997"/>
            <a:ext cx="164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latin typeface="Calibri" charset="0"/>
                <a:cs typeface="Calibri" charset="0"/>
              </a:rPr>
              <a:t>IV. Le NAD</a:t>
            </a:r>
            <a:r>
              <a:rPr lang="fr-FR" b="1" baseline="30000" dirty="0">
                <a:latin typeface="Calibri" charset="0"/>
                <a:cs typeface="Calibri" charset="0"/>
              </a:rPr>
              <a:t>+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89173" y="1374241"/>
            <a:ext cx="13881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i="1" dirty="0">
                <a:solidFill>
                  <a:schemeClr val="accent2">
                    <a:lumMod val="75000"/>
                  </a:schemeClr>
                </a:solidFill>
                <a:latin typeface="Calibri" charset="0"/>
                <a:cs typeface="Calibri" charset="0"/>
              </a:rPr>
              <a:t>Supports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892893" y="2122834"/>
            <a:ext cx="31996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latin typeface="Calibri" charset="0"/>
                <a:cs typeface="Calibri" charset="0"/>
              </a:rPr>
              <a:t>II. Un chouïa de thermo</a:t>
            </a: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887177" y="3292234"/>
            <a:ext cx="16979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latin typeface="Calibri" charset="0"/>
                <a:cs typeface="Calibri" charset="0"/>
              </a:rPr>
              <a:t>V. Le FADH</a:t>
            </a:r>
            <a:r>
              <a:rPr lang="fr-FR" b="1" baseline="-25000" dirty="0">
                <a:latin typeface="Calibri" charset="0"/>
                <a:cs typeface="Calibri" charset="0"/>
              </a:rPr>
              <a:t>2</a:t>
            </a: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884356" y="3684521"/>
            <a:ext cx="25442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latin typeface="Calibri" charset="0"/>
                <a:cs typeface="Calibri" charset="0"/>
              </a:rPr>
              <a:t>VI. Le Coenzyme A</a:t>
            </a:r>
            <a:endParaRPr lang="fr-FR" b="1" baseline="-25000" dirty="0">
              <a:latin typeface="Calibri" charset="0"/>
              <a:cs typeface="Calibri" charset="0"/>
            </a:endParaRPr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881535" y="4076808"/>
            <a:ext cx="17686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latin typeface="Calibri" charset="0"/>
                <a:cs typeface="Calibri" charset="0"/>
              </a:rPr>
              <a:t>VII. Les Oses</a:t>
            </a:r>
            <a:endParaRPr lang="fr-FR" b="1" baseline="-25000" dirty="0">
              <a:latin typeface="Calibri" charset="0"/>
              <a:cs typeface="Calibri" charset="0"/>
            </a:endParaRP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878714" y="4525539"/>
            <a:ext cx="70325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latin typeface="Calibri" charset="0"/>
                <a:cs typeface="Calibri" charset="0"/>
              </a:rPr>
              <a:t>VIII. Une vue d’ensemble du métabolisme du carbone</a:t>
            </a:r>
            <a:endParaRPr lang="fr-FR" b="1" baseline="-25000" dirty="0">
              <a:latin typeface="Calibri" charset="0"/>
              <a:cs typeface="Calibri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99008" y="781576"/>
            <a:ext cx="38416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800" b="1" dirty="0">
                <a:solidFill>
                  <a:schemeClr val="accent1">
                    <a:lumMod val="75000"/>
                  </a:schemeClr>
                </a:solidFill>
                <a:latin typeface="Calibri" charset="0"/>
                <a:cs typeface="Calibri" charset="0"/>
              </a:rPr>
              <a:t>Chapitre I – Introduction </a:t>
            </a:r>
          </a:p>
        </p:txBody>
      </p:sp>
    </p:spTree>
    <p:extLst>
      <p:ext uri="{BB962C8B-B14F-4D97-AF65-F5344CB8AC3E}">
        <p14:creationId xmlns:p14="http://schemas.microsoft.com/office/powerpoint/2010/main" val="31266050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79388" y="188913"/>
            <a:ext cx="33694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chemeClr val="accent2"/>
                </a:solidFill>
                <a:latin typeface="Calibri" charset="0"/>
                <a:cs typeface="Calibri" charset="0"/>
              </a:rPr>
              <a:t>II. Un chouïa de thermo !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88061" y="693757"/>
            <a:ext cx="7227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La thermodynamique appliquée au métabolisme</a:t>
            </a:r>
            <a:endParaRPr lang="fr-FR" sz="2400" dirty="0">
              <a:solidFill>
                <a:srgbClr val="800000"/>
              </a:solidFill>
            </a:endParaRPr>
          </a:p>
          <a:p>
            <a:endParaRPr lang="fr-FR" sz="2400" dirty="0"/>
          </a:p>
        </p:txBody>
      </p:sp>
      <p:sp>
        <p:nvSpPr>
          <p:cNvPr id="4" name="Rectangle 3"/>
          <p:cNvSpPr/>
          <p:nvPr/>
        </p:nvSpPr>
        <p:spPr>
          <a:xfrm>
            <a:off x="688060" y="1157678"/>
            <a:ext cx="72274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Les réactions cataboliques (catabolisme) produisent de l’énergie</a:t>
            </a:r>
          </a:p>
        </p:txBody>
      </p:sp>
      <p:sp>
        <p:nvSpPr>
          <p:cNvPr id="5" name="Rectangle 4"/>
          <p:cNvSpPr/>
          <p:nvPr/>
        </p:nvSpPr>
        <p:spPr>
          <a:xfrm>
            <a:off x="688060" y="1474361"/>
            <a:ext cx="66304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Les réactions anaboliques (anabolisme) consomment de l’énergie</a:t>
            </a:r>
          </a:p>
        </p:txBody>
      </p:sp>
      <p:sp>
        <p:nvSpPr>
          <p:cNvPr id="8" name="Rectangle 7"/>
          <p:cNvSpPr/>
          <p:nvPr/>
        </p:nvSpPr>
        <p:spPr>
          <a:xfrm>
            <a:off x="2169037" y="187460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Comment définit-on l’énergie?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71545" y="5651802"/>
            <a:ext cx="89925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 Le problème avec cette loi c’est qu’il est difficile de mesurer les </a:t>
            </a:r>
            <a:r>
              <a:rPr lang="fr-FR" dirty="0" err="1"/>
              <a:t>chgts</a:t>
            </a:r>
            <a:r>
              <a:rPr lang="fr-FR" dirty="0"/>
              <a:t> d’entropie dans un système biologique.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8061" y="2243936"/>
            <a:ext cx="7227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Les lois de la thermodynamique s’appliquent au métabolisme.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133078" y="2627467"/>
            <a:ext cx="6782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>
                <a:solidFill>
                  <a:schemeClr val="accent1">
                    <a:lumMod val="75000"/>
                  </a:schemeClr>
                </a:solidFill>
              </a:rPr>
              <a:t>La 1</a:t>
            </a:r>
            <a:r>
              <a:rPr lang="fr-FR" i="1" baseline="30000" dirty="0">
                <a:solidFill>
                  <a:schemeClr val="accent1">
                    <a:lumMod val="75000"/>
                  </a:schemeClr>
                </a:solidFill>
              </a:rPr>
              <a:t>ère</a:t>
            </a:r>
            <a:r>
              <a:rPr lang="fr-FR" i="1" dirty="0">
                <a:solidFill>
                  <a:schemeClr val="accent1">
                    <a:lumMod val="75000"/>
                  </a:schemeClr>
                </a:solidFill>
              </a:rPr>
              <a:t> Loi – loi de la conservation de l’énergie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88062" y="2977558"/>
            <a:ext cx="80507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Pour les systèmes biologiques cette loi décrit le transfert de l’énergie d’une forme à l’autre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116370" y="3678004"/>
            <a:ext cx="85748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>
                <a:solidFill>
                  <a:schemeClr val="accent1">
                    <a:lumMod val="75000"/>
                  </a:schemeClr>
                </a:solidFill>
              </a:rPr>
              <a:t>La 2</a:t>
            </a:r>
            <a:r>
              <a:rPr lang="fr-FR" i="1" baseline="30000" dirty="0">
                <a:solidFill>
                  <a:schemeClr val="accent1">
                    <a:lumMod val="75000"/>
                  </a:schemeClr>
                </a:solidFill>
              </a:rPr>
              <a:t>ème</a:t>
            </a:r>
            <a:r>
              <a:rPr lang="fr-FR" i="1" dirty="0">
                <a:solidFill>
                  <a:schemeClr val="accent1">
                    <a:lumMod val="75000"/>
                  </a:schemeClr>
                </a:solidFill>
              </a:rPr>
              <a:t> Loi– l’Entropie doit augmenter pour qu’une réaction soit spontanée.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103562" y="4180180"/>
            <a:ext cx="5225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latin typeface="Symbol" charset="2"/>
                <a:cs typeface="Symbol" charset="2"/>
              </a:rPr>
              <a:t>D</a:t>
            </a:r>
            <a:r>
              <a:rPr lang="fr-FR" sz="2400" dirty="0"/>
              <a:t>S système + </a:t>
            </a:r>
            <a:r>
              <a:rPr lang="fr-FR" sz="2400" dirty="0">
                <a:latin typeface="Symbol" charset="2"/>
                <a:cs typeface="Symbol" charset="2"/>
              </a:rPr>
              <a:t>D</a:t>
            </a:r>
            <a:r>
              <a:rPr lang="fr-FR" sz="2400" dirty="0"/>
              <a:t>S de l’environnement &gt; 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71545" y="4655432"/>
            <a:ext cx="8234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Un processus ne peut avoir lieu spontanément que si la somme des entropies du système et de son environnement augmente.</a:t>
            </a:r>
          </a:p>
        </p:txBody>
      </p:sp>
    </p:spTree>
    <p:extLst>
      <p:ext uri="{BB962C8B-B14F-4D97-AF65-F5344CB8AC3E}">
        <p14:creationId xmlns:p14="http://schemas.microsoft.com/office/powerpoint/2010/main" val="170556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592" y="2242908"/>
            <a:ext cx="72201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Si on a une réaction chimique hypothétique spontanée: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 rot="16200000">
            <a:off x="3680698" y="2637906"/>
            <a:ext cx="0" cy="647699"/>
          </a:xfrm>
          <a:prstGeom prst="straightConnector1">
            <a:avLst/>
          </a:prstGeom>
          <a:ln w="38100" cap="rnd" cmpd="sng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295258" y="2708693"/>
            <a:ext cx="9447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dirty="0"/>
              <a:t>A + B</a:t>
            </a:r>
            <a:endParaRPr lang="fr-FR" sz="2800" dirty="0"/>
          </a:p>
        </p:txBody>
      </p:sp>
      <p:sp>
        <p:nvSpPr>
          <p:cNvPr id="11" name="Rectangle 10"/>
          <p:cNvSpPr/>
          <p:nvPr/>
        </p:nvSpPr>
        <p:spPr>
          <a:xfrm>
            <a:off x="4039959" y="2706674"/>
            <a:ext cx="9422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dirty="0"/>
              <a:t>C + D</a:t>
            </a:r>
            <a:endParaRPr lang="fr-FR" sz="2800" dirty="0">
              <a:solidFill>
                <a:srgbClr val="C00000"/>
              </a:solidFill>
            </a:endParaRPr>
          </a:p>
        </p:txBody>
      </p:sp>
      <p:cxnSp>
        <p:nvCxnSpPr>
          <p:cNvPr id="12" name="Connecteur droit avec flèche 11"/>
          <p:cNvCxnSpPr/>
          <p:nvPr/>
        </p:nvCxnSpPr>
        <p:spPr>
          <a:xfrm rot="5400000" flipH="1">
            <a:off x="3615881" y="2740170"/>
            <a:ext cx="0" cy="647699"/>
          </a:xfrm>
          <a:prstGeom prst="straightConnector1">
            <a:avLst/>
          </a:prstGeom>
          <a:ln w="38100" cap="rnd" cmpd="sng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623624" y="4281076"/>
            <a:ext cx="71745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latin typeface="Symbol" charset="2"/>
                <a:cs typeface="Symbol" charset="2"/>
              </a:rPr>
              <a:t>D</a:t>
            </a:r>
            <a:r>
              <a:rPr lang="fr-FR" sz="2400" b="1" dirty="0"/>
              <a:t>G = (énergie des produits) - (énergie des réactants)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21592" y="3603834"/>
            <a:ext cx="78502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latin typeface="Symbol" charset="2"/>
                <a:cs typeface="Symbol" charset="2"/>
              </a:rPr>
              <a:t>D</a:t>
            </a:r>
            <a:r>
              <a:rPr lang="fr-FR" dirty="0"/>
              <a:t>G est la différence entre l’énergie contenue dans les produits d’une réaction et celle contenue dans les réactants: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95371" y="1319578"/>
            <a:ext cx="78502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>
                <a:solidFill>
                  <a:srgbClr val="376092"/>
                </a:solidFill>
              </a:rPr>
              <a:t>Mais on peut mesurer la variation d’enthalpie libre de Gibbs (Gibbs Free </a:t>
            </a:r>
            <a:r>
              <a:rPr lang="fr-FR" i="1" dirty="0" err="1">
                <a:solidFill>
                  <a:srgbClr val="376092"/>
                </a:solidFill>
              </a:rPr>
              <a:t>Energy</a:t>
            </a:r>
            <a:r>
              <a:rPr lang="fr-FR" i="1" dirty="0">
                <a:solidFill>
                  <a:srgbClr val="376092"/>
                </a:solidFill>
              </a:rPr>
              <a:t>) d’une réaction à température et pression constante – c’est </a:t>
            </a:r>
            <a:r>
              <a:rPr lang="fr-FR" i="1" dirty="0"/>
              <a:t>la quantité utilisable d’énergie (potentiel chimique) dans une réaction </a:t>
            </a:r>
            <a:r>
              <a:rPr lang="fr-FR" dirty="0"/>
              <a:t>(</a:t>
            </a:r>
            <a:r>
              <a:rPr lang="fr-FR" b="1" dirty="0">
                <a:latin typeface="Symbol" charset="2"/>
                <a:cs typeface="Symbol" charset="2"/>
              </a:rPr>
              <a:t>D</a:t>
            </a:r>
            <a:r>
              <a:rPr lang="fr-FR" dirty="0"/>
              <a:t>G).</a:t>
            </a:r>
            <a:r>
              <a:rPr lang="fr-FR" i="1" dirty="0"/>
              <a:t>  </a:t>
            </a:r>
            <a:endParaRPr lang="fr-FR" i="1" dirty="0">
              <a:solidFill>
                <a:srgbClr val="376092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23624" y="4742741"/>
            <a:ext cx="19672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latin typeface="Symbol" charset="2"/>
                <a:cs typeface="Symbol" charset="2"/>
              </a:rPr>
              <a:t>D</a:t>
            </a:r>
            <a:r>
              <a:rPr lang="fr-FR" sz="2400" b="1" dirty="0"/>
              <a:t>G = </a:t>
            </a:r>
            <a:r>
              <a:rPr lang="fr-FR" sz="2400" b="1" dirty="0">
                <a:latin typeface="Symbol" charset="2"/>
                <a:cs typeface="Symbol" charset="2"/>
              </a:rPr>
              <a:t>D</a:t>
            </a:r>
            <a:r>
              <a:rPr lang="fr-FR" sz="2400" b="1" dirty="0"/>
              <a:t>H - T</a:t>
            </a:r>
            <a:r>
              <a:rPr lang="fr-FR" sz="2400" b="1" dirty="0">
                <a:latin typeface="Symbol" charset="2"/>
                <a:cs typeface="Symbol" charset="2"/>
              </a:rPr>
              <a:t>D</a:t>
            </a:r>
            <a:r>
              <a:rPr lang="fr-FR" sz="2400" b="1" dirty="0"/>
              <a:t>S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179388" y="188913"/>
            <a:ext cx="33694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chemeClr val="accent2"/>
                </a:solidFill>
                <a:latin typeface="Calibri" charset="0"/>
                <a:cs typeface="Calibri" charset="0"/>
              </a:rPr>
              <a:t>II. Un chouïa de thermo !</a:t>
            </a:r>
          </a:p>
        </p:txBody>
      </p:sp>
    </p:spTree>
    <p:extLst>
      <p:ext uri="{BB962C8B-B14F-4D97-AF65-F5344CB8AC3E}">
        <p14:creationId xmlns:p14="http://schemas.microsoft.com/office/powerpoint/2010/main" val="274084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3" grpId="0"/>
      <p:bldP spid="14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68593" y="3907460"/>
            <a:ext cx="75105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Une réaction avec un </a:t>
            </a:r>
            <a:r>
              <a:rPr lang="fr-FR" b="1" dirty="0">
                <a:solidFill>
                  <a:srgbClr val="C00000"/>
                </a:solidFill>
                <a:latin typeface="Symbol" charset="2"/>
                <a:cs typeface="Symbol" charset="2"/>
              </a:rPr>
              <a:t>D</a:t>
            </a:r>
            <a:r>
              <a:rPr lang="fr-FR" dirty="0">
                <a:solidFill>
                  <a:srgbClr val="C00000"/>
                </a:solidFill>
              </a:rPr>
              <a:t>G&gt;0</a:t>
            </a:r>
            <a:r>
              <a:rPr lang="fr-FR" dirty="0"/>
              <a:t> ne pourra pas </a:t>
            </a:r>
            <a:r>
              <a:rPr lang="fr-FR"/>
              <a:t>s’effectuer spontanément; </a:t>
            </a:r>
            <a:r>
              <a:rPr lang="fr-FR" dirty="0"/>
              <a:t>elle est dite </a:t>
            </a:r>
            <a:r>
              <a:rPr lang="fr-FR" dirty="0" err="1">
                <a:solidFill>
                  <a:srgbClr val="C00000"/>
                </a:solidFill>
              </a:rPr>
              <a:t>endergonique</a:t>
            </a:r>
            <a:r>
              <a:rPr lang="fr-FR" dirty="0"/>
              <a:t>: consomme de l’énergie pour avoir lieu</a:t>
            </a:r>
          </a:p>
        </p:txBody>
      </p:sp>
      <p:sp>
        <p:nvSpPr>
          <p:cNvPr id="5" name="Rectangle 4"/>
          <p:cNvSpPr/>
          <p:nvPr/>
        </p:nvSpPr>
        <p:spPr>
          <a:xfrm>
            <a:off x="500210" y="821565"/>
            <a:ext cx="2985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Pour un équilibre réactionnel:</a:t>
            </a:r>
          </a:p>
        </p:txBody>
      </p:sp>
      <p:cxnSp>
        <p:nvCxnSpPr>
          <p:cNvPr id="6" name="Connecteur droit avec flèche 5"/>
          <p:cNvCxnSpPr/>
          <p:nvPr/>
        </p:nvCxnSpPr>
        <p:spPr>
          <a:xfrm rot="16200000">
            <a:off x="3514621" y="1226384"/>
            <a:ext cx="0" cy="647699"/>
          </a:xfrm>
          <a:prstGeom prst="straightConnector1">
            <a:avLst/>
          </a:prstGeom>
          <a:ln w="38100" cap="rnd" cmpd="sng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129181" y="1297171"/>
            <a:ext cx="9447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dirty="0"/>
              <a:t>A + B</a:t>
            </a:r>
            <a:endParaRPr lang="fr-FR" sz="2800" dirty="0"/>
          </a:p>
        </p:txBody>
      </p:sp>
      <p:sp>
        <p:nvSpPr>
          <p:cNvPr id="8" name="Rectangle 7"/>
          <p:cNvSpPr/>
          <p:nvPr/>
        </p:nvSpPr>
        <p:spPr>
          <a:xfrm>
            <a:off x="3873882" y="1295152"/>
            <a:ext cx="9422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dirty="0"/>
              <a:t>C + D</a:t>
            </a:r>
            <a:endParaRPr lang="fr-FR" sz="2800" dirty="0">
              <a:solidFill>
                <a:srgbClr val="C00000"/>
              </a:solidFill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rot="5400000" flipH="1">
            <a:off x="3449804" y="1328648"/>
            <a:ext cx="0" cy="647699"/>
          </a:xfrm>
          <a:prstGeom prst="straightConnector1">
            <a:avLst/>
          </a:prstGeom>
          <a:ln w="38100" cap="rnd" cmpd="sng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00209" y="1862976"/>
            <a:ext cx="83463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La direction dans laquelle se fera la réaction catalysée par l’enzyme et donc la voie métabolique dépend </a:t>
            </a:r>
            <a:r>
              <a:rPr lang="fr-FR" b="1" dirty="0">
                <a:solidFill>
                  <a:srgbClr val="C00000"/>
                </a:solidFill>
              </a:rPr>
              <a:t>de la variation de l’enthalpie libre de Gibbs </a:t>
            </a:r>
            <a:r>
              <a:rPr lang="fr-FR" dirty="0"/>
              <a:t>(</a:t>
            </a:r>
            <a:r>
              <a:rPr lang="fr-FR" b="1" dirty="0">
                <a:latin typeface="Symbol" charset="2"/>
                <a:cs typeface="Symbol" charset="2"/>
              </a:rPr>
              <a:t>D</a:t>
            </a:r>
            <a:r>
              <a:rPr lang="fr-FR" dirty="0"/>
              <a:t>G).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6384" y="2636912"/>
            <a:ext cx="73953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Une réaction ne peut s’effectuer spontanément que si </a:t>
            </a:r>
            <a:r>
              <a:rPr lang="fr-FR" b="1" dirty="0">
                <a:solidFill>
                  <a:srgbClr val="C00000"/>
                </a:solidFill>
                <a:latin typeface="Symbol" charset="2"/>
                <a:cs typeface="Symbol" charset="2"/>
              </a:rPr>
              <a:t>D</a:t>
            </a:r>
            <a:r>
              <a:rPr lang="fr-FR" dirty="0">
                <a:solidFill>
                  <a:srgbClr val="C00000"/>
                </a:solidFill>
              </a:rPr>
              <a:t>G&lt;0</a:t>
            </a:r>
            <a:r>
              <a:rPr lang="fr-FR" dirty="0"/>
              <a:t>, elle est dite </a:t>
            </a:r>
            <a:r>
              <a:rPr lang="fr-FR" dirty="0" err="1">
                <a:solidFill>
                  <a:srgbClr val="C00000"/>
                </a:solidFill>
              </a:rPr>
              <a:t>exergonique</a:t>
            </a:r>
            <a:r>
              <a:rPr lang="fr-FR" dirty="0"/>
              <a:t>: libère de l’énergie utilisable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2610" y="5311926"/>
            <a:ext cx="7710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>
                <a:solidFill>
                  <a:schemeClr val="accent2">
                    <a:lumMod val="75000"/>
                  </a:schemeClr>
                </a:solidFill>
              </a:rPr>
              <a:t>Néanmoins elle peut s’effectuer à condition qu’elle soit couplée à une réaction dont le </a:t>
            </a:r>
            <a:r>
              <a:rPr lang="fr-FR" b="1" i="1" dirty="0">
                <a:solidFill>
                  <a:schemeClr val="accent2">
                    <a:lumMod val="75000"/>
                  </a:schemeClr>
                </a:solidFill>
                <a:latin typeface="Symbol" charset="2"/>
                <a:cs typeface="Symbol" charset="2"/>
              </a:rPr>
              <a:t>D</a:t>
            </a:r>
            <a:r>
              <a:rPr lang="fr-FR" i="1" dirty="0">
                <a:solidFill>
                  <a:schemeClr val="accent2">
                    <a:lumMod val="75000"/>
                  </a:schemeClr>
                </a:solidFill>
              </a:rPr>
              <a:t>G est plus négatif que le </a:t>
            </a:r>
            <a:r>
              <a:rPr lang="fr-FR" b="1" i="1" dirty="0">
                <a:solidFill>
                  <a:schemeClr val="accent2">
                    <a:lumMod val="75000"/>
                  </a:schemeClr>
                </a:solidFill>
                <a:latin typeface="Symbol" charset="2"/>
                <a:cs typeface="Symbol" charset="2"/>
              </a:rPr>
              <a:t>D</a:t>
            </a:r>
            <a:r>
              <a:rPr lang="fr-FR" i="1" dirty="0">
                <a:solidFill>
                  <a:schemeClr val="accent2">
                    <a:lumMod val="75000"/>
                  </a:schemeClr>
                </a:solidFill>
              </a:rPr>
              <a:t>G positif de ladite réaction.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3765" y="6042967"/>
            <a:ext cx="75105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Une réaction avec un </a:t>
            </a:r>
            <a:r>
              <a:rPr lang="fr-FR" b="1" dirty="0">
                <a:solidFill>
                  <a:srgbClr val="C00000"/>
                </a:solidFill>
                <a:latin typeface="Symbol" charset="2"/>
                <a:cs typeface="Symbol" charset="2"/>
              </a:rPr>
              <a:t>D</a:t>
            </a:r>
            <a:r>
              <a:rPr lang="fr-FR" dirty="0">
                <a:solidFill>
                  <a:srgbClr val="C00000"/>
                </a:solidFill>
              </a:rPr>
              <a:t>G=0</a:t>
            </a:r>
            <a:r>
              <a:rPr lang="fr-FR" dirty="0"/>
              <a:t> est à l’équilibre donc facilement réversible</a:t>
            </a:r>
          </a:p>
        </p:txBody>
      </p:sp>
      <p:cxnSp>
        <p:nvCxnSpPr>
          <p:cNvPr id="14" name="Connecteur droit avec flèche 13"/>
          <p:cNvCxnSpPr/>
          <p:nvPr/>
        </p:nvCxnSpPr>
        <p:spPr>
          <a:xfrm rot="16200000">
            <a:off x="3543932" y="3180202"/>
            <a:ext cx="0" cy="647699"/>
          </a:xfrm>
          <a:prstGeom prst="straightConnector1">
            <a:avLst/>
          </a:prstGeom>
          <a:ln w="38100" cap="rnd" cmpd="sng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158492" y="3250989"/>
            <a:ext cx="9447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dirty="0"/>
              <a:t>A + B</a:t>
            </a:r>
            <a:endParaRPr lang="fr-FR" sz="2800" dirty="0"/>
          </a:p>
        </p:txBody>
      </p:sp>
      <p:sp>
        <p:nvSpPr>
          <p:cNvPr id="16" name="Rectangle 15"/>
          <p:cNvSpPr/>
          <p:nvPr/>
        </p:nvSpPr>
        <p:spPr>
          <a:xfrm>
            <a:off x="3776874" y="3248970"/>
            <a:ext cx="24044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dirty="0"/>
              <a:t>C + D + </a:t>
            </a:r>
            <a:r>
              <a:rPr lang="fr-FR" sz="2800" b="1" dirty="0">
                <a:solidFill>
                  <a:srgbClr val="C00000"/>
                </a:solidFill>
              </a:rPr>
              <a:t>énergie</a:t>
            </a:r>
            <a:endParaRPr lang="fr-FR" sz="2800" dirty="0">
              <a:solidFill>
                <a:srgbClr val="C00000"/>
              </a:solidFill>
            </a:endParaRPr>
          </a:p>
        </p:txBody>
      </p:sp>
      <p:cxnSp>
        <p:nvCxnSpPr>
          <p:cNvPr id="17" name="Connecteur droit avec flèche 16"/>
          <p:cNvCxnSpPr/>
          <p:nvPr/>
        </p:nvCxnSpPr>
        <p:spPr>
          <a:xfrm rot="5400000" flipH="1">
            <a:off x="3479115" y="3282466"/>
            <a:ext cx="0" cy="647699"/>
          </a:xfrm>
          <a:prstGeom prst="straightConnector1">
            <a:avLst/>
          </a:prstGeom>
          <a:ln w="38100" cap="rnd" cmpd="sng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rot="16200000">
            <a:off x="3553697" y="4606538"/>
            <a:ext cx="0" cy="647699"/>
          </a:xfrm>
          <a:prstGeom prst="straightConnector1">
            <a:avLst/>
          </a:prstGeom>
          <a:ln w="38100" cap="rnd" cmpd="sng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821692" y="4677325"/>
            <a:ext cx="24069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dirty="0"/>
              <a:t>A + B + </a:t>
            </a:r>
            <a:r>
              <a:rPr lang="fr-FR" sz="2800" b="1" dirty="0">
                <a:solidFill>
                  <a:srgbClr val="C00000"/>
                </a:solidFill>
              </a:rPr>
              <a:t>énergie</a:t>
            </a:r>
            <a:endParaRPr lang="fr-FR" sz="2800" dirty="0">
              <a:solidFill>
                <a:srgbClr val="C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892542" y="4675306"/>
            <a:ext cx="9422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dirty="0"/>
              <a:t>C + D</a:t>
            </a:r>
            <a:endParaRPr lang="fr-FR" sz="2800" dirty="0">
              <a:solidFill>
                <a:srgbClr val="C00000"/>
              </a:solidFill>
            </a:endParaRPr>
          </a:p>
        </p:txBody>
      </p:sp>
      <p:cxnSp>
        <p:nvCxnSpPr>
          <p:cNvPr id="21" name="Connecteur droit avec flèche 20"/>
          <p:cNvCxnSpPr/>
          <p:nvPr/>
        </p:nvCxnSpPr>
        <p:spPr>
          <a:xfrm rot="5400000" flipH="1">
            <a:off x="3488880" y="4708802"/>
            <a:ext cx="0" cy="647699"/>
          </a:xfrm>
          <a:prstGeom prst="straightConnector1">
            <a:avLst/>
          </a:prstGeom>
          <a:ln w="38100" cap="rnd" cmpd="sng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179388" y="188913"/>
            <a:ext cx="33694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chemeClr val="accent2"/>
                </a:solidFill>
                <a:latin typeface="Calibri" charset="0"/>
                <a:cs typeface="Calibri" charset="0"/>
              </a:rPr>
              <a:t>II. Un chouïa de thermo !</a:t>
            </a:r>
          </a:p>
        </p:txBody>
      </p:sp>
    </p:spTree>
    <p:extLst>
      <p:ext uri="{BB962C8B-B14F-4D97-AF65-F5344CB8AC3E}">
        <p14:creationId xmlns:p14="http://schemas.microsoft.com/office/powerpoint/2010/main" val="66250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  <p:bldP spid="15" grpId="0"/>
      <p:bldP spid="16" grpId="0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avec flèche 3"/>
          <p:cNvCxnSpPr/>
          <p:nvPr/>
        </p:nvCxnSpPr>
        <p:spPr>
          <a:xfrm rot="16200000">
            <a:off x="3514621" y="610937"/>
            <a:ext cx="0" cy="647699"/>
          </a:xfrm>
          <a:prstGeom prst="straightConnector1">
            <a:avLst/>
          </a:prstGeom>
          <a:ln w="38100" cap="rnd" cmpd="sng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129181" y="681724"/>
            <a:ext cx="9447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dirty="0"/>
              <a:t>A + B</a:t>
            </a:r>
            <a:endParaRPr lang="fr-FR" sz="2800" dirty="0"/>
          </a:p>
        </p:txBody>
      </p:sp>
      <p:sp>
        <p:nvSpPr>
          <p:cNvPr id="6" name="Rectangle 5"/>
          <p:cNvSpPr/>
          <p:nvPr/>
        </p:nvSpPr>
        <p:spPr>
          <a:xfrm>
            <a:off x="3873882" y="679705"/>
            <a:ext cx="9422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dirty="0"/>
              <a:t>C + D</a:t>
            </a:r>
            <a:endParaRPr lang="fr-FR" sz="2800" dirty="0">
              <a:solidFill>
                <a:srgbClr val="C00000"/>
              </a:solidFill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 rot="5400000" flipH="1">
            <a:off x="3449804" y="713201"/>
            <a:ext cx="0" cy="647699"/>
          </a:xfrm>
          <a:prstGeom prst="straightConnector1">
            <a:avLst/>
          </a:prstGeom>
          <a:ln w="38100" cap="rnd" cmpd="sng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116242" y="1427258"/>
            <a:ext cx="1721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Symbol" charset="2"/>
                <a:cs typeface="Symbol" charset="2"/>
              </a:rPr>
              <a:t>D</a:t>
            </a:r>
            <a:r>
              <a:rPr lang="en-US" dirty="0"/>
              <a:t>G = </a:t>
            </a:r>
            <a:r>
              <a:rPr lang="en-US" b="1" dirty="0">
                <a:latin typeface="Symbol" charset="2"/>
                <a:cs typeface="Symbol" charset="2"/>
              </a:rPr>
              <a:t>D</a:t>
            </a:r>
            <a:r>
              <a:rPr lang="en-US" dirty="0"/>
              <a:t>G</a:t>
            </a:r>
            <a:r>
              <a:rPr lang="en-US" baseline="30000" dirty="0"/>
              <a:t>0'</a:t>
            </a:r>
            <a:r>
              <a:rPr lang="en-US" dirty="0"/>
              <a:t> +RT </a:t>
            </a:r>
            <a:r>
              <a:rPr lang="en-US" dirty="0" err="1"/>
              <a:t>ln</a:t>
            </a:r>
            <a:r>
              <a:rPr lang="en-US" dirty="0"/>
              <a:t> 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3676503" y="1289541"/>
            <a:ext cx="732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[C][D]</a:t>
            </a:r>
            <a:endParaRPr lang="fr-FR" dirty="0"/>
          </a:p>
        </p:txBody>
      </p:sp>
      <p:cxnSp>
        <p:nvCxnSpPr>
          <p:cNvPr id="13" name="Connecteur droit 12"/>
          <p:cNvCxnSpPr/>
          <p:nvPr/>
        </p:nvCxnSpPr>
        <p:spPr>
          <a:xfrm>
            <a:off x="3788466" y="1658873"/>
            <a:ext cx="534577" cy="0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690776" y="1582617"/>
            <a:ext cx="726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[A][B]</a:t>
            </a:r>
            <a:endParaRPr lang="fr-FR" dirty="0"/>
          </a:p>
        </p:txBody>
      </p:sp>
      <p:sp>
        <p:nvSpPr>
          <p:cNvPr id="26" name="Rectangle 25"/>
          <p:cNvSpPr/>
          <p:nvPr/>
        </p:nvSpPr>
        <p:spPr>
          <a:xfrm>
            <a:off x="689389" y="1995302"/>
            <a:ext cx="43114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err="1">
                <a:solidFill>
                  <a:schemeClr val="accent1">
                    <a:lumMod val="75000"/>
                  </a:schemeClr>
                </a:solidFill>
              </a:rPr>
              <a:t>Que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i="1" dirty="0" err="1">
                <a:solidFill>
                  <a:schemeClr val="accent1">
                    <a:lumMod val="75000"/>
                  </a:schemeClr>
                </a:solidFill>
              </a:rPr>
              <a:t>représentent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D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G, </a:t>
            </a:r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D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G</a:t>
            </a:r>
            <a:r>
              <a:rPr lang="en-US" i="1" baseline="30000" dirty="0">
                <a:solidFill>
                  <a:schemeClr val="accent1">
                    <a:lumMod val="75000"/>
                  </a:schemeClr>
                </a:solidFill>
              </a:rPr>
              <a:t>0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, et </a:t>
            </a:r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D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G</a:t>
            </a:r>
            <a:r>
              <a:rPr lang="en-US" i="1" baseline="30000" dirty="0">
                <a:solidFill>
                  <a:schemeClr val="accent1">
                    <a:lumMod val="75000"/>
                  </a:schemeClr>
                </a:solidFill>
              </a:rPr>
              <a:t>0'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 ?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391036" y="733205"/>
            <a:ext cx="2762336" cy="25024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 cmpd="sng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pic>
        <p:nvPicPr>
          <p:cNvPr id="40" name="Image 39" descr="courbe deltaG- 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03" y="1117306"/>
            <a:ext cx="2547533" cy="1852749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5860576" y="839458"/>
            <a:ext cx="14469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Etat</a:t>
            </a:r>
            <a:r>
              <a:rPr lang="en-US" sz="1400" dirty="0"/>
              <a:t> de transition</a:t>
            </a:r>
            <a:endParaRPr lang="fr-FR" sz="1400" dirty="0"/>
          </a:p>
        </p:txBody>
      </p:sp>
      <p:cxnSp>
        <p:nvCxnSpPr>
          <p:cNvPr id="42" name="Connecteur droit 41"/>
          <p:cNvCxnSpPr/>
          <p:nvPr/>
        </p:nvCxnSpPr>
        <p:spPr>
          <a:xfrm>
            <a:off x="5860576" y="2447327"/>
            <a:ext cx="1539738" cy="0"/>
          </a:xfrm>
          <a:prstGeom prst="line">
            <a:avLst/>
          </a:prstGeom>
          <a:ln w="38100" cmpd="sng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/>
          <p:cNvCxnSpPr/>
          <p:nvPr/>
        </p:nvCxnSpPr>
        <p:spPr>
          <a:xfrm>
            <a:off x="5860576" y="2956002"/>
            <a:ext cx="1711081" cy="0"/>
          </a:xfrm>
          <a:prstGeom prst="line">
            <a:avLst/>
          </a:prstGeom>
          <a:ln w="38100" cmpd="sng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ZoneTexte 43"/>
          <p:cNvSpPr txBox="1"/>
          <p:nvPr/>
        </p:nvSpPr>
        <p:spPr>
          <a:xfrm>
            <a:off x="5391036" y="2386319"/>
            <a:ext cx="904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7F7F7F"/>
                </a:solidFill>
              </a:rPr>
              <a:t>Réactants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7318471" y="2938939"/>
            <a:ext cx="7948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7F7F7F"/>
                </a:solidFill>
              </a:rPr>
              <a:t>Produits</a:t>
            </a:r>
          </a:p>
        </p:txBody>
      </p:sp>
      <p:sp>
        <p:nvSpPr>
          <p:cNvPr id="46" name="ZoneTexte 45"/>
          <p:cNvSpPr txBox="1"/>
          <p:nvPr/>
        </p:nvSpPr>
        <p:spPr>
          <a:xfrm>
            <a:off x="5391036" y="3207329"/>
            <a:ext cx="1556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Sens de la réaction</a:t>
            </a:r>
          </a:p>
        </p:txBody>
      </p:sp>
      <p:sp>
        <p:nvSpPr>
          <p:cNvPr id="47" name="ZoneTexte 46"/>
          <p:cNvSpPr txBox="1"/>
          <p:nvPr/>
        </p:nvSpPr>
        <p:spPr>
          <a:xfrm rot="16200000">
            <a:off x="4698114" y="2591243"/>
            <a:ext cx="1107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Energie libre</a:t>
            </a:r>
          </a:p>
        </p:txBody>
      </p:sp>
      <p:cxnSp>
        <p:nvCxnSpPr>
          <p:cNvPr id="48" name="Connecteur droit 47"/>
          <p:cNvCxnSpPr/>
          <p:nvPr/>
        </p:nvCxnSpPr>
        <p:spPr>
          <a:xfrm>
            <a:off x="6857118" y="3369247"/>
            <a:ext cx="1272889" cy="0"/>
          </a:xfrm>
          <a:prstGeom prst="line">
            <a:avLst/>
          </a:prstGeom>
          <a:ln w="38100" cmpd="sng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 rot="16200000" flipV="1">
            <a:off x="4561612" y="1470390"/>
            <a:ext cx="1435383" cy="0"/>
          </a:xfrm>
          <a:prstGeom prst="line">
            <a:avLst/>
          </a:prstGeom>
          <a:ln w="38100" cmpd="sng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 rot="16200000">
            <a:off x="5939543" y="1810884"/>
            <a:ext cx="1272887" cy="0"/>
          </a:xfrm>
          <a:prstGeom prst="line">
            <a:avLst/>
          </a:prstGeom>
          <a:ln w="38100" cap="rnd" cmpd="sng">
            <a:solidFill>
              <a:schemeClr val="tx1">
                <a:lumMod val="50000"/>
                <a:lumOff val="50000"/>
              </a:schemeClr>
            </a:solidFill>
            <a:prstDash val="solid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6217005" y="1630094"/>
            <a:ext cx="1851796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ymbol" charset="2"/>
                <a:cs typeface="Symbol" charset="2"/>
              </a:rPr>
              <a:t>D</a:t>
            </a: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</a:t>
            </a:r>
            <a:r>
              <a:rPr lang="en-US" sz="1200" b="1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</a:t>
            </a:r>
            <a:r>
              <a:rPr lang="en-GB" sz="1200" b="1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‡</a:t>
            </a:r>
            <a:r>
              <a:rPr lang="en-GB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=</a:t>
            </a:r>
            <a:r>
              <a:rPr lang="en-GB" sz="12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Energie</a:t>
            </a:r>
            <a:r>
              <a:rPr lang="en-GB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12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d’activation</a:t>
            </a:r>
            <a:endParaRPr lang="fr-FR" sz="1200" b="1" baseline="30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52" name="Connecteur droit 51"/>
          <p:cNvCxnSpPr/>
          <p:nvPr/>
        </p:nvCxnSpPr>
        <p:spPr>
          <a:xfrm flipV="1">
            <a:off x="6402228" y="2469514"/>
            <a:ext cx="0" cy="500540"/>
          </a:xfrm>
          <a:prstGeom prst="line">
            <a:avLst/>
          </a:prstGeom>
          <a:ln w="38100" cap="rnd" cmpd="sng">
            <a:solidFill>
              <a:srgbClr val="984807"/>
            </a:solidFill>
            <a:prstDash val="solid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er 9"/>
          <p:cNvGrpSpPr/>
          <p:nvPr/>
        </p:nvGrpSpPr>
        <p:grpSpPr>
          <a:xfrm>
            <a:off x="5532655" y="2572954"/>
            <a:ext cx="2698496" cy="276999"/>
            <a:chOff x="6372610" y="4583575"/>
            <a:chExt cx="2698496" cy="276999"/>
          </a:xfrm>
        </p:grpSpPr>
        <p:cxnSp>
          <p:nvCxnSpPr>
            <p:cNvPr id="54" name="Connecteur droit 53"/>
            <p:cNvCxnSpPr/>
            <p:nvPr/>
          </p:nvCxnSpPr>
          <p:spPr>
            <a:xfrm>
              <a:off x="6947561" y="4724192"/>
              <a:ext cx="1836000" cy="0"/>
            </a:xfrm>
            <a:prstGeom prst="line">
              <a:avLst/>
            </a:prstGeom>
            <a:ln w="136525" cmpd="sng">
              <a:solidFill>
                <a:schemeClr val="accent6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52"/>
            <p:cNvSpPr/>
            <p:nvPr/>
          </p:nvSpPr>
          <p:spPr>
            <a:xfrm>
              <a:off x="6372610" y="4583575"/>
              <a:ext cx="2698496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C00000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200" dirty="0">
                  <a:solidFill>
                    <a:srgbClr val="C00000"/>
                  </a:solidFill>
                </a:rPr>
                <a:t>G</a:t>
              </a:r>
              <a:r>
                <a:rPr lang="en-US" sz="1200" baseline="30000" dirty="0">
                  <a:solidFill>
                    <a:srgbClr val="C00000"/>
                  </a:solidFill>
                </a:rPr>
                <a:t>O</a:t>
              </a:r>
              <a:r>
                <a:rPr lang="en-US" sz="1200" dirty="0">
                  <a:solidFill>
                    <a:srgbClr val="C00000"/>
                  </a:solidFill>
                </a:rPr>
                <a:t>=variation standard </a:t>
              </a:r>
              <a:r>
                <a:rPr lang="en-US" sz="1200" dirty="0" err="1">
                  <a:solidFill>
                    <a:srgbClr val="C00000"/>
                  </a:solidFill>
                </a:rPr>
                <a:t>d’enthalpie</a:t>
              </a:r>
              <a:r>
                <a:rPr lang="en-US" sz="1200" dirty="0">
                  <a:solidFill>
                    <a:srgbClr val="C00000"/>
                  </a:solidFill>
                </a:rPr>
                <a:t> libre</a:t>
              </a:r>
              <a:endParaRPr lang="fr-FR" sz="1200" baseline="30000" dirty="0">
                <a:solidFill>
                  <a:srgbClr val="C00000"/>
                </a:solidFill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689389" y="24670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Symbol" charset="2"/>
                <a:cs typeface="Symbol" charset="2"/>
              </a:rPr>
              <a:t>D</a:t>
            </a:r>
            <a:r>
              <a:rPr lang="en-US" dirty="0">
                <a:solidFill>
                  <a:srgbClr val="C00000"/>
                </a:solidFill>
              </a:rPr>
              <a:t>G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un </a:t>
            </a:r>
            <a:r>
              <a:rPr lang="en-US" dirty="0" err="1"/>
              <a:t>terme</a:t>
            </a:r>
            <a:r>
              <a:rPr lang="en-US" dirty="0"/>
              <a:t> </a:t>
            </a:r>
            <a:r>
              <a:rPr lang="fr-FR" dirty="0"/>
              <a:t>thermodynamique qui mesure la </a:t>
            </a:r>
            <a:r>
              <a:rPr lang="fr-FR" dirty="0">
                <a:solidFill>
                  <a:srgbClr val="C00000"/>
                </a:solidFill>
              </a:rPr>
              <a:t>quantité d’énergie utilisable </a:t>
            </a:r>
            <a:r>
              <a:rPr lang="fr-FR" dirty="0"/>
              <a:t>d’un système pour effectuer un travail à </a:t>
            </a:r>
            <a:r>
              <a:rPr lang="fr-FR" dirty="0">
                <a:solidFill>
                  <a:srgbClr val="C00000"/>
                </a:solidFill>
              </a:rPr>
              <a:t>une pression et une température donnée 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89389" y="3690045"/>
            <a:ext cx="78869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Symbol" charset="2"/>
                <a:cs typeface="Symbol" charset="2"/>
              </a:rPr>
              <a:t>D</a:t>
            </a:r>
            <a:r>
              <a:rPr lang="en-US" b="1" dirty="0">
                <a:solidFill>
                  <a:srgbClr val="C00000"/>
                </a:solidFill>
              </a:rPr>
              <a:t>G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</a:t>
            </a:r>
            <a:r>
              <a:rPr lang="fr-FR" dirty="0">
                <a:solidFill>
                  <a:srgbClr val="C00000"/>
                </a:solidFill>
              </a:rPr>
              <a:t>constante</a:t>
            </a:r>
            <a:r>
              <a:rPr lang="fr-FR" dirty="0"/>
              <a:t> pour une réaction dans des conditions de pression et de température définies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89389" y="4318725"/>
            <a:ext cx="78869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Symbol" charset="2"/>
                <a:cs typeface="Symbol" charset="2"/>
              </a:rPr>
              <a:t>D</a:t>
            </a:r>
            <a:r>
              <a:rPr lang="en-US" b="1" dirty="0">
                <a:solidFill>
                  <a:srgbClr val="C00000"/>
                </a:solidFill>
              </a:rPr>
              <a:t>G</a:t>
            </a:r>
            <a:r>
              <a:rPr lang="en-US" b="1" baseline="30000" dirty="0">
                <a:solidFill>
                  <a:srgbClr val="C00000"/>
                </a:solidFill>
              </a:rPr>
              <a:t>0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fr-FR" dirty="0"/>
              <a:t>la </a:t>
            </a:r>
            <a:r>
              <a:rPr lang="fr-FR" dirty="0">
                <a:solidFill>
                  <a:srgbClr val="C00000"/>
                </a:solidFill>
              </a:rPr>
              <a:t>variation </a:t>
            </a:r>
            <a:r>
              <a:rPr lang="fr-FR" b="1" dirty="0">
                <a:solidFill>
                  <a:srgbClr val="C00000"/>
                </a:solidFill>
              </a:rPr>
              <a:t>standard</a:t>
            </a:r>
            <a:r>
              <a:rPr lang="fr-FR" dirty="0">
                <a:solidFill>
                  <a:srgbClr val="C00000"/>
                </a:solidFill>
              </a:rPr>
              <a:t> d’enthalpie libre</a:t>
            </a:r>
            <a:r>
              <a:rPr lang="fr-FR" dirty="0"/>
              <a:t>: c’est la variation d’énergie d’une réaction dans des </a:t>
            </a:r>
            <a:r>
              <a:rPr lang="fr-FR" dirty="0">
                <a:solidFill>
                  <a:srgbClr val="C00000"/>
                </a:solidFill>
              </a:rPr>
              <a:t>conditions biologiques</a:t>
            </a:r>
            <a:r>
              <a:rPr lang="fr-FR" dirty="0"/>
              <a:t>: </a:t>
            </a:r>
            <a:r>
              <a:rPr lang="fr-FR" b="1" dirty="0">
                <a:solidFill>
                  <a:srgbClr val="C00000"/>
                </a:solidFill>
              </a:rPr>
              <a:t>1 ATM et à 25°C</a:t>
            </a:r>
          </a:p>
        </p:txBody>
      </p:sp>
      <p:sp>
        <p:nvSpPr>
          <p:cNvPr id="57" name="Rectangle 56"/>
          <p:cNvSpPr/>
          <p:nvPr/>
        </p:nvSpPr>
        <p:spPr>
          <a:xfrm>
            <a:off x="689389" y="4947405"/>
            <a:ext cx="86480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Symbol" charset="2"/>
                <a:cs typeface="Symbol" charset="2"/>
              </a:rPr>
              <a:t>D</a:t>
            </a:r>
            <a:r>
              <a:rPr lang="en-US" b="1" dirty="0">
                <a:solidFill>
                  <a:srgbClr val="C00000"/>
                </a:solidFill>
              </a:rPr>
              <a:t>G</a:t>
            </a:r>
            <a:r>
              <a:rPr lang="en-US" b="1" baseline="30000" dirty="0">
                <a:solidFill>
                  <a:srgbClr val="C00000"/>
                </a:solidFill>
              </a:rPr>
              <a:t>0’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fr-FR" dirty="0"/>
              <a:t>la </a:t>
            </a:r>
            <a:r>
              <a:rPr lang="fr-FR" dirty="0">
                <a:solidFill>
                  <a:srgbClr val="C00000"/>
                </a:solidFill>
              </a:rPr>
              <a:t>variation standard d’enthalpie libre </a:t>
            </a:r>
            <a:r>
              <a:rPr lang="fr-FR" dirty="0"/>
              <a:t>utilisée par les </a:t>
            </a:r>
            <a:r>
              <a:rPr lang="fr-FR" b="1" dirty="0">
                <a:solidFill>
                  <a:srgbClr val="C00000"/>
                </a:solidFill>
              </a:rPr>
              <a:t>biochimistes</a:t>
            </a:r>
            <a:r>
              <a:rPr lang="fr-FR" dirty="0"/>
              <a:t>: c’est la variation d’énergie d’une réaction à </a:t>
            </a:r>
            <a:r>
              <a:rPr lang="fr-FR" dirty="0">
                <a:solidFill>
                  <a:srgbClr val="C00000"/>
                </a:solidFill>
              </a:rPr>
              <a:t>1 ATM, 25°C, </a:t>
            </a:r>
            <a:r>
              <a:rPr lang="fr-FR" b="1" dirty="0">
                <a:solidFill>
                  <a:srgbClr val="C00000"/>
                </a:solidFill>
              </a:rPr>
              <a:t>pH 7,0 </a:t>
            </a:r>
            <a:r>
              <a:rPr lang="fr-FR" dirty="0">
                <a:solidFill>
                  <a:srgbClr val="C00000"/>
                </a:solidFill>
              </a:rPr>
              <a:t>et </a:t>
            </a:r>
            <a:r>
              <a:rPr lang="fr-FR" b="1" dirty="0">
                <a:solidFill>
                  <a:srgbClr val="C00000"/>
                </a:solidFill>
              </a:rPr>
              <a:t>[tous les réactants] = 1 M</a:t>
            </a:r>
          </a:p>
        </p:txBody>
      </p:sp>
      <p:sp>
        <p:nvSpPr>
          <p:cNvPr id="58" name="Rectangle 57"/>
          <p:cNvSpPr/>
          <p:nvPr/>
        </p:nvSpPr>
        <p:spPr>
          <a:xfrm>
            <a:off x="923972" y="5657671"/>
            <a:ext cx="75807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>
                <a:solidFill>
                  <a:schemeClr val="accent1">
                    <a:lumMod val="75000"/>
                  </a:schemeClr>
                </a:solidFill>
              </a:rPr>
              <a:t>Comme ces conditions standards ne sont jamais remplies dans les cellules, les valeurs absolues de </a:t>
            </a:r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D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G</a:t>
            </a:r>
            <a:r>
              <a:rPr lang="en-US" i="1" baseline="30000" dirty="0">
                <a:solidFill>
                  <a:schemeClr val="accent1">
                    <a:lumMod val="75000"/>
                  </a:schemeClr>
                </a:solidFill>
              </a:rPr>
              <a:t>0’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i="1" dirty="0">
                <a:solidFill>
                  <a:schemeClr val="accent1">
                    <a:lumMod val="75000"/>
                  </a:schemeClr>
                </a:solidFill>
              </a:rPr>
              <a:t>ne sont pas réalistes </a:t>
            </a:r>
            <a:r>
              <a:rPr lang="fr-FR" b="1" i="1" dirty="0">
                <a:solidFill>
                  <a:schemeClr val="accent1">
                    <a:lumMod val="75000"/>
                  </a:schemeClr>
                </a:solidFill>
              </a:rPr>
              <a:t>MAIS</a:t>
            </a:r>
            <a:r>
              <a:rPr lang="fr-FR" i="1" dirty="0">
                <a:solidFill>
                  <a:schemeClr val="accent1">
                    <a:lumMod val="75000"/>
                  </a:schemeClr>
                </a:solidFill>
              </a:rPr>
              <a:t> elles peuvent être utilisées pour </a:t>
            </a:r>
            <a:r>
              <a:rPr lang="fr-FR" b="1" i="1" dirty="0">
                <a:solidFill>
                  <a:schemeClr val="accent1">
                    <a:lumMod val="75000"/>
                  </a:schemeClr>
                </a:solidFill>
              </a:rPr>
              <a:t>comparer</a:t>
            </a:r>
            <a:r>
              <a:rPr lang="fr-FR" i="1" dirty="0">
                <a:solidFill>
                  <a:schemeClr val="accent1">
                    <a:lumMod val="75000"/>
                  </a:schemeClr>
                </a:solidFill>
              </a:rPr>
              <a:t> des besoins énergétiques.</a:t>
            </a:r>
          </a:p>
        </p:txBody>
      </p:sp>
      <p:sp>
        <p:nvSpPr>
          <p:cNvPr id="59" name="Text Box 3"/>
          <p:cNvSpPr txBox="1">
            <a:spLocks noChangeArrowheads="1"/>
          </p:cNvSpPr>
          <p:nvPr/>
        </p:nvSpPr>
        <p:spPr bwMode="auto">
          <a:xfrm>
            <a:off x="179388" y="188913"/>
            <a:ext cx="33694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chemeClr val="accent2"/>
                </a:solidFill>
                <a:latin typeface="Calibri" charset="0"/>
                <a:cs typeface="Calibri" charset="0"/>
              </a:rPr>
              <a:t>II. Un chouïa de thermo !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406001" y="2027567"/>
            <a:ext cx="4963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b="1" dirty="0">
                <a:solidFill>
                  <a:srgbClr val="C00000"/>
                </a:solidFill>
              </a:rPr>
              <a:t>A+B</a:t>
            </a:r>
            <a:endParaRPr lang="fr-FR" sz="1400" dirty="0">
              <a:solidFill>
                <a:srgbClr val="C0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702462" y="2386319"/>
            <a:ext cx="4822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b="1" dirty="0">
                <a:solidFill>
                  <a:srgbClr val="C00000"/>
                </a:solidFill>
              </a:rPr>
              <a:t>C+D</a:t>
            </a:r>
            <a:endParaRPr lang="fr-FR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36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6" grpId="0"/>
      <p:bldP spid="57" grpId="0"/>
      <p:bldP spid="5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5710" y="5343884"/>
            <a:ext cx="83118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err="1">
                <a:solidFill>
                  <a:srgbClr val="376092"/>
                </a:solidFill>
              </a:rPr>
              <a:t>Cette</a:t>
            </a:r>
            <a:r>
              <a:rPr lang="en-US" i="1" dirty="0">
                <a:solidFill>
                  <a:srgbClr val="376092"/>
                </a:solidFill>
              </a:rPr>
              <a:t> </a:t>
            </a:r>
            <a:r>
              <a:rPr lang="en-US" i="1" dirty="0" err="1">
                <a:solidFill>
                  <a:srgbClr val="376092"/>
                </a:solidFill>
              </a:rPr>
              <a:t>équation</a:t>
            </a:r>
            <a:r>
              <a:rPr lang="en-US" i="1" dirty="0">
                <a:solidFill>
                  <a:srgbClr val="376092"/>
                </a:solidFill>
              </a:rPr>
              <a:t> </a:t>
            </a:r>
            <a:r>
              <a:rPr lang="en-US" i="1" dirty="0" err="1">
                <a:solidFill>
                  <a:srgbClr val="376092"/>
                </a:solidFill>
              </a:rPr>
              <a:t>dit</a:t>
            </a:r>
            <a:r>
              <a:rPr lang="en-US" i="1" dirty="0">
                <a:solidFill>
                  <a:srgbClr val="376092"/>
                </a:solidFill>
              </a:rPr>
              <a:t> 1 chose </a:t>
            </a:r>
            <a:r>
              <a:rPr lang="en-US" i="1" dirty="0" err="1">
                <a:solidFill>
                  <a:srgbClr val="376092"/>
                </a:solidFill>
              </a:rPr>
              <a:t>importante</a:t>
            </a:r>
            <a:r>
              <a:rPr lang="en-US" i="1" dirty="0">
                <a:solidFill>
                  <a:srgbClr val="376092"/>
                </a:solidFill>
              </a:rPr>
              <a:t>: pour </a:t>
            </a:r>
            <a:r>
              <a:rPr lang="en-US" i="1" dirty="0" err="1">
                <a:solidFill>
                  <a:srgbClr val="376092"/>
                </a:solidFill>
              </a:rPr>
              <a:t>une</a:t>
            </a:r>
            <a:r>
              <a:rPr lang="en-US" i="1" dirty="0">
                <a:solidFill>
                  <a:srgbClr val="376092"/>
                </a:solidFill>
              </a:rPr>
              <a:t> </a:t>
            </a:r>
            <a:r>
              <a:rPr lang="en-US" i="1" dirty="0" err="1">
                <a:solidFill>
                  <a:srgbClr val="376092"/>
                </a:solidFill>
              </a:rPr>
              <a:t>réaction</a:t>
            </a:r>
            <a:r>
              <a:rPr lang="en-US" i="1" dirty="0">
                <a:solidFill>
                  <a:srgbClr val="376092"/>
                </a:solidFill>
              </a:rPr>
              <a:t> </a:t>
            </a:r>
            <a:r>
              <a:rPr lang="en-US" i="1" dirty="0" err="1">
                <a:solidFill>
                  <a:srgbClr val="376092"/>
                </a:solidFill>
              </a:rPr>
              <a:t>à</a:t>
            </a:r>
            <a:r>
              <a:rPr lang="en-US" i="1" dirty="0">
                <a:solidFill>
                  <a:srgbClr val="376092"/>
                </a:solidFill>
              </a:rPr>
              <a:t> </a:t>
            </a:r>
            <a:r>
              <a:rPr lang="en-US" i="1" dirty="0" err="1">
                <a:solidFill>
                  <a:srgbClr val="376092"/>
                </a:solidFill>
              </a:rPr>
              <a:t>l’équilibre</a:t>
            </a:r>
            <a:r>
              <a:rPr lang="en-US" i="1" dirty="0">
                <a:solidFill>
                  <a:srgbClr val="376092"/>
                </a:solidFill>
              </a:rPr>
              <a:t> la variation standard </a:t>
            </a:r>
            <a:r>
              <a:rPr lang="en-US" i="1" dirty="0" err="1">
                <a:solidFill>
                  <a:srgbClr val="376092"/>
                </a:solidFill>
              </a:rPr>
              <a:t>d’enthalpie</a:t>
            </a:r>
            <a:r>
              <a:rPr lang="en-US" i="1" dirty="0">
                <a:solidFill>
                  <a:srgbClr val="376092"/>
                </a:solidFill>
              </a:rPr>
              <a:t> </a:t>
            </a:r>
            <a:r>
              <a:rPr lang="en-US" i="1" dirty="0" err="1">
                <a:solidFill>
                  <a:srgbClr val="376092"/>
                </a:solidFill>
              </a:rPr>
              <a:t>libre</a:t>
            </a:r>
            <a:r>
              <a:rPr lang="en-US" i="1" dirty="0">
                <a:solidFill>
                  <a:srgbClr val="376092"/>
                </a:solidFill>
              </a:rPr>
              <a:t> (</a:t>
            </a:r>
            <a:r>
              <a:rPr lang="en-US" b="1" i="1" dirty="0">
                <a:solidFill>
                  <a:srgbClr val="376092"/>
                </a:solidFill>
                <a:latin typeface="Symbol" charset="2"/>
                <a:cs typeface="Symbol" charset="2"/>
              </a:rPr>
              <a:t>D</a:t>
            </a:r>
            <a:r>
              <a:rPr lang="en-US" i="1" dirty="0">
                <a:solidFill>
                  <a:srgbClr val="376092"/>
                </a:solidFill>
              </a:rPr>
              <a:t>G</a:t>
            </a:r>
            <a:r>
              <a:rPr lang="en-US" i="1" baseline="30000" dirty="0">
                <a:solidFill>
                  <a:srgbClr val="376092"/>
                </a:solidFill>
              </a:rPr>
              <a:t>0'</a:t>
            </a:r>
            <a:r>
              <a:rPr lang="en-US" i="1" dirty="0">
                <a:solidFill>
                  <a:srgbClr val="376092"/>
                </a:solidFill>
              </a:rPr>
              <a:t>)</a:t>
            </a:r>
            <a:r>
              <a:rPr lang="en-US" i="1" dirty="0" err="1">
                <a:solidFill>
                  <a:srgbClr val="376092"/>
                </a:solidFill>
              </a:rPr>
              <a:t>peut</a:t>
            </a:r>
            <a:r>
              <a:rPr lang="en-US" i="1" dirty="0">
                <a:solidFill>
                  <a:srgbClr val="376092"/>
                </a:solidFill>
              </a:rPr>
              <a:t> </a:t>
            </a:r>
            <a:r>
              <a:rPr lang="en-US" i="1" dirty="0" err="1">
                <a:solidFill>
                  <a:srgbClr val="376092"/>
                </a:solidFill>
              </a:rPr>
              <a:t>être</a:t>
            </a:r>
            <a:r>
              <a:rPr lang="en-US" i="1" dirty="0">
                <a:solidFill>
                  <a:srgbClr val="376092"/>
                </a:solidFill>
              </a:rPr>
              <a:t> </a:t>
            </a:r>
            <a:r>
              <a:rPr lang="en-US" i="1" dirty="0" err="1">
                <a:solidFill>
                  <a:srgbClr val="376092"/>
                </a:solidFill>
              </a:rPr>
              <a:t>facilement</a:t>
            </a:r>
            <a:r>
              <a:rPr lang="en-US" i="1" dirty="0">
                <a:solidFill>
                  <a:srgbClr val="376092"/>
                </a:solidFill>
              </a:rPr>
              <a:t> </a:t>
            </a:r>
            <a:r>
              <a:rPr lang="en-US" i="1" dirty="0" err="1">
                <a:solidFill>
                  <a:srgbClr val="376092"/>
                </a:solidFill>
              </a:rPr>
              <a:t>calculée</a:t>
            </a:r>
            <a:r>
              <a:rPr lang="en-US" i="1" dirty="0">
                <a:solidFill>
                  <a:srgbClr val="376092"/>
                </a:solidFill>
              </a:rPr>
              <a:t> </a:t>
            </a:r>
            <a:r>
              <a:rPr lang="en-US" i="1" dirty="0" err="1">
                <a:solidFill>
                  <a:srgbClr val="376092"/>
                </a:solidFill>
              </a:rPr>
              <a:t>expérimentalement</a:t>
            </a:r>
            <a:r>
              <a:rPr lang="en-US" i="1" dirty="0">
                <a:solidFill>
                  <a:srgbClr val="376092"/>
                </a:solidFill>
              </a:rPr>
              <a:t> </a:t>
            </a:r>
            <a:r>
              <a:rPr lang="en-US" i="1" dirty="0" err="1">
                <a:solidFill>
                  <a:srgbClr val="376092"/>
                </a:solidFill>
              </a:rPr>
              <a:t>si</a:t>
            </a:r>
            <a:r>
              <a:rPr lang="en-US" i="1" dirty="0">
                <a:solidFill>
                  <a:srgbClr val="376092"/>
                </a:solidFill>
              </a:rPr>
              <a:t> on </a:t>
            </a:r>
            <a:r>
              <a:rPr lang="en-US" i="1" dirty="0" err="1">
                <a:solidFill>
                  <a:srgbClr val="376092"/>
                </a:solidFill>
              </a:rPr>
              <a:t>connait</a:t>
            </a:r>
            <a:r>
              <a:rPr lang="en-US" i="1" dirty="0">
                <a:solidFill>
                  <a:srgbClr val="376092"/>
                </a:solidFill>
              </a:rPr>
              <a:t> la </a:t>
            </a:r>
            <a:r>
              <a:rPr lang="en-US" i="1" dirty="0" err="1">
                <a:solidFill>
                  <a:srgbClr val="376092"/>
                </a:solidFill>
              </a:rPr>
              <a:t>constante</a:t>
            </a:r>
            <a:r>
              <a:rPr lang="en-US" i="1" dirty="0">
                <a:solidFill>
                  <a:srgbClr val="376092"/>
                </a:solidFill>
              </a:rPr>
              <a:t> </a:t>
            </a:r>
            <a:r>
              <a:rPr lang="en-US" i="1" dirty="0" err="1">
                <a:solidFill>
                  <a:srgbClr val="376092"/>
                </a:solidFill>
              </a:rPr>
              <a:t>d’équilibre</a:t>
            </a:r>
            <a:r>
              <a:rPr lang="en-US" i="1" dirty="0">
                <a:solidFill>
                  <a:srgbClr val="376092"/>
                </a:solidFill>
              </a:rPr>
              <a:t> (</a:t>
            </a:r>
            <a:r>
              <a:rPr lang="en-US" i="1" dirty="0" err="1">
                <a:solidFill>
                  <a:srgbClr val="376092"/>
                </a:solidFill>
              </a:rPr>
              <a:t>K</a:t>
            </a:r>
            <a:r>
              <a:rPr lang="en-US" i="1" baseline="-25000" dirty="0" err="1">
                <a:solidFill>
                  <a:srgbClr val="376092"/>
                </a:solidFill>
              </a:rPr>
              <a:t>eq</a:t>
            </a:r>
            <a:r>
              <a:rPr lang="en-US" i="1" dirty="0">
                <a:solidFill>
                  <a:srgbClr val="376092"/>
                </a:solidFill>
              </a:rPr>
              <a:t>)de la </a:t>
            </a:r>
            <a:r>
              <a:rPr lang="en-US" i="1" dirty="0" err="1">
                <a:solidFill>
                  <a:srgbClr val="376092"/>
                </a:solidFill>
              </a:rPr>
              <a:t>réaction</a:t>
            </a:r>
            <a:endParaRPr lang="en-US" i="1" dirty="0">
              <a:solidFill>
                <a:srgbClr val="376092"/>
              </a:solidFill>
            </a:endParaRPr>
          </a:p>
        </p:txBody>
      </p:sp>
      <p:cxnSp>
        <p:nvCxnSpPr>
          <p:cNvPr id="4" name="Connecteur droit avec flèche 3"/>
          <p:cNvCxnSpPr/>
          <p:nvPr/>
        </p:nvCxnSpPr>
        <p:spPr>
          <a:xfrm rot="16200000">
            <a:off x="3514621" y="610937"/>
            <a:ext cx="0" cy="647699"/>
          </a:xfrm>
          <a:prstGeom prst="straightConnector1">
            <a:avLst/>
          </a:prstGeom>
          <a:ln w="38100" cap="rnd" cmpd="sng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129181" y="681724"/>
            <a:ext cx="9447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dirty="0"/>
              <a:t>A + B</a:t>
            </a:r>
            <a:endParaRPr lang="fr-FR" sz="2800" dirty="0"/>
          </a:p>
        </p:txBody>
      </p:sp>
      <p:sp>
        <p:nvSpPr>
          <p:cNvPr id="6" name="Rectangle 5"/>
          <p:cNvSpPr/>
          <p:nvPr/>
        </p:nvSpPr>
        <p:spPr>
          <a:xfrm>
            <a:off x="3873882" y="679705"/>
            <a:ext cx="9422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dirty="0"/>
              <a:t>C + D</a:t>
            </a:r>
            <a:endParaRPr lang="fr-FR" sz="2800" dirty="0">
              <a:solidFill>
                <a:srgbClr val="C00000"/>
              </a:solidFill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 rot="5400000" flipH="1">
            <a:off x="3449804" y="713201"/>
            <a:ext cx="0" cy="647699"/>
          </a:xfrm>
          <a:prstGeom prst="straightConnector1">
            <a:avLst/>
          </a:prstGeom>
          <a:ln w="38100" cap="rnd" cmpd="sng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116242" y="1427258"/>
            <a:ext cx="1721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Symbol" charset="2"/>
                <a:cs typeface="Symbol" charset="2"/>
              </a:rPr>
              <a:t>D</a:t>
            </a:r>
            <a:r>
              <a:rPr lang="en-US" dirty="0"/>
              <a:t>G = </a:t>
            </a:r>
            <a:r>
              <a:rPr lang="en-US" b="1" dirty="0">
                <a:latin typeface="Symbol" charset="2"/>
                <a:cs typeface="Symbol" charset="2"/>
              </a:rPr>
              <a:t>D</a:t>
            </a:r>
            <a:r>
              <a:rPr lang="en-US" dirty="0"/>
              <a:t>G</a:t>
            </a:r>
            <a:r>
              <a:rPr lang="en-US" baseline="30000" dirty="0"/>
              <a:t>0'</a:t>
            </a:r>
            <a:r>
              <a:rPr lang="en-US" dirty="0"/>
              <a:t> +RT </a:t>
            </a:r>
            <a:r>
              <a:rPr lang="en-US" dirty="0" err="1"/>
              <a:t>ln</a:t>
            </a:r>
            <a:r>
              <a:rPr lang="en-US" dirty="0"/>
              <a:t> 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3676503" y="1289541"/>
            <a:ext cx="732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[C][D]</a:t>
            </a:r>
            <a:endParaRPr lang="fr-FR" dirty="0"/>
          </a:p>
        </p:txBody>
      </p:sp>
      <p:cxnSp>
        <p:nvCxnSpPr>
          <p:cNvPr id="13" name="Connecteur droit 12"/>
          <p:cNvCxnSpPr/>
          <p:nvPr/>
        </p:nvCxnSpPr>
        <p:spPr>
          <a:xfrm>
            <a:off x="3788466" y="1658873"/>
            <a:ext cx="534577" cy="0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690776" y="1582617"/>
            <a:ext cx="726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[A][B]</a:t>
            </a:r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>
            <a:off x="702394" y="2124156"/>
            <a:ext cx="3764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Pour </a:t>
            </a:r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err="1"/>
              <a:t>réaction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l’equilibre</a:t>
            </a:r>
            <a:r>
              <a:rPr lang="en-US" dirty="0"/>
              <a:t>: </a:t>
            </a:r>
            <a:r>
              <a:rPr lang="en-US" b="1" dirty="0">
                <a:latin typeface="Symbol" charset="2"/>
                <a:cs typeface="Symbol" charset="2"/>
              </a:rPr>
              <a:t>D</a:t>
            </a:r>
            <a:r>
              <a:rPr lang="en-US" dirty="0"/>
              <a:t>G = 0</a:t>
            </a:r>
          </a:p>
        </p:txBody>
      </p:sp>
      <p:grpSp>
        <p:nvGrpSpPr>
          <p:cNvPr id="3" name="Grouper 2"/>
          <p:cNvGrpSpPr/>
          <p:nvPr/>
        </p:nvGrpSpPr>
        <p:grpSpPr>
          <a:xfrm>
            <a:off x="694095" y="2457917"/>
            <a:ext cx="3749003" cy="662408"/>
            <a:chOff x="694095" y="2457917"/>
            <a:chExt cx="3749003" cy="662408"/>
          </a:xfrm>
        </p:grpSpPr>
        <p:sp>
          <p:nvSpPr>
            <p:cNvPr id="16" name="Rectangle 15"/>
            <p:cNvSpPr/>
            <p:nvPr/>
          </p:nvSpPr>
          <p:spPr>
            <a:xfrm>
              <a:off x="2219797" y="2595634"/>
              <a:ext cx="155121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0 = </a:t>
              </a:r>
              <a:r>
                <a:rPr lang="en-US" b="1" dirty="0">
                  <a:latin typeface="Symbol" charset="2"/>
                  <a:cs typeface="Symbol" charset="2"/>
                </a:rPr>
                <a:t>D</a:t>
              </a:r>
              <a:r>
                <a:rPr lang="en-US" dirty="0"/>
                <a:t>G</a:t>
              </a:r>
              <a:r>
                <a:rPr lang="en-US" baseline="30000" dirty="0"/>
                <a:t>0'</a:t>
              </a:r>
              <a:r>
                <a:rPr lang="en-US" dirty="0"/>
                <a:t> +RT </a:t>
              </a:r>
              <a:r>
                <a:rPr lang="en-US" dirty="0" err="1"/>
                <a:t>ln</a:t>
              </a:r>
              <a:r>
                <a:rPr lang="en-US" dirty="0"/>
                <a:t> </a:t>
              </a:r>
              <a:endParaRPr lang="fr-FR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701906" y="2457917"/>
              <a:ext cx="7328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[C][D]</a:t>
              </a:r>
              <a:endParaRPr lang="fr-FR" dirty="0"/>
            </a:p>
          </p:txBody>
        </p:sp>
        <p:cxnSp>
          <p:nvCxnSpPr>
            <p:cNvPr id="18" name="Connecteur droit 17"/>
            <p:cNvCxnSpPr/>
            <p:nvPr/>
          </p:nvCxnSpPr>
          <p:spPr>
            <a:xfrm>
              <a:off x="3813869" y="2827249"/>
              <a:ext cx="534577" cy="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3716179" y="2750993"/>
              <a:ext cx="7269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[A][B]</a:t>
              </a:r>
              <a:endParaRPr lang="fr-FR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94095" y="2566327"/>
              <a:ext cx="6890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/>
                <a:t>D’où</a:t>
              </a:r>
              <a:r>
                <a:rPr lang="en-US" dirty="0"/>
                <a:t>:</a:t>
              </a:r>
            </a:p>
          </p:txBody>
        </p:sp>
      </p:grpSp>
      <p:grpSp>
        <p:nvGrpSpPr>
          <p:cNvPr id="12" name="Grouper 11"/>
          <p:cNvGrpSpPr/>
          <p:nvPr/>
        </p:nvGrpSpPr>
        <p:grpSpPr>
          <a:xfrm>
            <a:off x="702394" y="2998236"/>
            <a:ext cx="3749003" cy="662408"/>
            <a:chOff x="702394" y="2998236"/>
            <a:chExt cx="3749003" cy="662408"/>
          </a:xfrm>
        </p:grpSpPr>
        <p:sp>
          <p:nvSpPr>
            <p:cNvPr id="21" name="Rectangle 20"/>
            <p:cNvSpPr/>
            <p:nvPr/>
          </p:nvSpPr>
          <p:spPr>
            <a:xfrm>
              <a:off x="2482090" y="3135953"/>
              <a:ext cx="12899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Symbol" charset="2"/>
                  <a:cs typeface="Symbol" charset="2"/>
                </a:rPr>
                <a:t>D</a:t>
              </a:r>
              <a:r>
                <a:rPr lang="en-US" dirty="0"/>
                <a:t>G</a:t>
              </a:r>
              <a:r>
                <a:rPr lang="en-US" baseline="30000" dirty="0"/>
                <a:t>0’</a:t>
              </a:r>
              <a:r>
                <a:rPr lang="en-US" dirty="0"/>
                <a:t>= -RT </a:t>
              </a:r>
              <a:r>
                <a:rPr lang="en-US" dirty="0" err="1"/>
                <a:t>ln</a:t>
              </a:r>
              <a:r>
                <a:rPr lang="en-US" dirty="0"/>
                <a:t> </a:t>
              </a:r>
              <a:endParaRPr lang="fr-FR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710205" y="2998236"/>
              <a:ext cx="7328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[C][D]</a:t>
              </a:r>
              <a:endParaRPr lang="fr-FR" dirty="0"/>
            </a:p>
          </p:txBody>
        </p:sp>
        <p:cxnSp>
          <p:nvCxnSpPr>
            <p:cNvPr id="23" name="Connecteur droit 22"/>
            <p:cNvCxnSpPr/>
            <p:nvPr/>
          </p:nvCxnSpPr>
          <p:spPr>
            <a:xfrm>
              <a:off x="3822168" y="3367568"/>
              <a:ext cx="534577" cy="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3724478" y="3291312"/>
              <a:ext cx="7269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[A][B]</a:t>
              </a:r>
              <a:endParaRPr lang="fr-FR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02394" y="3106646"/>
              <a:ext cx="6890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/>
                <a:t>D’où</a:t>
              </a:r>
              <a:r>
                <a:rPr lang="en-US" dirty="0"/>
                <a:t>:</a:t>
              </a:r>
            </a:p>
          </p:txBody>
        </p:sp>
      </p:grpSp>
      <p:sp>
        <p:nvSpPr>
          <p:cNvPr id="28" name="Rectangle 27"/>
          <p:cNvSpPr/>
          <p:nvPr/>
        </p:nvSpPr>
        <p:spPr>
          <a:xfrm>
            <a:off x="800131" y="4884616"/>
            <a:ext cx="3518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Alors</a:t>
            </a:r>
            <a:r>
              <a:rPr lang="en-US" dirty="0"/>
              <a:t>: </a:t>
            </a:r>
            <a:r>
              <a:rPr lang="en-US" b="1" dirty="0"/>
              <a:t>                      </a:t>
            </a:r>
            <a:r>
              <a:rPr lang="en-US" b="1" dirty="0">
                <a:latin typeface="Symbol" charset="2"/>
                <a:cs typeface="Symbol" charset="2"/>
              </a:rPr>
              <a:t>D</a:t>
            </a:r>
            <a:r>
              <a:rPr lang="en-US" dirty="0"/>
              <a:t>G</a:t>
            </a:r>
            <a:r>
              <a:rPr lang="en-US" baseline="30000" dirty="0"/>
              <a:t>0'</a:t>
            </a:r>
            <a:r>
              <a:rPr lang="en-US" dirty="0"/>
              <a:t> = - RT </a:t>
            </a:r>
            <a:r>
              <a:rPr lang="en-US" dirty="0" err="1"/>
              <a:t>ln</a:t>
            </a:r>
            <a:r>
              <a:rPr lang="en-US" dirty="0"/>
              <a:t> </a:t>
            </a:r>
            <a:r>
              <a:rPr lang="en-US" dirty="0" err="1"/>
              <a:t>K</a:t>
            </a:r>
            <a:r>
              <a:rPr lang="en-US" baseline="-25000" dirty="0" err="1"/>
              <a:t>eq</a:t>
            </a:r>
            <a:endParaRPr lang="en-US" baseline="-25000" dirty="0"/>
          </a:p>
        </p:txBody>
      </p:sp>
      <p:grpSp>
        <p:nvGrpSpPr>
          <p:cNvPr id="27" name="Grouper 26"/>
          <p:cNvGrpSpPr/>
          <p:nvPr/>
        </p:nvGrpSpPr>
        <p:grpSpPr>
          <a:xfrm>
            <a:off x="694095" y="3583437"/>
            <a:ext cx="7629290" cy="1036631"/>
            <a:chOff x="694095" y="3583437"/>
            <a:chExt cx="7629290" cy="1036631"/>
          </a:xfrm>
        </p:grpSpPr>
        <p:sp>
          <p:nvSpPr>
            <p:cNvPr id="26" name="Rectangle 25"/>
            <p:cNvSpPr/>
            <p:nvPr/>
          </p:nvSpPr>
          <p:spPr>
            <a:xfrm>
              <a:off x="694095" y="3583437"/>
              <a:ext cx="762929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Si on </a:t>
              </a:r>
              <a:r>
                <a:rPr lang="en-US" dirty="0" err="1"/>
                <a:t>considère</a:t>
              </a:r>
              <a:r>
                <a:rPr lang="en-US" dirty="0"/>
                <a:t> </a:t>
              </a:r>
              <a:r>
                <a:rPr lang="en-US" dirty="0" err="1"/>
                <a:t>que</a:t>
              </a:r>
              <a:r>
                <a:rPr lang="en-US" dirty="0"/>
                <a:t> la </a:t>
              </a:r>
              <a:r>
                <a:rPr lang="en-US" dirty="0" err="1"/>
                <a:t>constante</a:t>
              </a:r>
              <a:r>
                <a:rPr lang="en-US" dirty="0"/>
                <a:t> </a:t>
              </a:r>
              <a:r>
                <a:rPr lang="en-US" dirty="0" err="1"/>
                <a:t>d’équilibre</a:t>
              </a:r>
              <a:r>
                <a:rPr lang="en-US" dirty="0"/>
                <a:t>, </a:t>
              </a:r>
              <a:r>
                <a:rPr lang="en-US" dirty="0" err="1"/>
                <a:t>K</a:t>
              </a:r>
              <a:r>
                <a:rPr lang="en-US" baseline="-25000" dirty="0" err="1"/>
                <a:t>eq</a:t>
              </a:r>
              <a:r>
                <a:rPr lang="en-US" dirty="0"/>
                <a:t> </a:t>
              </a:r>
              <a:r>
                <a:rPr lang="en-US" dirty="0" err="1"/>
                <a:t>est</a:t>
              </a:r>
              <a:r>
                <a:rPr lang="en-US" dirty="0"/>
                <a:t> </a:t>
              </a:r>
              <a:r>
                <a:rPr lang="en-US" dirty="0" err="1"/>
                <a:t>déterminée</a:t>
              </a:r>
              <a:r>
                <a:rPr lang="en-US" dirty="0"/>
                <a:t> par: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585234" y="4094257"/>
              <a:ext cx="62916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/>
                <a:t>K</a:t>
              </a:r>
              <a:r>
                <a:rPr lang="en-US" baseline="-25000" dirty="0" err="1"/>
                <a:t>eq</a:t>
              </a:r>
              <a:r>
                <a:rPr lang="en-US" dirty="0"/>
                <a:t> = 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287751" y="3956709"/>
              <a:ext cx="11128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[</a:t>
              </a:r>
              <a:r>
                <a:rPr lang="en-US" dirty="0" err="1"/>
                <a:t>produits</a:t>
              </a:r>
              <a:r>
                <a:rPr lang="en-US" dirty="0"/>
                <a:t>]</a:t>
              </a:r>
              <a:endParaRPr lang="fr-FR" dirty="0"/>
            </a:p>
          </p:txBody>
        </p:sp>
        <p:cxnSp>
          <p:nvCxnSpPr>
            <p:cNvPr id="31" name="Connecteur droit 30"/>
            <p:cNvCxnSpPr/>
            <p:nvPr/>
          </p:nvCxnSpPr>
          <p:spPr>
            <a:xfrm>
              <a:off x="3360635" y="4326041"/>
              <a:ext cx="1007995" cy="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32" name="Rectangle 31"/>
            <p:cNvSpPr/>
            <p:nvPr/>
          </p:nvSpPr>
          <p:spPr>
            <a:xfrm>
              <a:off x="3262948" y="4249785"/>
              <a:ext cx="120650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[</a:t>
              </a:r>
              <a:r>
                <a:rPr lang="en-US" dirty="0" err="1"/>
                <a:t>réactants</a:t>
              </a:r>
              <a:r>
                <a:rPr lang="en-US" dirty="0"/>
                <a:t>]</a:t>
              </a:r>
              <a:endParaRPr lang="fr-FR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595498" y="3957660"/>
              <a:ext cx="7328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[C][D]</a:t>
              </a:r>
              <a:endParaRPr lang="fr-FR" dirty="0"/>
            </a:p>
          </p:txBody>
        </p:sp>
        <p:cxnSp>
          <p:nvCxnSpPr>
            <p:cNvPr id="34" name="Connecteur droit 33"/>
            <p:cNvCxnSpPr/>
            <p:nvPr/>
          </p:nvCxnSpPr>
          <p:spPr>
            <a:xfrm>
              <a:off x="4707461" y="4326992"/>
              <a:ext cx="534577" cy="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35" name="Rectangle 34"/>
            <p:cNvSpPr/>
            <p:nvPr/>
          </p:nvSpPr>
          <p:spPr>
            <a:xfrm>
              <a:off x="4609771" y="4250736"/>
              <a:ext cx="7269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[A][B]</a:t>
              </a:r>
              <a:endParaRPr lang="fr-FR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412673" y="4122788"/>
              <a:ext cx="2996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=</a:t>
              </a:r>
              <a:endParaRPr lang="fr-FR" dirty="0"/>
            </a:p>
          </p:txBody>
        </p:sp>
      </p:grpSp>
      <p:grpSp>
        <p:nvGrpSpPr>
          <p:cNvPr id="11" name="Grouper 10"/>
          <p:cNvGrpSpPr/>
          <p:nvPr/>
        </p:nvGrpSpPr>
        <p:grpSpPr>
          <a:xfrm>
            <a:off x="5098223" y="733205"/>
            <a:ext cx="3055149" cy="2781901"/>
            <a:chOff x="5098223" y="733205"/>
            <a:chExt cx="3055149" cy="2781901"/>
          </a:xfrm>
        </p:grpSpPr>
        <p:sp>
          <p:nvSpPr>
            <p:cNvPr id="39" name="Rectangle 38"/>
            <p:cNvSpPr/>
            <p:nvPr/>
          </p:nvSpPr>
          <p:spPr>
            <a:xfrm>
              <a:off x="5391036" y="733205"/>
              <a:ext cx="2762336" cy="250244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 cmpd="sng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pic>
          <p:nvPicPr>
            <p:cNvPr id="40" name="Image 39" descr="courbe deltaG- 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0803" y="1117306"/>
              <a:ext cx="2547533" cy="1852749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5860576" y="839458"/>
              <a:ext cx="144694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err="1"/>
                <a:t>Etat</a:t>
              </a:r>
              <a:r>
                <a:rPr lang="en-US" sz="1400" dirty="0"/>
                <a:t> de transition</a:t>
              </a:r>
              <a:endParaRPr lang="fr-FR" sz="1400" dirty="0"/>
            </a:p>
          </p:txBody>
        </p:sp>
        <p:cxnSp>
          <p:nvCxnSpPr>
            <p:cNvPr id="42" name="Connecteur droit 41"/>
            <p:cNvCxnSpPr/>
            <p:nvPr/>
          </p:nvCxnSpPr>
          <p:spPr>
            <a:xfrm>
              <a:off x="5860576" y="2447327"/>
              <a:ext cx="1539738" cy="0"/>
            </a:xfrm>
            <a:prstGeom prst="line">
              <a:avLst/>
            </a:prstGeom>
            <a:ln w="38100" cmpd="sng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/>
            <p:cNvCxnSpPr/>
            <p:nvPr/>
          </p:nvCxnSpPr>
          <p:spPr>
            <a:xfrm>
              <a:off x="5860576" y="2956002"/>
              <a:ext cx="1711081" cy="0"/>
            </a:xfrm>
            <a:prstGeom prst="line">
              <a:avLst/>
            </a:prstGeom>
            <a:ln w="38100" cmpd="sng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ZoneTexte 43"/>
            <p:cNvSpPr txBox="1"/>
            <p:nvPr/>
          </p:nvSpPr>
          <p:spPr>
            <a:xfrm>
              <a:off x="5391036" y="2386319"/>
              <a:ext cx="9042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olidFill>
                    <a:srgbClr val="7F7F7F"/>
                  </a:solidFill>
                </a:rPr>
                <a:t>Réactants</a:t>
              </a:r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7318471" y="2938939"/>
              <a:ext cx="7948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olidFill>
                    <a:srgbClr val="7F7F7F"/>
                  </a:solidFill>
                </a:rPr>
                <a:t>Produits</a:t>
              </a:r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5391036" y="3207329"/>
              <a:ext cx="15565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Sens de la réaction</a:t>
              </a:r>
            </a:p>
          </p:txBody>
        </p:sp>
        <p:sp>
          <p:nvSpPr>
            <p:cNvPr id="47" name="ZoneTexte 46"/>
            <p:cNvSpPr txBox="1"/>
            <p:nvPr/>
          </p:nvSpPr>
          <p:spPr>
            <a:xfrm rot="16200000">
              <a:off x="4698114" y="2591243"/>
              <a:ext cx="11079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Energie libre</a:t>
              </a:r>
            </a:p>
          </p:txBody>
        </p:sp>
        <p:cxnSp>
          <p:nvCxnSpPr>
            <p:cNvPr id="48" name="Connecteur droit 47"/>
            <p:cNvCxnSpPr/>
            <p:nvPr/>
          </p:nvCxnSpPr>
          <p:spPr>
            <a:xfrm>
              <a:off x="6857118" y="3369247"/>
              <a:ext cx="1272889" cy="0"/>
            </a:xfrm>
            <a:prstGeom prst="line">
              <a:avLst/>
            </a:prstGeom>
            <a:ln w="38100" cmpd="sng">
              <a:solidFill>
                <a:schemeClr val="tx1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/>
            <p:cNvCxnSpPr/>
            <p:nvPr/>
          </p:nvCxnSpPr>
          <p:spPr>
            <a:xfrm rot="16200000" flipV="1">
              <a:off x="4561612" y="1470390"/>
              <a:ext cx="1435383" cy="0"/>
            </a:xfrm>
            <a:prstGeom prst="line">
              <a:avLst/>
            </a:prstGeom>
            <a:ln w="38100" cmpd="sng">
              <a:solidFill>
                <a:schemeClr val="tx1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/>
            <p:cNvCxnSpPr/>
            <p:nvPr/>
          </p:nvCxnSpPr>
          <p:spPr>
            <a:xfrm rot="16200000">
              <a:off x="5939543" y="1810884"/>
              <a:ext cx="1272887" cy="0"/>
            </a:xfrm>
            <a:prstGeom prst="line">
              <a:avLst/>
            </a:prstGeom>
            <a:ln w="38100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50"/>
            <p:cNvSpPr/>
            <p:nvPr/>
          </p:nvSpPr>
          <p:spPr>
            <a:xfrm>
              <a:off x="6217005" y="1630094"/>
              <a:ext cx="1851796" cy="27699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G</a:t>
              </a:r>
              <a:r>
                <a:rPr lang="en-US" sz="1200" b="1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</a:t>
              </a:r>
              <a:r>
                <a:rPr lang="en-GB" sz="1200" b="1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‡</a:t>
              </a:r>
              <a:r>
                <a:rPr lang="en-GB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=</a:t>
              </a:r>
              <a:r>
                <a:rPr lang="en-GB" sz="12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Energie</a:t>
              </a:r>
              <a:r>
                <a:rPr lang="en-GB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en-GB" sz="12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d’activation</a:t>
              </a:r>
              <a:endParaRPr lang="fr-FR" sz="1200" b="1" baseline="30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cxnSp>
          <p:nvCxnSpPr>
            <p:cNvPr id="52" name="Connecteur droit 51"/>
            <p:cNvCxnSpPr/>
            <p:nvPr/>
          </p:nvCxnSpPr>
          <p:spPr>
            <a:xfrm flipV="1">
              <a:off x="6402228" y="2469514"/>
              <a:ext cx="0" cy="500540"/>
            </a:xfrm>
            <a:prstGeom prst="line">
              <a:avLst/>
            </a:prstGeom>
            <a:ln w="38100" cap="rnd" cmpd="sng">
              <a:solidFill>
                <a:srgbClr val="984807"/>
              </a:solidFill>
              <a:prstDash val="solid"/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/>
            <p:cNvCxnSpPr/>
            <p:nvPr/>
          </p:nvCxnSpPr>
          <p:spPr>
            <a:xfrm>
              <a:off x="6107606" y="2713571"/>
              <a:ext cx="1836000" cy="0"/>
            </a:xfrm>
            <a:prstGeom prst="line">
              <a:avLst/>
            </a:prstGeom>
            <a:ln w="136525" cmpd="sng">
              <a:solidFill>
                <a:schemeClr val="accent6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 Box 3"/>
          <p:cNvSpPr txBox="1">
            <a:spLocks noChangeArrowheads="1"/>
          </p:cNvSpPr>
          <p:nvPr/>
        </p:nvSpPr>
        <p:spPr bwMode="auto">
          <a:xfrm>
            <a:off x="179388" y="188913"/>
            <a:ext cx="33694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chemeClr val="accent2"/>
                </a:solidFill>
                <a:latin typeface="Calibri" charset="0"/>
                <a:cs typeface="Calibri" charset="0"/>
              </a:rPr>
              <a:t>II. Un chouïa de thermo !</a:t>
            </a:r>
          </a:p>
        </p:txBody>
      </p:sp>
      <p:sp>
        <p:nvSpPr>
          <p:cNvPr id="55" name="Rectangle 54"/>
          <p:cNvSpPr/>
          <p:nvPr/>
        </p:nvSpPr>
        <p:spPr>
          <a:xfrm>
            <a:off x="5406001" y="2027567"/>
            <a:ext cx="4963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b="1" dirty="0">
                <a:solidFill>
                  <a:srgbClr val="C00000"/>
                </a:solidFill>
              </a:rPr>
              <a:t>A+B</a:t>
            </a:r>
            <a:endParaRPr lang="fr-FR" sz="1400" dirty="0">
              <a:solidFill>
                <a:srgbClr val="C00000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702462" y="2386319"/>
            <a:ext cx="4822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b="1" dirty="0">
                <a:solidFill>
                  <a:srgbClr val="C00000"/>
                </a:solidFill>
              </a:rPr>
              <a:t>C+D</a:t>
            </a:r>
            <a:endParaRPr lang="fr-FR" sz="1400" dirty="0">
              <a:solidFill>
                <a:srgbClr val="C00000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532655" y="2572954"/>
            <a:ext cx="2608406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latin typeface="Symbol" charset="2"/>
                <a:cs typeface="Symbol" charset="2"/>
              </a:rPr>
              <a:t>D</a:t>
            </a:r>
            <a:r>
              <a:rPr lang="en-US" sz="1200" dirty="0">
                <a:solidFill>
                  <a:srgbClr val="C00000"/>
                </a:solidFill>
              </a:rPr>
              <a:t>G</a:t>
            </a:r>
            <a:r>
              <a:rPr lang="en-US" sz="1200" baseline="30000" dirty="0">
                <a:solidFill>
                  <a:srgbClr val="C00000"/>
                </a:solidFill>
              </a:rPr>
              <a:t>O</a:t>
            </a:r>
            <a:r>
              <a:rPr lang="en-US" sz="1200" dirty="0">
                <a:solidFill>
                  <a:srgbClr val="C00000"/>
                </a:solidFill>
              </a:rPr>
              <a:t>=variation standard </a:t>
            </a:r>
            <a:r>
              <a:rPr lang="en-US" sz="1200" dirty="0" err="1">
                <a:solidFill>
                  <a:srgbClr val="C00000"/>
                </a:solidFill>
              </a:rPr>
              <a:t>d’énergie</a:t>
            </a:r>
            <a:r>
              <a:rPr lang="en-US" sz="1200" dirty="0">
                <a:solidFill>
                  <a:srgbClr val="C00000"/>
                </a:solidFill>
              </a:rPr>
              <a:t> </a:t>
            </a:r>
            <a:r>
              <a:rPr lang="en-US" sz="1200" dirty="0" err="1">
                <a:solidFill>
                  <a:srgbClr val="C00000"/>
                </a:solidFill>
              </a:rPr>
              <a:t>libre</a:t>
            </a:r>
            <a:endParaRPr lang="fr-FR" sz="1200" baseline="30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5672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76252" y="839382"/>
            <a:ext cx="1787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Symbol" charset="2"/>
                <a:cs typeface="Symbol" charset="2"/>
              </a:rPr>
              <a:t>D</a:t>
            </a:r>
            <a:r>
              <a:rPr lang="en-US" dirty="0"/>
              <a:t>G</a:t>
            </a:r>
            <a:r>
              <a:rPr lang="en-US" baseline="30000" dirty="0"/>
              <a:t>0'</a:t>
            </a:r>
            <a:r>
              <a:rPr lang="en-US" dirty="0"/>
              <a:t> = - RT </a:t>
            </a:r>
            <a:r>
              <a:rPr lang="en-US" dirty="0" err="1"/>
              <a:t>ln</a:t>
            </a:r>
            <a:r>
              <a:rPr lang="en-US" dirty="0"/>
              <a:t> </a:t>
            </a:r>
            <a:r>
              <a:rPr lang="en-US" dirty="0" err="1"/>
              <a:t>K</a:t>
            </a:r>
            <a:r>
              <a:rPr lang="en-US" baseline="-25000" dirty="0" err="1"/>
              <a:t>eq</a:t>
            </a:r>
            <a:endParaRPr lang="en-US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4957832" y="713050"/>
            <a:ext cx="33604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R</a:t>
            </a:r>
            <a:r>
              <a:rPr lang="fr-FR" dirty="0"/>
              <a:t> = constante des gaz parfaits </a:t>
            </a:r>
          </a:p>
          <a:p>
            <a:r>
              <a:rPr lang="fr-FR" dirty="0"/>
              <a:t>   = 1,93.10</a:t>
            </a:r>
            <a:r>
              <a:rPr lang="fr-FR" baseline="30000" dirty="0"/>
              <a:t>-3</a:t>
            </a:r>
            <a:r>
              <a:rPr lang="fr-FR" dirty="0"/>
              <a:t> kcal. mol</a:t>
            </a:r>
            <a:r>
              <a:rPr lang="fr-FR" baseline="30000" dirty="0"/>
              <a:t>-1</a:t>
            </a:r>
            <a:r>
              <a:rPr lang="fr-FR" dirty="0"/>
              <a:t>.K</a:t>
            </a:r>
            <a:r>
              <a:rPr lang="fr-FR" baseline="30000" dirty="0"/>
              <a:t>-1</a:t>
            </a:r>
          </a:p>
        </p:txBody>
      </p:sp>
      <p:sp>
        <p:nvSpPr>
          <p:cNvPr id="6" name="Rectangle 5"/>
          <p:cNvSpPr/>
          <p:nvPr/>
        </p:nvSpPr>
        <p:spPr>
          <a:xfrm>
            <a:off x="4962812" y="1296370"/>
            <a:ext cx="33604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T</a:t>
            </a:r>
            <a:r>
              <a:rPr lang="fr-FR" dirty="0"/>
              <a:t> = en degrés Kelvin</a:t>
            </a:r>
          </a:p>
          <a:p>
            <a:r>
              <a:rPr lang="fr-FR" dirty="0"/>
              <a:t>   = [273 + (X°C)] K</a:t>
            </a:r>
            <a:endParaRPr lang="fr-FR" baseline="30000" dirty="0"/>
          </a:p>
        </p:txBody>
      </p:sp>
      <p:sp>
        <p:nvSpPr>
          <p:cNvPr id="7" name="Rectangle 6"/>
          <p:cNvSpPr/>
          <p:nvPr/>
        </p:nvSpPr>
        <p:spPr>
          <a:xfrm>
            <a:off x="2192572" y="1241262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Symbol" charset="2"/>
                <a:cs typeface="Symbol" charset="2"/>
              </a:rPr>
              <a:t>D</a:t>
            </a:r>
            <a:r>
              <a:rPr lang="en-US" dirty="0"/>
              <a:t>G</a:t>
            </a:r>
            <a:r>
              <a:rPr lang="en-US" baseline="30000" dirty="0"/>
              <a:t>0'</a:t>
            </a:r>
            <a:r>
              <a:rPr lang="en-US" dirty="0"/>
              <a:t> = - 2,303 RT log </a:t>
            </a:r>
            <a:r>
              <a:rPr lang="en-US" dirty="0" err="1"/>
              <a:t>K</a:t>
            </a:r>
            <a:r>
              <a:rPr lang="en-US" baseline="-25000" dirty="0" err="1"/>
              <a:t>eq</a:t>
            </a:r>
            <a:endParaRPr lang="en-US" baseline="-25000" dirty="0"/>
          </a:p>
        </p:txBody>
      </p:sp>
      <p:sp>
        <p:nvSpPr>
          <p:cNvPr id="8" name="Rectangle 7"/>
          <p:cNvSpPr/>
          <p:nvPr/>
        </p:nvSpPr>
        <p:spPr>
          <a:xfrm>
            <a:off x="2197552" y="1643142"/>
            <a:ext cx="2009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K</a:t>
            </a:r>
            <a:r>
              <a:rPr lang="en-US" baseline="-25000" dirty="0" err="1"/>
              <a:t>eq</a:t>
            </a:r>
            <a:r>
              <a:rPr lang="en-US" dirty="0"/>
              <a:t> = 10</a:t>
            </a:r>
            <a:r>
              <a:rPr lang="en-US" baseline="30000" dirty="0"/>
              <a:t>(-</a:t>
            </a:r>
            <a:r>
              <a:rPr lang="en-US" b="1" baseline="30000" dirty="0">
                <a:latin typeface="Symbol" charset="2"/>
                <a:cs typeface="Symbol" charset="2"/>
              </a:rPr>
              <a:t>D</a:t>
            </a:r>
            <a:r>
              <a:rPr lang="en-US" baseline="30000" dirty="0"/>
              <a:t>G0’/2,303.R.T)</a:t>
            </a:r>
            <a:r>
              <a:rPr lang="en-US" dirty="0"/>
              <a:t> </a:t>
            </a:r>
            <a:endParaRPr lang="en-US" baseline="-25000" dirty="0"/>
          </a:p>
        </p:txBody>
      </p:sp>
      <p:sp>
        <p:nvSpPr>
          <p:cNvPr id="10" name="Rectangle 9"/>
          <p:cNvSpPr/>
          <p:nvPr/>
        </p:nvSpPr>
        <p:spPr>
          <a:xfrm>
            <a:off x="702394" y="1241262"/>
            <a:ext cx="689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D’où</a:t>
            </a:r>
            <a:r>
              <a:rPr lang="en-US" dirty="0"/>
              <a:t>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02394" y="1643142"/>
            <a:ext cx="689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D’où</a:t>
            </a:r>
            <a:r>
              <a:rPr lang="en-US" dirty="0"/>
              <a:t>:</a:t>
            </a:r>
          </a:p>
        </p:txBody>
      </p:sp>
      <p:grpSp>
        <p:nvGrpSpPr>
          <p:cNvPr id="2" name="Grouper 1"/>
          <p:cNvGrpSpPr/>
          <p:nvPr/>
        </p:nvGrpSpPr>
        <p:grpSpPr>
          <a:xfrm>
            <a:off x="702394" y="2101722"/>
            <a:ext cx="3195359" cy="369332"/>
            <a:chOff x="702394" y="2101722"/>
            <a:chExt cx="3195359" cy="369332"/>
          </a:xfrm>
        </p:grpSpPr>
        <p:sp>
          <p:nvSpPr>
            <p:cNvPr id="9" name="Rectangle 8"/>
            <p:cNvSpPr/>
            <p:nvPr/>
          </p:nvSpPr>
          <p:spPr>
            <a:xfrm>
              <a:off x="2202532" y="2101722"/>
              <a:ext cx="169522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err="1"/>
                <a:t>K</a:t>
              </a:r>
              <a:r>
                <a:rPr lang="en-US" b="1" baseline="-25000" dirty="0" err="1"/>
                <a:t>eq</a:t>
              </a:r>
              <a:r>
                <a:rPr lang="en-US" dirty="0"/>
                <a:t> = 10</a:t>
              </a:r>
              <a:r>
                <a:rPr lang="en-US" baseline="30000" dirty="0"/>
                <a:t>(-</a:t>
              </a:r>
              <a:r>
                <a:rPr lang="en-US" b="1" baseline="30000" dirty="0">
                  <a:latin typeface="Symbol" charset="2"/>
                  <a:cs typeface="Symbol" charset="2"/>
                </a:rPr>
                <a:t>D</a:t>
              </a:r>
              <a:r>
                <a:rPr lang="en-US" b="1" baseline="30000" dirty="0"/>
                <a:t>G0’</a:t>
              </a:r>
              <a:r>
                <a:rPr lang="en-US" baseline="30000" dirty="0"/>
                <a:t>/1,36)</a:t>
              </a:r>
              <a:r>
                <a:rPr lang="en-US" dirty="0"/>
                <a:t> </a:t>
              </a:r>
              <a:endParaRPr lang="en-US" baseline="-2500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02394" y="2101722"/>
              <a:ext cx="8966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à 25 °C: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4962812" y="1999450"/>
            <a:ext cx="33604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Symbol" charset="2"/>
                <a:cs typeface="Symbol" charset="2"/>
              </a:rPr>
              <a:t>D</a:t>
            </a:r>
            <a:r>
              <a:rPr lang="en-US" b="1" dirty="0">
                <a:solidFill>
                  <a:srgbClr val="C00000"/>
                </a:solidFill>
              </a:rPr>
              <a:t>G</a:t>
            </a:r>
            <a:r>
              <a:rPr lang="en-US" b="1" baseline="30000" dirty="0">
                <a:solidFill>
                  <a:srgbClr val="C00000"/>
                </a:solidFill>
              </a:rPr>
              <a:t>0'</a:t>
            </a:r>
            <a:r>
              <a:rPr lang="fr-FR" dirty="0"/>
              <a:t> = variation standard d’enthalpie libre (kcal. mol</a:t>
            </a:r>
            <a:r>
              <a:rPr lang="fr-FR" baseline="30000" dirty="0"/>
              <a:t>-1</a:t>
            </a:r>
            <a:r>
              <a:rPr lang="fr-FR" dirty="0"/>
              <a:t>)</a:t>
            </a:r>
            <a:endParaRPr lang="fr-FR" baseline="30000" dirty="0"/>
          </a:p>
        </p:txBody>
      </p:sp>
      <p:sp>
        <p:nvSpPr>
          <p:cNvPr id="26" name="Rectangle 25"/>
          <p:cNvSpPr/>
          <p:nvPr/>
        </p:nvSpPr>
        <p:spPr>
          <a:xfrm>
            <a:off x="783122" y="2521251"/>
            <a:ext cx="33604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Relation entre 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K</a:t>
            </a:r>
            <a:r>
              <a:rPr lang="fr-FR" b="1" baseline="-25000" dirty="0" err="1">
                <a:solidFill>
                  <a:schemeClr val="accent1">
                    <a:lumMod val="75000"/>
                  </a:schemeClr>
                </a:solidFill>
              </a:rPr>
              <a:t>eq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  et   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D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G</a:t>
            </a:r>
            <a:r>
              <a:rPr lang="en-US" b="1" baseline="30000" dirty="0">
                <a:solidFill>
                  <a:schemeClr val="accent1">
                    <a:lumMod val="75000"/>
                  </a:schemeClr>
                </a:solidFill>
              </a:rPr>
              <a:t>0’</a:t>
            </a:r>
            <a:endParaRPr lang="fr-FR" b="1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08826" y="4950046"/>
            <a:ext cx="25525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</a:rPr>
              <a:t>[Produits] = [Réactifs]</a:t>
            </a:r>
            <a:endParaRPr lang="fr-FR" sz="1600" dirty="0">
              <a:solidFill>
                <a:srgbClr val="C00000"/>
              </a:solidFill>
            </a:endParaRPr>
          </a:p>
        </p:txBody>
      </p:sp>
      <p:cxnSp>
        <p:nvCxnSpPr>
          <p:cNvPr id="30" name="Connecteur droit 29"/>
          <p:cNvCxnSpPr/>
          <p:nvPr/>
        </p:nvCxnSpPr>
        <p:spPr>
          <a:xfrm rot="16200000">
            <a:off x="501501" y="4313602"/>
            <a:ext cx="1272887" cy="0"/>
          </a:xfrm>
          <a:prstGeom prst="line">
            <a:avLst/>
          </a:prstGeom>
          <a:ln w="38100" cap="rnd" cmpd="sng">
            <a:solidFill>
              <a:srgbClr val="C00000"/>
            </a:solidFill>
            <a:prstDash val="sys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08826" y="4139926"/>
            <a:ext cx="2552512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</a:rPr>
              <a:t>[Produits] &lt; [Réactifs]</a:t>
            </a:r>
            <a:endParaRPr lang="fr-FR" sz="1600" dirty="0">
              <a:solidFill>
                <a:srgbClr val="C00000"/>
              </a:solidFill>
            </a:endParaRPr>
          </a:p>
        </p:txBody>
      </p:sp>
      <p:cxnSp>
        <p:nvCxnSpPr>
          <p:cNvPr id="31" name="Connecteur droit 30"/>
          <p:cNvCxnSpPr/>
          <p:nvPr/>
        </p:nvCxnSpPr>
        <p:spPr>
          <a:xfrm rot="16200000">
            <a:off x="506481" y="5951542"/>
            <a:ext cx="1272887" cy="0"/>
          </a:xfrm>
          <a:prstGeom prst="line">
            <a:avLst/>
          </a:prstGeom>
          <a:ln w="38100" cap="rnd" cmpd="sng">
            <a:solidFill>
              <a:srgbClr val="C00000"/>
            </a:solidFill>
            <a:prstDash val="sys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108826" y="5711206"/>
            <a:ext cx="2552512" cy="33855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</a:rPr>
              <a:t>[Produits] &gt; [Réactifs]</a:t>
            </a:r>
            <a:endParaRPr lang="fr-FR" sz="1600" dirty="0">
              <a:solidFill>
                <a:srgbClr val="C00000"/>
              </a:solidFill>
            </a:endParaRPr>
          </a:p>
        </p:txBody>
      </p:sp>
      <p:grpSp>
        <p:nvGrpSpPr>
          <p:cNvPr id="25" name="Grouper 24"/>
          <p:cNvGrpSpPr/>
          <p:nvPr/>
        </p:nvGrpSpPr>
        <p:grpSpPr>
          <a:xfrm>
            <a:off x="2187229" y="3049394"/>
            <a:ext cx="1709743" cy="3932184"/>
            <a:chOff x="2994360" y="3092822"/>
            <a:chExt cx="1709743" cy="3932184"/>
          </a:xfrm>
        </p:grpSpPr>
        <p:sp>
          <p:nvSpPr>
            <p:cNvPr id="20" name="Rectangle 19"/>
            <p:cNvSpPr/>
            <p:nvPr/>
          </p:nvSpPr>
          <p:spPr>
            <a:xfrm>
              <a:off x="3001859" y="3156081"/>
              <a:ext cx="1658055" cy="359690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 cmpd="sng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>
                  <a:solidFill>
                    <a:schemeClr val="accent1">
                      <a:lumMod val="75000"/>
                    </a:schemeClr>
                  </a:solidFill>
                </a:ln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001859" y="3608686"/>
              <a:ext cx="543764" cy="34163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/>
                <a:t>10</a:t>
              </a:r>
              <a:r>
                <a:rPr lang="fr-FR" baseline="30000" dirty="0"/>
                <a:t>-5</a:t>
              </a:r>
            </a:p>
            <a:p>
              <a:r>
                <a:rPr lang="fr-FR" dirty="0"/>
                <a:t>10</a:t>
              </a:r>
              <a:r>
                <a:rPr lang="fr-FR" baseline="30000" dirty="0"/>
                <a:t>-4</a:t>
              </a:r>
            </a:p>
            <a:p>
              <a:r>
                <a:rPr lang="fr-FR" dirty="0"/>
                <a:t>10</a:t>
              </a:r>
              <a:r>
                <a:rPr lang="fr-FR" baseline="30000" dirty="0"/>
                <a:t>-3</a:t>
              </a:r>
            </a:p>
            <a:p>
              <a:r>
                <a:rPr lang="fr-FR" dirty="0"/>
                <a:t>10</a:t>
              </a:r>
              <a:r>
                <a:rPr lang="fr-FR" baseline="30000" dirty="0"/>
                <a:t>-2</a:t>
              </a:r>
            </a:p>
            <a:p>
              <a:r>
                <a:rPr lang="fr-FR" dirty="0"/>
                <a:t>10</a:t>
              </a:r>
              <a:r>
                <a:rPr lang="fr-FR" baseline="30000" dirty="0"/>
                <a:t>-1</a:t>
              </a:r>
            </a:p>
            <a:p>
              <a:r>
                <a:rPr lang="fr-FR" dirty="0"/>
                <a:t>1</a:t>
              </a:r>
            </a:p>
            <a:p>
              <a:r>
                <a:rPr lang="fr-FR" dirty="0"/>
                <a:t>10</a:t>
              </a:r>
              <a:r>
                <a:rPr lang="fr-FR" baseline="30000" dirty="0"/>
                <a:t>1</a:t>
              </a:r>
            </a:p>
            <a:p>
              <a:r>
                <a:rPr lang="fr-FR" dirty="0"/>
                <a:t>10</a:t>
              </a:r>
              <a:r>
                <a:rPr lang="fr-FR" baseline="30000" dirty="0"/>
                <a:t>2</a:t>
              </a:r>
            </a:p>
            <a:p>
              <a:r>
                <a:rPr lang="fr-FR" dirty="0"/>
                <a:t>10</a:t>
              </a:r>
              <a:r>
                <a:rPr lang="fr-FR" baseline="30000" dirty="0"/>
                <a:t>3</a:t>
              </a:r>
            </a:p>
            <a:p>
              <a:r>
                <a:rPr lang="fr-FR" dirty="0"/>
                <a:t>10</a:t>
              </a:r>
              <a:r>
                <a:rPr lang="fr-FR" baseline="30000" dirty="0"/>
                <a:t>4</a:t>
              </a:r>
            </a:p>
            <a:p>
              <a:r>
                <a:rPr lang="fr-FR" dirty="0"/>
                <a:t>10</a:t>
              </a:r>
              <a:r>
                <a:rPr lang="fr-FR" baseline="30000" dirty="0"/>
                <a:t>5</a:t>
              </a:r>
            </a:p>
            <a:p>
              <a:endParaRPr lang="fr-FR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914038" y="3613666"/>
              <a:ext cx="790065" cy="31393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dirty="0"/>
                <a:t>6,82</a:t>
              </a:r>
            </a:p>
            <a:p>
              <a:r>
                <a:rPr lang="fr-FR" dirty="0"/>
                <a:t>5,46</a:t>
              </a:r>
            </a:p>
            <a:p>
              <a:r>
                <a:rPr lang="fr-FR" dirty="0"/>
                <a:t>4,09</a:t>
              </a:r>
            </a:p>
            <a:p>
              <a:r>
                <a:rPr lang="fr-FR" dirty="0"/>
                <a:t>2,73</a:t>
              </a:r>
            </a:p>
            <a:p>
              <a:r>
                <a:rPr lang="fr-FR" dirty="0"/>
                <a:t>1,36</a:t>
              </a:r>
            </a:p>
            <a:p>
              <a:r>
                <a:rPr lang="fr-FR" dirty="0"/>
                <a:t>0</a:t>
              </a:r>
            </a:p>
            <a:p>
              <a:r>
                <a:rPr lang="fr-FR" dirty="0"/>
                <a:t>-1,36</a:t>
              </a:r>
            </a:p>
            <a:p>
              <a:r>
                <a:rPr lang="fr-FR" dirty="0"/>
                <a:t>-2,73</a:t>
              </a:r>
            </a:p>
            <a:p>
              <a:r>
                <a:rPr lang="fr-FR" dirty="0"/>
                <a:t>-4,09</a:t>
              </a:r>
            </a:p>
            <a:p>
              <a:r>
                <a:rPr lang="fr-FR" dirty="0"/>
                <a:t>-5,46</a:t>
              </a:r>
            </a:p>
            <a:p>
              <a:r>
                <a:rPr lang="fr-FR" dirty="0"/>
                <a:t>-6,82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024539" y="3103595"/>
              <a:ext cx="470952" cy="4062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err="1"/>
                <a:t>K</a:t>
              </a:r>
              <a:r>
                <a:rPr lang="en-US" b="1" baseline="-25000" dirty="0" err="1"/>
                <a:t>eq</a:t>
              </a:r>
              <a:endParaRPr lang="fr-FR" b="1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613667" y="3092822"/>
              <a:ext cx="1046247" cy="6432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latin typeface="Symbol" charset="2"/>
                  <a:cs typeface="Symbol" charset="2"/>
                </a:rPr>
                <a:t>D</a:t>
              </a:r>
              <a:r>
                <a:rPr lang="en-US" b="1" dirty="0"/>
                <a:t>G</a:t>
              </a:r>
              <a:r>
                <a:rPr lang="en-US" b="1" baseline="30000" dirty="0"/>
                <a:t>0’</a:t>
              </a:r>
              <a:r>
                <a:rPr lang="fr-FR" dirty="0"/>
                <a:t> </a:t>
              </a:r>
            </a:p>
            <a:p>
              <a:pPr algn="ctr"/>
              <a:r>
                <a:rPr lang="fr-FR" sz="1400" dirty="0"/>
                <a:t>(kcal. mol</a:t>
              </a:r>
              <a:r>
                <a:rPr lang="fr-FR" sz="1400" baseline="30000" dirty="0"/>
                <a:t>-1</a:t>
              </a:r>
              <a:r>
                <a:rPr lang="fr-FR" sz="1400" dirty="0"/>
                <a:t>)</a:t>
              </a:r>
              <a:endParaRPr lang="fr-FR" sz="1400" baseline="30000" dirty="0"/>
            </a:p>
          </p:txBody>
        </p:sp>
        <p:cxnSp>
          <p:nvCxnSpPr>
            <p:cNvPr id="22" name="Connecteur droit 21"/>
            <p:cNvCxnSpPr/>
            <p:nvPr/>
          </p:nvCxnSpPr>
          <p:spPr>
            <a:xfrm flipH="1">
              <a:off x="3678329" y="3156081"/>
              <a:ext cx="2606" cy="3585287"/>
            </a:xfrm>
            <a:prstGeom prst="line">
              <a:avLst/>
            </a:prstGeom>
            <a:ln w="28575" cmpd="sng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 rot="16200000" flipH="1">
              <a:off x="3821048" y="2829059"/>
              <a:ext cx="2606" cy="1655982"/>
            </a:xfrm>
            <a:prstGeom prst="line">
              <a:avLst/>
            </a:prstGeom>
            <a:ln w="28575" cmpd="sng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Grouper 3"/>
          <p:cNvGrpSpPr/>
          <p:nvPr/>
        </p:nvGrpSpPr>
        <p:grpSpPr>
          <a:xfrm>
            <a:off x="3970866" y="3112653"/>
            <a:ext cx="5191565" cy="3637319"/>
            <a:chOff x="3970866" y="3112653"/>
            <a:chExt cx="5191565" cy="3637319"/>
          </a:xfrm>
        </p:grpSpPr>
        <p:sp>
          <p:nvSpPr>
            <p:cNvPr id="63" name="Rectangle 62"/>
            <p:cNvSpPr/>
            <p:nvPr/>
          </p:nvSpPr>
          <p:spPr>
            <a:xfrm>
              <a:off x="3970866" y="3112653"/>
              <a:ext cx="5078165" cy="359690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970866" y="3195926"/>
              <a:ext cx="4591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u="sng" dirty="0"/>
                <a:t>Ex: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335931" y="3241286"/>
              <a:ext cx="234331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err="1"/>
                <a:t>Dihydroxyacetone</a:t>
              </a:r>
              <a:r>
                <a:rPr lang="en-US" sz="1400" dirty="0"/>
                <a:t>-Phosphate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869731" y="3246266"/>
              <a:ext cx="228780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Glyceraldehyde 3-Phosphate</a:t>
              </a:r>
            </a:p>
          </p:txBody>
        </p:sp>
        <p:cxnSp>
          <p:nvCxnSpPr>
            <p:cNvPr id="36" name="Connecteur droit avec flèche 35"/>
            <p:cNvCxnSpPr/>
            <p:nvPr/>
          </p:nvCxnSpPr>
          <p:spPr>
            <a:xfrm rot="16200000">
              <a:off x="6796292" y="3219786"/>
              <a:ext cx="0" cy="323997"/>
            </a:xfrm>
            <a:prstGeom prst="straightConnector1">
              <a:avLst/>
            </a:prstGeom>
            <a:ln w="19050" cap="rnd" cmpd="sng">
              <a:solidFill>
                <a:schemeClr val="tx1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avec flèche 37"/>
            <p:cNvCxnSpPr/>
            <p:nvPr/>
          </p:nvCxnSpPr>
          <p:spPr>
            <a:xfrm rot="5400000" flipH="1">
              <a:off x="6758620" y="3304433"/>
              <a:ext cx="0" cy="323997"/>
            </a:xfrm>
            <a:prstGeom prst="straightConnector1">
              <a:avLst/>
            </a:prstGeom>
            <a:ln w="19050" cap="rnd" cmpd="sng">
              <a:solidFill>
                <a:schemeClr val="tx1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/>
            <p:cNvSpPr/>
            <p:nvPr/>
          </p:nvSpPr>
          <p:spPr>
            <a:xfrm>
              <a:off x="5941349" y="3497343"/>
              <a:ext cx="7233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/>
                <a:t>DHAP</a:t>
              </a:r>
            </a:p>
          </p:txBody>
        </p:sp>
        <p:cxnSp>
          <p:nvCxnSpPr>
            <p:cNvPr id="42" name="Connecteur droit avec flèche 41"/>
            <p:cNvCxnSpPr/>
            <p:nvPr/>
          </p:nvCxnSpPr>
          <p:spPr>
            <a:xfrm rot="16200000">
              <a:off x="6801272" y="3485586"/>
              <a:ext cx="0" cy="323997"/>
            </a:xfrm>
            <a:prstGeom prst="straightConnector1">
              <a:avLst/>
            </a:prstGeom>
            <a:ln w="19050" cap="rnd" cmpd="sng">
              <a:solidFill>
                <a:schemeClr val="tx1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avec flèche 42"/>
            <p:cNvCxnSpPr/>
            <p:nvPr/>
          </p:nvCxnSpPr>
          <p:spPr>
            <a:xfrm rot="5400000" flipH="1">
              <a:off x="6763600" y="3570233"/>
              <a:ext cx="0" cy="323997"/>
            </a:xfrm>
            <a:prstGeom prst="straightConnector1">
              <a:avLst/>
            </a:prstGeom>
            <a:ln w="19050" cap="rnd" cmpd="sng">
              <a:solidFill>
                <a:schemeClr val="tx1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/>
            <p:cNvSpPr/>
            <p:nvPr/>
          </p:nvSpPr>
          <p:spPr>
            <a:xfrm>
              <a:off x="6887549" y="3490983"/>
              <a:ext cx="7000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/>
                <a:t>GA3P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108965" y="3989280"/>
              <a:ext cx="187533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600" dirty="0"/>
                <a:t>À l’équilibre (</a:t>
              </a:r>
              <a:r>
                <a:rPr lang="en-US" sz="1600" b="1" dirty="0">
                  <a:latin typeface="Symbol" charset="2"/>
                  <a:cs typeface="Symbol" charset="2"/>
                </a:rPr>
                <a:t>D</a:t>
              </a:r>
              <a:r>
                <a:rPr lang="en-US" sz="1600" dirty="0"/>
                <a:t>G=0): </a:t>
              </a:r>
              <a:endParaRPr lang="fr-FR" sz="1600" dirty="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7708063" y="3996230"/>
              <a:ext cx="57977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/>
                <a:t>= K</a:t>
              </a:r>
              <a:r>
                <a:rPr lang="en-US" sz="1600" baseline="-25000" dirty="0"/>
                <a:t>eq</a:t>
              </a:r>
              <a:endParaRPr lang="en-US" sz="1600" dirty="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153111" y="3830151"/>
              <a:ext cx="76866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/>
                <a:t>[GA3P]</a:t>
              </a:r>
              <a:endParaRPr lang="fr-FR" sz="1600" dirty="0"/>
            </a:p>
          </p:txBody>
        </p:sp>
        <p:cxnSp>
          <p:nvCxnSpPr>
            <p:cNvPr id="48" name="Connecteur droit 47"/>
            <p:cNvCxnSpPr/>
            <p:nvPr/>
          </p:nvCxnSpPr>
          <p:spPr>
            <a:xfrm>
              <a:off x="6225995" y="4199483"/>
              <a:ext cx="683995" cy="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49" name="Rectangle 48"/>
            <p:cNvSpPr/>
            <p:nvPr/>
          </p:nvSpPr>
          <p:spPr>
            <a:xfrm>
              <a:off x="6139648" y="4123227"/>
              <a:ext cx="78929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/>
                <a:t>[DHAP]</a:t>
              </a:r>
              <a:endParaRPr lang="fr-FR" sz="1600" dirty="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6881133" y="3996230"/>
              <a:ext cx="28725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/>
                <a:t>=</a:t>
              </a:r>
              <a:endParaRPr lang="fr-FR" sz="1600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060970" y="3996230"/>
              <a:ext cx="75583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/>
                <a:t>0,0475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106606" y="4475139"/>
              <a:ext cx="397560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err="1">
                  <a:cs typeface="Symbol" charset="2"/>
                </a:rPr>
                <a:t>D’où</a:t>
              </a:r>
              <a:r>
                <a:rPr lang="en-US" sz="1600" dirty="0">
                  <a:cs typeface="Symbol" charset="2"/>
                </a:rPr>
                <a:t>: </a:t>
              </a:r>
              <a:r>
                <a:rPr lang="en-US" sz="1600" b="1" dirty="0">
                  <a:latin typeface="Symbol" charset="2"/>
                  <a:cs typeface="Symbol" charset="2"/>
                </a:rPr>
                <a:t>D</a:t>
              </a:r>
              <a:r>
                <a:rPr lang="en-US" sz="1600" dirty="0"/>
                <a:t>G</a:t>
              </a:r>
              <a:r>
                <a:rPr lang="en-US" sz="1600" baseline="30000" dirty="0"/>
                <a:t>0'</a:t>
              </a:r>
              <a:r>
                <a:rPr lang="en-US" sz="1600" dirty="0"/>
                <a:t> = - 2,303×</a:t>
              </a:r>
              <a:r>
                <a:rPr lang="fr-FR" sz="1600" dirty="0"/>
                <a:t>1,93.10</a:t>
              </a:r>
              <a:r>
                <a:rPr lang="fr-FR" sz="1600" baseline="30000" dirty="0"/>
                <a:t>-3</a:t>
              </a:r>
              <a:r>
                <a:rPr lang="en-US" sz="1600" dirty="0"/>
                <a:t>×298×log0,0475</a:t>
              </a:r>
              <a:endParaRPr lang="en-US" sz="1600" baseline="-25000" dirty="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116592" y="4803935"/>
              <a:ext cx="155763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/>
                <a:t>= +1,8 kcal / </a:t>
              </a:r>
              <a:r>
                <a:rPr lang="en-US" sz="1600" dirty="0" err="1"/>
                <a:t>mol</a:t>
              </a:r>
              <a:endParaRPr lang="fr-FR" sz="1600" dirty="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188344" y="5221297"/>
              <a:ext cx="497408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600" dirty="0"/>
                <a:t>Or dans la cellule: [DHAP] = 2.10</a:t>
              </a:r>
              <a:r>
                <a:rPr lang="fr-FR" sz="1600" baseline="30000" dirty="0"/>
                <a:t>-4</a:t>
              </a:r>
              <a:r>
                <a:rPr lang="fr-FR" sz="1600" dirty="0"/>
                <a:t> M  &amp; [GA3P] = 3.10</a:t>
              </a:r>
              <a:r>
                <a:rPr lang="fr-FR" sz="1600" baseline="30000" dirty="0"/>
                <a:t>-6</a:t>
              </a:r>
              <a:r>
                <a:rPr lang="fr-FR" sz="1600" dirty="0"/>
                <a:t> M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111586" y="5704839"/>
              <a:ext cx="323568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err="1">
                  <a:cs typeface="Symbol" charset="2"/>
                </a:rPr>
                <a:t>D’où</a:t>
              </a:r>
              <a:r>
                <a:rPr lang="en-US" sz="1600" dirty="0">
                  <a:cs typeface="Symbol" charset="2"/>
                </a:rPr>
                <a:t>: </a:t>
              </a:r>
              <a:r>
                <a:rPr lang="en-US" sz="1600" b="1" dirty="0">
                  <a:latin typeface="Symbol" charset="2"/>
                  <a:cs typeface="Symbol" charset="2"/>
                </a:rPr>
                <a:t>D</a:t>
              </a:r>
              <a:r>
                <a:rPr lang="en-US" sz="1600" dirty="0"/>
                <a:t>G = 1,8 + 2,303×</a:t>
              </a:r>
              <a:r>
                <a:rPr lang="fr-FR" sz="1600" dirty="0"/>
                <a:t>1,93.10</a:t>
              </a:r>
              <a:r>
                <a:rPr lang="fr-FR" sz="1600" baseline="30000" dirty="0"/>
                <a:t>-3</a:t>
              </a:r>
              <a:r>
                <a:rPr lang="en-US" sz="1600" dirty="0"/>
                <a:t>×log</a:t>
              </a:r>
              <a:endParaRPr lang="en-US" sz="1600" baseline="-25000" dirty="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7268546" y="5549338"/>
              <a:ext cx="78549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/>
                <a:t>[</a:t>
              </a:r>
              <a:r>
                <a:rPr lang="fr-FR" sz="1600" dirty="0"/>
                <a:t>3.10</a:t>
              </a:r>
              <a:r>
                <a:rPr lang="fr-FR" sz="1600" baseline="30000" dirty="0"/>
                <a:t>-6</a:t>
              </a:r>
              <a:r>
                <a:rPr lang="en-US" sz="1600" dirty="0"/>
                <a:t>]</a:t>
              </a:r>
              <a:endParaRPr lang="fr-FR" sz="1600" dirty="0"/>
            </a:p>
          </p:txBody>
        </p:sp>
        <p:cxnSp>
          <p:nvCxnSpPr>
            <p:cNvPr id="58" name="Connecteur droit 57"/>
            <p:cNvCxnSpPr/>
            <p:nvPr/>
          </p:nvCxnSpPr>
          <p:spPr>
            <a:xfrm>
              <a:off x="7341430" y="5918670"/>
              <a:ext cx="683995" cy="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59" name="Rectangle 58"/>
            <p:cNvSpPr/>
            <p:nvPr/>
          </p:nvSpPr>
          <p:spPr>
            <a:xfrm>
              <a:off x="7255083" y="5842414"/>
              <a:ext cx="78549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/>
                <a:t>[</a:t>
              </a:r>
              <a:r>
                <a:rPr lang="fr-FR" sz="1600" dirty="0"/>
                <a:t>2.10</a:t>
              </a:r>
              <a:r>
                <a:rPr lang="fr-FR" sz="1600" baseline="30000" dirty="0"/>
                <a:t>-4</a:t>
              </a:r>
              <a:r>
                <a:rPr lang="en-US" sz="1600" dirty="0"/>
                <a:t>]</a:t>
              </a:r>
              <a:endParaRPr lang="fr-FR" sz="1600" dirty="0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996832" y="6101014"/>
              <a:ext cx="273103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/>
                <a:t>= -0,7 kcal / </a:t>
              </a:r>
              <a:r>
                <a:rPr lang="en-US" sz="1600" dirty="0" err="1"/>
                <a:t>mol</a:t>
              </a:r>
              <a:r>
                <a:rPr lang="en-US" sz="1600" dirty="0"/>
                <a:t> </a:t>
              </a:r>
              <a:r>
                <a:rPr lang="fr-FR" sz="1600" dirty="0">
                  <a:solidFill>
                    <a:srgbClr val="C00000"/>
                  </a:solidFill>
                </a:rPr>
                <a:t>(</a:t>
              </a:r>
              <a:r>
                <a:rPr lang="fr-FR" sz="1600" dirty="0" err="1">
                  <a:solidFill>
                    <a:srgbClr val="C00000"/>
                  </a:solidFill>
                </a:rPr>
                <a:t>exergonique</a:t>
              </a:r>
              <a:r>
                <a:rPr lang="fr-FR" sz="1600" dirty="0">
                  <a:solidFill>
                    <a:srgbClr val="C00000"/>
                  </a:solidFill>
                </a:rPr>
                <a:t>)</a:t>
              </a:r>
              <a:endParaRPr lang="fr-FR" sz="1600" dirty="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5241332" y="6380640"/>
              <a:ext cx="25056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rgbClr val="C00000"/>
                  </a:solidFill>
                </a:rPr>
                <a:t>Isomérisation spontanée</a:t>
              </a:r>
              <a:endParaRPr lang="fr-FR" dirty="0"/>
            </a:p>
          </p:txBody>
        </p:sp>
      </p:grpSp>
      <p:sp>
        <p:nvSpPr>
          <p:cNvPr id="64" name="Text Box 3"/>
          <p:cNvSpPr txBox="1">
            <a:spLocks noChangeArrowheads="1"/>
          </p:cNvSpPr>
          <p:nvPr/>
        </p:nvSpPr>
        <p:spPr bwMode="auto">
          <a:xfrm>
            <a:off x="179388" y="188913"/>
            <a:ext cx="33694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chemeClr val="accent2"/>
                </a:solidFill>
                <a:latin typeface="Calibri" charset="0"/>
                <a:cs typeface="Calibri" charset="0"/>
              </a:rPr>
              <a:t>II. Un chouïa de thermo !</a:t>
            </a:r>
          </a:p>
        </p:txBody>
      </p:sp>
    </p:spTree>
    <p:extLst>
      <p:ext uri="{BB962C8B-B14F-4D97-AF65-F5344CB8AC3E}">
        <p14:creationId xmlns:p14="http://schemas.microsoft.com/office/powerpoint/2010/main" val="232636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0535" y="1065361"/>
            <a:ext cx="2424477" cy="13516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2280" y="903414"/>
            <a:ext cx="77835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Dans les voies métabolique il est commun de coupler une réaction non favorable (</a:t>
            </a:r>
            <a:r>
              <a:rPr lang="fr-FR" dirty="0" err="1">
                <a:solidFill>
                  <a:srgbClr val="C00000"/>
                </a:solidFill>
              </a:rPr>
              <a:t>endergonique</a:t>
            </a:r>
            <a:r>
              <a:rPr lang="fr-FR" dirty="0"/>
              <a:t>) avec une réaction favorable (</a:t>
            </a:r>
            <a:r>
              <a:rPr lang="fr-FR" dirty="0" err="1">
                <a:solidFill>
                  <a:srgbClr val="C00000"/>
                </a:solidFill>
              </a:rPr>
              <a:t>exergonique</a:t>
            </a:r>
            <a:r>
              <a:rPr lang="fr-FR" dirty="0"/>
              <a:t>) pour obtenir une réaction globale favorable.</a:t>
            </a:r>
          </a:p>
        </p:txBody>
      </p:sp>
      <p:sp>
        <p:nvSpPr>
          <p:cNvPr id="6" name="Rectangle 5"/>
          <p:cNvSpPr/>
          <p:nvPr/>
        </p:nvSpPr>
        <p:spPr>
          <a:xfrm>
            <a:off x="471657" y="2163853"/>
            <a:ext cx="79839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La thermodynamique prédit qu’une réaction s’effectue si le </a:t>
            </a:r>
          </a:p>
          <a:p>
            <a:r>
              <a:rPr lang="en-US" b="1" dirty="0">
                <a:latin typeface="Symbol" charset="2"/>
                <a:cs typeface="Symbol" charset="2"/>
              </a:rPr>
              <a:t>D</a:t>
            </a:r>
            <a:r>
              <a:rPr lang="fr-FR" dirty="0"/>
              <a:t>G est &lt;0. Quand 2 réactions sont couplées, Le </a:t>
            </a:r>
            <a:r>
              <a:rPr lang="en-US" b="1" dirty="0">
                <a:latin typeface="Symbol" charset="2"/>
                <a:cs typeface="Symbol" charset="2"/>
              </a:rPr>
              <a:t>D</a:t>
            </a:r>
            <a:r>
              <a:rPr lang="en-US" dirty="0">
                <a:latin typeface="+mj-lt"/>
                <a:cs typeface="Symbol" charset="2"/>
              </a:rPr>
              <a:t>G</a:t>
            </a:r>
            <a:r>
              <a:rPr lang="en-US" b="1" dirty="0">
                <a:latin typeface="+mj-lt"/>
                <a:cs typeface="Symbol" charset="2"/>
              </a:rPr>
              <a:t> </a:t>
            </a:r>
            <a:r>
              <a:rPr lang="en-US" dirty="0">
                <a:latin typeface="+mj-lt"/>
                <a:cs typeface="Symbol" charset="2"/>
              </a:rPr>
              <a:t>de la </a:t>
            </a:r>
            <a:r>
              <a:rPr lang="en-US" dirty="0" err="1">
                <a:latin typeface="+mj-lt"/>
                <a:cs typeface="Symbol" charset="2"/>
              </a:rPr>
              <a:t>réaction</a:t>
            </a:r>
            <a:r>
              <a:rPr lang="en-US" dirty="0">
                <a:latin typeface="+mj-lt"/>
                <a:cs typeface="Symbol" charset="2"/>
              </a:rPr>
              <a:t> </a:t>
            </a:r>
            <a:r>
              <a:rPr lang="en-US" dirty="0" err="1">
                <a:latin typeface="+mj-lt"/>
                <a:cs typeface="Symbol" charset="2"/>
              </a:rPr>
              <a:t>globale</a:t>
            </a:r>
            <a:r>
              <a:rPr lang="en-US" dirty="0">
                <a:latin typeface="+mj-lt"/>
                <a:cs typeface="Symbol" charset="2"/>
              </a:rPr>
              <a:t> </a:t>
            </a:r>
            <a:r>
              <a:rPr lang="fr-FR" dirty="0"/>
              <a:t>est égale à la somme des </a:t>
            </a:r>
            <a:r>
              <a:rPr lang="en-US" b="1" dirty="0">
                <a:latin typeface="Symbol" charset="2"/>
                <a:cs typeface="Symbol" charset="2"/>
              </a:rPr>
              <a:t>D</a:t>
            </a:r>
            <a:r>
              <a:rPr lang="en-US" dirty="0">
                <a:cs typeface="Symbol" charset="2"/>
              </a:rPr>
              <a:t>G</a:t>
            </a:r>
            <a:r>
              <a:rPr lang="en-US" b="1" dirty="0">
                <a:cs typeface="Symbol" charset="2"/>
              </a:rPr>
              <a:t> </a:t>
            </a:r>
            <a:r>
              <a:rPr lang="en-US" dirty="0">
                <a:cs typeface="Symbol" charset="2"/>
              </a:rPr>
              <a:t>des </a:t>
            </a:r>
            <a:r>
              <a:rPr lang="en-US" dirty="0" err="1">
                <a:cs typeface="Symbol" charset="2"/>
              </a:rPr>
              <a:t>réactions</a:t>
            </a:r>
            <a:r>
              <a:rPr lang="en-US" dirty="0">
                <a:cs typeface="Symbol" charset="2"/>
              </a:rPr>
              <a:t> qui </a:t>
            </a:r>
            <a:r>
              <a:rPr lang="en-US" dirty="0" err="1">
                <a:cs typeface="Symbol" charset="2"/>
              </a:rPr>
              <a:t>sont</a:t>
            </a:r>
            <a:r>
              <a:rPr lang="en-US" dirty="0">
                <a:cs typeface="Symbol" charset="2"/>
              </a:rPr>
              <a:t> </a:t>
            </a:r>
            <a:r>
              <a:rPr lang="en-US" dirty="0" err="1">
                <a:cs typeface="Symbol" charset="2"/>
              </a:rPr>
              <a:t>couplées</a:t>
            </a:r>
            <a:r>
              <a:rPr lang="en-US" dirty="0">
                <a:cs typeface="Symbol" charset="2"/>
              </a:rPr>
              <a:t>.</a:t>
            </a:r>
            <a:endParaRPr lang="fr-FR" dirty="0"/>
          </a:p>
        </p:txBody>
      </p:sp>
      <p:cxnSp>
        <p:nvCxnSpPr>
          <p:cNvPr id="7" name="Connecteur droit avec flèche 6"/>
          <p:cNvCxnSpPr/>
          <p:nvPr/>
        </p:nvCxnSpPr>
        <p:spPr>
          <a:xfrm rot="16200000">
            <a:off x="3680698" y="2955426"/>
            <a:ext cx="0" cy="647699"/>
          </a:xfrm>
          <a:prstGeom prst="straightConnector1">
            <a:avLst/>
          </a:prstGeom>
          <a:ln w="38100" cap="rnd" cmpd="sng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295258" y="3026213"/>
            <a:ext cx="9447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dirty="0"/>
              <a:t>A + B</a:t>
            </a:r>
            <a:endParaRPr lang="fr-FR" sz="2800" dirty="0"/>
          </a:p>
        </p:txBody>
      </p:sp>
      <p:sp>
        <p:nvSpPr>
          <p:cNvPr id="9" name="Rectangle 8"/>
          <p:cNvSpPr/>
          <p:nvPr/>
        </p:nvSpPr>
        <p:spPr>
          <a:xfrm>
            <a:off x="4039959" y="3024194"/>
            <a:ext cx="9422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dirty="0"/>
              <a:t>C + D</a:t>
            </a:r>
            <a:endParaRPr lang="fr-FR" sz="2800" dirty="0">
              <a:solidFill>
                <a:srgbClr val="C00000"/>
              </a:solidFill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 rot="5400000" flipH="1">
            <a:off x="3615881" y="3057690"/>
            <a:ext cx="0" cy="647699"/>
          </a:xfrm>
          <a:prstGeom prst="straightConnector1">
            <a:avLst/>
          </a:prstGeom>
          <a:ln w="38100" cap="rnd" cmpd="sng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rot="16200000">
            <a:off x="3674338" y="3584106"/>
            <a:ext cx="0" cy="647699"/>
          </a:xfrm>
          <a:prstGeom prst="straightConnector1">
            <a:avLst/>
          </a:prstGeom>
          <a:ln w="38100" cap="rnd" cmpd="sng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297577" y="3654893"/>
            <a:ext cx="9273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dirty="0"/>
              <a:t>D + E</a:t>
            </a:r>
            <a:endParaRPr lang="fr-FR" sz="2800" dirty="0"/>
          </a:p>
        </p:txBody>
      </p:sp>
      <p:sp>
        <p:nvSpPr>
          <p:cNvPr id="13" name="Rectangle 12"/>
          <p:cNvSpPr/>
          <p:nvPr/>
        </p:nvSpPr>
        <p:spPr>
          <a:xfrm>
            <a:off x="4057832" y="3652874"/>
            <a:ext cx="3494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dirty="0"/>
              <a:t>F</a:t>
            </a:r>
            <a:endParaRPr lang="fr-FR" sz="2800" dirty="0">
              <a:solidFill>
                <a:srgbClr val="C00000"/>
              </a:solidFill>
            </a:endParaRPr>
          </a:p>
        </p:txBody>
      </p:sp>
      <p:cxnSp>
        <p:nvCxnSpPr>
          <p:cNvPr id="14" name="Connecteur droit avec flèche 13"/>
          <p:cNvCxnSpPr/>
          <p:nvPr/>
        </p:nvCxnSpPr>
        <p:spPr>
          <a:xfrm rot="5400000" flipH="1">
            <a:off x="3609521" y="3686370"/>
            <a:ext cx="0" cy="647699"/>
          </a:xfrm>
          <a:prstGeom prst="straightConnector1">
            <a:avLst/>
          </a:prstGeom>
          <a:ln w="38100" cap="rnd" cmpd="sng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orme libre 16"/>
          <p:cNvSpPr/>
          <p:nvPr/>
        </p:nvSpPr>
        <p:spPr>
          <a:xfrm>
            <a:off x="2506060" y="3458767"/>
            <a:ext cx="2256588" cy="306186"/>
          </a:xfrm>
          <a:custGeom>
            <a:avLst/>
            <a:gdLst>
              <a:gd name="connsiteX0" fmla="*/ 2256588 w 2256588"/>
              <a:gd name="connsiteY0" fmla="*/ 0 h 306186"/>
              <a:gd name="connsiteX1" fmla="*/ 2256588 w 2256588"/>
              <a:gd name="connsiteY1" fmla="*/ 124742 h 306186"/>
              <a:gd name="connsiteX2" fmla="*/ 0 w 2256588"/>
              <a:gd name="connsiteY2" fmla="*/ 124742 h 306186"/>
              <a:gd name="connsiteX3" fmla="*/ 0 w 2256588"/>
              <a:gd name="connsiteY3" fmla="*/ 306186 h 306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6588" h="306186">
                <a:moveTo>
                  <a:pt x="2256588" y="0"/>
                </a:moveTo>
                <a:lnTo>
                  <a:pt x="2256588" y="124742"/>
                </a:lnTo>
                <a:lnTo>
                  <a:pt x="0" y="124742"/>
                </a:lnTo>
                <a:lnTo>
                  <a:pt x="0" y="306186"/>
                </a:lnTo>
              </a:path>
            </a:pathLst>
          </a:custGeom>
          <a:ln w="28575" cmpd="sng">
            <a:solidFill>
              <a:srgbClr val="984807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574981" y="4278154"/>
            <a:ext cx="84400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• A + B </a:t>
            </a:r>
            <a:r>
              <a:rPr lang="en-US" b="1" dirty="0"/>
              <a:t>→ </a:t>
            </a:r>
            <a:r>
              <a:rPr lang="en-US" dirty="0"/>
              <a:t>C + D         </a:t>
            </a:r>
            <a:r>
              <a:rPr lang="en-US" b="1" dirty="0">
                <a:latin typeface="Symbol" charset="2"/>
                <a:cs typeface="Symbol" charset="2"/>
              </a:rPr>
              <a:t>D</a:t>
            </a:r>
            <a:r>
              <a:rPr lang="en-US" dirty="0">
                <a:cs typeface="Symbol" charset="2"/>
              </a:rPr>
              <a:t>G</a:t>
            </a:r>
            <a:r>
              <a:rPr lang="fr-FR" baseline="30000" dirty="0"/>
              <a:t>0’</a:t>
            </a:r>
            <a:r>
              <a:rPr lang="fr-FR" dirty="0"/>
              <a:t> </a:t>
            </a:r>
            <a:r>
              <a:rPr lang="en-US" dirty="0"/>
              <a:t> </a:t>
            </a:r>
            <a:r>
              <a:rPr lang="en-US" dirty="0" err="1"/>
              <a:t>réaction</a:t>
            </a:r>
            <a:r>
              <a:rPr lang="en-US" dirty="0"/>
              <a:t> 1</a:t>
            </a:r>
          </a:p>
          <a:p>
            <a:r>
              <a:rPr lang="en-US" dirty="0"/>
              <a:t>• D + E </a:t>
            </a:r>
            <a:r>
              <a:rPr lang="en-US" b="1" dirty="0"/>
              <a:t>→ </a:t>
            </a:r>
            <a:r>
              <a:rPr lang="en-US" dirty="0"/>
              <a:t>F                 </a:t>
            </a:r>
            <a:r>
              <a:rPr lang="en-US" b="1" dirty="0">
                <a:latin typeface="Symbol" charset="2"/>
                <a:cs typeface="Symbol" charset="2"/>
              </a:rPr>
              <a:t>D</a:t>
            </a:r>
            <a:r>
              <a:rPr lang="en-US" dirty="0">
                <a:cs typeface="Symbol" charset="2"/>
              </a:rPr>
              <a:t>G</a:t>
            </a:r>
            <a:r>
              <a:rPr lang="fr-FR" baseline="30000" dirty="0"/>
              <a:t>0’</a:t>
            </a:r>
            <a:r>
              <a:rPr lang="fr-FR" dirty="0"/>
              <a:t> </a:t>
            </a:r>
            <a:r>
              <a:rPr lang="en-US" dirty="0" err="1"/>
              <a:t>réaction</a:t>
            </a:r>
            <a:r>
              <a:rPr lang="en-US" dirty="0"/>
              <a:t> 2</a:t>
            </a:r>
          </a:p>
          <a:p>
            <a:r>
              <a:rPr lang="en-US" dirty="0"/>
              <a:t>• A + B + E </a:t>
            </a:r>
            <a:r>
              <a:rPr lang="en-US" b="1" dirty="0"/>
              <a:t>→ </a:t>
            </a:r>
            <a:r>
              <a:rPr lang="en-US" dirty="0"/>
              <a:t>C + F    </a:t>
            </a:r>
            <a:r>
              <a:rPr lang="en-US" b="1" dirty="0">
                <a:latin typeface="Symbol" charset="2"/>
                <a:cs typeface="Symbol" charset="2"/>
              </a:rPr>
              <a:t>D</a:t>
            </a:r>
            <a:r>
              <a:rPr lang="en-US" dirty="0">
                <a:cs typeface="Symbol" charset="2"/>
              </a:rPr>
              <a:t>G</a:t>
            </a:r>
            <a:r>
              <a:rPr lang="fr-FR" baseline="30000" dirty="0"/>
              <a:t>0’</a:t>
            </a:r>
            <a:r>
              <a:rPr lang="fr-FR" dirty="0"/>
              <a:t> </a:t>
            </a:r>
            <a:r>
              <a:rPr lang="en-US" dirty="0" err="1"/>
              <a:t>réaction</a:t>
            </a:r>
            <a:r>
              <a:rPr lang="en-US" dirty="0"/>
              <a:t> </a:t>
            </a:r>
            <a:r>
              <a:rPr lang="en-US" dirty="0" err="1"/>
              <a:t>globale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139106" y="3364767"/>
            <a:ext cx="33165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Les valeurs de </a:t>
            </a:r>
            <a:r>
              <a:rPr lang="en-US" b="1" dirty="0">
                <a:latin typeface="Symbol" charset="2"/>
                <a:cs typeface="Symbol" charset="2"/>
              </a:rPr>
              <a:t>D</a:t>
            </a:r>
            <a:r>
              <a:rPr lang="en-US" dirty="0">
                <a:cs typeface="Symbol" charset="2"/>
              </a:rPr>
              <a:t>G</a:t>
            </a:r>
            <a:r>
              <a:rPr lang="fr-FR" baseline="30000" dirty="0"/>
              <a:t>0’</a:t>
            </a:r>
            <a:r>
              <a:rPr lang="fr-FR" dirty="0"/>
              <a:t> sont additives</a:t>
            </a:r>
            <a:endParaRPr lang="fr-FR" baseline="30000" dirty="0"/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179388" y="188913"/>
            <a:ext cx="33694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chemeClr val="accent2"/>
                </a:solidFill>
                <a:latin typeface="Calibri" charset="0"/>
                <a:cs typeface="Calibri" charset="0"/>
              </a:rPr>
              <a:t>II. Un chouïa de thermo !</a:t>
            </a:r>
          </a:p>
        </p:txBody>
      </p:sp>
      <p:sp>
        <p:nvSpPr>
          <p:cNvPr id="2" name="Rectangle 1"/>
          <p:cNvSpPr/>
          <p:nvPr/>
        </p:nvSpPr>
        <p:spPr>
          <a:xfrm>
            <a:off x="582627" y="5201484"/>
            <a:ext cx="98112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• </a:t>
            </a:r>
            <a:r>
              <a:rPr lang="en-US" b="1" dirty="0">
                <a:latin typeface="Symbol" charset="2"/>
                <a:cs typeface="Symbol" charset="2"/>
              </a:rPr>
              <a:t>D</a:t>
            </a:r>
            <a:r>
              <a:rPr lang="en-US" dirty="0">
                <a:cs typeface="Symbol" charset="2"/>
              </a:rPr>
              <a:t>G</a:t>
            </a:r>
            <a:r>
              <a:rPr lang="fr-FR" baseline="30000" dirty="0"/>
              <a:t>0’</a:t>
            </a:r>
            <a:r>
              <a:rPr lang="fr-FR" dirty="0"/>
              <a:t> </a:t>
            </a:r>
            <a:r>
              <a:rPr lang="en-US" dirty="0" err="1"/>
              <a:t>réaction</a:t>
            </a:r>
            <a:r>
              <a:rPr lang="en-US" dirty="0"/>
              <a:t> </a:t>
            </a:r>
            <a:r>
              <a:rPr lang="en-US" dirty="0" err="1"/>
              <a:t>globale</a:t>
            </a:r>
            <a:r>
              <a:rPr lang="en-US" dirty="0"/>
              <a:t> = </a:t>
            </a:r>
            <a:r>
              <a:rPr lang="en-US" b="1" dirty="0">
                <a:latin typeface="Symbol" charset="2"/>
                <a:cs typeface="Symbol" charset="2"/>
              </a:rPr>
              <a:t>D</a:t>
            </a:r>
            <a:r>
              <a:rPr lang="en-US" dirty="0">
                <a:cs typeface="Symbol" charset="2"/>
              </a:rPr>
              <a:t>G</a:t>
            </a:r>
            <a:r>
              <a:rPr lang="fr-FR" baseline="30000" dirty="0"/>
              <a:t>0’</a:t>
            </a:r>
            <a:r>
              <a:rPr lang="fr-FR" dirty="0"/>
              <a:t> </a:t>
            </a:r>
            <a:r>
              <a:rPr lang="en-US" dirty="0" err="1"/>
              <a:t>réaction</a:t>
            </a:r>
            <a:r>
              <a:rPr lang="en-US" dirty="0"/>
              <a:t> 1 + </a:t>
            </a:r>
            <a:r>
              <a:rPr lang="en-US" b="1" dirty="0">
                <a:latin typeface="Symbol" charset="2"/>
                <a:cs typeface="Symbol" charset="2"/>
              </a:rPr>
              <a:t>D</a:t>
            </a:r>
            <a:r>
              <a:rPr lang="en-US" dirty="0">
                <a:cs typeface="Symbol" charset="2"/>
              </a:rPr>
              <a:t>G</a:t>
            </a:r>
            <a:r>
              <a:rPr lang="fr-FR" baseline="30000" dirty="0"/>
              <a:t>0’</a:t>
            </a:r>
            <a:r>
              <a:rPr lang="fr-FR" dirty="0"/>
              <a:t> </a:t>
            </a:r>
            <a:r>
              <a:rPr lang="en-US" dirty="0"/>
              <a:t> </a:t>
            </a:r>
            <a:r>
              <a:rPr lang="en-US" dirty="0" err="1"/>
              <a:t>réaction</a:t>
            </a:r>
            <a:r>
              <a:rPr lang="en-US" dirty="0"/>
              <a:t> 2</a:t>
            </a:r>
          </a:p>
          <a:p>
            <a:endParaRPr lang="en-US" dirty="0"/>
          </a:p>
          <a:p>
            <a:r>
              <a:rPr lang="en-US" dirty="0"/>
              <a:t>• </a:t>
            </a:r>
            <a:r>
              <a:rPr lang="en-US" dirty="0" err="1"/>
              <a:t>Dans</a:t>
            </a:r>
            <a:r>
              <a:rPr lang="en-US" dirty="0"/>
              <a:t> les </a:t>
            </a:r>
            <a:r>
              <a:rPr lang="en-US" dirty="0" err="1"/>
              <a:t>réactions</a:t>
            </a:r>
            <a:r>
              <a:rPr lang="en-US" dirty="0"/>
              <a:t> </a:t>
            </a:r>
            <a:r>
              <a:rPr lang="en-US" dirty="0" err="1"/>
              <a:t>métaboliques</a:t>
            </a:r>
            <a:r>
              <a:rPr lang="en-US" dirty="0"/>
              <a:t>, </a:t>
            </a:r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err="1"/>
              <a:t>réaction</a:t>
            </a:r>
            <a:r>
              <a:rPr lang="en-US" dirty="0"/>
              <a:t> </a:t>
            </a:r>
            <a:r>
              <a:rPr lang="en-US" dirty="0" err="1"/>
              <a:t>défavorable</a:t>
            </a:r>
            <a:r>
              <a:rPr lang="en-US" dirty="0"/>
              <a:t> </a:t>
            </a:r>
            <a:r>
              <a:rPr lang="en-US" dirty="0" err="1"/>
              <a:t>s’effectuera</a:t>
            </a:r>
            <a:r>
              <a:rPr lang="en-US" dirty="0"/>
              <a:t> par </a:t>
            </a:r>
          </a:p>
          <a:p>
            <a:r>
              <a:rPr lang="en-US" dirty="0"/>
              <a:t>   </a:t>
            </a:r>
            <a:r>
              <a:rPr lang="en-US" dirty="0" err="1"/>
              <a:t>couplage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err="1"/>
              <a:t>réaction</a:t>
            </a:r>
            <a:r>
              <a:rPr lang="en-US" dirty="0"/>
              <a:t> </a:t>
            </a:r>
            <a:r>
              <a:rPr lang="en-US" dirty="0" err="1"/>
              <a:t>très</a:t>
            </a:r>
            <a:r>
              <a:rPr lang="en-US" dirty="0"/>
              <a:t> favorable: </a:t>
            </a:r>
            <a:r>
              <a:rPr lang="en-US" dirty="0" err="1"/>
              <a:t>l’hydrolse</a:t>
            </a:r>
            <a:r>
              <a:rPr lang="en-US" dirty="0"/>
              <a:t> de </a:t>
            </a:r>
            <a:r>
              <a:rPr lang="en-US" dirty="0" err="1"/>
              <a:t>l’ATP</a:t>
            </a:r>
            <a:r>
              <a:rPr lang="en-US" dirty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386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2" grpId="0"/>
      <p:bldP spid="13" grpId="0"/>
      <p:bldP spid="17" grpId="0" animBg="1"/>
      <p:bldP spid="18" grpId="0"/>
      <p:bldP spid="19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11777" y="1047855"/>
            <a:ext cx="1306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Glucose-6-P</a:t>
            </a:r>
          </a:p>
        </p:txBody>
      </p:sp>
      <p:cxnSp>
        <p:nvCxnSpPr>
          <p:cNvPr id="5" name="Connecteur droit avec flèche 4"/>
          <p:cNvCxnSpPr/>
          <p:nvPr/>
        </p:nvCxnSpPr>
        <p:spPr>
          <a:xfrm rot="16200000">
            <a:off x="2529374" y="1036098"/>
            <a:ext cx="0" cy="323997"/>
          </a:xfrm>
          <a:prstGeom prst="straightConnector1">
            <a:avLst/>
          </a:prstGeom>
          <a:ln w="19050" cap="rnd" cmpd="sng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/>
          <p:cNvCxnSpPr/>
          <p:nvPr/>
        </p:nvCxnSpPr>
        <p:spPr>
          <a:xfrm rot="5400000" flipH="1">
            <a:off x="2491702" y="1120745"/>
            <a:ext cx="0" cy="323997"/>
          </a:xfrm>
          <a:prstGeom prst="straightConnector1">
            <a:avLst/>
          </a:prstGeom>
          <a:ln w="19050" cap="rnd" cmpd="sng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615651" y="1041495"/>
            <a:ext cx="1371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Fructose-6-P</a:t>
            </a:r>
          </a:p>
        </p:txBody>
      </p:sp>
      <p:sp>
        <p:nvSpPr>
          <p:cNvPr id="8" name="Rectangle 7"/>
          <p:cNvSpPr/>
          <p:nvPr/>
        </p:nvSpPr>
        <p:spPr>
          <a:xfrm>
            <a:off x="1011777" y="1463578"/>
            <a:ext cx="2005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Symbol" charset="2"/>
                <a:cs typeface="Symbol" charset="2"/>
              </a:rPr>
              <a:t>D</a:t>
            </a:r>
            <a:r>
              <a:rPr lang="en-US" dirty="0">
                <a:cs typeface="Symbol" charset="2"/>
              </a:rPr>
              <a:t>G</a:t>
            </a:r>
            <a:r>
              <a:rPr lang="fr-FR" baseline="30000" dirty="0"/>
              <a:t>0’</a:t>
            </a:r>
            <a:r>
              <a:rPr lang="el-GR" dirty="0"/>
              <a:t> = +1</a:t>
            </a:r>
            <a:r>
              <a:rPr lang="fr-FR" dirty="0"/>
              <a:t>,</a:t>
            </a:r>
            <a:r>
              <a:rPr lang="el-GR" dirty="0"/>
              <a:t>7 kJ</a:t>
            </a:r>
            <a:r>
              <a:rPr lang="fr-FR" dirty="0"/>
              <a:t>.</a:t>
            </a:r>
            <a:r>
              <a:rPr lang="el-GR" dirty="0"/>
              <a:t>mol</a:t>
            </a:r>
            <a:r>
              <a:rPr lang="el-GR" baseline="30000" dirty="0"/>
              <a:t>-1</a:t>
            </a:r>
          </a:p>
        </p:txBody>
      </p:sp>
      <p:sp>
        <p:nvSpPr>
          <p:cNvPr id="9" name="Rectangle 8"/>
          <p:cNvSpPr/>
          <p:nvPr/>
        </p:nvSpPr>
        <p:spPr>
          <a:xfrm>
            <a:off x="402768" y="1867960"/>
            <a:ext cx="1956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Fructose-6-P + ATP </a:t>
            </a:r>
          </a:p>
        </p:txBody>
      </p:sp>
      <p:cxnSp>
        <p:nvCxnSpPr>
          <p:cNvPr id="10" name="Connecteur droit avec flèche 9"/>
          <p:cNvCxnSpPr/>
          <p:nvPr/>
        </p:nvCxnSpPr>
        <p:spPr>
          <a:xfrm rot="16200000">
            <a:off x="2545694" y="1857558"/>
            <a:ext cx="0" cy="323997"/>
          </a:xfrm>
          <a:prstGeom prst="straightConnector1">
            <a:avLst/>
          </a:prstGeom>
          <a:ln w="19050" cap="rnd" cmpd="sng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rot="5400000" flipH="1">
            <a:off x="2508022" y="1942205"/>
            <a:ext cx="0" cy="323997"/>
          </a:xfrm>
          <a:prstGeom prst="straightConnector1">
            <a:avLst/>
          </a:prstGeom>
          <a:ln w="19050" cap="rnd" cmpd="sng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705477" y="1844250"/>
            <a:ext cx="24251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Fructose-1,6-bisP + ADP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11777" y="2238322"/>
            <a:ext cx="2169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Symbol" charset="2"/>
                <a:cs typeface="Symbol" charset="2"/>
              </a:rPr>
              <a:t>D</a:t>
            </a:r>
            <a:r>
              <a:rPr lang="en-US" dirty="0">
                <a:cs typeface="Symbol" charset="2"/>
              </a:rPr>
              <a:t>G</a:t>
            </a:r>
            <a:r>
              <a:rPr lang="fr-FR" baseline="30000" dirty="0"/>
              <a:t>0’</a:t>
            </a:r>
            <a:r>
              <a:rPr lang="el-GR" dirty="0"/>
              <a:t>  = -14</a:t>
            </a:r>
            <a:r>
              <a:rPr lang="fr-FR" dirty="0"/>
              <a:t>,</a:t>
            </a:r>
            <a:r>
              <a:rPr lang="el-GR" dirty="0"/>
              <a:t>2 kJ</a:t>
            </a:r>
            <a:r>
              <a:rPr lang="fr-FR" dirty="0"/>
              <a:t>.</a:t>
            </a:r>
            <a:r>
              <a:rPr lang="el-GR" dirty="0"/>
              <a:t>mol</a:t>
            </a:r>
            <a:r>
              <a:rPr lang="el-GR" baseline="30000" dirty="0"/>
              <a:t>-1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74404" y="2796652"/>
            <a:ext cx="1891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Glucose-6-P + ATP </a:t>
            </a:r>
          </a:p>
        </p:txBody>
      </p:sp>
      <p:cxnSp>
        <p:nvCxnSpPr>
          <p:cNvPr id="15" name="Connecteur droit avec flèche 14"/>
          <p:cNvCxnSpPr/>
          <p:nvPr/>
        </p:nvCxnSpPr>
        <p:spPr>
          <a:xfrm rot="16200000">
            <a:off x="2550674" y="2769738"/>
            <a:ext cx="0" cy="323997"/>
          </a:xfrm>
          <a:prstGeom prst="straightConnector1">
            <a:avLst/>
          </a:prstGeom>
          <a:ln w="19050" cap="rnd" cmpd="sng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rot="5400000" flipH="1">
            <a:off x="2513002" y="2854385"/>
            <a:ext cx="0" cy="323997"/>
          </a:xfrm>
          <a:prstGeom prst="straightConnector1">
            <a:avLst/>
          </a:prstGeom>
          <a:ln w="19050" cap="rnd" cmpd="sng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801177" y="2745090"/>
            <a:ext cx="24251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Fructose-1,6-bisP + ADP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16757" y="3195862"/>
            <a:ext cx="3321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Symbol" charset="2"/>
                <a:cs typeface="Symbol" charset="2"/>
              </a:rPr>
              <a:t>D</a:t>
            </a:r>
            <a:r>
              <a:rPr lang="en-US" dirty="0">
                <a:cs typeface="Symbol" charset="2"/>
              </a:rPr>
              <a:t>G</a:t>
            </a:r>
            <a:r>
              <a:rPr lang="fr-FR" baseline="30000" dirty="0"/>
              <a:t>0’</a:t>
            </a:r>
            <a:r>
              <a:rPr lang="el-GR" dirty="0"/>
              <a:t>  = </a:t>
            </a:r>
            <a:r>
              <a:rPr lang="fr-FR" dirty="0"/>
              <a:t>1, 7 </a:t>
            </a:r>
            <a:r>
              <a:rPr lang="el-GR" dirty="0"/>
              <a:t>-</a:t>
            </a:r>
            <a:r>
              <a:rPr lang="fr-FR" dirty="0"/>
              <a:t> </a:t>
            </a:r>
            <a:r>
              <a:rPr lang="el-GR" dirty="0"/>
              <a:t>14</a:t>
            </a:r>
            <a:r>
              <a:rPr lang="fr-FR" dirty="0"/>
              <a:t>,</a:t>
            </a:r>
            <a:r>
              <a:rPr lang="el-GR" dirty="0"/>
              <a:t>2 </a:t>
            </a:r>
            <a:r>
              <a:rPr lang="fr-FR" dirty="0"/>
              <a:t>= -12,5 </a:t>
            </a:r>
            <a:r>
              <a:rPr lang="el-GR" dirty="0"/>
              <a:t>kJ</a:t>
            </a:r>
            <a:r>
              <a:rPr lang="fr-FR" dirty="0"/>
              <a:t>.</a:t>
            </a:r>
            <a:r>
              <a:rPr lang="el-GR" dirty="0"/>
              <a:t>mol</a:t>
            </a:r>
            <a:r>
              <a:rPr lang="el-GR" baseline="30000" dirty="0"/>
              <a:t>-1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126617" y="4219593"/>
            <a:ext cx="1182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ATP + H</a:t>
            </a:r>
            <a:r>
              <a:rPr lang="pt-BR" baseline="-25000" dirty="0"/>
              <a:t>2</a:t>
            </a:r>
            <a:r>
              <a:rPr lang="pt-BR" dirty="0"/>
              <a:t>O</a:t>
            </a:r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1457394" y="4652276"/>
            <a:ext cx="2200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Symbol" charset="2"/>
                <a:cs typeface="Symbol" charset="2"/>
              </a:rPr>
              <a:t>D</a:t>
            </a:r>
            <a:r>
              <a:rPr lang="en-US" b="1" dirty="0">
                <a:solidFill>
                  <a:srgbClr val="C00000"/>
                </a:solidFill>
                <a:cs typeface="Symbol" charset="2"/>
              </a:rPr>
              <a:t>G</a:t>
            </a:r>
            <a:r>
              <a:rPr lang="fr-FR" b="1" baseline="30000" dirty="0">
                <a:solidFill>
                  <a:srgbClr val="C00000"/>
                </a:solidFill>
              </a:rPr>
              <a:t>0’</a:t>
            </a:r>
            <a:r>
              <a:rPr lang="en-US" b="1" dirty="0">
                <a:solidFill>
                  <a:srgbClr val="C00000"/>
                </a:solidFill>
              </a:rPr>
              <a:t> = - 30,5 kJ.mol</a:t>
            </a:r>
            <a:r>
              <a:rPr lang="en-US" b="1" baseline="30000" dirty="0">
                <a:solidFill>
                  <a:srgbClr val="C00000"/>
                </a:solidFill>
              </a:rPr>
              <a:t>-1</a:t>
            </a:r>
            <a:endParaRPr lang="fr-FR" b="1" baseline="30000" dirty="0">
              <a:solidFill>
                <a:srgbClr val="C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692426" y="411522"/>
            <a:ext cx="2813992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fr-FR" dirty="0"/>
              <a:t>1kJ = 0.2388458966275 kcal</a:t>
            </a:r>
          </a:p>
          <a:p>
            <a:pPr algn="ctr"/>
            <a:r>
              <a:rPr lang="fr-FR" dirty="0"/>
              <a:t>ou </a:t>
            </a:r>
          </a:p>
          <a:p>
            <a:pPr algn="ctr"/>
            <a:r>
              <a:rPr lang="fr-FR" dirty="0"/>
              <a:t>1 cal = 4,18 J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915485" y="1463578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Symbol" charset="2"/>
                <a:cs typeface="Symbol" charset="2"/>
              </a:rPr>
              <a:t>D</a:t>
            </a:r>
            <a:r>
              <a:rPr lang="en-US" dirty="0">
                <a:cs typeface="Symbol" charset="2"/>
              </a:rPr>
              <a:t>G</a:t>
            </a:r>
            <a:r>
              <a:rPr lang="fr-FR" baseline="30000" dirty="0"/>
              <a:t>0’</a:t>
            </a:r>
            <a:r>
              <a:rPr lang="el-GR" dirty="0"/>
              <a:t> = +</a:t>
            </a:r>
            <a:r>
              <a:rPr lang="fr-FR" dirty="0"/>
              <a:t>0,41 kcal.</a:t>
            </a:r>
            <a:r>
              <a:rPr lang="el-GR" dirty="0"/>
              <a:t>mol</a:t>
            </a:r>
            <a:r>
              <a:rPr lang="el-GR" baseline="30000" dirty="0"/>
              <a:t>-1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915485" y="2238322"/>
            <a:ext cx="2210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Symbol" charset="2"/>
                <a:cs typeface="Symbol" charset="2"/>
              </a:rPr>
              <a:t>D</a:t>
            </a:r>
            <a:r>
              <a:rPr lang="en-US" dirty="0">
                <a:cs typeface="Symbol" charset="2"/>
              </a:rPr>
              <a:t>G</a:t>
            </a:r>
            <a:r>
              <a:rPr lang="fr-FR" baseline="30000" dirty="0"/>
              <a:t>0’</a:t>
            </a:r>
            <a:r>
              <a:rPr lang="el-GR" dirty="0"/>
              <a:t> = </a:t>
            </a:r>
            <a:r>
              <a:rPr lang="fr-FR" dirty="0"/>
              <a:t>-3,39kcal.</a:t>
            </a:r>
            <a:r>
              <a:rPr lang="el-GR" dirty="0"/>
              <a:t>mol</a:t>
            </a:r>
            <a:r>
              <a:rPr lang="el-GR" baseline="30000" dirty="0"/>
              <a:t>-1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920465" y="3195862"/>
            <a:ext cx="2210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Symbol" charset="2"/>
                <a:cs typeface="Symbol" charset="2"/>
              </a:rPr>
              <a:t>D</a:t>
            </a:r>
            <a:r>
              <a:rPr lang="en-US" dirty="0">
                <a:cs typeface="Symbol" charset="2"/>
              </a:rPr>
              <a:t>G</a:t>
            </a:r>
            <a:r>
              <a:rPr lang="fr-FR" baseline="30000" dirty="0"/>
              <a:t>0’</a:t>
            </a:r>
            <a:r>
              <a:rPr lang="el-GR" dirty="0"/>
              <a:t> = </a:t>
            </a:r>
            <a:r>
              <a:rPr lang="fr-FR" dirty="0"/>
              <a:t>-2,98kcal.</a:t>
            </a:r>
            <a:r>
              <a:rPr lang="el-GR" dirty="0"/>
              <a:t>mol</a:t>
            </a:r>
            <a:r>
              <a:rPr lang="el-GR" baseline="30000" dirty="0"/>
              <a:t>-1</a:t>
            </a:r>
          </a:p>
        </p:txBody>
      </p:sp>
      <p:cxnSp>
        <p:nvCxnSpPr>
          <p:cNvPr id="26" name="Connecteur droit avec flèche 25"/>
          <p:cNvCxnSpPr/>
          <p:nvPr/>
        </p:nvCxnSpPr>
        <p:spPr>
          <a:xfrm rot="16200000">
            <a:off x="2426346" y="4227679"/>
            <a:ext cx="0" cy="323997"/>
          </a:xfrm>
          <a:prstGeom prst="straightConnector1">
            <a:avLst/>
          </a:prstGeom>
          <a:ln w="19050" cap="rnd" cmpd="sng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 rot="5400000" flipH="1">
            <a:off x="2388674" y="4312326"/>
            <a:ext cx="0" cy="323997"/>
          </a:xfrm>
          <a:prstGeom prst="straightConnector1">
            <a:avLst/>
          </a:prstGeom>
          <a:ln w="19050" cap="rnd" cmpd="sng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2538937" y="4219593"/>
            <a:ext cx="1454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ADP + </a:t>
            </a:r>
            <a:r>
              <a:rPr lang="pt-BR" dirty="0" err="1"/>
              <a:t>Pi</a:t>
            </a:r>
            <a:r>
              <a:rPr lang="pt-BR" dirty="0"/>
              <a:t> + H</a:t>
            </a:r>
            <a:r>
              <a:rPr lang="pt-BR" baseline="30000" dirty="0"/>
              <a:t>+</a:t>
            </a:r>
            <a:endParaRPr lang="fr-FR" baseline="30000" dirty="0"/>
          </a:p>
        </p:txBody>
      </p:sp>
      <p:sp>
        <p:nvSpPr>
          <p:cNvPr id="29" name="Rectangle 28"/>
          <p:cNvSpPr/>
          <p:nvPr/>
        </p:nvSpPr>
        <p:spPr>
          <a:xfrm>
            <a:off x="5920465" y="4652276"/>
            <a:ext cx="2223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Symbol" charset="2"/>
                <a:cs typeface="Symbol" charset="2"/>
              </a:rPr>
              <a:t>D</a:t>
            </a:r>
            <a:r>
              <a:rPr lang="en-US" b="1" dirty="0">
                <a:solidFill>
                  <a:srgbClr val="C00000"/>
                </a:solidFill>
                <a:cs typeface="Symbol" charset="2"/>
              </a:rPr>
              <a:t>G</a:t>
            </a:r>
            <a:r>
              <a:rPr lang="fr-FR" b="1" baseline="30000" dirty="0">
                <a:solidFill>
                  <a:srgbClr val="C00000"/>
                </a:solidFill>
              </a:rPr>
              <a:t>0’</a:t>
            </a:r>
            <a:r>
              <a:rPr lang="en-US" b="1" dirty="0">
                <a:solidFill>
                  <a:srgbClr val="C00000"/>
                </a:solidFill>
              </a:rPr>
              <a:t> = - 7,3 kcal.mol</a:t>
            </a:r>
            <a:r>
              <a:rPr lang="en-US" b="1" baseline="30000" dirty="0">
                <a:solidFill>
                  <a:srgbClr val="C00000"/>
                </a:solidFill>
              </a:rPr>
              <a:t>-1</a:t>
            </a:r>
            <a:endParaRPr lang="fr-FR" b="1" baseline="30000" dirty="0">
              <a:solidFill>
                <a:srgbClr val="C00000"/>
              </a:solidFill>
            </a:endParaRPr>
          </a:p>
        </p:txBody>
      </p: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179388" y="188913"/>
            <a:ext cx="33694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chemeClr val="accent2"/>
                </a:solidFill>
                <a:latin typeface="Calibri" charset="0"/>
                <a:cs typeface="Calibri" charset="0"/>
              </a:rPr>
              <a:t>II. Un chouïa de thermo !</a:t>
            </a:r>
          </a:p>
        </p:txBody>
      </p:sp>
    </p:spTree>
    <p:extLst>
      <p:ext uri="{BB962C8B-B14F-4D97-AF65-F5344CB8AC3E}">
        <p14:creationId xmlns:p14="http://schemas.microsoft.com/office/powerpoint/2010/main" val="339366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  <p:bldP spid="17" grpId="0"/>
      <p:bldP spid="18" grpId="0"/>
      <p:bldP spid="19" grpId="0"/>
      <p:bldP spid="20" grpId="0"/>
      <p:bldP spid="24" grpId="0"/>
      <p:bldP spid="25" grpId="0"/>
      <p:bldP spid="28" grpId="0"/>
      <p:bldP spid="2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ctangle 107"/>
          <p:cNvSpPr/>
          <p:nvPr/>
        </p:nvSpPr>
        <p:spPr>
          <a:xfrm>
            <a:off x="485436" y="1340210"/>
            <a:ext cx="2247414" cy="51804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 cmpd="sng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Rectangle 108"/>
          <p:cNvSpPr/>
          <p:nvPr/>
        </p:nvSpPr>
        <p:spPr>
          <a:xfrm>
            <a:off x="2735333" y="1340310"/>
            <a:ext cx="3800541" cy="51804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 cmpd="sng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0" name="Rectangle 109"/>
          <p:cNvSpPr/>
          <p:nvPr/>
        </p:nvSpPr>
        <p:spPr>
          <a:xfrm>
            <a:off x="6535875" y="1340310"/>
            <a:ext cx="2247414" cy="518042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 cmpd="sng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79388" y="188913"/>
            <a:ext cx="33694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chemeClr val="accent2"/>
                </a:solidFill>
                <a:latin typeface="Calibri" charset="0"/>
                <a:cs typeface="Calibri" charset="0"/>
              </a:rPr>
              <a:t>II. Un chouïa de thermo !</a:t>
            </a:r>
          </a:p>
        </p:txBody>
      </p:sp>
      <p:sp>
        <p:nvSpPr>
          <p:cNvPr id="3" name="Rectangle 2"/>
          <p:cNvSpPr/>
          <p:nvPr/>
        </p:nvSpPr>
        <p:spPr>
          <a:xfrm>
            <a:off x="2010788" y="781073"/>
            <a:ext cx="49914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i="1" dirty="0">
                <a:solidFill>
                  <a:schemeClr val="accent1">
                    <a:lumMod val="75000"/>
                  </a:schemeClr>
                </a:solidFill>
              </a:rPr>
              <a:t>Autres composés à haut potentiel de transfert </a:t>
            </a:r>
          </a:p>
        </p:txBody>
      </p:sp>
      <p:sp>
        <p:nvSpPr>
          <p:cNvPr id="4" name="Rectangle 3"/>
          <p:cNvSpPr/>
          <p:nvPr/>
        </p:nvSpPr>
        <p:spPr>
          <a:xfrm>
            <a:off x="559268" y="1327839"/>
            <a:ext cx="20942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  <a:t>Type de liaison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988647" y="1327839"/>
            <a:ext cx="13999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  <a:t>Exemples</a:t>
            </a:r>
          </a:p>
        </p:txBody>
      </p:sp>
      <p:sp>
        <p:nvSpPr>
          <p:cNvPr id="6" name="Rectangle 5"/>
          <p:cNvSpPr/>
          <p:nvPr/>
        </p:nvSpPr>
        <p:spPr>
          <a:xfrm>
            <a:off x="7350823" y="1327839"/>
            <a:ext cx="725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Symbol" charset="2"/>
                <a:cs typeface="Symbol" charset="2"/>
              </a:rPr>
              <a:t>D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cs typeface="Symbol" charset="2"/>
              </a:rPr>
              <a:t>G</a:t>
            </a:r>
            <a:r>
              <a:rPr lang="fr-FR" sz="2400" b="1" baseline="30000" dirty="0">
                <a:solidFill>
                  <a:schemeClr val="accent6">
                    <a:lumMod val="50000"/>
                  </a:schemeClr>
                </a:solidFill>
              </a:rPr>
              <a:t>0’</a:t>
            </a:r>
          </a:p>
        </p:txBody>
      </p:sp>
      <p:sp>
        <p:nvSpPr>
          <p:cNvPr id="7" name="Rectangle 6"/>
          <p:cNvSpPr/>
          <p:nvPr/>
        </p:nvSpPr>
        <p:spPr>
          <a:xfrm>
            <a:off x="6836538" y="2097393"/>
            <a:ext cx="1410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- 7 kcal.mol</a:t>
            </a:r>
            <a:r>
              <a:rPr lang="en-US" b="1" baseline="30000" dirty="0">
                <a:solidFill>
                  <a:srgbClr val="C00000"/>
                </a:solidFill>
              </a:rPr>
              <a:t>-1</a:t>
            </a:r>
            <a:endParaRPr lang="fr-FR" b="1" baseline="30000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9888" y="1821911"/>
            <a:ext cx="2002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/>
              <a:t>Phospho</a:t>
            </a:r>
            <a:r>
              <a:rPr lang="fr-FR" dirty="0"/>
              <a:t> anhydride</a:t>
            </a:r>
          </a:p>
        </p:txBody>
      </p:sp>
      <p:sp>
        <p:nvSpPr>
          <p:cNvPr id="9" name="ZoneTexte 158"/>
          <p:cNvSpPr txBox="1">
            <a:spLocks noChangeArrowheads="1"/>
          </p:cNvSpPr>
          <p:nvPr/>
        </p:nvSpPr>
        <p:spPr bwMode="auto">
          <a:xfrm>
            <a:off x="1100409" y="2123337"/>
            <a:ext cx="3928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400" b="1" dirty="0">
                <a:latin typeface="Calibri" charset="0"/>
                <a:cs typeface="Calibri" charset="0"/>
              </a:rPr>
              <a:t>O</a:t>
            </a:r>
          </a:p>
        </p:txBody>
      </p:sp>
      <p:cxnSp>
        <p:nvCxnSpPr>
          <p:cNvPr id="13" name="Connecteur droit 166"/>
          <p:cNvCxnSpPr>
            <a:cxnSpLocks noChangeShapeType="1"/>
          </p:cNvCxnSpPr>
          <p:nvPr/>
        </p:nvCxnSpPr>
        <p:spPr bwMode="auto">
          <a:xfrm>
            <a:off x="1014965" y="2371238"/>
            <a:ext cx="153991" cy="0"/>
          </a:xfrm>
          <a:prstGeom prst="line">
            <a:avLst/>
          </a:prstGeom>
          <a:noFill/>
          <a:ln w="38100" cap="rnd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7" name="Rectangle 26"/>
          <p:cNvSpPr/>
          <p:nvPr/>
        </p:nvSpPr>
        <p:spPr>
          <a:xfrm>
            <a:off x="1310449" y="2097393"/>
            <a:ext cx="389049" cy="584776"/>
          </a:xfrm>
          <a:prstGeom prst="rect">
            <a:avLst/>
          </a:prstGeom>
          <a:noFill/>
          <a:ln w="28575" cmpd="sng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C00000"/>
                </a:solidFill>
              </a:rPr>
              <a:t>~</a:t>
            </a:r>
            <a:endParaRPr lang="fr-FR" sz="3200" b="1" dirty="0">
              <a:solidFill>
                <a:srgbClr val="C00000"/>
              </a:solidFill>
            </a:endParaRPr>
          </a:p>
        </p:txBody>
      </p:sp>
      <p:grpSp>
        <p:nvGrpSpPr>
          <p:cNvPr id="35" name="Grouper 34"/>
          <p:cNvGrpSpPr/>
          <p:nvPr/>
        </p:nvGrpSpPr>
        <p:grpSpPr>
          <a:xfrm>
            <a:off x="1608182" y="2118409"/>
            <a:ext cx="348473" cy="461665"/>
            <a:chOff x="786855" y="2290894"/>
            <a:chExt cx="348473" cy="461665"/>
          </a:xfrm>
        </p:grpSpPr>
        <p:sp>
          <p:nvSpPr>
            <p:cNvPr id="12" name="ZoneTexte 161"/>
            <p:cNvSpPr txBox="1">
              <a:spLocks noChangeArrowheads="1"/>
            </p:cNvSpPr>
            <p:nvPr/>
          </p:nvSpPr>
          <p:spPr bwMode="auto">
            <a:xfrm>
              <a:off x="786855" y="2290894"/>
              <a:ext cx="34847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2400" b="1" dirty="0">
                  <a:latin typeface="Calibri" charset="0"/>
                  <a:cs typeface="Calibri" charset="0"/>
                </a:rPr>
                <a:t>P</a:t>
              </a:r>
            </a:p>
          </p:txBody>
        </p:sp>
        <p:sp>
          <p:nvSpPr>
            <p:cNvPr id="31" name="Ellipse 30"/>
            <p:cNvSpPr/>
            <p:nvPr/>
          </p:nvSpPr>
          <p:spPr>
            <a:xfrm>
              <a:off x="806640" y="2394602"/>
              <a:ext cx="287999" cy="287999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4" name="Grouper 33"/>
          <p:cNvGrpSpPr/>
          <p:nvPr/>
        </p:nvGrpSpPr>
        <p:grpSpPr>
          <a:xfrm>
            <a:off x="637922" y="2118409"/>
            <a:ext cx="348473" cy="461665"/>
            <a:chOff x="1733055" y="2295874"/>
            <a:chExt cx="348473" cy="461665"/>
          </a:xfrm>
        </p:grpSpPr>
        <p:sp>
          <p:nvSpPr>
            <p:cNvPr id="32" name="ZoneTexte 161"/>
            <p:cNvSpPr txBox="1">
              <a:spLocks noChangeArrowheads="1"/>
            </p:cNvSpPr>
            <p:nvPr/>
          </p:nvSpPr>
          <p:spPr bwMode="auto">
            <a:xfrm>
              <a:off x="1733055" y="2295874"/>
              <a:ext cx="34847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2400" b="1" dirty="0">
                  <a:latin typeface="Calibri" charset="0"/>
                  <a:cs typeface="Calibri" charset="0"/>
                </a:rPr>
                <a:t>P</a:t>
              </a:r>
            </a:p>
          </p:txBody>
        </p:sp>
        <p:sp>
          <p:nvSpPr>
            <p:cNvPr id="33" name="Ellipse 32"/>
            <p:cNvSpPr/>
            <p:nvPr/>
          </p:nvSpPr>
          <p:spPr>
            <a:xfrm>
              <a:off x="1752840" y="2399582"/>
              <a:ext cx="287999" cy="287999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6" name="Rectangle 35"/>
          <p:cNvSpPr/>
          <p:nvPr/>
        </p:nvSpPr>
        <p:spPr>
          <a:xfrm>
            <a:off x="2923548" y="212007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ATP, GTP, CTP, UTP, ITP, ADP, </a:t>
            </a:r>
            <a:r>
              <a:rPr lang="fr-FR" dirty="0" err="1"/>
              <a:t>etc</a:t>
            </a:r>
            <a:endParaRPr lang="fr-FR" dirty="0"/>
          </a:p>
        </p:txBody>
      </p:sp>
      <p:sp>
        <p:nvSpPr>
          <p:cNvPr id="37" name="Rectangle 36"/>
          <p:cNvSpPr/>
          <p:nvPr/>
        </p:nvSpPr>
        <p:spPr>
          <a:xfrm>
            <a:off x="479888" y="2704902"/>
            <a:ext cx="1643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/>
              <a:t>Acyl</a:t>
            </a:r>
            <a:r>
              <a:rPr lang="fr-FR" dirty="0"/>
              <a:t>-phosphate</a:t>
            </a:r>
          </a:p>
        </p:txBody>
      </p:sp>
      <p:sp>
        <p:nvSpPr>
          <p:cNvPr id="39" name="ZoneTexte 158"/>
          <p:cNvSpPr txBox="1">
            <a:spLocks noChangeArrowheads="1"/>
          </p:cNvSpPr>
          <p:nvPr/>
        </p:nvSpPr>
        <p:spPr bwMode="auto">
          <a:xfrm>
            <a:off x="1234685" y="3426946"/>
            <a:ext cx="3928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400" b="1" dirty="0">
                <a:latin typeface="Calibri" charset="0"/>
                <a:cs typeface="Calibri" charset="0"/>
              </a:rPr>
              <a:t>O</a:t>
            </a:r>
          </a:p>
        </p:txBody>
      </p:sp>
      <p:cxnSp>
        <p:nvCxnSpPr>
          <p:cNvPr id="40" name="Connecteur droit 166"/>
          <p:cNvCxnSpPr>
            <a:cxnSpLocks noChangeShapeType="1"/>
          </p:cNvCxnSpPr>
          <p:nvPr/>
        </p:nvCxnSpPr>
        <p:spPr bwMode="auto">
          <a:xfrm>
            <a:off x="1149241" y="3674847"/>
            <a:ext cx="153991" cy="0"/>
          </a:xfrm>
          <a:prstGeom prst="line">
            <a:avLst/>
          </a:prstGeom>
          <a:noFill/>
          <a:ln w="38100" cap="rnd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1" name="Rectangle 40"/>
          <p:cNvSpPr/>
          <p:nvPr/>
        </p:nvSpPr>
        <p:spPr>
          <a:xfrm>
            <a:off x="1444725" y="3401002"/>
            <a:ext cx="389049" cy="584776"/>
          </a:xfrm>
          <a:prstGeom prst="rect">
            <a:avLst/>
          </a:prstGeom>
          <a:noFill/>
          <a:ln w="28575" cmpd="sng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C00000"/>
                </a:solidFill>
              </a:rPr>
              <a:t>~</a:t>
            </a:r>
            <a:endParaRPr lang="fr-FR" sz="3200" b="1" dirty="0">
              <a:solidFill>
                <a:srgbClr val="C00000"/>
              </a:solidFill>
            </a:endParaRPr>
          </a:p>
        </p:txBody>
      </p:sp>
      <p:grpSp>
        <p:nvGrpSpPr>
          <p:cNvPr id="42" name="Grouper 41"/>
          <p:cNvGrpSpPr/>
          <p:nvPr/>
        </p:nvGrpSpPr>
        <p:grpSpPr>
          <a:xfrm>
            <a:off x="1742458" y="3422018"/>
            <a:ext cx="348473" cy="461665"/>
            <a:chOff x="786855" y="2290894"/>
            <a:chExt cx="348473" cy="461665"/>
          </a:xfrm>
        </p:grpSpPr>
        <p:sp>
          <p:nvSpPr>
            <p:cNvPr id="43" name="ZoneTexte 161"/>
            <p:cNvSpPr txBox="1">
              <a:spLocks noChangeArrowheads="1"/>
            </p:cNvSpPr>
            <p:nvPr/>
          </p:nvSpPr>
          <p:spPr bwMode="auto">
            <a:xfrm>
              <a:off x="786855" y="2290894"/>
              <a:ext cx="34847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2400" b="1" dirty="0">
                  <a:latin typeface="Calibri" charset="0"/>
                  <a:cs typeface="Calibri" charset="0"/>
                </a:rPr>
                <a:t>P</a:t>
              </a:r>
            </a:p>
          </p:txBody>
        </p:sp>
        <p:sp>
          <p:nvSpPr>
            <p:cNvPr id="44" name="Ellipse 43"/>
            <p:cNvSpPr/>
            <p:nvPr/>
          </p:nvSpPr>
          <p:spPr>
            <a:xfrm>
              <a:off x="806640" y="2394602"/>
              <a:ext cx="287999" cy="287999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9" name="ZoneTexte 158"/>
          <p:cNvSpPr txBox="1">
            <a:spLocks noChangeArrowheads="1"/>
          </p:cNvSpPr>
          <p:nvPr/>
        </p:nvSpPr>
        <p:spPr bwMode="auto">
          <a:xfrm>
            <a:off x="866363" y="3422018"/>
            <a:ext cx="3475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400" b="1" dirty="0">
                <a:latin typeface="Calibri" charset="0"/>
                <a:cs typeface="Calibri" charset="0"/>
              </a:rPr>
              <a:t>C</a:t>
            </a:r>
          </a:p>
        </p:txBody>
      </p:sp>
      <p:cxnSp>
        <p:nvCxnSpPr>
          <p:cNvPr id="50" name="Connecteur droit 166"/>
          <p:cNvCxnSpPr>
            <a:cxnSpLocks noChangeShapeType="1"/>
          </p:cNvCxnSpPr>
          <p:nvPr/>
        </p:nvCxnSpPr>
        <p:spPr bwMode="auto">
          <a:xfrm>
            <a:off x="780919" y="3669919"/>
            <a:ext cx="153991" cy="0"/>
          </a:xfrm>
          <a:prstGeom prst="line">
            <a:avLst/>
          </a:prstGeom>
          <a:noFill/>
          <a:ln w="38100" cap="rnd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51" name="ZoneTexte 158"/>
          <p:cNvSpPr txBox="1">
            <a:spLocks noChangeArrowheads="1"/>
          </p:cNvSpPr>
          <p:nvPr/>
        </p:nvSpPr>
        <p:spPr bwMode="auto">
          <a:xfrm>
            <a:off x="486816" y="3426946"/>
            <a:ext cx="3579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400" b="1" dirty="0">
                <a:latin typeface="Calibri" charset="0"/>
                <a:cs typeface="Calibri" charset="0"/>
              </a:rPr>
              <a:t>R</a:t>
            </a:r>
          </a:p>
        </p:txBody>
      </p:sp>
      <p:grpSp>
        <p:nvGrpSpPr>
          <p:cNvPr id="56" name="Grouper 55"/>
          <p:cNvGrpSpPr/>
          <p:nvPr/>
        </p:nvGrpSpPr>
        <p:grpSpPr>
          <a:xfrm rot="16200000">
            <a:off x="971990" y="3414710"/>
            <a:ext cx="153991" cy="68040"/>
            <a:chOff x="1392361" y="4122087"/>
            <a:chExt cx="153991" cy="68040"/>
          </a:xfrm>
        </p:grpSpPr>
        <p:cxnSp>
          <p:nvCxnSpPr>
            <p:cNvPr id="53" name="Connecteur droit 166"/>
            <p:cNvCxnSpPr>
              <a:cxnSpLocks noChangeShapeType="1"/>
            </p:cNvCxnSpPr>
            <p:nvPr/>
          </p:nvCxnSpPr>
          <p:spPr bwMode="auto">
            <a:xfrm>
              <a:off x="1392361" y="4190127"/>
              <a:ext cx="153991" cy="0"/>
            </a:xfrm>
            <a:prstGeom prst="line">
              <a:avLst/>
            </a:prstGeom>
            <a:noFill/>
            <a:ln w="38100" cap="rnd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4" name="Connecteur droit 166"/>
            <p:cNvCxnSpPr>
              <a:cxnSpLocks noChangeShapeType="1"/>
            </p:cNvCxnSpPr>
            <p:nvPr/>
          </p:nvCxnSpPr>
          <p:spPr bwMode="auto">
            <a:xfrm>
              <a:off x="1392361" y="4122087"/>
              <a:ext cx="153991" cy="0"/>
            </a:xfrm>
            <a:prstGeom prst="line">
              <a:avLst/>
            </a:prstGeom>
            <a:noFill/>
            <a:ln w="38100" cap="rnd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57" name="ZoneTexte 158"/>
          <p:cNvSpPr txBox="1">
            <a:spLocks noChangeArrowheads="1"/>
          </p:cNvSpPr>
          <p:nvPr/>
        </p:nvSpPr>
        <p:spPr bwMode="auto">
          <a:xfrm>
            <a:off x="863923" y="2965281"/>
            <a:ext cx="3928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400" b="1" dirty="0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58" name="Rectangle 57"/>
          <p:cNvSpPr/>
          <p:nvPr/>
        </p:nvSpPr>
        <p:spPr>
          <a:xfrm>
            <a:off x="2855508" y="2986876"/>
            <a:ext cx="1720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1,3 </a:t>
            </a:r>
            <a:r>
              <a:rPr lang="fr-FR" dirty="0" err="1"/>
              <a:t>di</a:t>
            </a:r>
            <a:r>
              <a:rPr lang="fr-FR" b="1" dirty="0" err="1"/>
              <a:t>P</a:t>
            </a:r>
            <a:r>
              <a:rPr lang="fr-FR" dirty="0" err="1"/>
              <a:t>Glycerate</a:t>
            </a:r>
            <a:endParaRPr lang="fr-FR" dirty="0"/>
          </a:p>
        </p:txBody>
      </p:sp>
      <p:cxnSp>
        <p:nvCxnSpPr>
          <p:cNvPr id="59" name="Connecteur droit avec flèche 58"/>
          <p:cNvCxnSpPr/>
          <p:nvPr/>
        </p:nvCxnSpPr>
        <p:spPr>
          <a:xfrm rot="16200000">
            <a:off x="4692840" y="2992628"/>
            <a:ext cx="0" cy="323997"/>
          </a:xfrm>
          <a:prstGeom prst="straightConnector1">
            <a:avLst/>
          </a:prstGeom>
          <a:ln w="19050" cap="rnd" cmpd="sng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/>
          <p:cNvCxnSpPr/>
          <p:nvPr/>
        </p:nvCxnSpPr>
        <p:spPr>
          <a:xfrm rot="5400000" flipH="1">
            <a:off x="4655168" y="3077275"/>
            <a:ext cx="0" cy="323997"/>
          </a:xfrm>
          <a:prstGeom prst="straightConnector1">
            <a:avLst/>
          </a:prstGeom>
          <a:ln w="19050" cap="rnd" cmpd="sng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4817167" y="2986567"/>
            <a:ext cx="1730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3 </a:t>
            </a:r>
            <a:r>
              <a:rPr lang="fr-FR" b="1" dirty="0" err="1"/>
              <a:t>P</a:t>
            </a:r>
            <a:r>
              <a:rPr lang="fr-FR" dirty="0" err="1"/>
              <a:t>glycerate</a:t>
            </a:r>
            <a:r>
              <a:rPr lang="fr-FR" dirty="0"/>
              <a:t> + </a:t>
            </a:r>
            <a:r>
              <a:rPr lang="fr-FR" b="1" dirty="0"/>
              <a:t>Pi</a:t>
            </a:r>
          </a:p>
        </p:txBody>
      </p:sp>
      <p:sp>
        <p:nvSpPr>
          <p:cNvPr id="62" name="Rectangle 61"/>
          <p:cNvSpPr/>
          <p:nvPr/>
        </p:nvSpPr>
        <p:spPr>
          <a:xfrm>
            <a:off x="2845764" y="3327128"/>
            <a:ext cx="1685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/>
              <a:t>Aminoacyl</a:t>
            </a:r>
            <a:r>
              <a:rPr lang="fr-FR" dirty="0"/>
              <a:t>-AMP</a:t>
            </a:r>
          </a:p>
        </p:txBody>
      </p:sp>
      <p:cxnSp>
        <p:nvCxnSpPr>
          <p:cNvPr id="63" name="Connecteur droit avec flèche 62"/>
          <p:cNvCxnSpPr/>
          <p:nvPr/>
        </p:nvCxnSpPr>
        <p:spPr>
          <a:xfrm rot="16200000">
            <a:off x="4697820" y="3349148"/>
            <a:ext cx="0" cy="323997"/>
          </a:xfrm>
          <a:prstGeom prst="straightConnector1">
            <a:avLst/>
          </a:prstGeom>
          <a:ln w="19050" cap="rnd" cmpd="sng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/>
          <p:cNvCxnSpPr/>
          <p:nvPr/>
        </p:nvCxnSpPr>
        <p:spPr>
          <a:xfrm rot="5400000" flipH="1">
            <a:off x="4660148" y="3433795"/>
            <a:ext cx="0" cy="323997"/>
          </a:xfrm>
          <a:prstGeom prst="straightConnector1">
            <a:avLst/>
          </a:prstGeom>
          <a:ln w="19050" cap="rnd" cmpd="sng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Rectangle 64"/>
          <p:cNvSpPr/>
          <p:nvPr/>
        </p:nvSpPr>
        <p:spPr>
          <a:xfrm>
            <a:off x="4846584" y="3332108"/>
            <a:ext cx="1075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/>
              <a:t>aa</a:t>
            </a:r>
            <a:r>
              <a:rPr lang="fr-FR" dirty="0"/>
              <a:t> + AMP</a:t>
            </a:r>
          </a:p>
        </p:txBody>
      </p:sp>
      <p:sp>
        <p:nvSpPr>
          <p:cNvPr id="66" name="Rectangle 65"/>
          <p:cNvSpPr/>
          <p:nvPr/>
        </p:nvSpPr>
        <p:spPr>
          <a:xfrm>
            <a:off x="6841518" y="2952873"/>
            <a:ext cx="1531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- 10 kcal.mol</a:t>
            </a:r>
            <a:r>
              <a:rPr lang="en-US" b="1" baseline="30000" dirty="0">
                <a:solidFill>
                  <a:srgbClr val="C00000"/>
                </a:solidFill>
              </a:rPr>
              <a:t>-1</a:t>
            </a:r>
            <a:endParaRPr lang="fr-FR" b="1" baseline="30000" dirty="0">
              <a:solidFill>
                <a:srgbClr val="C00000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6841518" y="3327093"/>
            <a:ext cx="1410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- 7 kcal.mol</a:t>
            </a:r>
            <a:r>
              <a:rPr lang="en-US" b="1" baseline="30000" dirty="0">
                <a:solidFill>
                  <a:srgbClr val="C00000"/>
                </a:solidFill>
              </a:rPr>
              <a:t>-1</a:t>
            </a:r>
            <a:endParaRPr lang="fr-FR" b="1" baseline="30000" dirty="0">
              <a:solidFill>
                <a:srgbClr val="C00000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479888" y="3927125"/>
            <a:ext cx="1663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/>
              <a:t>Enol</a:t>
            </a:r>
            <a:r>
              <a:rPr lang="fr-FR" dirty="0"/>
              <a:t>-phosphate</a:t>
            </a:r>
          </a:p>
        </p:txBody>
      </p:sp>
      <p:sp>
        <p:nvSpPr>
          <p:cNvPr id="69" name="ZoneTexte 158"/>
          <p:cNvSpPr txBox="1">
            <a:spLocks noChangeArrowheads="1"/>
          </p:cNvSpPr>
          <p:nvPr/>
        </p:nvSpPr>
        <p:spPr bwMode="auto">
          <a:xfrm>
            <a:off x="1239665" y="4214386"/>
            <a:ext cx="3928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400" b="1" dirty="0">
                <a:latin typeface="Calibri" charset="0"/>
                <a:cs typeface="Calibri" charset="0"/>
              </a:rPr>
              <a:t>O</a:t>
            </a:r>
          </a:p>
        </p:txBody>
      </p:sp>
      <p:cxnSp>
        <p:nvCxnSpPr>
          <p:cNvPr id="70" name="Connecteur droit 166"/>
          <p:cNvCxnSpPr>
            <a:cxnSpLocks noChangeShapeType="1"/>
          </p:cNvCxnSpPr>
          <p:nvPr/>
        </p:nvCxnSpPr>
        <p:spPr bwMode="auto">
          <a:xfrm>
            <a:off x="1154221" y="4462287"/>
            <a:ext cx="153991" cy="0"/>
          </a:xfrm>
          <a:prstGeom prst="line">
            <a:avLst/>
          </a:prstGeom>
          <a:noFill/>
          <a:ln w="38100" cap="rnd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71" name="Rectangle 70"/>
          <p:cNvSpPr/>
          <p:nvPr/>
        </p:nvSpPr>
        <p:spPr>
          <a:xfrm>
            <a:off x="1449705" y="4211122"/>
            <a:ext cx="389049" cy="584776"/>
          </a:xfrm>
          <a:prstGeom prst="rect">
            <a:avLst/>
          </a:prstGeom>
          <a:noFill/>
          <a:ln w="28575" cmpd="sng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C00000"/>
                </a:solidFill>
              </a:rPr>
              <a:t>~</a:t>
            </a:r>
            <a:endParaRPr lang="fr-FR" sz="3200" b="1" dirty="0">
              <a:solidFill>
                <a:srgbClr val="C00000"/>
              </a:solidFill>
            </a:endParaRPr>
          </a:p>
        </p:txBody>
      </p:sp>
      <p:grpSp>
        <p:nvGrpSpPr>
          <p:cNvPr id="72" name="Grouper 71"/>
          <p:cNvGrpSpPr/>
          <p:nvPr/>
        </p:nvGrpSpPr>
        <p:grpSpPr>
          <a:xfrm>
            <a:off x="1747438" y="4209458"/>
            <a:ext cx="348473" cy="461665"/>
            <a:chOff x="786855" y="2290894"/>
            <a:chExt cx="348473" cy="461665"/>
          </a:xfrm>
        </p:grpSpPr>
        <p:sp>
          <p:nvSpPr>
            <p:cNvPr id="73" name="ZoneTexte 161"/>
            <p:cNvSpPr txBox="1">
              <a:spLocks noChangeArrowheads="1"/>
            </p:cNvSpPr>
            <p:nvPr/>
          </p:nvSpPr>
          <p:spPr bwMode="auto">
            <a:xfrm>
              <a:off x="786855" y="2290894"/>
              <a:ext cx="34847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2400" b="1" dirty="0">
                  <a:latin typeface="Calibri" charset="0"/>
                  <a:cs typeface="Calibri" charset="0"/>
                </a:rPr>
                <a:t>P</a:t>
              </a:r>
            </a:p>
          </p:txBody>
        </p:sp>
        <p:sp>
          <p:nvSpPr>
            <p:cNvPr id="74" name="Ellipse 73"/>
            <p:cNvSpPr/>
            <p:nvPr/>
          </p:nvSpPr>
          <p:spPr>
            <a:xfrm>
              <a:off x="806640" y="2394602"/>
              <a:ext cx="287999" cy="287999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5" name="ZoneTexte 158"/>
          <p:cNvSpPr txBox="1">
            <a:spLocks noChangeArrowheads="1"/>
          </p:cNvSpPr>
          <p:nvPr/>
        </p:nvSpPr>
        <p:spPr bwMode="auto">
          <a:xfrm>
            <a:off x="871343" y="4209458"/>
            <a:ext cx="3475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400" b="1" dirty="0">
                <a:latin typeface="Calibri" charset="0"/>
                <a:cs typeface="Calibri" charset="0"/>
              </a:rPr>
              <a:t>C</a:t>
            </a:r>
          </a:p>
        </p:txBody>
      </p:sp>
      <p:cxnSp>
        <p:nvCxnSpPr>
          <p:cNvPr id="76" name="Connecteur droit 166"/>
          <p:cNvCxnSpPr>
            <a:cxnSpLocks noChangeShapeType="1"/>
          </p:cNvCxnSpPr>
          <p:nvPr/>
        </p:nvCxnSpPr>
        <p:spPr bwMode="auto">
          <a:xfrm>
            <a:off x="785899" y="4457359"/>
            <a:ext cx="153991" cy="0"/>
          </a:xfrm>
          <a:prstGeom prst="line">
            <a:avLst/>
          </a:prstGeom>
          <a:noFill/>
          <a:ln w="38100" cap="rnd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77" name="ZoneTexte 158"/>
          <p:cNvSpPr txBox="1">
            <a:spLocks noChangeArrowheads="1"/>
          </p:cNvSpPr>
          <p:nvPr/>
        </p:nvSpPr>
        <p:spPr bwMode="auto">
          <a:xfrm>
            <a:off x="491796" y="4214386"/>
            <a:ext cx="3579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400" b="1" dirty="0">
                <a:latin typeface="Calibri" charset="0"/>
                <a:cs typeface="Calibri" charset="0"/>
              </a:rPr>
              <a:t>R</a:t>
            </a:r>
          </a:p>
        </p:txBody>
      </p:sp>
      <p:grpSp>
        <p:nvGrpSpPr>
          <p:cNvPr id="78" name="Grouper 77"/>
          <p:cNvGrpSpPr/>
          <p:nvPr/>
        </p:nvGrpSpPr>
        <p:grpSpPr>
          <a:xfrm rot="16200000">
            <a:off x="976970" y="4667090"/>
            <a:ext cx="153991" cy="68040"/>
            <a:chOff x="1392361" y="4122087"/>
            <a:chExt cx="153991" cy="68040"/>
          </a:xfrm>
        </p:grpSpPr>
        <p:cxnSp>
          <p:nvCxnSpPr>
            <p:cNvPr id="79" name="Connecteur droit 166"/>
            <p:cNvCxnSpPr>
              <a:cxnSpLocks noChangeShapeType="1"/>
            </p:cNvCxnSpPr>
            <p:nvPr/>
          </p:nvCxnSpPr>
          <p:spPr bwMode="auto">
            <a:xfrm>
              <a:off x="1392361" y="4190127"/>
              <a:ext cx="153991" cy="0"/>
            </a:xfrm>
            <a:prstGeom prst="line">
              <a:avLst/>
            </a:prstGeom>
            <a:noFill/>
            <a:ln w="38100" cap="rnd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0" name="Connecteur droit 166"/>
            <p:cNvCxnSpPr>
              <a:cxnSpLocks noChangeShapeType="1"/>
            </p:cNvCxnSpPr>
            <p:nvPr/>
          </p:nvCxnSpPr>
          <p:spPr bwMode="auto">
            <a:xfrm>
              <a:off x="1392361" y="4122087"/>
              <a:ext cx="153991" cy="0"/>
            </a:xfrm>
            <a:prstGeom prst="line">
              <a:avLst/>
            </a:prstGeom>
            <a:noFill/>
            <a:ln w="38100" cap="rnd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81" name="ZoneTexte 158"/>
          <p:cNvSpPr txBox="1">
            <a:spLocks noChangeArrowheads="1"/>
          </p:cNvSpPr>
          <p:nvPr/>
        </p:nvSpPr>
        <p:spPr bwMode="auto">
          <a:xfrm>
            <a:off x="876323" y="4668038"/>
            <a:ext cx="5417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400" b="1" dirty="0">
                <a:latin typeface="Calibri" charset="0"/>
                <a:cs typeface="Calibri" charset="0"/>
              </a:rPr>
              <a:t>CH</a:t>
            </a:r>
          </a:p>
        </p:txBody>
      </p:sp>
      <p:cxnSp>
        <p:nvCxnSpPr>
          <p:cNvPr id="82" name="Connecteur droit 166"/>
          <p:cNvCxnSpPr>
            <a:cxnSpLocks noChangeShapeType="1"/>
          </p:cNvCxnSpPr>
          <p:nvPr/>
        </p:nvCxnSpPr>
        <p:spPr bwMode="auto">
          <a:xfrm rot="16200000">
            <a:off x="978679" y="5149099"/>
            <a:ext cx="153991" cy="0"/>
          </a:xfrm>
          <a:prstGeom prst="line">
            <a:avLst/>
          </a:prstGeom>
          <a:noFill/>
          <a:ln w="38100" cap="rnd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83" name="Rectangle 82"/>
          <p:cNvSpPr/>
          <p:nvPr/>
        </p:nvSpPr>
        <p:spPr>
          <a:xfrm>
            <a:off x="2890552" y="4420696"/>
            <a:ext cx="1670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/>
              <a:t>P</a:t>
            </a:r>
            <a:r>
              <a:rPr lang="fr-FR" dirty="0" err="1"/>
              <a:t>hénolpyruvate</a:t>
            </a:r>
            <a:endParaRPr lang="fr-FR" dirty="0"/>
          </a:p>
        </p:txBody>
      </p:sp>
      <p:cxnSp>
        <p:nvCxnSpPr>
          <p:cNvPr id="84" name="Connecteur droit avec flèche 83"/>
          <p:cNvCxnSpPr/>
          <p:nvPr/>
        </p:nvCxnSpPr>
        <p:spPr>
          <a:xfrm rot="16200000">
            <a:off x="4697820" y="4426448"/>
            <a:ext cx="0" cy="323997"/>
          </a:xfrm>
          <a:prstGeom prst="straightConnector1">
            <a:avLst/>
          </a:prstGeom>
          <a:ln w="19050" cap="rnd" cmpd="sng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avec flèche 84"/>
          <p:cNvCxnSpPr/>
          <p:nvPr/>
        </p:nvCxnSpPr>
        <p:spPr>
          <a:xfrm rot="5400000" flipH="1">
            <a:off x="4660148" y="4511095"/>
            <a:ext cx="0" cy="323997"/>
          </a:xfrm>
          <a:prstGeom prst="straightConnector1">
            <a:avLst/>
          </a:prstGeom>
          <a:ln w="19050" cap="rnd" cmpd="sng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Rectangle 85"/>
          <p:cNvSpPr/>
          <p:nvPr/>
        </p:nvSpPr>
        <p:spPr>
          <a:xfrm>
            <a:off x="4822147" y="4420387"/>
            <a:ext cx="1416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Pyruvate + </a:t>
            </a:r>
            <a:r>
              <a:rPr lang="fr-FR" b="1" dirty="0"/>
              <a:t>Pi</a:t>
            </a:r>
          </a:p>
        </p:txBody>
      </p:sp>
      <p:sp>
        <p:nvSpPr>
          <p:cNvPr id="87" name="Rectangle 86"/>
          <p:cNvSpPr/>
          <p:nvPr/>
        </p:nvSpPr>
        <p:spPr>
          <a:xfrm>
            <a:off x="6846498" y="4420387"/>
            <a:ext cx="1703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- 12,8 kcal.mol</a:t>
            </a:r>
            <a:r>
              <a:rPr lang="en-US" b="1" baseline="30000" dirty="0">
                <a:solidFill>
                  <a:srgbClr val="C00000"/>
                </a:solidFill>
              </a:rPr>
              <a:t>-1</a:t>
            </a:r>
            <a:endParaRPr lang="fr-FR" b="1" baseline="30000" dirty="0">
              <a:solidFill>
                <a:srgbClr val="C00000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479888" y="5330936"/>
            <a:ext cx="10709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/>
              <a:t>Thioester</a:t>
            </a:r>
            <a:endParaRPr lang="fr-FR" dirty="0"/>
          </a:p>
        </p:txBody>
      </p:sp>
      <p:sp>
        <p:nvSpPr>
          <p:cNvPr id="89" name="ZoneTexte 158"/>
          <p:cNvSpPr txBox="1">
            <a:spLocks noChangeArrowheads="1"/>
          </p:cNvSpPr>
          <p:nvPr/>
        </p:nvSpPr>
        <p:spPr bwMode="auto">
          <a:xfrm>
            <a:off x="1233305" y="5625526"/>
            <a:ext cx="3301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400" b="1" dirty="0">
                <a:latin typeface="Calibri" charset="0"/>
                <a:cs typeface="Calibri" charset="0"/>
              </a:rPr>
              <a:t>S</a:t>
            </a:r>
          </a:p>
        </p:txBody>
      </p:sp>
      <p:cxnSp>
        <p:nvCxnSpPr>
          <p:cNvPr id="90" name="Connecteur droit 166"/>
          <p:cNvCxnSpPr>
            <a:cxnSpLocks noChangeShapeType="1"/>
          </p:cNvCxnSpPr>
          <p:nvPr/>
        </p:nvCxnSpPr>
        <p:spPr bwMode="auto">
          <a:xfrm>
            <a:off x="1147861" y="5873427"/>
            <a:ext cx="153991" cy="0"/>
          </a:xfrm>
          <a:prstGeom prst="line">
            <a:avLst/>
          </a:prstGeom>
          <a:noFill/>
          <a:ln w="38100" cap="rnd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91" name="Rectangle 90"/>
          <p:cNvSpPr/>
          <p:nvPr/>
        </p:nvSpPr>
        <p:spPr>
          <a:xfrm>
            <a:off x="1397985" y="5622262"/>
            <a:ext cx="389049" cy="584776"/>
          </a:xfrm>
          <a:prstGeom prst="rect">
            <a:avLst/>
          </a:prstGeom>
          <a:noFill/>
          <a:ln w="28575" cmpd="sng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C00000"/>
                </a:solidFill>
              </a:rPr>
              <a:t>~</a:t>
            </a:r>
            <a:endParaRPr lang="fr-FR" sz="3200" b="1" dirty="0">
              <a:solidFill>
                <a:srgbClr val="C00000"/>
              </a:solidFill>
            </a:endParaRPr>
          </a:p>
        </p:txBody>
      </p:sp>
      <p:sp>
        <p:nvSpPr>
          <p:cNvPr id="93" name="ZoneTexte 161"/>
          <p:cNvSpPr txBox="1">
            <a:spLocks noChangeArrowheads="1"/>
          </p:cNvSpPr>
          <p:nvPr/>
        </p:nvSpPr>
        <p:spPr bwMode="auto">
          <a:xfrm>
            <a:off x="1639018" y="5620598"/>
            <a:ext cx="4372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400" b="1" dirty="0">
                <a:latin typeface="Calibri" charset="0"/>
                <a:cs typeface="Calibri" charset="0"/>
              </a:rPr>
              <a:t>R’</a:t>
            </a:r>
          </a:p>
        </p:txBody>
      </p:sp>
      <p:sp>
        <p:nvSpPr>
          <p:cNvPr id="95" name="ZoneTexte 158"/>
          <p:cNvSpPr txBox="1">
            <a:spLocks noChangeArrowheads="1"/>
          </p:cNvSpPr>
          <p:nvPr/>
        </p:nvSpPr>
        <p:spPr bwMode="auto">
          <a:xfrm>
            <a:off x="864983" y="5620598"/>
            <a:ext cx="3475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400" b="1" dirty="0">
                <a:latin typeface="Calibri" charset="0"/>
                <a:cs typeface="Calibri" charset="0"/>
              </a:rPr>
              <a:t>C</a:t>
            </a:r>
          </a:p>
        </p:txBody>
      </p:sp>
      <p:cxnSp>
        <p:nvCxnSpPr>
          <p:cNvPr id="96" name="Connecteur droit 166"/>
          <p:cNvCxnSpPr>
            <a:cxnSpLocks noChangeShapeType="1"/>
          </p:cNvCxnSpPr>
          <p:nvPr/>
        </p:nvCxnSpPr>
        <p:spPr bwMode="auto">
          <a:xfrm>
            <a:off x="779539" y="5868499"/>
            <a:ext cx="153991" cy="0"/>
          </a:xfrm>
          <a:prstGeom prst="line">
            <a:avLst/>
          </a:prstGeom>
          <a:noFill/>
          <a:ln w="38100" cap="rnd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97" name="ZoneTexte 158"/>
          <p:cNvSpPr txBox="1">
            <a:spLocks noChangeArrowheads="1"/>
          </p:cNvSpPr>
          <p:nvPr/>
        </p:nvSpPr>
        <p:spPr bwMode="auto">
          <a:xfrm>
            <a:off x="485436" y="5625526"/>
            <a:ext cx="3579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400" b="1" dirty="0">
                <a:latin typeface="Calibri" charset="0"/>
                <a:cs typeface="Calibri" charset="0"/>
              </a:rPr>
              <a:t>R</a:t>
            </a:r>
          </a:p>
        </p:txBody>
      </p:sp>
      <p:grpSp>
        <p:nvGrpSpPr>
          <p:cNvPr id="98" name="Grouper 97"/>
          <p:cNvGrpSpPr/>
          <p:nvPr/>
        </p:nvGrpSpPr>
        <p:grpSpPr>
          <a:xfrm rot="16200000">
            <a:off x="970610" y="6078230"/>
            <a:ext cx="153991" cy="68040"/>
            <a:chOff x="1392361" y="4122087"/>
            <a:chExt cx="153991" cy="68040"/>
          </a:xfrm>
        </p:grpSpPr>
        <p:cxnSp>
          <p:nvCxnSpPr>
            <p:cNvPr id="99" name="Connecteur droit 166"/>
            <p:cNvCxnSpPr>
              <a:cxnSpLocks noChangeShapeType="1"/>
            </p:cNvCxnSpPr>
            <p:nvPr/>
          </p:nvCxnSpPr>
          <p:spPr bwMode="auto">
            <a:xfrm>
              <a:off x="1392361" y="4190127"/>
              <a:ext cx="153991" cy="0"/>
            </a:xfrm>
            <a:prstGeom prst="line">
              <a:avLst/>
            </a:prstGeom>
            <a:noFill/>
            <a:ln w="38100" cap="rnd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00" name="Connecteur droit 166"/>
            <p:cNvCxnSpPr>
              <a:cxnSpLocks noChangeShapeType="1"/>
            </p:cNvCxnSpPr>
            <p:nvPr/>
          </p:nvCxnSpPr>
          <p:spPr bwMode="auto">
            <a:xfrm>
              <a:off x="1392361" y="4122087"/>
              <a:ext cx="153991" cy="0"/>
            </a:xfrm>
            <a:prstGeom prst="line">
              <a:avLst/>
            </a:prstGeom>
            <a:noFill/>
            <a:ln w="38100" cap="rnd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01" name="ZoneTexte 158"/>
          <p:cNvSpPr txBox="1">
            <a:spLocks noChangeArrowheads="1"/>
          </p:cNvSpPr>
          <p:nvPr/>
        </p:nvSpPr>
        <p:spPr bwMode="auto">
          <a:xfrm>
            <a:off x="869963" y="6079178"/>
            <a:ext cx="3928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400" b="1" dirty="0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03" name="Rectangle 102"/>
          <p:cNvSpPr/>
          <p:nvPr/>
        </p:nvSpPr>
        <p:spPr>
          <a:xfrm>
            <a:off x="3330408" y="5684416"/>
            <a:ext cx="1240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/>
              <a:t>Acétyl-CoA</a:t>
            </a:r>
            <a:endParaRPr lang="fr-FR" dirty="0"/>
          </a:p>
        </p:txBody>
      </p:sp>
      <p:cxnSp>
        <p:nvCxnSpPr>
          <p:cNvPr id="104" name="Connecteur droit avec flèche 103"/>
          <p:cNvCxnSpPr/>
          <p:nvPr/>
        </p:nvCxnSpPr>
        <p:spPr>
          <a:xfrm rot="16200000">
            <a:off x="4691460" y="5690168"/>
            <a:ext cx="0" cy="323997"/>
          </a:xfrm>
          <a:prstGeom prst="straightConnector1">
            <a:avLst/>
          </a:prstGeom>
          <a:ln w="19050" cap="rnd" cmpd="sng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avec flèche 104"/>
          <p:cNvCxnSpPr/>
          <p:nvPr/>
        </p:nvCxnSpPr>
        <p:spPr>
          <a:xfrm rot="5400000" flipH="1">
            <a:off x="4653788" y="5774815"/>
            <a:ext cx="0" cy="323997"/>
          </a:xfrm>
          <a:prstGeom prst="straightConnector1">
            <a:avLst/>
          </a:prstGeom>
          <a:ln w="19050" cap="rnd" cmpd="sng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Rectangle 105"/>
          <p:cNvSpPr/>
          <p:nvPr/>
        </p:nvSpPr>
        <p:spPr>
          <a:xfrm>
            <a:off x="4815787" y="5684107"/>
            <a:ext cx="1508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Acétate + </a:t>
            </a:r>
            <a:r>
              <a:rPr lang="fr-FR" dirty="0" err="1"/>
              <a:t>CoA</a:t>
            </a:r>
            <a:endParaRPr lang="fr-FR" b="1" dirty="0"/>
          </a:p>
        </p:txBody>
      </p:sp>
      <p:sp>
        <p:nvSpPr>
          <p:cNvPr id="107" name="Rectangle 106"/>
          <p:cNvSpPr/>
          <p:nvPr/>
        </p:nvSpPr>
        <p:spPr>
          <a:xfrm>
            <a:off x="6840138" y="5650413"/>
            <a:ext cx="1586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- 8,8 kcal.mol</a:t>
            </a:r>
            <a:r>
              <a:rPr lang="en-US" b="1" baseline="30000" dirty="0">
                <a:solidFill>
                  <a:srgbClr val="C00000"/>
                </a:solidFill>
              </a:rPr>
              <a:t>-1</a:t>
            </a:r>
            <a:endParaRPr lang="fr-FR" b="1" baseline="30000" dirty="0">
              <a:solidFill>
                <a:srgbClr val="C00000"/>
              </a:solidFill>
            </a:endParaRPr>
          </a:p>
        </p:txBody>
      </p:sp>
      <p:cxnSp>
        <p:nvCxnSpPr>
          <p:cNvPr id="112" name="Connecteur droit 111"/>
          <p:cNvCxnSpPr/>
          <p:nvPr/>
        </p:nvCxnSpPr>
        <p:spPr>
          <a:xfrm>
            <a:off x="485436" y="1777582"/>
            <a:ext cx="8297853" cy="0"/>
          </a:xfrm>
          <a:prstGeom prst="line">
            <a:avLst/>
          </a:prstGeom>
          <a:ln w="57150" cmpd="sng">
            <a:solidFill>
              <a:srgbClr val="98480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112"/>
          <p:cNvCxnSpPr/>
          <p:nvPr/>
        </p:nvCxnSpPr>
        <p:spPr>
          <a:xfrm>
            <a:off x="485436" y="2655742"/>
            <a:ext cx="8297853" cy="0"/>
          </a:xfrm>
          <a:prstGeom prst="line">
            <a:avLst/>
          </a:prstGeom>
          <a:ln>
            <a:solidFill>
              <a:srgbClr val="98480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113"/>
          <p:cNvCxnSpPr/>
          <p:nvPr/>
        </p:nvCxnSpPr>
        <p:spPr>
          <a:xfrm>
            <a:off x="485436" y="3951946"/>
            <a:ext cx="8297853" cy="0"/>
          </a:xfrm>
          <a:prstGeom prst="line">
            <a:avLst/>
          </a:prstGeom>
          <a:ln>
            <a:solidFill>
              <a:srgbClr val="98480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114"/>
          <p:cNvCxnSpPr/>
          <p:nvPr/>
        </p:nvCxnSpPr>
        <p:spPr>
          <a:xfrm>
            <a:off x="485436" y="5330936"/>
            <a:ext cx="8297853" cy="0"/>
          </a:xfrm>
          <a:prstGeom prst="line">
            <a:avLst/>
          </a:prstGeom>
          <a:ln>
            <a:solidFill>
              <a:srgbClr val="98480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10542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Forme libre 103"/>
          <p:cNvSpPr/>
          <p:nvPr/>
        </p:nvSpPr>
        <p:spPr>
          <a:xfrm>
            <a:off x="6521696" y="3909425"/>
            <a:ext cx="183557" cy="104713"/>
          </a:xfrm>
          <a:custGeom>
            <a:avLst/>
            <a:gdLst>
              <a:gd name="connsiteX0" fmla="*/ 0 w 237994"/>
              <a:gd name="connsiteY0" fmla="*/ 134655 h 134655"/>
              <a:gd name="connsiteX1" fmla="*/ 237994 w 237994"/>
              <a:gd name="connsiteY1" fmla="*/ 0 h 134655"/>
              <a:gd name="connsiteX2" fmla="*/ 237994 w 237994"/>
              <a:gd name="connsiteY2" fmla="*/ 0 h 1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94" h="134655">
                <a:moveTo>
                  <a:pt x="0" y="134655"/>
                </a:moveTo>
                <a:lnTo>
                  <a:pt x="237994" y="0"/>
                </a:lnTo>
                <a:lnTo>
                  <a:pt x="237994" y="0"/>
                </a:lnTo>
              </a:path>
            </a:pathLst>
          </a:custGeom>
          <a:ln w="317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500"/>
          </a:p>
        </p:txBody>
      </p:sp>
      <p:sp>
        <p:nvSpPr>
          <p:cNvPr id="105" name="Forme libre 104"/>
          <p:cNvSpPr/>
          <p:nvPr/>
        </p:nvSpPr>
        <p:spPr>
          <a:xfrm>
            <a:off x="6541407" y="3947615"/>
            <a:ext cx="183557" cy="104714"/>
          </a:xfrm>
          <a:custGeom>
            <a:avLst/>
            <a:gdLst>
              <a:gd name="connsiteX0" fmla="*/ 0 w 237994"/>
              <a:gd name="connsiteY0" fmla="*/ 134655 h 134655"/>
              <a:gd name="connsiteX1" fmla="*/ 237994 w 237994"/>
              <a:gd name="connsiteY1" fmla="*/ 0 h 134655"/>
              <a:gd name="connsiteX2" fmla="*/ 237994 w 237994"/>
              <a:gd name="connsiteY2" fmla="*/ 0 h 1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94" h="134655">
                <a:moveTo>
                  <a:pt x="0" y="134655"/>
                </a:moveTo>
                <a:lnTo>
                  <a:pt x="237994" y="0"/>
                </a:lnTo>
                <a:lnTo>
                  <a:pt x="237994" y="0"/>
                </a:lnTo>
              </a:path>
            </a:pathLst>
          </a:custGeom>
          <a:ln w="317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500"/>
          </a:p>
        </p:txBody>
      </p:sp>
      <p:grpSp>
        <p:nvGrpSpPr>
          <p:cNvPr id="38919" name="Groupe 158"/>
          <p:cNvGrpSpPr>
            <a:grpSpLocks/>
          </p:cNvGrpSpPr>
          <p:nvPr/>
        </p:nvGrpSpPr>
        <p:grpSpPr bwMode="auto">
          <a:xfrm rot="14369260">
            <a:off x="6509377" y="4575898"/>
            <a:ext cx="204500" cy="142903"/>
            <a:chOff x="825674" y="1834019"/>
            <a:chExt cx="263408" cy="183184"/>
          </a:xfrm>
        </p:grpSpPr>
        <p:sp>
          <p:nvSpPr>
            <p:cNvPr id="107" name="Forme libre 106"/>
            <p:cNvSpPr/>
            <p:nvPr/>
          </p:nvSpPr>
          <p:spPr>
            <a:xfrm>
              <a:off x="832597" y="1834032"/>
              <a:ext cx="238019" cy="134229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500" b="1"/>
            </a:p>
          </p:txBody>
        </p:sp>
        <p:sp>
          <p:nvSpPr>
            <p:cNvPr id="108" name="Forme libre 107"/>
            <p:cNvSpPr/>
            <p:nvPr/>
          </p:nvSpPr>
          <p:spPr>
            <a:xfrm>
              <a:off x="853393" y="1882890"/>
              <a:ext cx="238019" cy="134229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500" b="1"/>
            </a:p>
          </p:txBody>
        </p:sp>
      </p:grpSp>
      <p:sp>
        <p:nvSpPr>
          <p:cNvPr id="109" name="Forme libre 108"/>
          <p:cNvSpPr/>
          <p:nvPr/>
        </p:nvSpPr>
        <p:spPr>
          <a:xfrm rot="488737">
            <a:off x="7273171" y="3962398"/>
            <a:ext cx="184789" cy="104714"/>
          </a:xfrm>
          <a:custGeom>
            <a:avLst/>
            <a:gdLst>
              <a:gd name="connsiteX0" fmla="*/ 0 w 237994"/>
              <a:gd name="connsiteY0" fmla="*/ 134655 h 134655"/>
              <a:gd name="connsiteX1" fmla="*/ 237994 w 237994"/>
              <a:gd name="connsiteY1" fmla="*/ 0 h 134655"/>
              <a:gd name="connsiteX2" fmla="*/ 237994 w 237994"/>
              <a:gd name="connsiteY2" fmla="*/ 0 h 1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94" h="134655">
                <a:moveTo>
                  <a:pt x="0" y="134655"/>
                </a:moveTo>
                <a:lnTo>
                  <a:pt x="237994" y="0"/>
                </a:lnTo>
                <a:lnTo>
                  <a:pt x="237994" y="0"/>
                </a:lnTo>
              </a:path>
            </a:pathLst>
          </a:custGeom>
          <a:ln w="317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500"/>
          </a:p>
        </p:txBody>
      </p:sp>
      <p:sp>
        <p:nvSpPr>
          <p:cNvPr id="110" name="Forme libre 109"/>
          <p:cNvSpPr/>
          <p:nvPr/>
        </p:nvSpPr>
        <p:spPr>
          <a:xfrm rot="21111263" flipV="1">
            <a:off x="7283027" y="4559883"/>
            <a:ext cx="184789" cy="104713"/>
          </a:xfrm>
          <a:custGeom>
            <a:avLst/>
            <a:gdLst>
              <a:gd name="connsiteX0" fmla="*/ 0 w 237994"/>
              <a:gd name="connsiteY0" fmla="*/ 134655 h 134655"/>
              <a:gd name="connsiteX1" fmla="*/ 237994 w 237994"/>
              <a:gd name="connsiteY1" fmla="*/ 0 h 134655"/>
              <a:gd name="connsiteX2" fmla="*/ 237994 w 237994"/>
              <a:gd name="connsiteY2" fmla="*/ 0 h 1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94" h="134655">
                <a:moveTo>
                  <a:pt x="0" y="134655"/>
                </a:moveTo>
                <a:lnTo>
                  <a:pt x="237994" y="0"/>
                </a:lnTo>
                <a:lnTo>
                  <a:pt x="237994" y="0"/>
                </a:lnTo>
              </a:path>
            </a:pathLst>
          </a:custGeom>
          <a:ln w="317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500"/>
          </a:p>
        </p:txBody>
      </p:sp>
      <p:sp>
        <p:nvSpPr>
          <p:cNvPr id="111" name="Forme libre 110"/>
          <p:cNvSpPr/>
          <p:nvPr/>
        </p:nvSpPr>
        <p:spPr>
          <a:xfrm flipV="1">
            <a:off x="6892506" y="3922976"/>
            <a:ext cx="184789" cy="104714"/>
          </a:xfrm>
          <a:custGeom>
            <a:avLst/>
            <a:gdLst>
              <a:gd name="connsiteX0" fmla="*/ 0 w 237994"/>
              <a:gd name="connsiteY0" fmla="*/ 134655 h 134655"/>
              <a:gd name="connsiteX1" fmla="*/ 237994 w 237994"/>
              <a:gd name="connsiteY1" fmla="*/ 0 h 134655"/>
              <a:gd name="connsiteX2" fmla="*/ 237994 w 237994"/>
              <a:gd name="connsiteY2" fmla="*/ 0 h 1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94" h="134655">
                <a:moveTo>
                  <a:pt x="0" y="134655"/>
                </a:moveTo>
                <a:lnTo>
                  <a:pt x="237994" y="0"/>
                </a:lnTo>
                <a:lnTo>
                  <a:pt x="237994" y="0"/>
                </a:lnTo>
              </a:path>
            </a:pathLst>
          </a:custGeom>
          <a:ln w="317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500"/>
          </a:p>
        </p:txBody>
      </p:sp>
      <p:sp>
        <p:nvSpPr>
          <p:cNvPr id="112" name="Forme libre 111"/>
          <p:cNvSpPr/>
          <p:nvPr/>
        </p:nvSpPr>
        <p:spPr>
          <a:xfrm>
            <a:off x="6904826" y="4591913"/>
            <a:ext cx="184789" cy="104713"/>
          </a:xfrm>
          <a:custGeom>
            <a:avLst/>
            <a:gdLst>
              <a:gd name="connsiteX0" fmla="*/ 0 w 237994"/>
              <a:gd name="connsiteY0" fmla="*/ 134655 h 134655"/>
              <a:gd name="connsiteX1" fmla="*/ 237994 w 237994"/>
              <a:gd name="connsiteY1" fmla="*/ 0 h 134655"/>
              <a:gd name="connsiteX2" fmla="*/ 237994 w 237994"/>
              <a:gd name="connsiteY2" fmla="*/ 0 h 1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94" h="134655">
                <a:moveTo>
                  <a:pt x="0" y="134655"/>
                </a:moveTo>
                <a:lnTo>
                  <a:pt x="237994" y="0"/>
                </a:lnTo>
                <a:lnTo>
                  <a:pt x="237994" y="0"/>
                </a:lnTo>
              </a:path>
            </a:pathLst>
          </a:custGeom>
          <a:ln w="317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500"/>
          </a:p>
        </p:txBody>
      </p:sp>
      <p:grpSp>
        <p:nvGrpSpPr>
          <p:cNvPr id="38924" name="Groupe 165"/>
          <p:cNvGrpSpPr>
            <a:grpSpLocks/>
          </p:cNvGrpSpPr>
          <p:nvPr/>
        </p:nvGrpSpPr>
        <p:grpSpPr bwMode="auto">
          <a:xfrm rot="16470617">
            <a:off x="7575609" y="4046786"/>
            <a:ext cx="204500" cy="141671"/>
            <a:chOff x="825674" y="1834019"/>
            <a:chExt cx="263408" cy="183184"/>
          </a:xfrm>
        </p:grpSpPr>
        <p:sp>
          <p:nvSpPr>
            <p:cNvPr id="114" name="Forme libre 113"/>
            <p:cNvSpPr/>
            <p:nvPr/>
          </p:nvSpPr>
          <p:spPr>
            <a:xfrm>
              <a:off x="838038" y="1813198"/>
              <a:ext cx="238019" cy="135398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500" b="1"/>
            </a:p>
          </p:txBody>
        </p:sp>
        <p:sp>
          <p:nvSpPr>
            <p:cNvPr id="115" name="Forme libre 114"/>
            <p:cNvSpPr/>
            <p:nvPr/>
          </p:nvSpPr>
          <p:spPr>
            <a:xfrm>
              <a:off x="869423" y="1868236"/>
              <a:ext cx="238019" cy="135398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500" b="1"/>
            </a:p>
          </p:txBody>
        </p:sp>
      </p:grpSp>
      <p:sp>
        <p:nvSpPr>
          <p:cNvPr id="116" name="Forme libre 115"/>
          <p:cNvSpPr/>
          <p:nvPr/>
        </p:nvSpPr>
        <p:spPr>
          <a:xfrm rot="15865835" flipV="1">
            <a:off x="7601480" y="4461945"/>
            <a:ext cx="184789" cy="104713"/>
          </a:xfrm>
          <a:custGeom>
            <a:avLst/>
            <a:gdLst>
              <a:gd name="connsiteX0" fmla="*/ 0 w 237994"/>
              <a:gd name="connsiteY0" fmla="*/ 134655 h 134655"/>
              <a:gd name="connsiteX1" fmla="*/ 237994 w 237994"/>
              <a:gd name="connsiteY1" fmla="*/ 0 h 134655"/>
              <a:gd name="connsiteX2" fmla="*/ 237994 w 237994"/>
              <a:gd name="connsiteY2" fmla="*/ 0 h 1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94" h="134655">
                <a:moveTo>
                  <a:pt x="0" y="134655"/>
                </a:moveTo>
                <a:lnTo>
                  <a:pt x="237994" y="0"/>
                </a:lnTo>
                <a:lnTo>
                  <a:pt x="237994" y="0"/>
                </a:lnTo>
              </a:path>
            </a:pathLst>
          </a:custGeom>
          <a:ln w="317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500"/>
          </a:p>
        </p:txBody>
      </p:sp>
      <p:sp>
        <p:nvSpPr>
          <p:cNvPr id="117" name="Forme libre 116"/>
          <p:cNvSpPr/>
          <p:nvPr/>
        </p:nvSpPr>
        <p:spPr>
          <a:xfrm>
            <a:off x="6434230" y="4208783"/>
            <a:ext cx="0" cy="209427"/>
          </a:xfrm>
          <a:custGeom>
            <a:avLst/>
            <a:gdLst>
              <a:gd name="connsiteX0" fmla="*/ 0 w 0"/>
              <a:gd name="connsiteY0" fmla="*/ 0 h 269309"/>
              <a:gd name="connsiteX1" fmla="*/ 0 w 0"/>
              <a:gd name="connsiteY1" fmla="*/ 269309 h 269309"/>
              <a:gd name="connsiteX2" fmla="*/ 0 w 0"/>
              <a:gd name="connsiteY2" fmla="*/ 269309 h 26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269309">
                <a:moveTo>
                  <a:pt x="0" y="0"/>
                </a:moveTo>
                <a:lnTo>
                  <a:pt x="0" y="269309"/>
                </a:lnTo>
                <a:lnTo>
                  <a:pt x="0" y="269309"/>
                </a:lnTo>
              </a:path>
            </a:pathLst>
          </a:custGeom>
          <a:ln w="317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500"/>
          </a:p>
        </p:txBody>
      </p:sp>
      <p:sp>
        <p:nvSpPr>
          <p:cNvPr id="118" name="Forme libre 117"/>
          <p:cNvSpPr/>
          <p:nvPr/>
        </p:nvSpPr>
        <p:spPr>
          <a:xfrm>
            <a:off x="7146283" y="4207552"/>
            <a:ext cx="0" cy="209427"/>
          </a:xfrm>
          <a:custGeom>
            <a:avLst/>
            <a:gdLst>
              <a:gd name="connsiteX0" fmla="*/ 0 w 0"/>
              <a:gd name="connsiteY0" fmla="*/ 0 h 269309"/>
              <a:gd name="connsiteX1" fmla="*/ 0 w 0"/>
              <a:gd name="connsiteY1" fmla="*/ 269309 h 269309"/>
              <a:gd name="connsiteX2" fmla="*/ 0 w 0"/>
              <a:gd name="connsiteY2" fmla="*/ 269309 h 26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269309">
                <a:moveTo>
                  <a:pt x="0" y="0"/>
                </a:moveTo>
                <a:lnTo>
                  <a:pt x="0" y="269309"/>
                </a:lnTo>
                <a:lnTo>
                  <a:pt x="0" y="269309"/>
                </a:lnTo>
              </a:path>
            </a:pathLst>
          </a:custGeom>
          <a:ln w="317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500"/>
          </a:p>
        </p:txBody>
      </p:sp>
      <p:sp>
        <p:nvSpPr>
          <p:cNvPr id="119" name="Forme libre 118"/>
          <p:cNvSpPr/>
          <p:nvPr/>
        </p:nvSpPr>
        <p:spPr>
          <a:xfrm>
            <a:off x="7186936" y="4207552"/>
            <a:ext cx="0" cy="209427"/>
          </a:xfrm>
          <a:custGeom>
            <a:avLst/>
            <a:gdLst>
              <a:gd name="connsiteX0" fmla="*/ 0 w 0"/>
              <a:gd name="connsiteY0" fmla="*/ 0 h 269309"/>
              <a:gd name="connsiteX1" fmla="*/ 0 w 0"/>
              <a:gd name="connsiteY1" fmla="*/ 269309 h 269309"/>
              <a:gd name="connsiteX2" fmla="*/ 0 w 0"/>
              <a:gd name="connsiteY2" fmla="*/ 269309 h 26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269309">
                <a:moveTo>
                  <a:pt x="0" y="0"/>
                </a:moveTo>
                <a:lnTo>
                  <a:pt x="0" y="269309"/>
                </a:lnTo>
                <a:lnTo>
                  <a:pt x="0" y="269309"/>
                </a:lnTo>
              </a:path>
            </a:pathLst>
          </a:custGeom>
          <a:ln w="317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500"/>
          </a:p>
        </p:txBody>
      </p:sp>
      <p:sp>
        <p:nvSpPr>
          <p:cNvPr id="38929" name="ZoneTexte 172"/>
          <p:cNvSpPr txBox="1">
            <a:spLocks noChangeArrowheads="1"/>
          </p:cNvSpPr>
          <p:nvPr/>
        </p:nvSpPr>
        <p:spPr bwMode="auto">
          <a:xfrm>
            <a:off x="7020627" y="3932831"/>
            <a:ext cx="28725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38930" name="ZoneTexte 173"/>
          <p:cNvSpPr txBox="1">
            <a:spLocks noChangeArrowheads="1"/>
          </p:cNvSpPr>
          <p:nvPr/>
        </p:nvSpPr>
        <p:spPr bwMode="auto">
          <a:xfrm>
            <a:off x="7030482" y="4331976"/>
            <a:ext cx="28725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38931" name="ZoneTexte 174"/>
          <p:cNvSpPr txBox="1">
            <a:spLocks noChangeArrowheads="1"/>
          </p:cNvSpPr>
          <p:nvPr/>
        </p:nvSpPr>
        <p:spPr bwMode="auto">
          <a:xfrm>
            <a:off x="6277775" y="4357847"/>
            <a:ext cx="28725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38932" name="ZoneTexte 175"/>
          <p:cNvSpPr txBox="1">
            <a:spLocks noChangeArrowheads="1"/>
          </p:cNvSpPr>
          <p:nvPr/>
        </p:nvSpPr>
        <p:spPr bwMode="auto">
          <a:xfrm>
            <a:off x="6654743" y="3667968"/>
            <a:ext cx="28725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38933" name="ZoneTexte 176"/>
          <p:cNvSpPr txBox="1">
            <a:spLocks noChangeArrowheads="1"/>
          </p:cNvSpPr>
          <p:nvPr/>
        </p:nvSpPr>
        <p:spPr bwMode="auto">
          <a:xfrm>
            <a:off x="6123784" y="4355383"/>
            <a:ext cx="30601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38934" name="ZoneTexte 178"/>
          <p:cNvSpPr txBox="1">
            <a:spLocks noChangeArrowheads="1"/>
          </p:cNvSpPr>
          <p:nvPr/>
        </p:nvSpPr>
        <p:spPr bwMode="auto">
          <a:xfrm>
            <a:off x="7769638" y="4134868"/>
            <a:ext cx="30601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38935" name="ZoneTexte 179"/>
          <p:cNvSpPr txBox="1">
            <a:spLocks noChangeArrowheads="1"/>
          </p:cNvSpPr>
          <p:nvPr/>
        </p:nvSpPr>
        <p:spPr bwMode="auto">
          <a:xfrm>
            <a:off x="7642749" y="4134868"/>
            <a:ext cx="28725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38936" name="ZoneTexte 180"/>
          <p:cNvSpPr txBox="1">
            <a:spLocks noChangeArrowheads="1"/>
          </p:cNvSpPr>
          <p:nvPr/>
        </p:nvSpPr>
        <p:spPr bwMode="auto">
          <a:xfrm>
            <a:off x="6644889" y="4595608"/>
            <a:ext cx="31137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N</a:t>
            </a:r>
          </a:p>
        </p:txBody>
      </p:sp>
      <p:sp>
        <p:nvSpPr>
          <p:cNvPr id="38937" name="ZoneTexte 181"/>
          <p:cNvSpPr txBox="1">
            <a:spLocks noChangeArrowheads="1"/>
          </p:cNvSpPr>
          <p:nvPr/>
        </p:nvSpPr>
        <p:spPr bwMode="auto">
          <a:xfrm>
            <a:off x="6269152" y="3932831"/>
            <a:ext cx="31137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N</a:t>
            </a:r>
          </a:p>
        </p:txBody>
      </p:sp>
      <p:sp>
        <p:nvSpPr>
          <p:cNvPr id="38938" name="ZoneTexte 182"/>
          <p:cNvSpPr txBox="1">
            <a:spLocks noChangeArrowheads="1"/>
          </p:cNvSpPr>
          <p:nvPr/>
        </p:nvSpPr>
        <p:spPr bwMode="auto">
          <a:xfrm>
            <a:off x="7423466" y="3739419"/>
            <a:ext cx="31137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N</a:t>
            </a:r>
          </a:p>
        </p:txBody>
      </p:sp>
      <p:sp>
        <p:nvSpPr>
          <p:cNvPr id="38939" name="ZoneTexte 183"/>
          <p:cNvSpPr txBox="1">
            <a:spLocks noChangeArrowheads="1"/>
          </p:cNvSpPr>
          <p:nvPr/>
        </p:nvSpPr>
        <p:spPr bwMode="auto">
          <a:xfrm>
            <a:off x="7430858" y="4527853"/>
            <a:ext cx="31137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N</a:t>
            </a:r>
          </a:p>
        </p:txBody>
      </p:sp>
      <p:sp>
        <p:nvSpPr>
          <p:cNvPr id="131" name="Forme libre 130"/>
          <p:cNvSpPr/>
          <p:nvPr/>
        </p:nvSpPr>
        <p:spPr>
          <a:xfrm>
            <a:off x="6789025" y="3533688"/>
            <a:ext cx="0" cy="209427"/>
          </a:xfrm>
          <a:custGeom>
            <a:avLst/>
            <a:gdLst>
              <a:gd name="connsiteX0" fmla="*/ 0 w 0"/>
              <a:gd name="connsiteY0" fmla="*/ 0 h 269309"/>
              <a:gd name="connsiteX1" fmla="*/ 0 w 0"/>
              <a:gd name="connsiteY1" fmla="*/ 269309 h 269309"/>
              <a:gd name="connsiteX2" fmla="*/ 0 w 0"/>
              <a:gd name="connsiteY2" fmla="*/ 269309 h 26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269309">
                <a:moveTo>
                  <a:pt x="0" y="0"/>
                </a:moveTo>
                <a:lnTo>
                  <a:pt x="0" y="269309"/>
                </a:lnTo>
                <a:lnTo>
                  <a:pt x="0" y="269309"/>
                </a:lnTo>
              </a:path>
            </a:pathLst>
          </a:custGeom>
          <a:ln w="317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500"/>
          </a:p>
        </p:txBody>
      </p:sp>
      <p:sp>
        <p:nvSpPr>
          <p:cNvPr id="38941" name="ZoneTexte 191"/>
          <p:cNvSpPr txBox="1">
            <a:spLocks noChangeArrowheads="1"/>
          </p:cNvSpPr>
          <p:nvPr/>
        </p:nvSpPr>
        <p:spPr bwMode="auto">
          <a:xfrm>
            <a:off x="6641193" y="3242953"/>
            <a:ext cx="31137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N</a:t>
            </a:r>
          </a:p>
        </p:txBody>
      </p:sp>
      <p:sp>
        <p:nvSpPr>
          <p:cNvPr id="38942" name="ZoneTexte 192"/>
          <p:cNvSpPr txBox="1">
            <a:spLocks noChangeArrowheads="1"/>
          </p:cNvSpPr>
          <p:nvPr/>
        </p:nvSpPr>
        <p:spPr bwMode="auto">
          <a:xfrm>
            <a:off x="6785328" y="3242953"/>
            <a:ext cx="30601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38943" name="ZoneTexte 193"/>
          <p:cNvSpPr txBox="1">
            <a:spLocks noChangeArrowheads="1"/>
          </p:cNvSpPr>
          <p:nvPr/>
        </p:nvSpPr>
        <p:spPr bwMode="auto">
          <a:xfrm>
            <a:off x="6903388" y="3353826"/>
            <a:ext cx="2626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b="1">
                <a:latin typeface="Calibri" charset="0"/>
                <a:cs typeface="Calibri" charset="0"/>
              </a:rPr>
              <a:t>2</a:t>
            </a:r>
          </a:p>
        </p:txBody>
      </p:sp>
      <p:grpSp>
        <p:nvGrpSpPr>
          <p:cNvPr id="4" name="Groupe 130"/>
          <p:cNvGrpSpPr/>
          <p:nvPr/>
        </p:nvGrpSpPr>
        <p:grpSpPr>
          <a:xfrm>
            <a:off x="6665321" y="5634426"/>
            <a:ext cx="932718" cy="367230"/>
            <a:chOff x="7057738" y="1696629"/>
            <a:chExt cx="1201930" cy="473225"/>
          </a:xfrm>
          <a:solidFill>
            <a:schemeClr val="tx1"/>
          </a:solidFill>
        </p:grpSpPr>
        <p:sp>
          <p:nvSpPr>
            <p:cNvPr id="136" name="Forme libre 135"/>
            <p:cNvSpPr/>
            <p:nvPr/>
          </p:nvSpPr>
          <p:spPr bwMode="auto">
            <a:xfrm>
              <a:off x="7057738" y="1698351"/>
              <a:ext cx="328474" cy="470517"/>
            </a:xfrm>
            <a:custGeom>
              <a:avLst/>
              <a:gdLst>
                <a:gd name="connsiteX0" fmla="*/ 0 w 328474"/>
                <a:gd name="connsiteY0" fmla="*/ 0 h 470517"/>
                <a:gd name="connsiteX1" fmla="*/ 328474 w 328474"/>
                <a:gd name="connsiteY1" fmla="*/ 470517 h 470517"/>
                <a:gd name="connsiteX2" fmla="*/ 328474 w 328474"/>
                <a:gd name="connsiteY2" fmla="*/ 423169 h 470517"/>
                <a:gd name="connsiteX3" fmla="*/ 0 w 328474"/>
                <a:gd name="connsiteY3" fmla="*/ 0 h 470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8474" h="470517">
                  <a:moveTo>
                    <a:pt x="0" y="0"/>
                  </a:moveTo>
                  <a:lnTo>
                    <a:pt x="328474" y="470517"/>
                  </a:lnTo>
                  <a:lnTo>
                    <a:pt x="328474" y="42316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fr-FR" sz="1500">
                <a:ea typeface="+mn-ea"/>
              </a:endParaRPr>
            </a:p>
          </p:txBody>
        </p:sp>
        <p:sp>
          <p:nvSpPr>
            <p:cNvPr id="137" name="Rectangle 136"/>
            <p:cNvSpPr/>
            <p:nvPr/>
          </p:nvSpPr>
          <p:spPr bwMode="auto">
            <a:xfrm>
              <a:off x="7386221" y="2123736"/>
              <a:ext cx="541529" cy="46118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fr-FR" sz="1500">
                <a:ea typeface="+mn-ea"/>
              </a:endParaRPr>
            </a:p>
          </p:txBody>
        </p:sp>
        <p:sp>
          <p:nvSpPr>
            <p:cNvPr id="138" name="Forme libre 137"/>
            <p:cNvSpPr/>
            <p:nvPr/>
          </p:nvSpPr>
          <p:spPr bwMode="auto">
            <a:xfrm flipH="1">
              <a:off x="7931194" y="1696629"/>
              <a:ext cx="328474" cy="470517"/>
            </a:xfrm>
            <a:custGeom>
              <a:avLst/>
              <a:gdLst>
                <a:gd name="connsiteX0" fmla="*/ 0 w 328474"/>
                <a:gd name="connsiteY0" fmla="*/ 0 h 470517"/>
                <a:gd name="connsiteX1" fmla="*/ 328474 w 328474"/>
                <a:gd name="connsiteY1" fmla="*/ 470517 h 470517"/>
                <a:gd name="connsiteX2" fmla="*/ 328474 w 328474"/>
                <a:gd name="connsiteY2" fmla="*/ 423169 h 470517"/>
                <a:gd name="connsiteX3" fmla="*/ 0 w 328474"/>
                <a:gd name="connsiteY3" fmla="*/ 0 h 470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8474" h="470517">
                  <a:moveTo>
                    <a:pt x="0" y="0"/>
                  </a:moveTo>
                  <a:lnTo>
                    <a:pt x="328474" y="470517"/>
                  </a:lnTo>
                  <a:lnTo>
                    <a:pt x="328474" y="42316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fr-FR" sz="1500">
                <a:ea typeface="+mn-ea"/>
              </a:endParaRPr>
            </a:p>
          </p:txBody>
        </p:sp>
      </p:grpSp>
      <p:cxnSp>
        <p:nvCxnSpPr>
          <p:cNvPr id="38945" name="Connecteur droit 138"/>
          <p:cNvCxnSpPr>
            <a:cxnSpLocks noChangeShapeType="1"/>
          </p:cNvCxnSpPr>
          <p:nvPr/>
        </p:nvCxnSpPr>
        <p:spPr bwMode="auto">
          <a:xfrm rot="5400000">
            <a:off x="6483507" y="5646442"/>
            <a:ext cx="359722" cy="0"/>
          </a:xfrm>
          <a:prstGeom prst="line">
            <a:avLst/>
          </a:prstGeom>
          <a:noFill/>
          <a:ln w="28575" cap="rnd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8946" name="Connecteur droit 139"/>
          <p:cNvCxnSpPr>
            <a:cxnSpLocks noChangeShapeType="1"/>
          </p:cNvCxnSpPr>
          <p:nvPr/>
        </p:nvCxnSpPr>
        <p:spPr bwMode="auto">
          <a:xfrm rot="5400000">
            <a:off x="6735435" y="5975982"/>
            <a:ext cx="360955" cy="0"/>
          </a:xfrm>
          <a:prstGeom prst="line">
            <a:avLst/>
          </a:prstGeom>
          <a:noFill/>
          <a:ln w="28575" cap="rnd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8947" name="Connecteur droit 140"/>
          <p:cNvCxnSpPr>
            <a:cxnSpLocks noChangeShapeType="1"/>
          </p:cNvCxnSpPr>
          <p:nvPr/>
        </p:nvCxnSpPr>
        <p:spPr bwMode="auto">
          <a:xfrm rot="5400000">
            <a:off x="7157986" y="5963662"/>
            <a:ext cx="360955" cy="0"/>
          </a:xfrm>
          <a:prstGeom prst="line">
            <a:avLst/>
          </a:prstGeom>
          <a:noFill/>
          <a:ln w="28575" cap="rnd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8948" name="Connecteur droit 141"/>
          <p:cNvCxnSpPr>
            <a:cxnSpLocks noChangeShapeType="1"/>
          </p:cNvCxnSpPr>
          <p:nvPr/>
        </p:nvCxnSpPr>
        <p:spPr bwMode="auto">
          <a:xfrm rot="5400000">
            <a:off x="7110557" y="5308894"/>
            <a:ext cx="1002788" cy="0"/>
          </a:xfrm>
          <a:prstGeom prst="line">
            <a:avLst/>
          </a:prstGeom>
          <a:noFill/>
          <a:ln w="28575" cap="rnd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8949" name="ZoneTexte 142"/>
          <p:cNvSpPr txBox="1">
            <a:spLocks noChangeArrowheads="1"/>
          </p:cNvSpPr>
          <p:nvPr/>
        </p:nvSpPr>
        <p:spPr bwMode="auto">
          <a:xfrm>
            <a:off x="6925768" y="6057905"/>
            <a:ext cx="30601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38950" name="ZoneTexte 143"/>
          <p:cNvSpPr txBox="1">
            <a:spLocks noChangeArrowheads="1"/>
          </p:cNvSpPr>
          <p:nvPr/>
        </p:nvSpPr>
        <p:spPr bwMode="auto">
          <a:xfrm>
            <a:off x="7334767" y="6054209"/>
            <a:ext cx="30601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38951" name="ZoneTexte 144"/>
          <p:cNvSpPr txBox="1">
            <a:spLocks noChangeArrowheads="1"/>
          </p:cNvSpPr>
          <p:nvPr/>
        </p:nvSpPr>
        <p:spPr bwMode="auto">
          <a:xfrm>
            <a:off x="6505681" y="5724053"/>
            <a:ext cx="30601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38952" name="ZoneTexte 145"/>
          <p:cNvSpPr txBox="1">
            <a:spLocks noChangeArrowheads="1"/>
          </p:cNvSpPr>
          <p:nvPr/>
        </p:nvSpPr>
        <p:spPr bwMode="auto">
          <a:xfrm>
            <a:off x="7191864" y="5503538"/>
            <a:ext cx="30601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38953" name="ZoneTexte 146"/>
          <p:cNvSpPr txBox="1">
            <a:spLocks noChangeArrowheads="1"/>
          </p:cNvSpPr>
          <p:nvPr/>
        </p:nvSpPr>
        <p:spPr bwMode="auto">
          <a:xfrm>
            <a:off x="6769314" y="5513394"/>
            <a:ext cx="30601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38954" name="ZoneTexte 147"/>
          <p:cNvSpPr txBox="1">
            <a:spLocks noChangeArrowheads="1"/>
          </p:cNvSpPr>
          <p:nvPr/>
        </p:nvSpPr>
        <p:spPr bwMode="auto">
          <a:xfrm>
            <a:off x="6769314" y="6057905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38955" name="ZoneTexte 148"/>
          <p:cNvSpPr txBox="1">
            <a:spLocks noChangeArrowheads="1"/>
          </p:cNvSpPr>
          <p:nvPr/>
        </p:nvSpPr>
        <p:spPr bwMode="auto">
          <a:xfrm>
            <a:off x="7179544" y="6052977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38956" name="ZoneTexte 149"/>
          <p:cNvSpPr txBox="1">
            <a:spLocks noChangeArrowheads="1"/>
          </p:cNvSpPr>
          <p:nvPr/>
        </p:nvSpPr>
        <p:spPr bwMode="auto">
          <a:xfrm>
            <a:off x="6979973" y="5154903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38957" name="Forme libre 150"/>
          <p:cNvSpPr>
            <a:spLocks/>
          </p:cNvSpPr>
          <p:nvPr/>
        </p:nvSpPr>
        <p:spPr bwMode="auto">
          <a:xfrm>
            <a:off x="6667063" y="5370490"/>
            <a:ext cx="373274" cy="283343"/>
          </a:xfrm>
          <a:custGeom>
            <a:avLst/>
            <a:gdLst>
              <a:gd name="T0" fmla="*/ 0 w 482138"/>
              <a:gd name="T1" fmla="*/ 359459 h 365760"/>
              <a:gd name="T2" fmla="*/ 471005 w 482138"/>
              <a:gd name="T3" fmla="*/ 0 h 365760"/>
              <a:gd name="T4" fmla="*/ 0 60000 65536"/>
              <a:gd name="T5" fmla="*/ 0 60000 65536"/>
              <a:gd name="T6" fmla="*/ 0 w 482138"/>
              <a:gd name="T7" fmla="*/ 0 h 365760"/>
              <a:gd name="T8" fmla="*/ 482138 w 482138"/>
              <a:gd name="T9" fmla="*/ 365760 h 3657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82138" h="365760">
                <a:moveTo>
                  <a:pt x="0" y="365760"/>
                </a:moveTo>
                <a:lnTo>
                  <a:pt x="482138" y="0"/>
                </a:lnTo>
              </a:path>
            </a:pathLst>
          </a:custGeom>
          <a:solidFill>
            <a:schemeClr val="accent1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 sz="1500"/>
          </a:p>
        </p:txBody>
      </p:sp>
      <p:sp>
        <p:nvSpPr>
          <p:cNvPr id="38958" name="Forme libre 151"/>
          <p:cNvSpPr>
            <a:spLocks/>
          </p:cNvSpPr>
          <p:nvPr/>
        </p:nvSpPr>
        <p:spPr bwMode="auto">
          <a:xfrm flipH="1">
            <a:off x="7225126" y="5356938"/>
            <a:ext cx="374506" cy="283343"/>
          </a:xfrm>
          <a:custGeom>
            <a:avLst/>
            <a:gdLst>
              <a:gd name="T0" fmla="*/ 0 w 482138"/>
              <a:gd name="T1" fmla="*/ 359459 h 365760"/>
              <a:gd name="T2" fmla="*/ 486778 w 482138"/>
              <a:gd name="T3" fmla="*/ 0 h 365760"/>
              <a:gd name="T4" fmla="*/ 0 60000 65536"/>
              <a:gd name="T5" fmla="*/ 0 60000 65536"/>
              <a:gd name="T6" fmla="*/ 0 w 482138"/>
              <a:gd name="T7" fmla="*/ 0 h 365760"/>
              <a:gd name="T8" fmla="*/ 482138 w 482138"/>
              <a:gd name="T9" fmla="*/ 365760 h 3657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82138" h="365760">
                <a:moveTo>
                  <a:pt x="0" y="365760"/>
                </a:moveTo>
                <a:lnTo>
                  <a:pt x="482138" y="0"/>
                </a:lnTo>
              </a:path>
            </a:pathLst>
          </a:custGeom>
          <a:solidFill>
            <a:schemeClr val="accent1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 sz="1500"/>
          </a:p>
        </p:txBody>
      </p:sp>
      <p:sp>
        <p:nvSpPr>
          <p:cNvPr id="38959" name="ZoneTexte 152"/>
          <p:cNvSpPr txBox="1">
            <a:spLocks noChangeArrowheads="1"/>
          </p:cNvSpPr>
          <p:nvPr/>
        </p:nvSpPr>
        <p:spPr bwMode="auto">
          <a:xfrm>
            <a:off x="6511841" y="5165991"/>
            <a:ext cx="28725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38960" name="ZoneTexte 153"/>
          <p:cNvSpPr txBox="1">
            <a:spLocks noChangeArrowheads="1"/>
          </p:cNvSpPr>
          <p:nvPr/>
        </p:nvSpPr>
        <p:spPr bwMode="auto">
          <a:xfrm>
            <a:off x="6381116" y="5164758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38961" name="ZoneTexte 154"/>
          <p:cNvSpPr txBox="1">
            <a:spLocks noChangeArrowheads="1"/>
          </p:cNvSpPr>
          <p:nvPr/>
        </p:nvSpPr>
        <p:spPr bwMode="auto">
          <a:xfrm>
            <a:off x="6623027" y="5165284"/>
            <a:ext cx="30601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38962" name="ZoneTexte 155"/>
          <p:cNvSpPr txBox="1">
            <a:spLocks noChangeArrowheads="1"/>
          </p:cNvSpPr>
          <p:nvPr/>
        </p:nvSpPr>
        <p:spPr bwMode="auto">
          <a:xfrm>
            <a:off x="6743031" y="5264480"/>
            <a:ext cx="2626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b="1" dirty="0">
                <a:latin typeface="Calibri" charset="0"/>
                <a:cs typeface="Calibri" charset="0"/>
              </a:rPr>
              <a:t>2</a:t>
            </a:r>
          </a:p>
        </p:txBody>
      </p:sp>
      <p:sp>
        <p:nvSpPr>
          <p:cNvPr id="38963" name="ZoneTexte 156"/>
          <p:cNvSpPr txBox="1">
            <a:spLocks noChangeArrowheads="1"/>
          </p:cNvSpPr>
          <p:nvPr/>
        </p:nvSpPr>
        <p:spPr bwMode="auto">
          <a:xfrm>
            <a:off x="5730658" y="5164758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38964" name="ZoneTexte 157"/>
          <p:cNvSpPr txBox="1">
            <a:spLocks noChangeArrowheads="1"/>
          </p:cNvSpPr>
          <p:nvPr/>
        </p:nvSpPr>
        <p:spPr bwMode="auto">
          <a:xfrm>
            <a:off x="6071904" y="5164758"/>
            <a:ext cx="28704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P</a:t>
            </a:r>
          </a:p>
        </p:txBody>
      </p:sp>
      <p:sp>
        <p:nvSpPr>
          <p:cNvPr id="38965" name="ZoneTexte 158"/>
          <p:cNvSpPr txBox="1">
            <a:spLocks noChangeArrowheads="1"/>
          </p:cNvSpPr>
          <p:nvPr/>
        </p:nvSpPr>
        <p:spPr bwMode="auto">
          <a:xfrm>
            <a:off x="5053100" y="5169686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38966" name="ZoneTexte 159"/>
          <p:cNvSpPr txBox="1">
            <a:spLocks noChangeArrowheads="1"/>
          </p:cNvSpPr>
          <p:nvPr/>
        </p:nvSpPr>
        <p:spPr bwMode="auto">
          <a:xfrm>
            <a:off x="5411590" y="5169686"/>
            <a:ext cx="28704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P</a:t>
            </a:r>
          </a:p>
        </p:txBody>
      </p:sp>
      <p:sp>
        <p:nvSpPr>
          <p:cNvPr id="38967" name="ZoneTexte 160"/>
          <p:cNvSpPr txBox="1">
            <a:spLocks noChangeArrowheads="1"/>
          </p:cNvSpPr>
          <p:nvPr/>
        </p:nvSpPr>
        <p:spPr bwMode="auto">
          <a:xfrm>
            <a:off x="4376772" y="5164758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38968" name="ZoneTexte 161"/>
          <p:cNvSpPr txBox="1">
            <a:spLocks noChangeArrowheads="1"/>
          </p:cNvSpPr>
          <p:nvPr/>
        </p:nvSpPr>
        <p:spPr bwMode="auto">
          <a:xfrm>
            <a:off x="4721713" y="5164758"/>
            <a:ext cx="28704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P</a:t>
            </a:r>
          </a:p>
        </p:txBody>
      </p:sp>
      <p:cxnSp>
        <p:nvCxnSpPr>
          <p:cNvPr id="38970" name="Connecteur droit 163"/>
          <p:cNvCxnSpPr>
            <a:cxnSpLocks noChangeShapeType="1"/>
          </p:cNvCxnSpPr>
          <p:nvPr/>
        </p:nvCxnSpPr>
        <p:spPr bwMode="auto">
          <a:xfrm>
            <a:off x="6293650" y="5349547"/>
            <a:ext cx="153990" cy="0"/>
          </a:xfrm>
          <a:prstGeom prst="line">
            <a:avLst/>
          </a:prstGeom>
          <a:noFill/>
          <a:ln w="22225" cap="rnd">
            <a:solidFill>
              <a:schemeClr val="accent5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8971" name="Connecteur droit 164"/>
          <p:cNvCxnSpPr>
            <a:cxnSpLocks noChangeShapeType="1"/>
          </p:cNvCxnSpPr>
          <p:nvPr/>
        </p:nvCxnSpPr>
        <p:spPr bwMode="auto">
          <a:xfrm>
            <a:off x="5980740" y="5349547"/>
            <a:ext cx="153990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8973" name="Connecteur droit 166"/>
          <p:cNvCxnSpPr>
            <a:cxnSpLocks noChangeShapeType="1"/>
          </p:cNvCxnSpPr>
          <p:nvPr/>
        </p:nvCxnSpPr>
        <p:spPr bwMode="auto">
          <a:xfrm>
            <a:off x="5319196" y="5349547"/>
            <a:ext cx="153991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8975" name="Connecteur droit 168"/>
          <p:cNvCxnSpPr>
            <a:cxnSpLocks noChangeShapeType="1"/>
          </p:cNvCxnSpPr>
          <p:nvPr/>
        </p:nvCxnSpPr>
        <p:spPr bwMode="auto">
          <a:xfrm>
            <a:off x="4639172" y="5349547"/>
            <a:ext cx="153991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38976" name="Groupe 120"/>
          <p:cNvGrpSpPr>
            <a:grpSpLocks/>
          </p:cNvGrpSpPr>
          <p:nvPr/>
        </p:nvGrpSpPr>
        <p:grpSpPr bwMode="auto">
          <a:xfrm>
            <a:off x="4833817" y="5469044"/>
            <a:ext cx="36958" cy="152759"/>
            <a:chOff x="2547084" y="3303008"/>
            <a:chExt cx="47649" cy="198000"/>
          </a:xfrm>
        </p:grpSpPr>
        <p:cxnSp>
          <p:nvCxnSpPr>
            <p:cNvPr id="39011" name="Connecteur droit 170"/>
            <p:cNvCxnSpPr>
              <a:cxnSpLocks noChangeShapeType="1"/>
            </p:cNvCxnSpPr>
            <p:nvPr/>
          </p:nvCxnSpPr>
          <p:spPr bwMode="auto">
            <a:xfrm rot="5400000">
              <a:off x="2448084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9012" name="Connecteur droit 171"/>
            <p:cNvCxnSpPr>
              <a:cxnSpLocks noChangeShapeType="1"/>
            </p:cNvCxnSpPr>
            <p:nvPr/>
          </p:nvCxnSpPr>
          <p:spPr bwMode="auto">
            <a:xfrm rot="5400000">
              <a:off x="2495733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38977" name="Groupe 121"/>
          <p:cNvGrpSpPr>
            <a:grpSpLocks/>
          </p:cNvGrpSpPr>
          <p:nvPr/>
        </p:nvGrpSpPr>
        <p:grpSpPr bwMode="auto">
          <a:xfrm>
            <a:off x="5532319" y="5469044"/>
            <a:ext cx="36958" cy="152759"/>
            <a:chOff x="2547084" y="3303008"/>
            <a:chExt cx="47649" cy="198000"/>
          </a:xfrm>
        </p:grpSpPr>
        <p:cxnSp>
          <p:nvCxnSpPr>
            <p:cNvPr id="39009" name="Connecteur droit 173"/>
            <p:cNvCxnSpPr>
              <a:cxnSpLocks noChangeShapeType="1"/>
            </p:cNvCxnSpPr>
            <p:nvPr/>
          </p:nvCxnSpPr>
          <p:spPr bwMode="auto">
            <a:xfrm rot="5400000">
              <a:off x="2448084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9010" name="Connecteur droit 174"/>
            <p:cNvCxnSpPr>
              <a:cxnSpLocks noChangeShapeType="1"/>
            </p:cNvCxnSpPr>
            <p:nvPr/>
          </p:nvCxnSpPr>
          <p:spPr bwMode="auto">
            <a:xfrm rot="5400000">
              <a:off x="2495733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38978" name="Groupe 124"/>
          <p:cNvGrpSpPr>
            <a:grpSpLocks/>
          </p:cNvGrpSpPr>
          <p:nvPr/>
        </p:nvGrpSpPr>
        <p:grpSpPr bwMode="auto">
          <a:xfrm>
            <a:off x="6182776" y="5469044"/>
            <a:ext cx="36958" cy="152759"/>
            <a:chOff x="2547084" y="3303008"/>
            <a:chExt cx="47649" cy="198000"/>
          </a:xfrm>
        </p:grpSpPr>
        <p:cxnSp>
          <p:nvCxnSpPr>
            <p:cNvPr id="39007" name="Connecteur droit 176"/>
            <p:cNvCxnSpPr>
              <a:cxnSpLocks noChangeShapeType="1"/>
            </p:cNvCxnSpPr>
            <p:nvPr/>
          </p:nvCxnSpPr>
          <p:spPr bwMode="auto">
            <a:xfrm rot="5400000">
              <a:off x="2448084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9008" name="Connecteur droit 177"/>
            <p:cNvCxnSpPr>
              <a:cxnSpLocks noChangeShapeType="1"/>
            </p:cNvCxnSpPr>
            <p:nvPr/>
          </p:nvCxnSpPr>
          <p:spPr bwMode="auto">
            <a:xfrm rot="5400000">
              <a:off x="2495733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38979" name="ZoneTexte 178"/>
          <p:cNvSpPr txBox="1">
            <a:spLocks noChangeArrowheads="1"/>
          </p:cNvSpPr>
          <p:nvPr/>
        </p:nvSpPr>
        <p:spPr bwMode="auto">
          <a:xfrm>
            <a:off x="4690913" y="5541728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38980" name="ZoneTexte 179"/>
          <p:cNvSpPr txBox="1">
            <a:spLocks noChangeArrowheads="1"/>
          </p:cNvSpPr>
          <p:nvPr/>
        </p:nvSpPr>
        <p:spPr bwMode="auto">
          <a:xfrm>
            <a:off x="5393111" y="5541728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38981" name="ZoneTexte 180"/>
          <p:cNvSpPr txBox="1">
            <a:spLocks noChangeArrowheads="1"/>
          </p:cNvSpPr>
          <p:nvPr/>
        </p:nvSpPr>
        <p:spPr bwMode="auto">
          <a:xfrm>
            <a:off x="6053424" y="5541728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38982" name="ZoneTexte 181"/>
          <p:cNvSpPr txBox="1">
            <a:spLocks noChangeArrowheads="1"/>
          </p:cNvSpPr>
          <p:nvPr/>
        </p:nvSpPr>
        <p:spPr bwMode="auto">
          <a:xfrm>
            <a:off x="4694609" y="4786557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38983" name="ZoneTexte 182"/>
          <p:cNvSpPr txBox="1">
            <a:spLocks noChangeArrowheads="1"/>
          </p:cNvSpPr>
          <p:nvPr/>
        </p:nvSpPr>
        <p:spPr bwMode="auto">
          <a:xfrm>
            <a:off x="5398039" y="4786557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38984" name="ZoneTexte 183"/>
          <p:cNvSpPr txBox="1">
            <a:spLocks noChangeArrowheads="1"/>
          </p:cNvSpPr>
          <p:nvPr/>
        </p:nvSpPr>
        <p:spPr bwMode="auto">
          <a:xfrm>
            <a:off x="6058351" y="4786557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cxnSp>
        <p:nvCxnSpPr>
          <p:cNvPr id="38985" name="Connecteur droit 184"/>
          <p:cNvCxnSpPr>
            <a:cxnSpLocks noChangeShapeType="1"/>
          </p:cNvCxnSpPr>
          <p:nvPr/>
        </p:nvCxnSpPr>
        <p:spPr bwMode="auto">
          <a:xfrm rot="5400000">
            <a:off x="4774684" y="5154903"/>
            <a:ext cx="152759" cy="0"/>
          </a:xfrm>
          <a:prstGeom prst="line">
            <a:avLst/>
          </a:prstGeom>
          <a:noFill/>
          <a:ln w="22225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8986" name="Connecteur droit 185"/>
          <p:cNvCxnSpPr>
            <a:cxnSpLocks noChangeShapeType="1"/>
          </p:cNvCxnSpPr>
          <p:nvPr/>
        </p:nvCxnSpPr>
        <p:spPr bwMode="auto">
          <a:xfrm rot="5400000">
            <a:off x="5478114" y="5154903"/>
            <a:ext cx="152759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8987" name="Connecteur droit 186"/>
          <p:cNvCxnSpPr>
            <a:cxnSpLocks noChangeShapeType="1"/>
          </p:cNvCxnSpPr>
          <p:nvPr/>
        </p:nvCxnSpPr>
        <p:spPr bwMode="auto">
          <a:xfrm rot="5400000">
            <a:off x="6127339" y="5154903"/>
            <a:ext cx="152759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8988" name="Connecteur droit 187"/>
          <p:cNvCxnSpPr>
            <a:cxnSpLocks noChangeShapeType="1"/>
          </p:cNvCxnSpPr>
          <p:nvPr/>
        </p:nvCxnSpPr>
        <p:spPr bwMode="auto">
          <a:xfrm rot="10800000">
            <a:off x="4926899" y="4893734"/>
            <a:ext cx="108000" cy="0"/>
          </a:xfrm>
          <a:prstGeom prst="line">
            <a:avLst/>
          </a:prstGeom>
          <a:noFill/>
          <a:ln w="28575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8989" name="Connecteur droit 188"/>
          <p:cNvCxnSpPr>
            <a:cxnSpLocks noChangeShapeType="1"/>
          </p:cNvCxnSpPr>
          <p:nvPr/>
        </p:nvCxnSpPr>
        <p:spPr bwMode="auto">
          <a:xfrm rot="10800000">
            <a:off x="5644272" y="4893734"/>
            <a:ext cx="108000" cy="0"/>
          </a:xfrm>
          <a:prstGeom prst="line">
            <a:avLst/>
          </a:prstGeom>
          <a:noFill/>
          <a:ln w="28575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8990" name="Connecteur droit 189"/>
          <p:cNvCxnSpPr>
            <a:cxnSpLocks noChangeShapeType="1"/>
          </p:cNvCxnSpPr>
          <p:nvPr/>
        </p:nvCxnSpPr>
        <p:spPr bwMode="auto">
          <a:xfrm rot="10800000">
            <a:off x="6298425" y="4893734"/>
            <a:ext cx="108000" cy="0"/>
          </a:xfrm>
          <a:prstGeom prst="line">
            <a:avLst/>
          </a:prstGeom>
          <a:noFill/>
          <a:ln w="28575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8991" name="Connecteur droit 190"/>
          <p:cNvCxnSpPr>
            <a:cxnSpLocks noChangeShapeType="1"/>
          </p:cNvCxnSpPr>
          <p:nvPr/>
        </p:nvCxnSpPr>
        <p:spPr bwMode="auto">
          <a:xfrm rot="10800000">
            <a:off x="4362454" y="5259617"/>
            <a:ext cx="108000" cy="0"/>
          </a:xfrm>
          <a:prstGeom prst="line">
            <a:avLst/>
          </a:prstGeom>
          <a:noFill/>
          <a:ln w="28575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8992" name="ZoneTexte 191"/>
          <p:cNvSpPr txBox="1">
            <a:spLocks noChangeArrowheads="1"/>
          </p:cNvSpPr>
          <p:nvPr/>
        </p:nvSpPr>
        <p:spPr bwMode="auto">
          <a:xfrm>
            <a:off x="7465352" y="5701878"/>
            <a:ext cx="30601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38997" name="Rectangle 112"/>
          <p:cNvSpPr>
            <a:spLocks noChangeArrowheads="1"/>
          </p:cNvSpPr>
          <p:nvPr/>
        </p:nvSpPr>
        <p:spPr bwMode="auto">
          <a:xfrm>
            <a:off x="6523252" y="5026382"/>
            <a:ext cx="3396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5</a:t>
            </a:r>
            <a:r>
              <a:rPr lang="ja-JP" altLang="fr-FR" sz="12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’</a:t>
            </a:r>
            <a:endParaRPr lang="fr-FR" sz="1200" b="1" dirty="0">
              <a:solidFill>
                <a:srgbClr val="000000"/>
              </a:solidFill>
            </a:endParaRPr>
          </a:p>
        </p:txBody>
      </p:sp>
      <p:sp>
        <p:nvSpPr>
          <p:cNvPr id="113" name="Text Box 3"/>
          <p:cNvSpPr txBox="1">
            <a:spLocks noChangeArrowheads="1"/>
          </p:cNvSpPr>
          <p:nvPr/>
        </p:nvSpPr>
        <p:spPr bwMode="auto">
          <a:xfrm>
            <a:off x="179388" y="188913"/>
            <a:ext cx="45730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chemeClr val="accent2"/>
                </a:solidFill>
                <a:latin typeface="Calibri" charset="0"/>
                <a:cs typeface="Calibri" charset="0"/>
              </a:rPr>
              <a:t>III. L’ATP: Adénosine </a:t>
            </a:r>
            <a:r>
              <a:rPr lang="fr-FR" b="1" dirty="0" err="1">
                <a:solidFill>
                  <a:schemeClr val="accent2"/>
                </a:solidFill>
                <a:latin typeface="Calibri" charset="0"/>
                <a:cs typeface="Calibri" charset="0"/>
              </a:rPr>
              <a:t>TriPhosphate</a:t>
            </a:r>
            <a:endParaRPr lang="fr-FR" b="1" dirty="0">
              <a:solidFill>
                <a:schemeClr val="accent2"/>
              </a:solidFill>
              <a:latin typeface="Calibri" charset="0"/>
              <a:cs typeface="Calibri" charset="0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502568" y="781073"/>
            <a:ext cx="70757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/>
              <a:t>C’est la forme d’énergie libre extraite des aliments et utilisée pour: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654968" y="1101539"/>
            <a:ext cx="20377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/>
              <a:t>- les mouvements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657960" y="1403331"/>
            <a:ext cx="17448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/>
              <a:t>- les transports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660952" y="1742471"/>
            <a:ext cx="20224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/>
              <a:t>- les biosynthèses</a:t>
            </a:r>
          </a:p>
        </p:txBody>
      </p:sp>
      <p:pic>
        <p:nvPicPr>
          <p:cNvPr id="6" name="Image 5" descr="Fritz lipmann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953" y="1451383"/>
            <a:ext cx="859780" cy="1127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 descr="découverte ATP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732" y="1451383"/>
            <a:ext cx="4080347" cy="1617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4" name="Rectangle 123"/>
          <p:cNvSpPr/>
          <p:nvPr/>
        </p:nvSpPr>
        <p:spPr>
          <a:xfrm>
            <a:off x="3831369" y="1182510"/>
            <a:ext cx="50661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i="1" dirty="0">
                <a:solidFill>
                  <a:schemeClr val="accent2">
                    <a:lumMod val="75000"/>
                  </a:schemeClr>
                </a:solidFill>
              </a:rPr>
              <a:t>Prix Nobel en 1953 – F. </a:t>
            </a:r>
            <a:r>
              <a:rPr lang="fr-FR" sz="1400" i="1" dirty="0" err="1">
                <a:solidFill>
                  <a:schemeClr val="accent2">
                    <a:lumMod val="75000"/>
                  </a:schemeClr>
                </a:solidFill>
              </a:rPr>
              <a:t>Lipmann</a:t>
            </a:r>
            <a:r>
              <a:rPr lang="fr-FR" sz="1400" i="1" dirty="0">
                <a:solidFill>
                  <a:schemeClr val="accent2">
                    <a:lumMod val="75000"/>
                  </a:schemeClr>
                </a:solidFill>
              </a:rPr>
              <a:t> &amp; H. Krebs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7179544" y="3379998"/>
            <a:ext cx="10514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/>
              <a:t>Adénine</a:t>
            </a:r>
          </a:p>
        </p:txBody>
      </p:sp>
      <p:sp>
        <p:nvSpPr>
          <p:cNvPr id="8" name="Rectangle 7"/>
          <p:cNvSpPr/>
          <p:nvPr/>
        </p:nvSpPr>
        <p:spPr>
          <a:xfrm>
            <a:off x="4854900" y="5109722"/>
            <a:ext cx="363501" cy="523220"/>
          </a:xfrm>
          <a:prstGeom prst="rect">
            <a:avLst/>
          </a:prstGeom>
          <a:noFill/>
          <a:ln w="28575" cmpd="sng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C00000"/>
                </a:solidFill>
              </a:rPr>
              <a:t>~</a:t>
            </a:r>
            <a:endParaRPr lang="fr-FR" sz="2800" dirty="0">
              <a:solidFill>
                <a:srgbClr val="C00000"/>
              </a:solidFill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5527468" y="5099983"/>
            <a:ext cx="363501" cy="523220"/>
          </a:xfrm>
          <a:prstGeom prst="rect">
            <a:avLst/>
          </a:prstGeom>
          <a:noFill/>
          <a:ln w="28575" cmpd="sng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C00000"/>
                </a:solidFill>
              </a:rPr>
              <a:t>~</a:t>
            </a:r>
            <a:endParaRPr lang="fr-FR" sz="2800" dirty="0">
              <a:solidFill>
                <a:srgbClr val="C00000"/>
              </a:solidFill>
            </a:endParaRPr>
          </a:p>
        </p:txBody>
      </p:sp>
      <p:cxnSp>
        <p:nvCxnSpPr>
          <p:cNvPr id="128" name="Connecteur droit avec flèche 127"/>
          <p:cNvCxnSpPr/>
          <p:nvPr/>
        </p:nvCxnSpPr>
        <p:spPr>
          <a:xfrm flipV="1">
            <a:off x="5626095" y="5522639"/>
            <a:ext cx="72540" cy="492349"/>
          </a:xfrm>
          <a:prstGeom prst="straightConnector1">
            <a:avLst/>
          </a:prstGeom>
          <a:ln w="38100" cap="rnd" cmpd="sng">
            <a:solidFill>
              <a:srgbClr val="C00000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avec flèche 128"/>
          <p:cNvCxnSpPr/>
          <p:nvPr/>
        </p:nvCxnSpPr>
        <p:spPr>
          <a:xfrm flipH="1" flipV="1">
            <a:off x="5066778" y="5455704"/>
            <a:ext cx="151623" cy="492348"/>
          </a:xfrm>
          <a:prstGeom prst="straightConnector1">
            <a:avLst/>
          </a:prstGeom>
          <a:ln w="38100" cap="rnd" cmpd="sng">
            <a:solidFill>
              <a:srgbClr val="C00000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0" name="Rectangle 129"/>
          <p:cNvSpPr/>
          <p:nvPr/>
        </p:nvSpPr>
        <p:spPr>
          <a:xfrm>
            <a:off x="4141602" y="5980960"/>
            <a:ext cx="22158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solidFill>
                  <a:srgbClr val="C00000"/>
                </a:solidFill>
              </a:rPr>
              <a:t>Liaisons anhydrides</a:t>
            </a:r>
          </a:p>
        </p:txBody>
      </p:sp>
      <p:cxnSp>
        <p:nvCxnSpPr>
          <p:cNvPr id="133" name="Connecteur droit avec flèche 132"/>
          <p:cNvCxnSpPr/>
          <p:nvPr/>
        </p:nvCxnSpPr>
        <p:spPr>
          <a:xfrm flipV="1">
            <a:off x="6312825" y="5455704"/>
            <a:ext cx="72540" cy="920438"/>
          </a:xfrm>
          <a:prstGeom prst="straightConnector1">
            <a:avLst/>
          </a:prstGeom>
          <a:ln w="38100" cap="rnd" cmpd="sng">
            <a:solidFill>
              <a:schemeClr val="tx2">
                <a:lumMod val="60000"/>
                <a:lumOff val="4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4" name="Rectangle 133"/>
          <p:cNvSpPr/>
          <p:nvPr/>
        </p:nvSpPr>
        <p:spPr>
          <a:xfrm>
            <a:off x="5512977" y="6333415"/>
            <a:ext cx="14927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Liaison ester</a:t>
            </a:r>
          </a:p>
        </p:txBody>
      </p:sp>
      <p:sp>
        <p:nvSpPr>
          <p:cNvPr id="135" name="Rectangle 134"/>
          <p:cNvSpPr/>
          <p:nvPr/>
        </p:nvSpPr>
        <p:spPr>
          <a:xfrm>
            <a:off x="7699619" y="5977264"/>
            <a:ext cx="8807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/>
              <a:t>Ribose</a:t>
            </a:r>
          </a:p>
        </p:txBody>
      </p:sp>
      <p:sp>
        <p:nvSpPr>
          <p:cNvPr id="139" name="Rectangle 138"/>
          <p:cNvSpPr/>
          <p:nvPr/>
        </p:nvSpPr>
        <p:spPr>
          <a:xfrm>
            <a:off x="5880189" y="4934649"/>
            <a:ext cx="3464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solidFill>
                  <a:schemeClr val="accent6">
                    <a:lumMod val="75000"/>
                  </a:schemeClr>
                </a:solidFill>
                <a:latin typeface="Symbol" charset="2"/>
                <a:cs typeface="Symbol" charset="2"/>
              </a:rPr>
              <a:t>a</a:t>
            </a:r>
          </a:p>
        </p:txBody>
      </p:sp>
      <p:sp>
        <p:nvSpPr>
          <p:cNvPr id="142" name="Rectangle 141"/>
          <p:cNvSpPr/>
          <p:nvPr/>
        </p:nvSpPr>
        <p:spPr>
          <a:xfrm>
            <a:off x="5234079" y="4935624"/>
            <a:ext cx="3254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solidFill>
                  <a:schemeClr val="accent6">
                    <a:lumMod val="75000"/>
                  </a:schemeClr>
                </a:solidFill>
                <a:latin typeface="Symbol" charset="2"/>
                <a:cs typeface="Symbol" charset="2"/>
              </a:rPr>
              <a:t>b</a:t>
            </a:r>
          </a:p>
        </p:txBody>
      </p:sp>
      <p:sp>
        <p:nvSpPr>
          <p:cNvPr id="143" name="Rectangle 142"/>
          <p:cNvSpPr/>
          <p:nvPr/>
        </p:nvSpPr>
        <p:spPr>
          <a:xfrm>
            <a:off x="4549552" y="4909667"/>
            <a:ext cx="2901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solidFill>
                  <a:schemeClr val="accent6">
                    <a:lumMod val="75000"/>
                  </a:schemeClr>
                </a:solidFill>
                <a:latin typeface="Symbol" charset="2"/>
                <a:cs typeface="Symbol" charset="2"/>
              </a:rPr>
              <a:t>g</a:t>
            </a:r>
          </a:p>
        </p:txBody>
      </p:sp>
      <p:sp>
        <p:nvSpPr>
          <p:cNvPr id="144" name="Rectangle 143"/>
          <p:cNvSpPr/>
          <p:nvPr/>
        </p:nvSpPr>
        <p:spPr>
          <a:xfrm>
            <a:off x="4714773" y="4297977"/>
            <a:ext cx="13936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solidFill>
                  <a:srgbClr val="E46C0A"/>
                </a:solidFill>
              </a:rPr>
              <a:t>Phosphates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97877" y="2579146"/>
            <a:ext cx="31982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Les liaisons dont l’hydrolyse s’accompagne d’un </a:t>
            </a:r>
            <a:r>
              <a:rPr lang="fr-FR" i="1" dirty="0">
                <a:latin typeface="Symbol" charset="2"/>
                <a:cs typeface="Symbol" charset="2"/>
              </a:rPr>
              <a:t>D</a:t>
            </a:r>
            <a:r>
              <a:rPr lang="fr-FR" i="1" dirty="0"/>
              <a:t>G</a:t>
            </a:r>
            <a:r>
              <a:rPr lang="fr-FR" i="1" baseline="30000" dirty="0"/>
              <a:t>0’</a:t>
            </a:r>
            <a:r>
              <a:rPr lang="fr-FR" dirty="0"/>
              <a:t> très négatif (&lt; -30kJ</a:t>
            </a:r>
            <a:r>
              <a:rPr lang="fr-FR" baseline="30000" dirty="0"/>
              <a:t>-1</a:t>
            </a:r>
            <a:r>
              <a:rPr lang="fr-FR" dirty="0"/>
              <a:t>mol</a:t>
            </a:r>
            <a:r>
              <a:rPr lang="fr-FR" baseline="30000" dirty="0"/>
              <a:t>-1</a:t>
            </a:r>
            <a:r>
              <a:rPr lang="fr-FR" dirty="0"/>
              <a:t>), sont appelée </a:t>
            </a:r>
            <a:r>
              <a:rPr lang="fr-FR" dirty="0">
                <a:solidFill>
                  <a:srgbClr val="C00000"/>
                </a:solidFill>
              </a:rPr>
              <a:t>liaisons à haut potentiel énergétique</a:t>
            </a:r>
            <a:r>
              <a:rPr lang="fr-FR" dirty="0"/>
              <a:t> ou </a:t>
            </a:r>
            <a:r>
              <a:rPr lang="fr-FR" dirty="0">
                <a:solidFill>
                  <a:srgbClr val="C00000"/>
                </a:solidFill>
              </a:rPr>
              <a:t>riches en énergie </a:t>
            </a:r>
            <a:r>
              <a:rPr lang="fr-FR" dirty="0"/>
              <a:t>et sont symbolisées par : </a:t>
            </a:r>
            <a:r>
              <a:rPr lang="en-GB" dirty="0">
                <a:solidFill>
                  <a:srgbClr val="C00000"/>
                </a:solidFill>
              </a:rPr>
              <a:t>~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57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1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28914" y="444297"/>
            <a:ext cx="38365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800" b="1" dirty="0">
                <a:solidFill>
                  <a:schemeClr val="accent1">
                    <a:lumMod val="75000"/>
                  </a:schemeClr>
                </a:solidFill>
                <a:latin typeface="Calibri" charset="0"/>
                <a:cs typeface="Calibri" charset="0"/>
              </a:rPr>
              <a:t>Chapitre II – La glycolyse 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708620" y="967517"/>
            <a:ext cx="38808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latin typeface="Calibri" charset="0"/>
                <a:cs typeface="Calibri" charset="0"/>
              </a:rPr>
              <a:t>I. Généralités sur la glycolyse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13600" y="1335377"/>
            <a:ext cx="18355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latin typeface="Calibri" charset="0"/>
                <a:cs typeface="Calibri" charset="0"/>
              </a:rPr>
              <a:t>II. Historique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914" y="1714161"/>
            <a:ext cx="53845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800" b="1" dirty="0">
                <a:solidFill>
                  <a:schemeClr val="accent1">
                    <a:lumMod val="75000"/>
                  </a:schemeClr>
                </a:solidFill>
                <a:latin typeface="Calibri" charset="0"/>
                <a:cs typeface="Calibri" charset="0"/>
              </a:rPr>
              <a:t>Chapitre III – Le destin du pyruvate </a:t>
            </a:r>
          </a:p>
        </p:txBody>
      </p:sp>
    </p:spTree>
    <p:extLst>
      <p:ext uri="{BB962C8B-B14F-4D97-AF65-F5344CB8AC3E}">
        <p14:creationId xmlns:p14="http://schemas.microsoft.com/office/powerpoint/2010/main" val="24038238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ZoneTexte 157"/>
          <p:cNvSpPr txBox="1">
            <a:spLocks noChangeArrowheads="1"/>
          </p:cNvSpPr>
          <p:nvPr/>
        </p:nvSpPr>
        <p:spPr bwMode="auto">
          <a:xfrm>
            <a:off x="2351231" y="1935775"/>
            <a:ext cx="28704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P</a:t>
            </a:r>
          </a:p>
        </p:txBody>
      </p:sp>
      <p:sp>
        <p:nvSpPr>
          <p:cNvPr id="141" name="ZoneTexte 159"/>
          <p:cNvSpPr txBox="1">
            <a:spLocks noChangeArrowheads="1"/>
          </p:cNvSpPr>
          <p:nvPr/>
        </p:nvSpPr>
        <p:spPr bwMode="auto">
          <a:xfrm>
            <a:off x="1690917" y="1940703"/>
            <a:ext cx="28704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P</a:t>
            </a:r>
          </a:p>
        </p:txBody>
      </p:sp>
      <p:sp>
        <p:nvSpPr>
          <p:cNvPr id="113" name="Text Box 3"/>
          <p:cNvSpPr txBox="1">
            <a:spLocks noChangeArrowheads="1"/>
          </p:cNvSpPr>
          <p:nvPr/>
        </p:nvSpPr>
        <p:spPr bwMode="auto">
          <a:xfrm>
            <a:off x="179388" y="188913"/>
            <a:ext cx="45730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chemeClr val="accent2"/>
                </a:solidFill>
                <a:latin typeface="Calibri" charset="0"/>
                <a:cs typeface="Calibri" charset="0"/>
              </a:rPr>
              <a:t>III. L’ATP: Adénosine </a:t>
            </a:r>
            <a:r>
              <a:rPr lang="fr-FR" b="1" dirty="0" err="1">
                <a:solidFill>
                  <a:schemeClr val="accent2"/>
                </a:solidFill>
                <a:latin typeface="Calibri" charset="0"/>
                <a:cs typeface="Calibri" charset="0"/>
              </a:rPr>
              <a:t>TriPhosphate</a:t>
            </a:r>
            <a:endParaRPr lang="fr-FR" b="1" dirty="0">
              <a:solidFill>
                <a:schemeClr val="accent2"/>
              </a:solidFill>
              <a:latin typeface="Calibri" charset="0"/>
              <a:cs typeface="Calibri" charset="0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502568" y="781073"/>
            <a:ext cx="8742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>
                <a:solidFill>
                  <a:schemeClr val="accent1">
                    <a:lumMod val="75000"/>
                  </a:schemeClr>
                </a:solidFill>
              </a:rPr>
              <a:t>Pourquoi</a:t>
            </a:r>
            <a:r>
              <a:rPr lang="fr-FR" dirty="0"/>
              <a:t> les réaction de transfert des groupement phosphoryle sont-elles si </a:t>
            </a:r>
            <a:r>
              <a:rPr lang="fr-FR" dirty="0" err="1"/>
              <a:t>exergoniques</a:t>
            </a:r>
            <a:r>
              <a:rPr lang="fr-FR" dirty="0"/>
              <a:t>? 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498188" y="1074593"/>
            <a:ext cx="6316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>
                <a:solidFill>
                  <a:srgbClr val="376092"/>
                </a:solidFill>
              </a:rPr>
              <a:t>Réponse:</a:t>
            </a:r>
            <a:r>
              <a:rPr lang="fr-FR" dirty="0"/>
              <a:t> comparaison des substrats et produits de ces réactions:</a:t>
            </a:r>
          </a:p>
        </p:txBody>
      </p:sp>
      <p:sp>
        <p:nvSpPr>
          <p:cNvPr id="132" name="ZoneTexte 156"/>
          <p:cNvSpPr txBox="1">
            <a:spLocks noChangeArrowheads="1"/>
          </p:cNvSpPr>
          <p:nvPr/>
        </p:nvSpPr>
        <p:spPr bwMode="auto">
          <a:xfrm>
            <a:off x="2009985" y="1935775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cxnSp>
        <p:nvCxnSpPr>
          <p:cNvPr id="145" name="Connecteur droit 163"/>
          <p:cNvCxnSpPr>
            <a:cxnSpLocks noChangeShapeType="1"/>
          </p:cNvCxnSpPr>
          <p:nvPr/>
        </p:nvCxnSpPr>
        <p:spPr bwMode="auto">
          <a:xfrm>
            <a:off x="2572977" y="2120564"/>
            <a:ext cx="153990" cy="0"/>
          </a:xfrm>
          <a:prstGeom prst="line">
            <a:avLst/>
          </a:prstGeom>
          <a:noFill/>
          <a:ln w="22225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46" name="Connecteur droit 164"/>
          <p:cNvCxnSpPr>
            <a:cxnSpLocks noChangeShapeType="1"/>
          </p:cNvCxnSpPr>
          <p:nvPr/>
        </p:nvCxnSpPr>
        <p:spPr bwMode="auto">
          <a:xfrm>
            <a:off x="2260067" y="2120564"/>
            <a:ext cx="153990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47" name="Connecteur droit 166"/>
          <p:cNvCxnSpPr>
            <a:cxnSpLocks noChangeShapeType="1"/>
          </p:cNvCxnSpPr>
          <p:nvPr/>
        </p:nvCxnSpPr>
        <p:spPr bwMode="auto">
          <a:xfrm>
            <a:off x="1598523" y="2120564"/>
            <a:ext cx="153991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148" name="Groupe 121"/>
          <p:cNvGrpSpPr>
            <a:grpSpLocks/>
          </p:cNvGrpSpPr>
          <p:nvPr/>
        </p:nvGrpSpPr>
        <p:grpSpPr bwMode="auto">
          <a:xfrm>
            <a:off x="1811646" y="1849540"/>
            <a:ext cx="36958" cy="152759"/>
            <a:chOff x="2547084" y="3303008"/>
            <a:chExt cx="47649" cy="198000"/>
          </a:xfrm>
        </p:grpSpPr>
        <p:cxnSp>
          <p:nvCxnSpPr>
            <p:cNvPr id="149" name="Connecteur droit 173"/>
            <p:cNvCxnSpPr>
              <a:cxnSpLocks noChangeShapeType="1"/>
            </p:cNvCxnSpPr>
            <p:nvPr/>
          </p:nvCxnSpPr>
          <p:spPr bwMode="auto">
            <a:xfrm rot="5400000">
              <a:off x="2448084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50" name="Connecteur droit 174"/>
            <p:cNvCxnSpPr>
              <a:cxnSpLocks noChangeShapeType="1"/>
            </p:cNvCxnSpPr>
            <p:nvPr/>
          </p:nvCxnSpPr>
          <p:spPr bwMode="auto">
            <a:xfrm rot="5400000">
              <a:off x="2495733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151" name="Groupe 124"/>
          <p:cNvGrpSpPr>
            <a:grpSpLocks/>
          </p:cNvGrpSpPr>
          <p:nvPr/>
        </p:nvGrpSpPr>
        <p:grpSpPr bwMode="auto">
          <a:xfrm>
            <a:off x="2462103" y="1849540"/>
            <a:ext cx="36958" cy="152759"/>
            <a:chOff x="2547084" y="3303008"/>
            <a:chExt cx="47649" cy="198000"/>
          </a:xfrm>
        </p:grpSpPr>
        <p:cxnSp>
          <p:nvCxnSpPr>
            <p:cNvPr id="152" name="Connecteur droit 176"/>
            <p:cNvCxnSpPr>
              <a:cxnSpLocks noChangeShapeType="1"/>
            </p:cNvCxnSpPr>
            <p:nvPr/>
          </p:nvCxnSpPr>
          <p:spPr bwMode="auto">
            <a:xfrm rot="5400000">
              <a:off x="2448084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53" name="Connecteur droit 177"/>
            <p:cNvCxnSpPr>
              <a:cxnSpLocks noChangeShapeType="1"/>
            </p:cNvCxnSpPr>
            <p:nvPr/>
          </p:nvCxnSpPr>
          <p:spPr bwMode="auto">
            <a:xfrm rot="5400000">
              <a:off x="2495733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54" name="ZoneTexte 179"/>
          <p:cNvSpPr txBox="1">
            <a:spLocks noChangeArrowheads="1"/>
          </p:cNvSpPr>
          <p:nvPr/>
        </p:nvSpPr>
        <p:spPr bwMode="auto">
          <a:xfrm>
            <a:off x="1672438" y="2312745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55" name="ZoneTexte 180"/>
          <p:cNvSpPr txBox="1">
            <a:spLocks noChangeArrowheads="1"/>
          </p:cNvSpPr>
          <p:nvPr/>
        </p:nvSpPr>
        <p:spPr bwMode="auto">
          <a:xfrm>
            <a:off x="2332751" y="2312745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56" name="ZoneTexte 182"/>
          <p:cNvSpPr txBox="1">
            <a:spLocks noChangeArrowheads="1"/>
          </p:cNvSpPr>
          <p:nvPr/>
        </p:nvSpPr>
        <p:spPr bwMode="auto">
          <a:xfrm>
            <a:off x="1677366" y="1557574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57" name="ZoneTexte 183"/>
          <p:cNvSpPr txBox="1">
            <a:spLocks noChangeArrowheads="1"/>
          </p:cNvSpPr>
          <p:nvPr/>
        </p:nvSpPr>
        <p:spPr bwMode="auto">
          <a:xfrm>
            <a:off x="2337678" y="1557574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O</a:t>
            </a:r>
          </a:p>
        </p:txBody>
      </p:sp>
      <p:cxnSp>
        <p:nvCxnSpPr>
          <p:cNvPr id="158" name="Connecteur droit 185"/>
          <p:cNvCxnSpPr>
            <a:cxnSpLocks noChangeShapeType="1"/>
          </p:cNvCxnSpPr>
          <p:nvPr/>
        </p:nvCxnSpPr>
        <p:spPr bwMode="auto">
          <a:xfrm rot="5400000">
            <a:off x="1757441" y="2316440"/>
            <a:ext cx="152759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59" name="Connecteur droit 186"/>
          <p:cNvCxnSpPr>
            <a:cxnSpLocks noChangeShapeType="1"/>
          </p:cNvCxnSpPr>
          <p:nvPr/>
        </p:nvCxnSpPr>
        <p:spPr bwMode="auto">
          <a:xfrm rot="5400000">
            <a:off x="2406666" y="2316440"/>
            <a:ext cx="152759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60" name="Connecteur droit 188"/>
          <p:cNvCxnSpPr>
            <a:cxnSpLocks noChangeShapeType="1"/>
          </p:cNvCxnSpPr>
          <p:nvPr/>
        </p:nvCxnSpPr>
        <p:spPr bwMode="auto">
          <a:xfrm rot="10800000">
            <a:off x="1633328" y="2446582"/>
            <a:ext cx="108000" cy="0"/>
          </a:xfrm>
          <a:prstGeom prst="line">
            <a:avLst/>
          </a:prstGeom>
          <a:noFill/>
          <a:ln w="28575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61" name="Connecteur droit 189"/>
          <p:cNvCxnSpPr>
            <a:cxnSpLocks noChangeShapeType="1"/>
          </p:cNvCxnSpPr>
          <p:nvPr/>
        </p:nvCxnSpPr>
        <p:spPr bwMode="auto">
          <a:xfrm rot="10800000">
            <a:off x="2577752" y="2446582"/>
            <a:ext cx="108000" cy="0"/>
          </a:xfrm>
          <a:prstGeom prst="line">
            <a:avLst/>
          </a:prstGeom>
          <a:noFill/>
          <a:ln w="28575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65" name="ZoneTexte 158"/>
          <p:cNvSpPr txBox="1">
            <a:spLocks noChangeArrowheads="1"/>
          </p:cNvSpPr>
          <p:nvPr/>
        </p:nvSpPr>
        <p:spPr bwMode="auto">
          <a:xfrm>
            <a:off x="1356029" y="1940703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66" name="ZoneTexte 158"/>
          <p:cNvSpPr txBox="1">
            <a:spLocks noChangeArrowheads="1"/>
          </p:cNvSpPr>
          <p:nvPr/>
        </p:nvSpPr>
        <p:spPr bwMode="auto">
          <a:xfrm>
            <a:off x="2667935" y="1943301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O</a:t>
            </a:r>
          </a:p>
        </p:txBody>
      </p:sp>
      <p:cxnSp>
        <p:nvCxnSpPr>
          <p:cNvPr id="167" name="Connecteur droit 164"/>
          <p:cNvCxnSpPr>
            <a:cxnSpLocks noChangeShapeType="1"/>
          </p:cNvCxnSpPr>
          <p:nvPr/>
        </p:nvCxnSpPr>
        <p:spPr bwMode="auto">
          <a:xfrm>
            <a:off x="1910771" y="2120564"/>
            <a:ext cx="153990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68" name="Connecteur droit 164"/>
          <p:cNvCxnSpPr>
            <a:cxnSpLocks noChangeShapeType="1"/>
          </p:cNvCxnSpPr>
          <p:nvPr/>
        </p:nvCxnSpPr>
        <p:spPr bwMode="auto">
          <a:xfrm>
            <a:off x="2929841" y="2120564"/>
            <a:ext cx="153990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70" name="ZoneTexte 153"/>
          <p:cNvSpPr txBox="1">
            <a:spLocks noChangeArrowheads="1"/>
          </p:cNvSpPr>
          <p:nvPr/>
        </p:nvSpPr>
        <p:spPr bwMode="auto">
          <a:xfrm>
            <a:off x="1981950" y="1818180"/>
            <a:ext cx="36068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Wingdings"/>
                <a:ea typeface="Wingdings"/>
                <a:cs typeface="Wingdings"/>
                <a:sym typeface="Wingdings"/>
              </a:rPr>
              <a:t></a:t>
            </a:r>
            <a:endParaRPr lang="fr-FR" sz="1500" b="1" dirty="0">
              <a:latin typeface="Calibri" charset="0"/>
              <a:cs typeface="Calibri" charset="0"/>
            </a:endParaRPr>
          </a:p>
        </p:txBody>
      </p:sp>
      <p:sp>
        <p:nvSpPr>
          <p:cNvPr id="171" name="ZoneTexte 153"/>
          <p:cNvSpPr txBox="1">
            <a:spLocks noChangeArrowheads="1"/>
          </p:cNvSpPr>
          <p:nvPr/>
        </p:nvSpPr>
        <p:spPr bwMode="auto">
          <a:xfrm>
            <a:off x="1981950" y="2064660"/>
            <a:ext cx="36068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Wingdings"/>
                <a:ea typeface="Wingdings"/>
                <a:cs typeface="Wingdings"/>
                <a:sym typeface="Wingdings"/>
              </a:rPr>
              <a:t></a:t>
            </a:r>
            <a:endParaRPr lang="fr-FR" sz="1500" b="1" dirty="0">
              <a:latin typeface="Calibri" charset="0"/>
              <a:cs typeface="Calibri" charset="0"/>
            </a:endParaRPr>
          </a:p>
        </p:txBody>
      </p:sp>
      <p:grpSp>
        <p:nvGrpSpPr>
          <p:cNvPr id="30" name="Grouper 29"/>
          <p:cNvGrpSpPr/>
          <p:nvPr/>
        </p:nvGrpSpPr>
        <p:grpSpPr>
          <a:xfrm>
            <a:off x="2134904" y="1718646"/>
            <a:ext cx="216327" cy="567307"/>
            <a:chOff x="2793116" y="3259844"/>
            <a:chExt cx="250081" cy="567307"/>
          </a:xfrm>
        </p:grpSpPr>
        <p:sp>
          <p:nvSpPr>
            <p:cNvPr id="17" name="Arc plein 16"/>
            <p:cNvSpPr/>
            <p:nvPr/>
          </p:nvSpPr>
          <p:spPr>
            <a:xfrm>
              <a:off x="2793116" y="3259844"/>
              <a:ext cx="250081" cy="567307"/>
            </a:xfrm>
            <a:prstGeom prst="blockArc">
              <a:avLst>
                <a:gd name="adj1" fmla="val 12707020"/>
                <a:gd name="adj2" fmla="val 21243701"/>
                <a:gd name="adj3" fmla="val 10723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19" name="Connecteur droit 18"/>
            <p:cNvCxnSpPr/>
            <p:nvPr/>
          </p:nvCxnSpPr>
          <p:spPr>
            <a:xfrm>
              <a:off x="3032070" y="3510850"/>
              <a:ext cx="0" cy="73781"/>
            </a:xfrm>
            <a:prstGeom prst="line">
              <a:avLst/>
            </a:prstGeom>
            <a:ln w="19050" cmpd="sng">
              <a:solidFill>
                <a:schemeClr val="tx1"/>
              </a:solidFill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6" name="Grouper 175"/>
          <p:cNvGrpSpPr/>
          <p:nvPr/>
        </p:nvGrpSpPr>
        <p:grpSpPr>
          <a:xfrm flipH="1" flipV="1">
            <a:off x="1966872" y="1926052"/>
            <a:ext cx="216327" cy="567307"/>
            <a:chOff x="2793116" y="3259844"/>
            <a:chExt cx="250081" cy="567307"/>
          </a:xfrm>
        </p:grpSpPr>
        <p:sp>
          <p:nvSpPr>
            <p:cNvPr id="177" name="Arc plein 176"/>
            <p:cNvSpPr/>
            <p:nvPr/>
          </p:nvSpPr>
          <p:spPr>
            <a:xfrm>
              <a:off x="2793116" y="3259844"/>
              <a:ext cx="250081" cy="567307"/>
            </a:xfrm>
            <a:prstGeom prst="blockArc">
              <a:avLst>
                <a:gd name="adj1" fmla="val 12707020"/>
                <a:gd name="adj2" fmla="val 21243701"/>
                <a:gd name="adj3" fmla="val 10723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178" name="Connecteur droit 177"/>
            <p:cNvCxnSpPr/>
            <p:nvPr/>
          </p:nvCxnSpPr>
          <p:spPr>
            <a:xfrm>
              <a:off x="3032070" y="3510850"/>
              <a:ext cx="0" cy="73781"/>
            </a:xfrm>
            <a:prstGeom prst="line">
              <a:avLst/>
            </a:prstGeom>
            <a:ln w="19050" cmpd="sng">
              <a:solidFill>
                <a:schemeClr val="tx1"/>
              </a:solidFill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9" name="Grouper 178"/>
          <p:cNvGrpSpPr/>
          <p:nvPr/>
        </p:nvGrpSpPr>
        <p:grpSpPr>
          <a:xfrm rot="5400000" flipH="1">
            <a:off x="2506087" y="1552561"/>
            <a:ext cx="216327" cy="567307"/>
            <a:chOff x="2793116" y="3259844"/>
            <a:chExt cx="250081" cy="567307"/>
          </a:xfrm>
        </p:grpSpPr>
        <p:sp>
          <p:nvSpPr>
            <p:cNvPr id="180" name="Arc plein 179"/>
            <p:cNvSpPr/>
            <p:nvPr/>
          </p:nvSpPr>
          <p:spPr>
            <a:xfrm>
              <a:off x="2793116" y="3259844"/>
              <a:ext cx="250081" cy="567307"/>
            </a:xfrm>
            <a:prstGeom prst="blockArc">
              <a:avLst>
                <a:gd name="adj1" fmla="val 8945606"/>
                <a:gd name="adj2" fmla="val 21243701"/>
                <a:gd name="adj3" fmla="val 10723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181" name="Connecteur droit 180"/>
            <p:cNvCxnSpPr/>
            <p:nvPr/>
          </p:nvCxnSpPr>
          <p:spPr>
            <a:xfrm>
              <a:off x="3032070" y="3510850"/>
              <a:ext cx="0" cy="73781"/>
            </a:xfrm>
            <a:prstGeom prst="line">
              <a:avLst/>
            </a:prstGeom>
            <a:ln w="19050" cmpd="sng">
              <a:solidFill>
                <a:schemeClr val="tx1"/>
              </a:solidFill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2" name="Grouper 181"/>
          <p:cNvGrpSpPr/>
          <p:nvPr/>
        </p:nvGrpSpPr>
        <p:grpSpPr>
          <a:xfrm rot="16200000">
            <a:off x="1603607" y="1552281"/>
            <a:ext cx="216327" cy="567307"/>
            <a:chOff x="2793116" y="3259844"/>
            <a:chExt cx="250081" cy="567307"/>
          </a:xfrm>
        </p:grpSpPr>
        <p:sp>
          <p:nvSpPr>
            <p:cNvPr id="183" name="Arc plein 182"/>
            <p:cNvSpPr/>
            <p:nvPr/>
          </p:nvSpPr>
          <p:spPr>
            <a:xfrm>
              <a:off x="2793116" y="3259844"/>
              <a:ext cx="250081" cy="567307"/>
            </a:xfrm>
            <a:prstGeom prst="blockArc">
              <a:avLst>
                <a:gd name="adj1" fmla="val 8945606"/>
                <a:gd name="adj2" fmla="val 21243701"/>
                <a:gd name="adj3" fmla="val 10723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184" name="Connecteur droit 183"/>
            <p:cNvCxnSpPr/>
            <p:nvPr/>
          </p:nvCxnSpPr>
          <p:spPr>
            <a:xfrm>
              <a:off x="3032070" y="3510850"/>
              <a:ext cx="0" cy="73781"/>
            </a:xfrm>
            <a:prstGeom prst="line">
              <a:avLst/>
            </a:prstGeom>
            <a:ln w="19050" cmpd="sng">
              <a:solidFill>
                <a:schemeClr val="tx1"/>
              </a:solidFill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994" name="Grouper 38993"/>
          <p:cNvGrpSpPr/>
          <p:nvPr/>
        </p:nvGrpSpPr>
        <p:grpSpPr>
          <a:xfrm flipV="1">
            <a:off x="1875052" y="2547992"/>
            <a:ext cx="570357" cy="73650"/>
            <a:chOff x="2205880" y="3250811"/>
            <a:chExt cx="570357" cy="73650"/>
          </a:xfrm>
        </p:grpSpPr>
        <p:sp>
          <p:nvSpPr>
            <p:cNvPr id="31" name="Arc plein 30"/>
            <p:cNvSpPr/>
            <p:nvPr/>
          </p:nvSpPr>
          <p:spPr>
            <a:xfrm rot="21422665">
              <a:off x="2205880" y="3264511"/>
              <a:ext cx="76410" cy="59950"/>
            </a:xfrm>
            <a:prstGeom prst="blockArc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85" name="Arc plein 184"/>
            <p:cNvSpPr/>
            <p:nvPr/>
          </p:nvSpPr>
          <p:spPr>
            <a:xfrm rot="21422665" flipV="1">
              <a:off x="2268605" y="3256975"/>
              <a:ext cx="76410" cy="59950"/>
            </a:xfrm>
            <a:prstGeom prst="blockArc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86" name="Arc plein 185"/>
            <p:cNvSpPr/>
            <p:nvPr/>
          </p:nvSpPr>
          <p:spPr>
            <a:xfrm rot="21422665">
              <a:off x="2328989" y="3262453"/>
              <a:ext cx="76410" cy="59950"/>
            </a:xfrm>
            <a:prstGeom prst="blockArc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87" name="Arc plein 186"/>
            <p:cNvSpPr/>
            <p:nvPr/>
          </p:nvSpPr>
          <p:spPr>
            <a:xfrm rot="21422665" flipV="1">
              <a:off x="2391714" y="3254917"/>
              <a:ext cx="76410" cy="59950"/>
            </a:xfrm>
            <a:prstGeom prst="blockArc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88" name="Arc plein 187"/>
            <p:cNvSpPr/>
            <p:nvPr/>
          </p:nvSpPr>
          <p:spPr>
            <a:xfrm rot="21422665">
              <a:off x="2454913" y="3260405"/>
              <a:ext cx="76410" cy="59950"/>
            </a:xfrm>
            <a:prstGeom prst="blockArc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89" name="Arc plein 188"/>
            <p:cNvSpPr/>
            <p:nvPr/>
          </p:nvSpPr>
          <p:spPr>
            <a:xfrm rot="21422665" flipV="1">
              <a:off x="2517638" y="3252869"/>
              <a:ext cx="76410" cy="59950"/>
            </a:xfrm>
            <a:prstGeom prst="blockArc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90" name="Arc plein 189"/>
            <p:cNvSpPr/>
            <p:nvPr/>
          </p:nvSpPr>
          <p:spPr>
            <a:xfrm rot="21422665">
              <a:off x="2578021" y="3258347"/>
              <a:ext cx="76410" cy="59950"/>
            </a:xfrm>
            <a:prstGeom prst="blockArc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91" name="Arc plein 190"/>
            <p:cNvSpPr/>
            <p:nvPr/>
          </p:nvSpPr>
          <p:spPr>
            <a:xfrm rot="21422665" flipV="1">
              <a:off x="2640746" y="3250811"/>
              <a:ext cx="76410" cy="59950"/>
            </a:xfrm>
            <a:prstGeom prst="blockArc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92" name="Arc plein 191"/>
            <p:cNvSpPr/>
            <p:nvPr/>
          </p:nvSpPr>
          <p:spPr>
            <a:xfrm rot="21422665">
              <a:off x="2699827" y="3260428"/>
              <a:ext cx="76410" cy="59950"/>
            </a:xfrm>
            <a:prstGeom prst="blockArc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196" name="ZoneTexte 183"/>
          <p:cNvSpPr txBox="1">
            <a:spLocks noChangeArrowheads="1"/>
          </p:cNvSpPr>
          <p:nvPr/>
        </p:nvSpPr>
        <p:spPr bwMode="auto">
          <a:xfrm>
            <a:off x="1848605" y="1679135"/>
            <a:ext cx="3499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cs typeface="Calibri" charset="0"/>
              </a:rPr>
              <a:t>ou</a:t>
            </a:r>
          </a:p>
        </p:txBody>
      </p:sp>
      <p:sp>
        <p:nvSpPr>
          <p:cNvPr id="197" name="ZoneTexte 183"/>
          <p:cNvSpPr txBox="1">
            <a:spLocks noChangeArrowheads="1"/>
          </p:cNvSpPr>
          <p:nvPr/>
        </p:nvSpPr>
        <p:spPr bwMode="auto">
          <a:xfrm>
            <a:off x="2086625" y="2216771"/>
            <a:ext cx="3499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cs typeface="Calibri" charset="0"/>
              </a:rPr>
              <a:t>ou</a:t>
            </a:r>
          </a:p>
        </p:txBody>
      </p:sp>
      <p:cxnSp>
        <p:nvCxnSpPr>
          <p:cNvPr id="198" name="Connecteur droit avec flèche 197"/>
          <p:cNvCxnSpPr/>
          <p:nvPr/>
        </p:nvCxnSpPr>
        <p:spPr>
          <a:xfrm>
            <a:off x="2183199" y="2717959"/>
            <a:ext cx="0" cy="647699"/>
          </a:xfrm>
          <a:prstGeom prst="straightConnector1">
            <a:avLst/>
          </a:prstGeom>
          <a:ln w="38100" cap="rnd" cmpd="sng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9" name="ZoneTexte 157"/>
          <p:cNvSpPr txBox="1">
            <a:spLocks noChangeArrowheads="1"/>
          </p:cNvSpPr>
          <p:nvPr/>
        </p:nvSpPr>
        <p:spPr bwMode="auto">
          <a:xfrm>
            <a:off x="1774622" y="3465289"/>
            <a:ext cx="30601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200" name="ZoneTexte 159"/>
          <p:cNvSpPr txBox="1">
            <a:spLocks noChangeArrowheads="1"/>
          </p:cNvSpPr>
          <p:nvPr/>
        </p:nvSpPr>
        <p:spPr bwMode="auto">
          <a:xfrm>
            <a:off x="1114308" y="3470217"/>
            <a:ext cx="28704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P</a:t>
            </a:r>
          </a:p>
        </p:txBody>
      </p:sp>
      <p:sp>
        <p:nvSpPr>
          <p:cNvPr id="201" name="ZoneTexte 156"/>
          <p:cNvSpPr txBox="1">
            <a:spLocks noChangeArrowheads="1"/>
          </p:cNvSpPr>
          <p:nvPr/>
        </p:nvSpPr>
        <p:spPr bwMode="auto">
          <a:xfrm>
            <a:off x="1433376" y="3465289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cxnSp>
        <p:nvCxnSpPr>
          <p:cNvPr id="203" name="Connecteur droit 164"/>
          <p:cNvCxnSpPr>
            <a:cxnSpLocks noChangeShapeType="1"/>
          </p:cNvCxnSpPr>
          <p:nvPr/>
        </p:nvCxnSpPr>
        <p:spPr bwMode="auto">
          <a:xfrm>
            <a:off x="1683458" y="3650078"/>
            <a:ext cx="153990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" name="Connecteur droit 166"/>
          <p:cNvCxnSpPr>
            <a:cxnSpLocks noChangeShapeType="1"/>
          </p:cNvCxnSpPr>
          <p:nvPr/>
        </p:nvCxnSpPr>
        <p:spPr bwMode="auto">
          <a:xfrm>
            <a:off x="1021914" y="3650078"/>
            <a:ext cx="153991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205" name="Groupe 121"/>
          <p:cNvGrpSpPr>
            <a:grpSpLocks/>
          </p:cNvGrpSpPr>
          <p:nvPr/>
        </p:nvGrpSpPr>
        <p:grpSpPr bwMode="auto">
          <a:xfrm>
            <a:off x="1235037" y="3379054"/>
            <a:ext cx="36958" cy="152759"/>
            <a:chOff x="2547084" y="3303008"/>
            <a:chExt cx="47649" cy="198000"/>
          </a:xfrm>
        </p:grpSpPr>
        <p:cxnSp>
          <p:nvCxnSpPr>
            <p:cNvPr id="206" name="Connecteur droit 173"/>
            <p:cNvCxnSpPr>
              <a:cxnSpLocks noChangeShapeType="1"/>
            </p:cNvCxnSpPr>
            <p:nvPr/>
          </p:nvCxnSpPr>
          <p:spPr bwMode="auto">
            <a:xfrm rot="5400000">
              <a:off x="2448084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07" name="Connecteur droit 174"/>
            <p:cNvCxnSpPr>
              <a:cxnSpLocks noChangeShapeType="1"/>
            </p:cNvCxnSpPr>
            <p:nvPr/>
          </p:nvCxnSpPr>
          <p:spPr bwMode="auto">
            <a:xfrm rot="5400000">
              <a:off x="2495733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211" name="ZoneTexte 179"/>
          <p:cNvSpPr txBox="1">
            <a:spLocks noChangeArrowheads="1"/>
          </p:cNvSpPr>
          <p:nvPr/>
        </p:nvSpPr>
        <p:spPr bwMode="auto">
          <a:xfrm>
            <a:off x="1095829" y="3842259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213" name="ZoneTexte 182"/>
          <p:cNvSpPr txBox="1">
            <a:spLocks noChangeArrowheads="1"/>
          </p:cNvSpPr>
          <p:nvPr/>
        </p:nvSpPr>
        <p:spPr bwMode="auto">
          <a:xfrm>
            <a:off x="1100757" y="3087088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cxnSp>
        <p:nvCxnSpPr>
          <p:cNvPr id="215" name="Connecteur droit 185"/>
          <p:cNvCxnSpPr>
            <a:cxnSpLocks noChangeShapeType="1"/>
          </p:cNvCxnSpPr>
          <p:nvPr/>
        </p:nvCxnSpPr>
        <p:spPr bwMode="auto">
          <a:xfrm rot="5400000">
            <a:off x="1180832" y="3845954"/>
            <a:ext cx="152759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17" name="Connecteur droit 188"/>
          <p:cNvCxnSpPr>
            <a:cxnSpLocks noChangeShapeType="1"/>
          </p:cNvCxnSpPr>
          <p:nvPr/>
        </p:nvCxnSpPr>
        <p:spPr bwMode="auto">
          <a:xfrm rot="10800000">
            <a:off x="1067905" y="3976096"/>
            <a:ext cx="108000" cy="0"/>
          </a:xfrm>
          <a:prstGeom prst="line">
            <a:avLst/>
          </a:prstGeom>
          <a:noFill/>
          <a:ln w="28575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19" name="ZoneTexte 158"/>
          <p:cNvSpPr txBox="1">
            <a:spLocks noChangeArrowheads="1"/>
          </p:cNvSpPr>
          <p:nvPr/>
        </p:nvSpPr>
        <p:spPr bwMode="auto">
          <a:xfrm>
            <a:off x="779420" y="3470217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O</a:t>
            </a:r>
          </a:p>
        </p:txBody>
      </p:sp>
      <p:cxnSp>
        <p:nvCxnSpPr>
          <p:cNvPr id="221" name="Connecteur droit 164"/>
          <p:cNvCxnSpPr>
            <a:cxnSpLocks noChangeShapeType="1"/>
          </p:cNvCxnSpPr>
          <p:nvPr/>
        </p:nvCxnSpPr>
        <p:spPr bwMode="auto">
          <a:xfrm>
            <a:off x="1334162" y="3650078"/>
            <a:ext cx="153990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23" name="Connecteur droit 164"/>
          <p:cNvCxnSpPr>
            <a:cxnSpLocks noChangeShapeType="1"/>
          </p:cNvCxnSpPr>
          <p:nvPr/>
        </p:nvCxnSpPr>
        <p:spPr bwMode="auto">
          <a:xfrm>
            <a:off x="672464" y="3650078"/>
            <a:ext cx="153990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24" name="ZoneTexte 153"/>
          <p:cNvSpPr txBox="1">
            <a:spLocks noChangeArrowheads="1"/>
          </p:cNvSpPr>
          <p:nvPr/>
        </p:nvSpPr>
        <p:spPr bwMode="auto">
          <a:xfrm>
            <a:off x="1405341" y="3347694"/>
            <a:ext cx="36068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Wingdings"/>
                <a:ea typeface="Wingdings"/>
                <a:cs typeface="Wingdings"/>
                <a:sym typeface="Wingdings"/>
              </a:rPr>
              <a:t></a:t>
            </a:r>
            <a:endParaRPr lang="fr-FR" sz="1500" b="1" dirty="0">
              <a:latin typeface="Calibri" charset="0"/>
              <a:cs typeface="Calibri" charset="0"/>
            </a:endParaRPr>
          </a:p>
        </p:txBody>
      </p:sp>
      <p:sp>
        <p:nvSpPr>
          <p:cNvPr id="225" name="ZoneTexte 153"/>
          <p:cNvSpPr txBox="1">
            <a:spLocks noChangeArrowheads="1"/>
          </p:cNvSpPr>
          <p:nvPr/>
        </p:nvSpPr>
        <p:spPr bwMode="auto">
          <a:xfrm>
            <a:off x="1405341" y="3594174"/>
            <a:ext cx="36068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Wingdings"/>
                <a:ea typeface="Wingdings"/>
                <a:cs typeface="Wingdings"/>
                <a:sym typeface="Wingdings"/>
              </a:rPr>
              <a:t></a:t>
            </a:r>
            <a:endParaRPr lang="fr-FR" sz="1500" b="1" dirty="0">
              <a:latin typeface="Calibri" charset="0"/>
              <a:cs typeface="Calibri" charset="0"/>
            </a:endParaRPr>
          </a:p>
        </p:txBody>
      </p:sp>
      <p:grpSp>
        <p:nvGrpSpPr>
          <p:cNvPr id="229" name="Grouper 228"/>
          <p:cNvGrpSpPr/>
          <p:nvPr/>
        </p:nvGrpSpPr>
        <p:grpSpPr>
          <a:xfrm flipH="1" flipV="1">
            <a:off x="1390263" y="3455566"/>
            <a:ext cx="216327" cy="567307"/>
            <a:chOff x="2793116" y="3259844"/>
            <a:chExt cx="250081" cy="567307"/>
          </a:xfrm>
        </p:grpSpPr>
        <p:sp>
          <p:nvSpPr>
            <p:cNvPr id="230" name="Arc plein 229"/>
            <p:cNvSpPr/>
            <p:nvPr/>
          </p:nvSpPr>
          <p:spPr>
            <a:xfrm>
              <a:off x="2793116" y="3259844"/>
              <a:ext cx="250081" cy="567307"/>
            </a:xfrm>
            <a:prstGeom prst="blockArc">
              <a:avLst>
                <a:gd name="adj1" fmla="val 12707020"/>
                <a:gd name="adj2" fmla="val 21243701"/>
                <a:gd name="adj3" fmla="val 10723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231" name="Connecteur droit 230"/>
            <p:cNvCxnSpPr/>
            <p:nvPr/>
          </p:nvCxnSpPr>
          <p:spPr>
            <a:xfrm>
              <a:off x="3032070" y="3510850"/>
              <a:ext cx="0" cy="73781"/>
            </a:xfrm>
            <a:prstGeom prst="line">
              <a:avLst/>
            </a:prstGeom>
            <a:ln w="19050" cmpd="sng">
              <a:solidFill>
                <a:schemeClr val="tx1"/>
              </a:solidFill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5" name="Grouper 234"/>
          <p:cNvGrpSpPr/>
          <p:nvPr/>
        </p:nvGrpSpPr>
        <p:grpSpPr>
          <a:xfrm rot="16200000">
            <a:off x="1026998" y="3081795"/>
            <a:ext cx="216327" cy="567307"/>
            <a:chOff x="2793116" y="3259844"/>
            <a:chExt cx="250081" cy="567307"/>
          </a:xfrm>
        </p:grpSpPr>
        <p:sp>
          <p:nvSpPr>
            <p:cNvPr id="236" name="Arc plein 235"/>
            <p:cNvSpPr/>
            <p:nvPr/>
          </p:nvSpPr>
          <p:spPr>
            <a:xfrm>
              <a:off x="2793116" y="3259844"/>
              <a:ext cx="250081" cy="567307"/>
            </a:xfrm>
            <a:prstGeom prst="blockArc">
              <a:avLst>
                <a:gd name="adj1" fmla="val 8945606"/>
                <a:gd name="adj2" fmla="val 21243701"/>
                <a:gd name="adj3" fmla="val 10723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237" name="Connecteur droit 236"/>
            <p:cNvCxnSpPr/>
            <p:nvPr/>
          </p:nvCxnSpPr>
          <p:spPr>
            <a:xfrm>
              <a:off x="3032070" y="3510850"/>
              <a:ext cx="0" cy="73781"/>
            </a:xfrm>
            <a:prstGeom prst="line">
              <a:avLst/>
            </a:prstGeom>
            <a:ln w="19050" cmpd="sng">
              <a:solidFill>
                <a:schemeClr val="tx1"/>
              </a:solidFill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2" name="ZoneTexte 157"/>
          <p:cNvSpPr txBox="1">
            <a:spLocks noChangeArrowheads="1"/>
          </p:cNvSpPr>
          <p:nvPr/>
        </p:nvSpPr>
        <p:spPr bwMode="auto">
          <a:xfrm>
            <a:off x="2944196" y="3464439"/>
            <a:ext cx="28704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P</a:t>
            </a:r>
          </a:p>
        </p:txBody>
      </p:sp>
      <p:sp>
        <p:nvSpPr>
          <p:cNvPr id="283" name="ZoneTexte 159"/>
          <p:cNvSpPr txBox="1">
            <a:spLocks noChangeArrowheads="1"/>
          </p:cNvSpPr>
          <p:nvPr/>
        </p:nvSpPr>
        <p:spPr bwMode="auto">
          <a:xfrm>
            <a:off x="2283882" y="3469367"/>
            <a:ext cx="30601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284" name="ZoneTexte 156"/>
          <p:cNvSpPr txBox="1">
            <a:spLocks noChangeArrowheads="1"/>
          </p:cNvSpPr>
          <p:nvPr/>
        </p:nvSpPr>
        <p:spPr bwMode="auto">
          <a:xfrm>
            <a:off x="2602950" y="3464439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cxnSp>
        <p:nvCxnSpPr>
          <p:cNvPr id="285" name="Connecteur droit 163"/>
          <p:cNvCxnSpPr>
            <a:cxnSpLocks noChangeShapeType="1"/>
          </p:cNvCxnSpPr>
          <p:nvPr/>
        </p:nvCxnSpPr>
        <p:spPr bwMode="auto">
          <a:xfrm>
            <a:off x="3165942" y="3649228"/>
            <a:ext cx="153990" cy="0"/>
          </a:xfrm>
          <a:prstGeom prst="line">
            <a:avLst/>
          </a:prstGeom>
          <a:noFill/>
          <a:ln w="22225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86" name="Connecteur droit 164"/>
          <p:cNvCxnSpPr>
            <a:cxnSpLocks noChangeShapeType="1"/>
          </p:cNvCxnSpPr>
          <p:nvPr/>
        </p:nvCxnSpPr>
        <p:spPr bwMode="auto">
          <a:xfrm>
            <a:off x="2853032" y="3649228"/>
            <a:ext cx="153990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290" name="Groupe 124"/>
          <p:cNvGrpSpPr>
            <a:grpSpLocks/>
          </p:cNvGrpSpPr>
          <p:nvPr/>
        </p:nvGrpSpPr>
        <p:grpSpPr bwMode="auto">
          <a:xfrm>
            <a:off x="3055068" y="3378204"/>
            <a:ext cx="36958" cy="152759"/>
            <a:chOff x="2547084" y="3303008"/>
            <a:chExt cx="47649" cy="198000"/>
          </a:xfrm>
        </p:grpSpPr>
        <p:cxnSp>
          <p:nvCxnSpPr>
            <p:cNvPr id="291" name="Connecteur droit 176"/>
            <p:cNvCxnSpPr>
              <a:cxnSpLocks noChangeShapeType="1"/>
            </p:cNvCxnSpPr>
            <p:nvPr/>
          </p:nvCxnSpPr>
          <p:spPr bwMode="auto">
            <a:xfrm rot="5400000">
              <a:off x="2448084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92" name="Connecteur droit 177"/>
            <p:cNvCxnSpPr>
              <a:cxnSpLocks noChangeShapeType="1"/>
            </p:cNvCxnSpPr>
            <p:nvPr/>
          </p:nvCxnSpPr>
          <p:spPr bwMode="auto">
            <a:xfrm rot="5400000">
              <a:off x="2495733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293" name="ZoneTexte 180"/>
          <p:cNvSpPr txBox="1">
            <a:spLocks noChangeArrowheads="1"/>
          </p:cNvSpPr>
          <p:nvPr/>
        </p:nvSpPr>
        <p:spPr bwMode="auto">
          <a:xfrm>
            <a:off x="2925716" y="3841409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294" name="ZoneTexte 183"/>
          <p:cNvSpPr txBox="1">
            <a:spLocks noChangeArrowheads="1"/>
          </p:cNvSpPr>
          <p:nvPr/>
        </p:nvSpPr>
        <p:spPr bwMode="auto">
          <a:xfrm>
            <a:off x="2930643" y="3086238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O</a:t>
            </a:r>
          </a:p>
        </p:txBody>
      </p:sp>
      <p:cxnSp>
        <p:nvCxnSpPr>
          <p:cNvPr id="296" name="Connecteur droit 186"/>
          <p:cNvCxnSpPr>
            <a:cxnSpLocks noChangeShapeType="1"/>
          </p:cNvCxnSpPr>
          <p:nvPr/>
        </p:nvCxnSpPr>
        <p:spPr bwMode="auto">
          <a:xfrm rot="5400000">
            <a:off x="2999631" y="3845104"/>
            <a:ext cx="152759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97" name="Connecteur droit 189"/>
          <p:cNvCxnSpPr>
            <a:cxnSpLocks noChangeShapeType="1"/>
          </p:cNvCxnSpPr>
          <p:nvPr/>
        </p:nvCxnSpPr>
        <p:spPr bwMode="auto">
          <a:xfrm rot="10800000">
            <a:off x="3170717" y="3975246"/>
            <a:ext cx="108000" cy="0"/>
          </a:xfrm>
          <a:prstGeom prst="line">
            <a:avLst/>
          </a:prstGeom>
          <a:noFill/>
          <a:ln w="28575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98" name="ZoneTexte 158"/>
          <p:cNvSpPr txBox="1">
            <a:spLocks noChangeArrowheads="1"/>
          </p:cNvSpPr>
          <p:nvPr/>
        </p:nvSpPr>
        <p:spPr bwMode="auto">
          <a:xfrm>
            <a:off x="3260900" y="3471965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O</a:t>
            </a:r>
          </a:p>
        </p:txBody>
      </p:sp>
      <p:cxnSp>
        <p:nvCxnSpPr>
          <p:cNvPr id="299" name="Connecteur droit 164"/>
          <p:cNvCxnSpPr>
            <a:cxnSpLocks noChangeShapeType="1"/>
          </p:cNvCxnSpPr>
          <p:nvPr/>
        </p:nvCxnSpPr>
        <p:spPr bwMode="auto">
          <a:xfrm>
            <a:off x="2503736" y="3649228"/>
            <a:ext cx="153990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00" name="Connecteur droit 164"/>
          <p:cNvCxnSpPr>
            <a:cxnSpLocks noChangeShapeType="1"/>
          </p:cNvCxnSpPr>
          <p:nvPr/>
        </p:nvCxnSpPr>
        <p:spPr bwMode="auto">
          <a:xfrm>
            <a:off x="3522806" y="3649228"/>
            <a:ext cx="153990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01" name="ZoneTexte 153"/>
          <p:cNvSpPr txBox="1">
            <a:spLocks noChangeArrowheads="1"/>
          </p:cNvSpPr>
          <p:nvPr/>
        </p:nvSpPr>
        <p:spPr bwMode="auto">
          <a:xfrm>
            <a:off x="2574915" y="3346844"/>
            <a:ext cx="36068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Wingdings"/>
                <a:ea typeface="Wingdings"/>
                <a:cs typeface="Wingdings"/>
                <a:sym typeface="Wingdings"/>
              </a:rPr>
              <a:t></a:t>
            </a:r>
            <a:endParaRPr lang="fr-FR" sz="1500" b="1" dirty="0">
              <a:latin typeface="Calibri" charset="0"/>
              <a:cs typeface="Calibri" charset="0"/>
            </a:endParaRPr>
          </a:p>
        </p:txBody>
      </p:sp>
      <p:sp>
        <p:nvSpPr>
          <p:cNvPr id="302" name="ZoneTexte 153"/>
          <p:cNvSpPr txBox="1">
            <a:spLocks noChangeArrowheads="1"/>
          </p:cNvSpPr>
          <p:nvPr/>
        </p:nvSpPr>
        <p:spPr bwMode="auto">
          <a:xfrm>
            <a:off x="2574915" y="3593324"/>
            <a:ext cx="36068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Wingdings"/>
                <a:ea typeface="Wingdings"/>
                <a:cs typeface="Wingdings"/>
                <a:sym typeface="Wingdings"/>
              </a:rPr>
              <a:t></a:t>
            </a:r>
            <a:endParaRPr lang="fr-FR" sz="1500" b="1" dirty="0">
              <a:latin typeface="Calibri" charset="0"/>
              <a:cs typeface="Calibri" charset="0"/>
            </a:endParaRPr>
          </a:p>
        </p:txBody>
      </p:sp>
      <p:grpSp>
        <p:nvGrpSpPr>
          <p:cNvPr id="303" name="Grouper 302"/>
          <p:cNvGrpSpPr/>
          <p:nvPr/>
        </p:nvGrpSpPr>
        <p:grpSpPr>
          <a:xfrm>
            <a:off x="2727869" y="3247310"/>
            <a:ext cx="216327" cy="567307"/>
            <a:chOff x="2793116" y="3259844"/>
            <a:chExt cx="250081" cy="567307"/>
          </a:xfrm>
        </p:grpSpPr>
        <p:sp>
          <p:nvSpPr>
            <p:cNvPr id="304" name="Arc plein 303"/>
            <p:cNvSpPr/>
            <p:nvPr/>
          </p:nvSpPr>
          <p:spPr>
            <a:xfrm>
              <a:off x="2793116" y="3259844"/>
              <a:ext cx="250081" cy="567307"/>
            </a:xfrm>
            <a:prstGeom prst="blockArc">
              <a:avLst>
                <a:gd name="adj1" fmla="val 12707020"/>
                <a:gd name="adj2" fmla="val 21243701"/>
                <a:gd name="adj3" fmla="val 10723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305" name="Connecteur droit 304"/>
            <p:cNvCxnSpPr/>
            <p:nvPr/>
          </p:nvCxnSpPr>
          <p:spPr>
            <a:xfrm>
              <a:off x="3032070" y="3510850"/>
              <a:ext cx="0" cy="73781"/>
            </a:xfrm>
            <a:prstGeom prst="line">
              <a:avLst/>
            </a:prstGeom>
            <a:ln w="19050" cmpd="sng">
              <a:solidFill>
                <a:schemeClr val="tx1"/>
              </a:solidFill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9" name="Grouper 308"/>
          <p:cNvGrpSpPr/>
          <p:nvPr/>
        </p:nvGrpSpPr>
        <p:grpSpPr>
          <a:xfrm rot="5400000" flipH="1">
            <a:off x="3099052" y="3081225"/>
            <a:ext cx="216327" cy="567307"/>
            <a:chOff x="2793116" y="3259844"/>
            <a:chExt cx="250081" cy="567307"/>
          </a:xfrm>
        </p:grpSpPr>
        <p:sp>
          <p:nvSpPr>
            <p:cNvPr id="310" name="Arc plein 309"/>
            <p:cNvSpPr/>
            <p:nvPr/>
          </p:nvSpPr>
          <p:spPr>
            <a:xfrm>
              <a:off x="2793116" y="3259844"/>
              <a:ext cx="250081" cy="567307"/>
            </a:xfrm>
            <a:prstGeom prst="blockArc">
              <a:avLst>
                <a:gd name="adj1" fmla="val 8945606"/>
                <a:gd name="adj2" fmla="val 21243701"/>
                <a:gd name="adj3" fmla="val 10723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311" name="Connecteur droit 310"/>
            <p:cNvCxnSpPr/>
            <p:nvPr/>
          </p:nvCxnSpPr>
          <p:spPr>
            <a:xfrm>
              <a:off x="3032070" y="3510850"/>
              <a:ext cx="0" cy="73781"/>
            </a:xfrm>
            <a:prstGeom prst="line">
              <a:avLst/>
            </a:prstGeom>
            <a:ln w="19050" cmpd="sng">
              <a:solidFill>
                <a:schemeClr val="tx1"/>
              </a:solidFill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4" name="ZoneTexte 157"/>
          <p:cNvSpPr txBox="1">
            <a:spLocks noChangeArrowheads="1"/>
          </p:cNvSpPr>
          <p:nvPr/>
        </p:nvSpPr>
        <p:spPr bwMode="auto">
          <a:xfrm>
            <a:off x="2014606" y="3376811"/>
            <a:ext cx="338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4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+</a:t>
            </a:r>
          </a:p>
        </p:txBody>
      </p:sp>
      <p:sp>
        <p:nvSpPr>
          <p:cNvPr id="38999" name="Arc 38998"/>
          <p:cNvSpPr/>
          <p:nvPr/>
        </p:nvSpPr>
        <p:spPr>
          <a:xfrm rot="16952734">
            <a:off x="2215617" y="2852201"/>
            <a:ext cx="344412" cy="405214"/>
          </a:xfrm>
          <a:prstGeom prst="arc">
            <a:avLst/>
          </a:prstGeom>
          <a:ln w="38100" cap="rnd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6" name="ZoneTexte 159"/>
          <p:cNvSpPr txBox="1">
            <a:spLocks noChangeArrowheads="1"/>
          </p:cNvSpPr>
          <p:nvPr/>
        </p:nvSpPr>
        <p:spPr bwMode="auto">
          <a:xfrm>
            <a:off x="2370444" y="2705471"/>
            <a:ext cx="50526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H</a:t>
            </a:r>
            <a:r>
              <a:rPr lang="fr-FR" sz="1500" b="1" baseline="-25000" dirty="0">
                <a:latin typeface="Calibri" charset="0"/>
                <a:cs typeface="Calibri" charset="0"/>
              </a:rPr>
              <a:t>2</a:t>
            </a:r>
            <a:r>
              <a:rPr lang="fr-FR" sz="1500" b="1" dirty="0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39000" name="ZoneTexte 38999"/>
          <p:cNvSpPr txBox="1"/>
          <p:nvPr/>
        </p:nvSpPr>
        <p:spPr>
          <a:xfrm>
            <a:off x="3829196" y="1816334"/>
            <a:ext cx="41012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dirty="0">
                <a:solidFill>
                  <a:srgbClr val="000000"/>
                </a:solidFill>
              </a:rPr>
              <a:t>1) La stabilisation par </a:t>
            </a:r>
            <a:r>
              <a:rPr lang="fr-FR" sz="1400" b="1" dirty="0">
                <a:solidFill>
                  <a:srgbClr val="C00000"/>
                </a:solidFill>
              </a:rPr>
              <a:t>résonance</a:t>
            </a:r>
            <a:r>
              <a:rPr lang="fr-FR" sz="1400" b="1" dirty="0">
                <a:solidFill>
                  <a:srgbClr val="000000"/>
                </a:solidFill>
              </a:rPr>
              <a:t> </a:t>
            </a:r>
            <a:r>
              <a:rPr lang="fr-FR" sz="1400" dirty="0">
                <a:solidFill>
                  <a:srgbClr val="000000"/>
                </a:solidFill>
              </a:rPr>
              <a:t>d’une liaison pyrophosphate est inférieure à celle de ses produits d’hydrolyse (phosphoryles). </a:t>
            </a:r>
            <a:r>
              <a:rPr lang="fr-FR" sz="1400" dirty="0"/>
              <a:t>Ceci est dû à ce que les </a:t>
            </a:r>
            <a:r>
              <a:rPr lang="fr-FR" sz="1400" dirty="0">
                <a:solidFill>
                  <a:srgbClr val="C00000"/>
                </a:solidFill>
              </a:rPr>
              <a:t>2 </a:t>
            </a:r>
            <a:r>
              <a:rPr lang="fr-FR" sz="1400" dirty="0" err="1">
                <a:solidFill>
                  <a:srgbClr val="C00000"/>
                </a:solidFill>
              </a:rPr>
              <a:t>gpts</a:t>
            </a:r>
            <a:r>
              <a:rPr lang="fr-FR" sz="1400" dirty="0">
                <a:solidFill>
                  <a:srgbClr val="C00000"/>
                </a:solidFill>
              </a:rPr>
              <a:t> phosphoryles très électronégatifs </a:t>
            </a:r>
            <a:r>
              <a:rPr lang="fr-FR" sz="1400" dirty="0"/>
              <a:t>d’un pyrophosphate sont en </a:t>
            </a:r>
            <a:r>
              <a:rPr lang="fr-FR" sz="1400" dirty="0">
                <a:solidFill>
                  <a:srgbClr val="C00000"/>
                </a:solidFill>
              </a:rPr>
              <a:t>compétition avec les électrons </a:t>
            </a:r>
            <a:r>
              <a:rPr lang="fr-FR" sz="1400" dirty="0">
                <a:solidFill>
                  <a:srgbClr val="C00000"/>
                </a:solidFill>
                <a:latin typeface="Symbol" charset="2"/>
                <a:cs typeface="Symbol" charset="2"/>
              </a:rPr>
              <a:t>p</a:t>
            </a:r>
            <a:r>
              <a:rPr lang="fr-FR" sz="1400" dirty="0"/>
              <a:t> de son pont oxygène alors que cette compétition n’existe pas avec les produits d’hydrolyse; et cette compétition diminue la stabilité du pyrophosphate comparée à celle de ses produits d’hydrolyse.</a:t>
            </a:r>
          </a:p>
        </p:txBody>
      </p:sp>
      <p:sp>
        <p:nvSpPr>
          <p:cNvPr id="329" name="ZoneTexte 157"/>
          <p:cNvSpPr txBox="1">
            <a:spLocks noChangeArrowheads="1"/>
          </p:cNvSpPr>
          <p:nvPr/>
        </p:nvSpPr>
        <p:spPr bwMode="auto">
          <a:xfrm>
            <a:off x="1669019" y="4878151"/>
            <a:ext cx="28704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P</a:t>
            </a:r>
          </a:p>
        </p:txBody>
      </p:sp>
      <p:sp>
        <p:nvSpPr>
          <p:cNvPr id="330" name="ZoneTexte 159"/>
          <p:cNvSpPr txBox="1">
            <a:spLocks noChangeArrowheads="1"/>
          </p:cNvSpPr>
          <p:nvPr/>
        </p:nvSpPr>
        <p:spPr bwMode="auto">
          <a:xfrm>
            <a:off x="1008705" y="4883079"/>
            <a:ext cx="28704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P</a:t>
            </a:r>
          </a:p>
        </p:txBody>
      </p:sp>
      <p:sp>
        <p:nvSpPr>
          <p:cNvPr id="331" name="ZoneTexte 156"/>
          <p:cNvSpPr txBox="1">
            <a:spLocks noChangeArrowheads="1"/>
          </p:cNvSpPr>
          <p:nvPr/>
        </p:nvSpPr>
        <p:spPr bwMode="auto">
          <a:xfrm>
            <a:off x="1327773" y="4878151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cxnSp>
        <p:nvCxnSpPr>
          <p:cNvPr id="332" name="Connecteur droit 163"/>
          <p:cNvCxnSpPr>
            <a:cxnSpLocks noChangeShapeType="1"/>
          </p:cNvCxnSpPr>
          <p:nvPr/>
        </p:nvCxnSpPr>
        <p:spPr bwMode="auto">
          <a:xfrm>
            <a:off x="1890765" y="5062940"/>
            <a:ext cx="153990" cy="0"/>
          </a:xfrm>
          <a:prstGeom prst="line">
            <a:avLst/>
          </a:prstGeom>
          <a:noFill/>
          <a:ln w="22225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33" name="Connecteur droit 164"/>
          <p:cNvCxnSpPr>
            <a:cxnSpLocks noChangeShapeType="1"/>
          </p:cNvCxnSpPr>
          <p:nvPr/>
        </p:nvCxnSpPr>
        <p:spPr bwMode="auto">
          <a:xfrm>
            <a:off x="1577855" y="5062940"/>
            <a:ext cx="153990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34" name="Connecteur droit 166"/>
          <p:cNvCxnSpPr>
            <a:cxnSpLocks noChangeShapeType="1"/>
          </p:cNvCxnSpPr>
          <p:nvPr/>
        </p:nvCxnSpPr>
        <p:spPr bwMode="auto">
          <a:xfrm>
            <a:off x="916311" y="5062940"/>
            <a:ext cx="153991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335" name="Groupe 121"/>
          <p:cNvGrpSpPr>
            <a:grpSpLocks/>
          </p:cNvGrpSpPr>
          <p:nvPr/>
        </p:nvGrpSpPr>
        <p:grpSpPr bwMode="auto">
          <a:xfrm>
            <a:off x="1129434" y="4791916"/>
            <a:ext cx="36958" cy="152759"/>
            <a:chOff x="2547084" y="3303008"/>
            <a:chExt cx="47649" cy="198000"/>
          </a:xfrm>
        </p:grpSpPr>
        <p:cxnSp>
          <p:nvCxnSpPr>
            <p:cNvPr id="336" name="Connecteur droit 173"/>
            <p:cNvCxnSpPr>
              <a:cxnSpLocks noChangeShapeType="1"/>
            </p:cNvCxnSpPr>
            <p:nvPr/>
          </p:nvCxnSpPr>
          <p:spPr bwMode="auto">
            <a:xfrm rot="5400000">
              <a:off x="2448084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37" name="Connecteur droit 174"/>
            <p:cNvCxnSpPr>
              <a:cxnSpLocks noChangeShapeType="1"/>
            </p:cNvCxnSpPr>
            <p:nvPr/>
          </p:nvCxnSpPr>
          <p:spPr bwMode="auto">
            <a:xfrm rot="5400000">
              <a:off x="2495733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338" name="Groupe 124"/>
          <p:cNvGrpSpPr>
            <a:grpSpLocks/>
          </p:cNvGrpSpPr>
          <p:nvPr/>
        </p:nvGrpSpPr>
        <p:grpSpPr bwMode="auto">
          <a:xfrm>
            <a:off x="1779891" y="4791916"/>
            <a:ext cx="36958" cy="152759"/>
            <a:chOff x="2547084" y="3303008"/>
            <a:chExt cx="47649" cy="198000"/>
          </a:xfrm>
        </p:grpSpPr>
        <p:cxnSp>
          <p:nvCxnSpPr>
            <p:cNvPr id="339" name="Connecteur droit 176"/>
            <p:cNvCxnSpPr>
              <a:cxnSpLocks noChangeShapeType="1"/>
            </p:cNvCxnSpPr>
            <p:nvPr/>
          </p:nvCxnSpPr>
          <p:spPr bwMode="auto">
            <a:xfrm rot="5400000">
              <a:off x="2448084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40" name="Connecteur droit 177"/>
            <p:cNvCxnSpPr>
              <a:cxnSpLocks noChangeShapeType="1"/>
            </p:cNvCxnSpPr>
            <p:nvPr/>
          </p:nvCxnSpPr>
          <p:spPr bwMode="auto">
            <a:xfrm rot="5400000">
              <a:off x="2495733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341" name="ZoneTexte 179"/>
          <p:cNvSpPr txBox="1">
            <a:spLocks noChangeArrowheads="1"/>
          </p:cNvSpPr>
          <p:nvPr/>
        </p:nvSpPr>
        <p:spPr bwMode="auto">
          <a:xfrm>
            <a:off x="990226" y="5255121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342" name="ZoneTexte 180"/>
          <p:cNvSpPr txBox="1">
            <a:spLocks noChangeArrowheads="1"/>
          </p:cNvSpPr>
          <p:nvPr/>
        </p:nvSpPr>
        <p:spPr bwMode="auto">
          <a:xfrm>
            <a:off x="1650539" y="5255121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343" name="ZoneTexte 182"/>
          <p:cNvSpPr txBox="1">
            <a:spLocks noChangeArrowheads="1"/>
          </p:cNvSpPr>
          <p:nvPr/>
        </p:nvSpPr>
        <p:spPr bwMode="auto">
          <a:xfrm>
            <a:off x="995154" y="4499950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344" name="ZoneTexte 183"/>
          <p:cNvSpPr txBox="1">
            <a:spLocks noChangeArrowheads="1"/>
          </p:cNvSpPr>
          <p:nvPr/>
        </p:nvSpPr>
        <p:spPr bwMode="auto">
          <a:xfrm>
            <a:off x="1655466" y="4499950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O</a:t>
            </a:r>
          </a:p>
        </p:txBody>
      </p:sp>
      <p:cxnSp>
        <p:nvCxnSpPr>
          <p:cNvPr id="345" name="Connecteur droit 185"/>
          <p:cNvCxnSpPr>
            <a:cxnSpLocks noChangeShapeType="1"/>
          </p:cNvCxnSpPr>
          <p:nvPr/>
        </p:nvCxnSpPr>
        <p:spPr bwMode="auto">
          <a:xfrm rot="5400000">
            <a:off x="1075229" y="5258816"/>
            <a:ext cx="152759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46" name="Connecteur droit 186"/>
          <p:cNvCxnSpPr>
            <a:cxnSpLocks noChangeShapeType="1"/>
          </p:cNvCxnSpPr>
          <p:nvPr/>
        </p:nvCxnSpPr>
        <p:spPr bwMode="auto">
          <a:xfrm rot="5400000">
            <a:off x="1724454" y="5258816"/>
            <a:ext cx="152759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47" name="Connecteur droit 188"/>
          <p:cNvCxnSpPr>
            <a:cxnSpLocks noChangeShapeType="1"/>
          </p:cNvCxnSpPr>
          <p:nvPr/>
        </p:nvCxnSpPr>
        <p:spPr bwMode="auto">
          <a:xfrm rot="10800000">
            <a:off x="951116" y="5388958"/>
            <a:ext cx="108000" cy="0"/>
          </a:xfrm>
          <a:prstGeom prst="line">
            <a:avLst/>
          </a:prstGeom>
          <a:noFill/>
          <a:ln w="28575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48" name="Connecteur droit 189"/>
          <p:cNvCxnSpPr>
            <a:cxnSpLocks noChangeShapeType="1"/>
          </p:cNvCxnSpPr>
          <p:nvPr/>
        </p:nvCxnSpPr>
        <p:spPr bwMode="auto">
          <a:xfrm rot="10800000">
            <a:off x="1621840" y="5388958"/>
            <a:ext cx="108000" cy="0"/>
          </a:xfrm>
          <a:prstGeom prst="line">
            <a:avLst/>
          </a:prstGeom>
          <a:noFill/>
          <a:ln w="28575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49" name="ZoneTexte 158"/>
          <p:cNvSpPr txBox="1">
            <a:spLocks noChangeArrowheads="1"/>
          </p:cNvSpPr>
          <p:nvPr/>
        </p:nvSpPr>
        <p:spPr bwMode="auto">
          <a:xfrm>
            <a:off x="673817" y="4883079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350" name="ZoneTexte 158"/>
          <p:cNvSpPr txBox="1">
            <a:spLocks noChangeArrowheads="1"/>
          </p:cNvSpPr>
          <p:nvPr/>
        </p:nvSpPr>
        <p:spPr bwMode="auto">
          <a:xfrm>
            <a:off x="1985723" y="4885677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O</a:t>
            </a:r>
          </a:p>
        </p:txBody>
      </p:sp>
      <p:cxnSp>
        <p:nvCxnSpPr>
          <p:cNvPr id="351" name="Connecteur droit 164"/>
          <p:cNvCxnSpPr>
            <a:cxnSpLocks noChangeShapeType="1"/>
          </p:cNvCxnSpPr>
          <p:nvPr/>
        </p:nvCxnSpPr>
        <p:spPr bwMode="auto">
          <a:xfrm>
            <a:off x="1228559" y="5062940"/>
            <a:ext cx="153990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52" name="Connecteur droit 164"/>
          <p:cNvCxnSpPr>
            <a:cxnSpLocks noChangeShapeType="1"/>
          </p:cNvCxnSpPr>
          <p:nvPr/>
        </p:nvCxnSpPr>
        <p:spPr bwMode="auto">
          <a:xfrm>
            <a:off x="2247629" y="5062940"/>
            <a:ext cx="153990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79" name="Connecteur droit 188"/>
          <p:cNvCxnSpPr>
            <a:cxnSpLocks noChangeShapeType="1"/>
          </p:cNvCxnSpPr>
          <p:nvPr/>
        </p:nvCxnSpPr>
        <p:spPr bwMode="auto">
          <a:xfrm rot="10800000">
            <a:off x="665596" y="4993908"/>
            <a:ext cx="108000" cy="0"/>
          </a:xfrm>
          <a:prstGeom prst="line">
            <a:avLst/>
          </a:prstGeom>
          <a:noFill/>
          <a:ln w="28575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80" name="ZoneTexte 157"/>
          <p:cNvSpPr txBox="1">
            <a:spLocks noChangeArrowheads="1"/>
          </p:cNvSpPr>
          <p:nvPr/>
        </p:nvSpPr>
        <p:spPr bwMode="auto">
          <a:xfrm>
            <a:off x="2357871" y="4888214"/>
            <a:ext cx="28704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P</a:t>
            </a:r>
          </a:p>
        </p:txBody>
      </p:sp>
      <p:cxnSp>
        <p:nvCxnSpPr>
          <p:cNvPr id="381" name="Connecteur droit 163"/>
          <p:cNvCxnSpPr>
            <a:cxnSpLocks noChangeShapeType="1"/>
          </p:cNvCxnSpPr>
          <p:nvPr/>
        </p:nvCxnSpPr>
        <p:spPr bwMode="auto">
          <a:xfrm>
            <a:off x="2579617" y="5073003"/>
            <a:ext cx="153990" cy="0"/>
          </a:xfrm>
          <a:prstGeom prst="line">
            <a:avLst/>
          </a:prstGeom>
          <a:noFill/>
          <a:ln w="22225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382" name="Groupe 124"/>
          <p:cNvGrpSpPr>
            <a:grpSpLocks/>
          </p:cNvGrpSpPr>
          <p:nvPr/>
        </p:nvGrpSpPr>
        <p:grpSpPr bwMode="auto">
          <a:xfrm>
            <a:off x="2468743" y="4801979"/>
            <a:ext cx="36958" cy="152759"/>
            <a:chOff x="2547084" y="3303008"/>
            <a:chExt cx="47649" cy="198000"/>
          </a:xfrm>
        </p:grpSpPr>
        <p:cxnSp>
          <p:nvCxnSpPr>
            <p:cNvPr id="383" name="Connecteur droit 176"/>
            <p:cNvCxnSpPr>
              <a:cxnSpLocks noChangeShapeType="1"/>
            </p:cNvCxnSpPr>
            <p:nvPr/>
          </p:nvCxnSpPr>
          <p:spPr bwMode="auto">
            <a:xfrm rot="5400000">
              <a:off x="2448084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84" name="Connecteur droit 177"/>
            <p:cNvCxnSpPr>
              <a:cxnSpLocks noChangeShapeType="1"/>
            </p:cNvCxnSpPr>
            <p:nvPr/>
          </p:nvCxnSpPr>
          <p:spPr bwMode="auto">
            <a:xfrm rot="5400000">
              <a:off x="2495733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385" name="ZoneTexte 180"/>
          <p:cNvSpPr txBox="1">
            <a:spLocks noChangeArrowheads="1"/>
          </p:cNvSpPr>
          <p:nvPr/>
        </p:nvSpPr>
        <p:spPr bwMode="auto">
          <a:xfrm>
            <a:off x="2339391" y="5265184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386" name="ZoneTexte 183"/>
          <p:cNvSpPr txBox="1">
            <a:spLocks noChangeArrowheads="1"/>
          </p:cNvSpPr>
          <p:nvPr/>
        </p:nvSpPr>
        <p:spPr bwMode="auto">
          <a:xfrm>
            <a:off x="2344318" y="4510013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O</a:t>
            </a:r>
          </a:p>
        </p:txBody>
      </p:sp>
      <p:cxnSp>
        <p:nvCxnSpPr>
          <p:cNvPr id="387" name="Connecteur droit 186"/>
          <p:cNvCxnSpPr>
            <a:cxnSpLocks noChangeShapeType="1"/>
          </p:cNvCxnSpPr>
          <p:nvPr/>
        </p:nvCxnSpPr>
        <p:spPr bwMode="auto">
          <a:xfrm rot="5400000">
            <a:off x="2413306" y="5268879"/>
            <a:ext cx="152759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88" name="Connecteur droit 189"/>
          <p:cNvCxnSpPr>
            <a:cxnSpLocks noChangeShapeType="1"/>
          </p:cNvCxnSpPr>
          <p:nvPr/>
        </p:nvCxnSpPr>
        <p:spPr bwMode="auto">
          <a:xfrm rot="10800000">
            <a:off x="2310692" y="5399021"/>
            <a:ext cx="108000" cy="0"/>
          </a:xfrm>
          <a:prstGeom prst="line">
            <a:avLst/>
          </a:prstGeom>
          <a:noFill/>
          <a:ln w="28575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91" name="ZoneTexte 153"/>
          <p:cNvSpPr txBox="1">
            <a:spLocks noChangeArrowheads="1"/>
          </p:cNvSpPr>
          <p:nvPr/>
        </p:nvSpPr>
        <p:spPr bwMode="auto">
          <a:xfrm>
            <a:off x="2692392" y="4883079"/>
            <a:ext cx="103197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Adénosine</a:t>
            </a:r>
          </a:p>
        </p:txBody>
      </p:sp>
      <p:sp>
        <p:nvSpPr>
          <p:cNvPr id="392" name="ZoneTexte 391"/>
          <p:cNvSpPr txBox="1"/>
          <p:nvPr/>
        </p:nvSpPr>
        <p:spPr>
          <a:xfrm>
            <a:off x="3889177" y="4637192"/>
            <a:ext cx="4041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dirty="0"/>
              <a:t>2) Effet </a:t>
            </a:r>
            <a:r>
              <a:rPr lang="fr-FR" sz="1400" dirty="0" err="1"/>
              <a:t>destabilisateur</a:t>
            </a:r>
            <a:r>
              <a:rPr lang="fr-FR" sz="1400" dirty="0"/>
              <a:t> des forces de </a:t>
            </a:r>
            <a:r>
              <a:rPr lang="fr-FR" sz="1400" b="1" dirty="0">
                <a:solidFill>
                  <a:srgbClr val="C00000"/>
                </a:solidFill>
              </a:rPr>
              <a:t>répulsion électrostatiques </a:t>
            </a:r>
            <a:r>
              <a:rPr lang="fr-FR" sz="1400" dirty="0"/>
              <a:t>des </a:t>
            </a:r>
            <a:r>
              <a:rPr lang="fr-FR" sz="1400" dirty="0" err="1"/>
              <a:t>gpts</a:t>
            </a:r>
            <a:r>
              <a:rPr lang="fr-FR" sz="1400" dirty="0"/>
              <a:t> chargés du pyrophosphate comparé à celui de ses produits. </a:t>
            </a:r>
            <a:r>
              <a:rPr lang="fr-FR" sz="1400"/>
              <a:t>ATP </a:t>
            </a:r>
            <a:r>
              <a:rPr lang="fr-FR" sz="1400" dirty="0"/>
              <a:t>(pH=7,4) = 4 charges négatives, ADP = 3 et AMP =2.</a:t>
            </a:r>
          </a:p>
        </p:txBody>
      </p:sp>
      <p:sp>
        <p:nvSpPr>
          <p:cNvPr id="393" name="ZoneTexte 392"/>
          <p:cNvSpPr txBox="1"/>
          <p:nvPr/>
        </p:nvSpPr>
        <p:spPr>
          <a:xfrm>
            <a:off x="3894884" y="5840668"/>
            <a:ext cx="40412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dirty="0"/>
              <a:t>3) Une autre influence </a:t>
            </a:r>
            <a:r>
              <a:rPr lang="fr-FR" sz="1400" dirty="0" err="1"/>
              <a:t>destabilisatrice</a:t>
            </a:r>
            <a:r>
              <a:rPr lang="fr-FR" sz="1400" dirty="0"/>
              <a:t> est la plus faible </a:t>
            </a:r>
            <a:r>
              <a:rPr lang="fr-FR" sz="1400" b="1" dirty="0">
                <a:solidFill>
                  <a:srgbClr val="C00000"/>
                </a:solidFill>
              </a:rPr>
              <a:t>énergie de solvatation </a:t>
            </a:r>
            <a:r>
              <a:rPr lang="fr-FR" sz="1400" dirty="0"/>
              <a:t>du pyrophosphate comparé à celle des produits de sont hydrolyse.</a:t>
            </a:r>
          </a:p>
        </p:txBody>
      </p:sp>
      <p:cxnSp>
        <p:nvCxnSpPr>
          <p:cNvPr id="394" name="Connecteur droit avec flèche 393"/>
          <p:cNvCxnSpPr/>
          <p:nvPr/>
        </p:nvCxnSpPr>
        <p:spPr>
          <a:xfrm flipV="1">
            <a:off x="498188" y="5073003"/>
            <a:ext cx="195088" cy="303319"/>
          </a:xfrm>
          <a:prstGeom prst="straightConnector1">
            <a:avLst/>
          </a:prstGeom>
          <a:ln w="38100" cap="rnd" cmpd="sng">
            <a:solidFill>
              <a:srgbClr val="C00000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6" name="Connecteur droit avec flèche 395"/>
          <p:cNvCxnSpPr/>
          <p:nvPr/>
        </p:nvCxnSpPr>
        <p:spPr>
          <a:xfrm flipV="1">
            <a:off x="813617" y="5439639"/>
            <a:ext cx="195088" cy="303319"/>
          </a:xfrm>
          <a:prstGeom prst="straightConnector1">
            <a:avLst/>
          </a:prstGeom>
          <a:ln w="38100" cap="rnd" cmpd="sng">
            <a:solidFill>
              <a:srgbClr val="C00000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7" name="Connecteur droit avec flèche 396"/>
          <p:cNvCxnSpPr/>
          <p:nvPr/>
        </p:nvCxnSpPr>
        <p:spPr>
          <a:xfrm flipV="1">
            <a:off x="1495829" y="5439639"/>
            <a:ext cx="195088" cy="303319"/>
          </a:xfrm>
          <a:prstGeom prst="straightConnector1">
            <a:avLst/>
          </a:prstGeom>
          <a:ln w="38100" cap="rnd" cmpd="sng">
            <a:solidFill>
              <a:srgbClr val="C00000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8" name="Connecteur droit avec flèche 397"/>
          <p:cNvCxnSpPr/>
          <p:nvPr/>
        </p:nvCxnSpPr>
        <p:spPr>
          <a:xfrm flipV="1">
            <a:off x="2172416" y="5439639"/>
            <a:ext cx="195088" cy="303319"/>
          </a:xfrm>
          <a:prstGeom prst="straightConnector1">
            <a:avLst/>
          </a:prstGeom>
          <a:ln w="38100" cap="rnd" cmpd="sng">
            <a:solidFill>
              <a:srgbClr val="C00000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024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" grpId="0"/>
      <p:bldP spid="330" grpId="0"/>
      <p:bldP spid="331" grpId="0"/>
      <p:bldP spid="341" grpId="0"/>
      <p:bldP spid="342" grpId="0"/>
      <p:bldP spid="343" grpId="0"/>
      <p:bldP spid="344" grpId="0"/>
      <p:bldP spid="349" grpId="0"/>
      <p:bldP spid="350" grpId="0"/>
      <p:bldP spid="380" grpId="0"/>
      <p:bldP spid="385" grpId="0"/>
      <p:bldP spid="386" grpId="0"/>
      <p:bldP spid="391" grpId="0"/>
      <p:bldP spid="392" grpId="0"/>
      <p:bldP spid="39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" name="Grouper 245"/>
          <p:cNvGrpSpPr/>
          <p:nvPr/>
        </p:nvGrpSpPr>
        <p:grpSpPr>
          <a:xfrm>
            <a:off x="2694037" y="2038430"/>
            <a:ext cx="203268" cy="142904"/>
            <a:chOff x="4242007" y="1518066"/>
            <a:chExt cx="203268" cy="142904"/>
          </a:xfrm>
        </p:grpSpPr>
        <p:sp>
          <p:nvSpPr>
            <p:cNvPr id="244" name="Forme libre 243"/>
            <p:cNvSpPr/>
            <p:nvPr/>
          </p:nvSpPr>
          <p:spPr>
            <a:xfrm flipH="1">
              <a:off x="4261718" y="1518066"/>
              <a:ext cx="183557" cy="104713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500"/>
            </a:p>
          </p:txBody>
        </p:sp>
        <p:sp>
          <p:nvSpPr>
            <p:cNvPr id="245" name="Forme libre 244"/>
            <p:cNvSpPr/>
            <p:nvPr/>
          </p:nvSpPr>
          <p:spPr>
            <a:xfrm flipH="1">
              <a:off x="4242007" y="1556256"/>
              <a:ext cx="183557" cy="104714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500"/>
            </a:p>
          </p:txBody>
        </p:sp>
      </p:grpSp>
      <p:sp>
        <p:nvSpPr>
          <p:cNvPr id="16" name="Forme libre 15"/>
          <p:cNvSpPr/>
          <p:nvPr/>
        </p:nvSpPr>
        <p:spPr>
          <a:xfrm flipH="1">
            <a:off x="3873939" y="3747136"/>
            <a:ext cx="183557" cy="104713"/>
          </a:xfrm>
          <a:custGeom>
            <a:avLst/>
            <a:gdLst>
              <a:gd name="connsiteX0" fmla="*/ 0 w 237994"/>
              <a:gd name="connsiteY0" fmla="*/ 134655 h 134655"/>
              <a:gd name="connsiteX1" fmla="*/ 237994 w 237994"/>
              <a:gd name="connsiteY1" fmla="*/ 0 h 134655"/>
              <a:gd name="connsiteX2" fmla="*/ 237994 w 237994"/>
              <a:gd name="connsiteY2" fmla="*/ 0 h 1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94" h="134655">
                <a:moveTo>
                  <a:pt x="0" y="134655"/>
                </a:moveTo>
                <a:lnTo>
                  <a:pt x="237994" y="0"/>
                </a:lnTo>
                <a:lnTo>
                  <a:pt x="237994" y="0"/>
                </a:lnTo>
              </a:path>
            </a:pathLst>
          </a:custGeom>
          <a:ln w="317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500"/>
          </a:p>
        </p:txBody>
      </p:sp>
      <p:sp>
        <p:nvSpPr>
          <p:cNvPr id="17" name="Forme libre 16"/>
          <p:cNvSpPr/>
          <p:nvPr/>
        </p:nvSpPr>
        <p:spPr>
          <a:xfrm flipH="1">
            <a:off x="3854228" y="3785326"/>
            <a:ext cx="183557" cy="104714"/>
          </a:xfrm>
          <a:custGeom>
            <a:avLst/>
            <a:gdLst>
              <a:gd name="connsiteX0" fmla="*/ 0 w 237994"/>
              <a:gd name="connsiteY0" fmla="*/ 134655 h 134655"/>
              <a:gd name="connsiteX1" fmla="*/ 237994 w 237994"/>
              <a:gd name="connsiteY1" fmla="*/ 0 h 134655"/>
              <a:gd name="connsiteX2" fmla="*/ 237994 w 237994"/>
              <a:gd name="connsiteY2" fmla="*/ 0 h 1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94" h="134655">
                <a:moveTo>
                  <a:pt x="0" y="134655"/>
                </a:moveTo>
                <a:lnTo>
                  <a:pt x="237994" y="0"/>
                </a:lnTo>
                <a:lnTo>
                  <a:pt x="237994" y="0"/>
                </a:lnTo>
              </a:path>
            </a:pathLst>
          </a:custGeom>
          <a:ln w="317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500"/>
          </a:p>
        </p:txBody>
      </p:sp>
      <p:grpSp>
        <p:nvGrpSpPr>
          <p:cNvPr id="18" name="Groupe 158"/>
          <p:cNvGrpSpPr>
            <a:grpSpLocks/>
          </p:cNvGrpSpPr>
          <p:nvPr/>
        </p:nvGrpSpPr>
        <p:grpSpPr bwMode="auto">
          <a:xfrm rot="7230740" flipH="1">
            <a:off x="3865315" y="4413609"/>
            <a:ext cx="204500" cy="142903"/>
            <a:chOff x="825674" y="1834019"/>
            <a:chExt cx="263408" cy="183184"/>
          </a:xfrm>
        </p:grpSpPr>
        <p:sp>
          <p:nvSpPr>
            <p:cNvPr id="19" name="Forme libre 18"/>
            <p:cNvSpPr/>
            <p:nvPr/>
          </p:nvSpPr>
          <p:spPr>
            <a:xfrm>
              <a:off x="832597" y="1834032"/>
              <a:ext cx="238019" cy="134229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500" b="1"/>
            </a:p>
          </p:txBody>
        </p:sp>
        <p:sp>
          <p:nvSpPr>
            <p:cNvPr id="20" name="Forme libre 19"/>
            <p:cNvSpPr/>
            <p:nvPr/>
          </p:nvSpPr>
          <p:spPr>
            <a:xfrm>
              <a:off x="853393" y="1882890"/>
              <a:ext cx="238019" cy="134229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500" b="1"/>
            </a:p>
          </p:txBody>
        </p:sp>
      </p:grpSp>
      <p:sp>
        <p:nvSpPr>
          <p:cNvPr id="21" name="Forme libre 20"/>
          <p:cNvSpPr/>
          <p:nvPr/>
        </p:nvSpPr>
        <p:spPr>
          <a:xfrm rot="21111263" flipH="1">
            <a:off x="3121232" y="3800109"/>
            <a:ext cx="184789" cy="104714"/>
          </a:xfrm>
          <a:custGeom>
            <a:avLst/>
            <a:gdLst>
              <a:gd name="connsiteX0" fmla="*/ 0 w 237994"/>
              <a:gd name="connsiteY0" fmla="*/ 134655 h 134655"/>
              <a:gd name="connsiteX1" fmla="*/ 237994 w 237994"/>
              <a:gd name="connsiteY1" fmla="*/ 0 h 134655"/>
              <a:gd name="connsiteX2" fmla="*/ 237994 w 237994"/>
              <a:gd name="connsiteY2" fmla="*/ 0 h 1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94" h="134655">
                <a:moveTo>
                  <a:pt x="0" y="134655"/>
                </a:moveTo>
                <a:lnTo>
                  <a:pt x="237994" y="0"/>
                </a:lnTo>
                <a:lnTo>
                  <a:pt x="237994" y="0"/>
                </a:lnTo>
              </a:path>
            </a:pathLst>
          </a:custGeom>
          <a:ln w="317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500"/>
          </a:p>
        </p:txBody>
      </p:sp>
      <p:sp>
        <p:nvSpPr>
          <p:cNvPr id="22" name="Forme libre 21"/>
          <p:cNvSpPr/>
          <p:nvPr/>
        </p:nvSpPr>
        <p:spPr>
          <a:xfrm rot="488737" flipH="1" flipV="1">
            <a:off x="3111376" y="4397594"/>
            <a:ext cx="184789" cy="104713"/>
          </a:xfrm>
          <a:custGeom>
            <a:avLst/>
            <a:gdLst>
              <a:gd name="connsiteX0" fmla="*/ 0 w 237994"/>
              <a:gd name="connsiteY0" fmla="*/ 134655 h 134655"/>
              <a:gd name="connsiteX1" fmla="*/ 237994 w 237994"/>
              <a:gd name="connsiteY1" fmla="*/ 0 h 134655"/>
              <a:gd name="connsiteX2" fmla="*/ 237994 w 237994"/>
              <a:gd name="connsiteY2" fmla="*/ 0 h 1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94" h="134655">
                <a:moveTo>
                  <a:pt x="0" y="134655"/>
                </a:moveTo>
                <a:lnTo>
                  <a:pt x="237994" y="0"/>
                </a:lnTo>
                <a:lnTo>
                  <a:pt x="237994" y="0"/>
                </a:lnTo>
              </a:path>
            </a:pathLst>
          </a:custGeom>
          <a:ln w="317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500"/>
          </a:p>
        </p:txBody>
      </p:sp>
      <p:sp>
        <p:nvSpPr>
          <p:cNvPr id="23" name="Forme libre 22"/>
          <p:cNvSpPr/>
          <p:nvPr/>
        </p:nvSpPr>
        <p:spPr>
          <a:xfrm flipH="1" flipV="1">
            <a:off x="3501897" y="3760687"/>
            <a:ext cx="184789" cy="104714"/>
          </a:xfrm>
          <a:custGeom>
            <a:avLst/>
            <a:gdLst>
              <a:gd name="connsiteX0" fmla="*/ 0 w 237994"/>
              <a:gd name="connsiteY0" fmla="*/ 134655 h 134655"/>
              <a:gd name="connsiteX1" fmla="*/ 237994 w 237994"/>
              <a:gd name="connsiteY1" fmla="*/ 0 h 134655"/>
              <a:gd name="connsiteX2" fmla="*/ 237994 w 237994"/>
              <a:gd name="connsiteY2" fmla="*/ 0 h 1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94" h="134655">
                <a:moveTo>
                  <a:pt x="0" y="134655"/>
                </a:moveTo>
                <a:lnTo>
                  <a:pt x="237994" y="0"/>
                </a:lnTo>
                <a:lnTo>
                  <a:pt x="237994" y="0"/>
                </a:lnTo>
              </a:path>
            </a:pathLst>
          </a:custGeom>
          <a:ln w="317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500"/>
          </a:p>
        </p:txBody>
      </p:sp>
      <p:sp>
        <p:nvSpPr>
          <p:cNvPr id="24" name="Forme libre 23"/>
          <p:cNvSpPr/>
          <p:nvPr/>
        </p:nvSpPr>
        <p:spPr>
          <a:xfrm flipH="1">
            <a:off x="3489577" y="4429624"/>
            <a:ext cx="184789" cy="104713"/>
          </a:xfrm>
          <a:custGeom>
            <a:avLst/>
            <a:gdLst>
              <a:gd name="connsiteX0" fmla="*/ 0 w 237994"/>
              <a:gd name="connsiteY0" fmla="*/ 134655 h 134655"/>
              <a:gd name="connsiteX1" fmla="*/ 237994 w 237994"/>
              <a:gd name="connsiteY1" fmla="*/ 0 h 134655"/>
              <a:gd name="connsiteX2" fmla="*/ 237994 w 237994"/>
              <a:gd name="connsiteY2" fmla="*/ 0 h 1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94" h="134655">
                <a:moveTo>
                  <a:pt x="0" y="134655"/>
                </a:moveTo>
                <a:lnTo>
                  <a:pt x="237994" y="0"/>
                </a:lnTo>
                <a:lnTo>
                  <a:pt x="237994" y="0"/>
                </a:lnTo>
              </a:path>
            </a:pathLst>
          </a:custGeom>
          <a:ln w="317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500"/>
          </a:p>
        </p:txBody>
      </p:sp>
      <p:grpSp>
        <p:nvGrpSpPr>
          <p:cNvPr id="25" name="Groupe 165"/>
          <p:cNvGrpSpPr>
            <a:grpSpLocks/>
          </p:cNvGrpSpPr>
          <p:nvPr/>
        </p:nvGrpSpPr>
        <p:grpSpPr bwMode="auto">
          <a:xfrm rot="5129383" flipH="1">
            <a:off x="2799083" y="3884497"/>
            <a:ext cx="204500" cy="141671"/>
            <a:chOff x="825674" y="1834019"/>
            <a:chExt cx="263408" cy="183184"/>
          </a:xfrm>
        </p:grpSpPr>
        <p:sp>
          <p:nvSpPr>
            <p:cNvPr id="26" name="Forme libre 25"/>
            <p:cNvSpPr/>
            <p:nvPr/>
          </p:nvSpPr>
          <p:spPr>
            <a:xfrm>
              <a:off x="838038" y="1813198"/>
              <a:ext cx="238019" cy="135398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500" b="1"/>
            </a:p>
          </p:txBody>
        </p:sp>
        <p:sp>
          <p:nvSpPr>
            <p:cNvPr id="27" name="Forme libre 26"/>
            <p:cNvSpPr/>
            <p:nvPr/>
          </p:nvSpPr>
          <p:spPr>
            <a:xfrm>
              <a:off x="869423" y="1868236"/>
              <a:ext cx="238019" cy="135398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500" b="1"/>
            </a:p>
          </p:txBody>
        </p:sp>
      </p:grpSp>
      <p:sp>
        <p:nvSpPr>
          <p:cNvPr id="28" name="Forme libre 27"/>
          <p:cNvSpPr/>
          <p:nvPr/>
        </p:nvSpPr>
        <p:spPr>
          <a:xfrm rot="5734165" flipH="1" flipV="1">
            <a:off x="2792923" y="4299656"/>
            <a:ext cx="184789" cy="104713"/>
          </a:xfrm>
          <a:custGeom>
            <a:avLst/>
            <a:gdLst>
              <a:gd name="connsiteX0" fmla="*/ 0 w 237994"/>
              <a:gd name="connsiteY0" fmla="*/ 134655 h 134655"/>
              <a:gd name="connsiteX1" fmla="*/ 237994 w 237994"/>
              <a:gd name="connsiteY1" fmla="*/ 0 h 134655"/>
              <a:gd name="connsiteX2" fmla="*/ 237994 w 237994"/>
              <a:gd name="connsiteY2" fmla="*/ 0 h 1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94" h="134655">
                <a:moveTo>
                  <a:pt x="0" y="134655"/>
                </a:moveTo>
                <a:lnTo>
                  <a:pt x="237994" y="0"/>
                </a:lnTo>
                <a:lnTo>
                  <a:pt x="237994" y="0"/>
                </a:lnTo>
              </a:path>
            </a:pathLst>
          </a:custGeom>
          <a:ln w="317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500"/>
          </a:p>
        </p:txBody>
      </p:sp>
      <p:sp>
        <p:nvSpPr>
          <p:cNvPr id="29" name="Forme libre 28"/>
          <p:cNvSpPr/>
          <p:nvPr/>
        </p:nvSpPr>
        <p:spPr>
          <a:xfrm flipH="1">
            <a:off x="4144962" y="4046494"/>
            <a:ext cx="0" cy="209427"/>
          </a:xfrm>
          <a:custGeom>
            <a:avLst/>
            <a:gdLst>
              <a:gd name="connsiteX0" fmla="*/ 0 w 0"/>
              <a:gd name="connsiteY0" fmla="*/ 0 h 269309"/>
              <a:gd name="connsiteX1" fmla="*/ 0 w 0"/>
              <a:gd name="connsiteY1" fmla="*/ 269309 h 269309"/>
              <a:gd name="connsiteX2" fmla="*/ 0 w 0"/>
              <a:gd name="connsiteY2" fmla="*/ 269309 h 26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269309">
                <a:moveTo>
                  <a:pt x="0" y="0"/>
                </a:moveTo>
                <a:lnTo>
                  <a:pt x="0" y="269309"/>
                </a:lnTo>
                <a:lnTo>
                  <a:pt x="0" y="269309"/>
                </a:lnTo>
              </a:path>
            </a:pathLst>
          </a:custGeom>
          <a:ln w="317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500"/>
          </a:p>
        </p:txBody>
      </p:sp>
      <p:sp>
        <p:nvSpPr>
          <p:cNvPr id="30" name="Forme libre 29"/>
          <p:cNvSpPr/>
          <p:nvPr/>
        </p:nvSpPr>
        <p:spPr>
          <a:xfrm flipH="1">
            <a:off x="3432909" y="4045263"/>
            <a:ext cx="0" cy="209427"/>
          </a:xfrm>
          <a:custGeom>
            <a:avLst/>
            <a:gdLst>
              <a:gd name="connsiteX0" fmla="*/ 0 w 0"/>
              <a:gd name="connsiteY0" fmla="*/ 0 h 269309"/>
              <a:gd name="connsiteX1" fmla="*/ 0 w 0"/>
              <a:gd name="connsiteY1" fmla="*/ 269309 h 269309"/>
              <a:gd name="connsiteX2" fmla="*/ 0 w 0"/>
              <a:gd name="connsiteY2" fmla="*/ 269309 h 26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269309">
                <a:moveTo>
                  <a:pt x="0" y="0"/>
                </a:moveTo>
                <a:lnTo>
                  <a:pt x="0" y="269309"/>
                </a:lnTo>
                <a:lnTo>
                  <a:pt x="0" y="269309"/>
                </a:lnTo>
              </a:path>
            </a:pathLst>
          </a:custGeom>
          <a:ln w="317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500"/>
          </a:p>
        </p:txBody>
      </p:sp>
      <p:sp>
        <p:nvSpPr>
          <p:cNvPr id="31" name="Forme libre 30"/>
          <p:cNvSpPr/>
          <p:nvPr/>
        </p:nvSpPr>
        <p:spPr>
          <a:xfrm flipH="1">
            <a:off x="3392256" y="4045263"/>
            <a:ext cx="0" cy="209427"/>
          </a:xfrm>
          <a:custGeom>
            <a:avLst/>
            <a:gdLst>
              <a:gd name="connsiteX0" fmla="*/ 0 w 0"/>
              <a:gd name="connsiteY0" fmla="*/ 0 h 269309"/>
              <a:gd name="connsiteX1" fmla="*/ 0 w 0"/>
              <a:gd name="connsiteY1" fmla="*/ 269309 h 269309"/>
              <a:gd name="connsiteX2" fmla="*/ 0 w 0"/>
              <a:gd name="connsiteY2" fmla="*/ 269309 h 26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269309">
                <a:moveTo>
                  <a:pt x="0" y="0"/>
                </a:moveTo>
                <a:lnTo>
                  <a:pt x="0" y="269309"/>
                </a:lnTo>
                <a:lnTo>
                  <a:pt x="0" y="269309"/>
                </a:lnTo>
              </a:path>
            </a:pathLst>
          </a:custGeom>
          <a:ln w="317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500"/>
          </a:p>
        </p:txBody>
      </p:sp>
      <p:sp>
        <p:nvSpPr>
          <p:cNvPr id="32" name="ZoneTexte 172"/>
          <p:cNvSpPr txBox="1">
            <a:spLocks noChangeArrowheads="1"/>
          </p:cNvSpPr>
          <p:nvPr/>
        </p:nvSpPr>
        <p:spPr bwMode="auto">
          <a:xfrm flipH="1">
            <a:off x="3271307" y="3770542"/>
            <a:ext cx="28725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33" name="ZoneTexte 173"/>
          <p:cNvSpPr txBox="1">
            <a:spLocks noChangeArrowheads="1"/>
          </p:cNvSpPr>
          <p:nvPr/>
        </p:nvSpPr>
        <p:spPr bwMode="auto">
          <a:xfrm flipH="1">
            <a:off x="3261452" y="4169687"/>
            <a:ext cx="28725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34" name="ZoneTexte 174"/>
          <p:cNvSpPr txBox="1">
            <a:spLocks noChangeArrowheads="1"/>
          </p:cNvSpPr>
          <p:nvPr/>
        </p:nvSpPr>
        <p:spPr bwMode="auto">
          <a:xfrm flipH="1">
            <a:off x="4014159" y="4195558"/>
            <a:ext cx="28725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35" name="ZoneTexte 175"/>
          <p:cNvSpPr txBox="1">
            <a:spLocks noChangeArrowheads="1"/>
          </p:cNvSpPr>
          <p:nvPr/>
        </p:nvSpPr>
        <p:spPr bwMode="auto">
          <a:xfrm flipH="1">
            <a:off x="3637191" y="3505679"/>
            <a:ext cx="28725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36" name="ZoneTexte 176"/>
          <p:cNvSpPr txBox="1">
            <a:spLocks noChangeArrowheads="1"/>
          </p:cNvSpPr>
          <p:nvPr/>
        </p:nvSpPr>
        <p:spPr bwMode="auto">
          <a:xfrm flipH="1">
            <a:off x="4149390" y="4193094"/>
            <a:ext cx="30601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37" name="ZoneTexte 178"/>
          <p:cNvSpPr txBox="1">
            <a:spLocks noChangeArrowheads="1"/>
          </p:cNvSpPr>
          <p:nvPr/>
        </p:nvSpPr>
        <p:spPr bwMode="auto">
          <a:xfrm flipH="1">
            <a:off x="2503536" y="3972579"/>
            <a:ext cx="30601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38" name="ZoneTexte 179"/>
          <p:cNvSpPr txBox="1">
            <a:spLocks noChangeArrowheads="1"/>
          </p:cNvSpPr>
          <p:nvPr/>
        </p:nvSpPr>
        <p:spPr bwMode="auto">
          <a:xfrm flipH="1">
            <a:off x="2649185" y="3972579"/>
            <a:ext cx="28725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39" name="ZoneTexte 180"/>
          <p:cNvSpPr txBox="1">
            <a:spLocks noChangeArrowheads="1"/>
          </p:cNvSpPr>
          <p:nvPr/>
        </p:nvSpPr>
        <p:spPr bwMode="auto">
          <a:xfrm flipH="1">
            <a:off x="3622931" y="4433319"/>
            <a:ext cx="31137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N</a:t>
            </a:r>
          </a:p>
        </p:txBody>
      </p:sp>
      <p:sp>
        <p:nvSpPr>
          <p:cNvPr id="40" name="ZoneTexte 181"/>
          <p:cNvSpPr txBox="1">
            <a:spLocks noChangeArrowheads="1"/>
          </p:cNvSpPr>
          <p:nvPr/>
        </p:nvSpPr>
        <p:spPr bwMode="auto">
          <a:xfrm flipH="1">
            <a:off x="3998668" y="3770542"/>
            <a:ext cx="31137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N</a:t>
            </a:r>
          </a:p>
        </p:txBody>
      </p:sp>
      <p:sp>
        <p:nvSpPr>
          <p:cNvPr id="41" name="ZoneTexte 182"/>
          <p:cNvSpPr txBox="1">
            <a:spLocks noChangeArrowheads="1"/>
          </p:cNvSpPr>
          <p:nvPr/>
        </p:nvSpPr>
        <p:spPr bwMode="auto">
          <a:xfrm flipH="1">
            <a:off x="2844354" y="3577130"/>
            <a:ext cx="31137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N</a:t>
            </a:r>
          </a:p>
        </p:txBody>
      </p:sp>
      <p:sp>
        <p:nvSpPr>
          <p:cNvPr id="42" name="ZoneTexte 183"/>
          <p:cNvSpPr txBox="1">
            <a:spLocks noChangeArrowheads="1"/>
          </p:cNvSpPr>
          <p:nvPr/>
        </p:nvSpPr>
        <p:spPr bwMode="auto">
          <a:xfrm flipH="1">
            <a:off x="2836962" y="4365564"/>
            <a:ext cx="31137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N</a:t>
            </a:r>
          </a:p>
        </p:txBody>
      </p:sp>
      <p:sp>
        <p:nvSpPr>
          <p:cNvPr id="43" name="Forme libre 42"/>
          <p:cNvSpPr/>
          <p:nvPr/>
        </p:nvSpPr>
        <p:spPr>
          <a:xfrm flipH="1">
            <a:off x="3790167" y="3371399"/>
            <a:ext cx="0" cy="209427"/>
          </a:xfrm>
          <a:custGeom>
            <a:avLst/>
            <a:gdLst>
              <a:gd name="connsiteX0" fmla="*/ 0 w 0"/>
              <a:gd name="connsiteY0" fmla="*/ 0 h 269309"/>
              <a:gd name="connsiteX1" fmla="*/ 0 w 0"/>
              <a:gd name="connsiteY1" fmla="*/ 269309 h 269309"/>
              <a:gd name="connsiteX2" fmla="*/ 0 w 0"/>
              <a:gd name="connsiteY2" fmla="*/ 269309 h 26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269309">
                <a:moveTo>
                  <a:pt x="0" y="0"/>
                </a:moveTo>
                <a:lnTo>
                  <a:pt x="0" y="269309"/>
                </a:lnTo>
                <a:lnTo>
                  <a:pt x="0" y="269309"/>
                </a:lnTo>
              </a:path>
            </a:pathLst>
          </a:custGeom>
          <a:ln w="317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500"/>
          </a:p>
        </p:txBody>
      </p:sp>
      <p:sp>
        <p:nvSpPr>
          <p:cNvPr id="44" name="ZoneTexte 191"/>
          <p:cNvSpPr txBox="1">
            <a:spLocks noChangeArrowheads="1"/>
          </p:cNvSpPr>
          <p:nvPr/>
        </p:nvSpPr>
        <p:spPr bwMode="auto">
          <a:xfrm flipH="1">
            <a:off x="3626627" y="3080664"/>
            <a:ext cx="31137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N</a:t>
            </a:r>
          </a:p>
        </p:txBody>
      </p:sp>
      <p:sp>
        <p:nvSpPr>
          <p:cNvPr id="45" name="ZoneTexte 192"/>
          <p:cNvSpPr txBox="1">
            <a:spLocks noChangeArrowheads="1"/>
          </p:cNvSpPr>
          <p:nvPr/>
        </p:nvSpPr>
        <p:spPr bwMode="auto">
          <a:xfrm flipH="1">
            <a:off x="3750598" y="3080664"/>
            <a:ext cx="30601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46" name="ZoneTexte 193"/>
          <p:cNvSpPr txBox="1">
            <a:spLocks noChangeArrowheads="1"/>
          </p:cNvSpPr>
          <p:nvPr/>
        </p:nvSpPr>
        <p:spPr bwMode="auto">
          <a:xfrm flipH="1">
            <a:off x="3883906" y="3191537"/>
            <a:ext cx="2626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b="1" dirty="0">
                <a:latin typeface="Calibri" charset="0"/>
                <a:cs typeface="Calibri" charset="0"/>
              </a:rPr>
              <a:t>2</a:t>
            </a:r>
          </a:p>
        </p:txBody>
      </p:sp>
      <p:grpSp>
        <p:nvGrpSpPr>
          <p:cNvPr id="47" name="Groupe 130"/>
          <p:cNvGrpSpPr/>
          <p:nvPr/>
        </p:nvGrpSpPr>
        <p:grpSpPr>
          <a:xfrm>
            <a:off x="2037857" y="5132718"/>
            <a:ext cx="932718" cy="367230"/>
            <a:chOff x="7057738" y="1696629"/>
            <a:chExt cx="1201930" cy="473225"/>
          </a:xfrm>
          <a:solidFill>
            <a:schemeClr val="tx1"/>
          </a:solidFill>
        </p:grpSpPr>
        <p:sp>
          <p:nvSpPr>
            <p:cNvPr id="48" name="Forme libre 47"/>
            <p:cNvSpPr/>
            <p:nvPr/>
          </p:nvSpPr>
          <p:spPr bwMode="auto">
            <a:xfrm>
              <a:off x="7057738" y="1698351"/>
              <a:ext cx="328474" cy="470517"/>
            </a:xfrm>
            <a:custGeom>
              <a:avLst/>
              <a:gdLst>
                <a:gd name="connsiteX0" fmla="*/ 0 w 328474"/>
                <a:gd name="connsiteY0" fmla="*/ 0 h 470517"/>
                <a:gd name="connsiteX1" fmla="*/ 328474 w 328474"/>
                <a:gd name="connsiteY1" fmla="*/ 470517 h 470517"/>
                <a:gd name="connsiteX2" fmla="*/ 328474 w 328474"/>
                <a:gd name="connsiteY2" fmla="*/ 423169 h 470517"/>
                <a:gd name="connsiteX3" fmla="*/ 0 w 328474"/>
                <a:gd name="connsiteY3" fmla="*/ 0 h 470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8474" h="470517">
                  <a:moveTo>
                    <a:pt x="0" y="0"/>
                  </a:moveTo>
                  <a:lnTo>
                    <a:pt x="328474" y="470517"/>
                  </a:lnTo>
                  <a:lnTo>
                    <a:pt x="328474" y="42316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fr-FR" sz="1500">
                <a:ea typeface="+mn-ea"/>
              </a:endParaRPr>
            </a:p>
          </p:txBody>
        </p:sp>
        <p:sp>
          <p:nvSpPr>
            <p:cNvPr id="49" name="Rectangle 48"/>
            <p:cNvSpPr/>
            <p:nvPr/>
          </p:nvSpPr>
          <p:spPr bwMode="auto">
            <a:xfrm>
              <a:off x="7386221" y="2123736"/>
              <a:ext cx="541529" cy="46118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fr-FR" sz="1500">
                <a:ea typeface="+mn-ea"/>
              </a:endParaRPr>
            </a:p>
          </p:txBody>
        </p:sp>
        <p:sp>
          <p:nvSpPr>
            <p:cNvPr id="50" name="Forme libre 49"/>
            <p:cNvSpPr/>
            <p:nvPr/>
          </p:nvSpPr>
          <p:spPr bwMode="auto">
            <a:xfrm flipH="1">
              <a:off x="7931194" y="1696629"/>
              <a:ext cx="328474" cy="470517"/>
            </a:xfrm>
            <a:custGeom>
              <a:avLst/>
              <a:gdLst>
                <a:gd name="connsiteX0" fmla="*/ 0 w 328474"/>
                <a:gd name="connsiteY0" fmla="*/ 0 h 470517"/>
                <a:gd name="connsiteX1" fmla="*/ 328474 w 328474"/>
                <a:gd name="connsiteY1" fmla="*/ 470517 h 470517"/>
                <a:gd name="connsiteX2" fmla="*/ 328474 w 328474"/>
                <a:gd name="connsiteY2" fmla="*/ 423169 h 470517"/>
                <a:gd name="connsiteX3" fmla="*/ 0 w 328474"/>
                <a:gd name="connsiteY3" fmla="*/ 0 h 470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8474" h="470517">
                  <a:moveTo>
                    <a:pt x="0" y="0"/>
                  </a:moveTo>
                  <a:lnTo>
                    <a:pt x="328474" y="470517"/>
                  </a:lnTo>
                  <a:lnTo>
                    <a:pt x="328474" y="42316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fr-FR" sz="1500">
                <a:ea typeface="+mn-ea"/>
              </a:endParaRPr>
            </a:p>
          </p:txBody>
        </p:sp>
      </p:grpSp>
      <p:cxnSp>
        <p:nvCxnSpPr>
          <p:cNvPr id="51" name="Connecteur droit 138"/>
          <p:cNvCxnSpPr>
            <a:cxnSpLocks noChangeShapeType="1"/>
          </p:cNvCxnSpPr>
          <p:nvPr/>
        </p:nvCxnSpPr>
        <p:spPr bwMode="auto">
          <a:xfrm rot="5400000">
            <a:off x="1856043" y="5144734"/>
            <a:ext cx="359722" cy="0"/>
          </a:xfrm>
          <a:prstGeom prst="line">
            <a:avLst/>
          </a:prstGeom>
          <a:noFill/>
          <a:ln w="28575" cap="rnd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2" name="Connecteur droit 139"/>
          <p:cNvCxnSpPr>
            <a:cxnSpLocks noChangeShapeType="1"/>
          </p:cNvCxnSpPr>
          <p:nvPr/>
        </p:nvCxnSpPr>
        <p:spPr bwMode="auto">
          <a:xfrm rot="5400000">
            <a:off x="2107971" y="5474274"/>
            <a:ext cx="360955" cy="0"/>
          </a:xfrm>
          <a:prstGeom prst="line">
            <a:avLst/>
          </a:prstGeom>
          <a:noFill/>
          <a:ln w="28575" cap="rnd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3" name="Connecteur droit 140"/>
          <p:cNvCxnSpPr>
            <a:cxnSpLocks noChangeShapeType="1"/>
          </p:cNvCxnSpPr>
          <p:nvPr/>
        </p:nvCxnSpPr>
        <p:spPr bwMode="auto">
          <a:xfrm rot="5400000">
            <a:off x="2530522" y="5461954"/>
            <a:ext cx="360955" cy="0"/>
          </a:xfrm>
          <a:prstGeom prst="line">
            <a:avLst/>
          </a:prstGeom>
          <a:noFill/>
          <a:ln w="28575" cap="rnd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4" name="Connecteur droit 141"/>
          <p:cNvCxnSpPr>
            <a:cxnSpLocks noChangeShapeType="1"/>
          </p:cNvCxnSpPr>
          <p:nvPr/>
        </p:nvCxnSpPr>
        <p:spPr bwMode="auto">
          <a:xfrm rot="5400000">
            <a:off x="2660488" y="4969211"/>
            <a:ext cx="647999" cy="0"/>
          </a:xfrm>
          <a:prstGeom prst="line">
            <a:avLst/>
          </a:prstGeom>
          <a:noFill/>
          <a:ln w="28575" cap="rnd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55" name="ZoneTexte 142"/>
          <p:cNvSpPr txBox="1">
            <a:spLocks noChangeArrowheads="1"/>
          </p:cNvSpPr>
          <p:nvPr/>
        </p:nvSpPr>
        <p:spPr bwMode="auto">
          <a:xfrm>
            <a:off x="2298304" y="5556197"/>
            <a:ext cx="30601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56" name="ZoneTexte 143"/>
          <p:cNvSpPr txBox="1">
            <a:spLocks noChangeArrowheads="1"/>
          </p:cNvSpPr>
          <p:nvPr/>
        </p:nvSpPr>
        <p:spPr bwMode="auto">
          <a:xfrm>
            <a:off x="2707303" y="5552501"/>
            <a:ext cx="30601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57" name="ZoneTexte 144"/>
          <p:cNvSpPr txBox="1">
            <a:spLocks noChangeArrowheads="1"/>
          </p:cNvSpPr>
          <p:nvPr/>
        </p:nvSpPr>
        <p:spPr bwMode="auto">
          <a:xfrm>
            <a:off x="1878217" y="5222345"/>
            <a:ext cx="30601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58" name="ZoneTexte 145"/>
          <p:cNvSpPr txBox="1">
            <a:spLocks noChangeArrowheads="1"/>
          </p:cNvSpPr>
          <p:nvPr/>
        </p:nvSpPr>
        <p:spPr bwMode="auto">
          <a:xfrm>
            <a:off x="2564400" y="5001830"/>
            <a:ext cx="30601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59" name="ZoneTexte 146"/>
          <p:cNvSpPr txBox="1">
            <a:spLocks noChangeArrowheads="1"/>
          </p:cNvSpPr>
          <p:nvPr/>
        </p:nvSpPr>
        <p:spPr bwMode="auto">
          <a:xfrm>
            <a:off x="2141850" y="5011686"/>
            <a:ext cx="30601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60" name="ZoneTexte 147"/>
          <p:cNvSpPr txBox="1">
            <a:spLocks noChangeArrowheads="1"/>
          </p:cNvSpPr>
          <p:nvPr/>
        </p:nvSpPr>
        <p:spPr bwMode="auto">
          <a:xfrm>
            <a:off x="2141850" y="5556197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61" name="ZoneTexte 148"/>
          <p:cNvSpPr txBox="1">
            <a:spLocks noChangeArrowheads="1"/>
          </p:cNvSpPr>
          <p:nvPr/>
        </p:nvSpPr>
        <p:spPr bwMode="auto">
          <a:xfrm>
            <a:off x="2552080" y="5551269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62" name="ZoneTexte 149"/>
          <p:cNvSpPr txBox="1">
            <a:spLocks noChangeArrowheads="1"/>
          </p:cNvSpPr>
          <p:nvPr/>
        </p:nvSpPr>
        <p:spPr bwMode="auto">
          <a:xfrm>
            <a:off x="2352509" y="4653195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63" name="Forme libre 150"/>
          <p:cNvSpPr>
            <a:spLocks/>
          </p:cNvSpPr>
          <p:nvPr/>
        </p:nvSpPr>
        <p:spPr bwMode="auto">
          <a:xfrm>
            <a:off x="2039599" y="4868782"/>
            <a:ext cx="373274" cy="283343"/>
          </a:xfrm>
          <a:custGeom>
            <a:avLst/>
            <a:gdLst>
              <a:gd name="T0" fmla="*/ 0 w 482138"/>
              <a:gd name="T1" fmla="*/ 359459 h 365760"/>
              <a:gd name="T2" fmla="*/ 471005 w 482138"/>
              <a:gd name="T3" fmla="*/ 0 h 365760"/>
              <a:gd name="T4" fmla="*/ 0 60000 65536"/>
              <a:gd name="T5" fmla="*/ 0 60000 65536"/>
              <a:gd name="T6" fmla="*/ 0 w 482138"/>
              <a:gd name="T7" fmla="*/ 0 h 365760"/>
              <a:gd name="T8" fmla="*/ 482138 w 482138"/>
              <a:gd name="T9" fmla="*/ 365760 h 3657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82138" h="365760">
                <a:moveTo>
                  <a:pt x="0" y="365760"/>
                </a:moveTo>
                <a:lnTo>
                  <a:pt x="482138" y="0"/>
                </a:lnTo>
              </a:path>
            </a:pathLst>
          </a:custGeom>
          <a:solidFill>
            <a:schemeClr val="accent1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 sz="1500"/>
          </a:p>
        </p:txBody>
      </p:sp>
      <p:sp>
        <p:nvSpPr>
          <p:cNvPr id="64" name="Forme libre 151"/>
          <p:cNvSpPr>
            <a:spLocks/>
          </p:cNvSpPr>
          <p:nvPr/>
        </p:nvSpPr>
        <p:spPr bwMode="auto">
          <a:xfrm flipH="1">
            <a:off x="2597662" y="4855230"/>
            <a:ext cx="374506" cy="283343"/>
          </a:xfrm>
          <a:custGeom>
            <a:avLst/>
            <a:gdLst>
              <a:gd name="T0" fmla="*/ 0 w 482138"/>
              <a:gd name="T1" fmla="*/ 359459 h 365760"/>
              <a:gd name="T2" fmla="*/ 486778 w 482138"/>
              <a:gd name="T3" fmla="*/ 0 h 365760"/>
              <a:gd name="T4" fmla="*/ 0 60000 65536"/>
              <a:gd name="T5" fmla="*/ 0 60000 65536"/>
              <a:gd name="T6" fmla="*/ 0 w 482138"/>
              <a:gd name="T7" fmla="*/ 0 h 365760"/>
              <a:gd name="T8" fmla="*/ 482138 w 482138"/>
              <a:gd name="T9" fmla="*/ 365760 h 3657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82138" h="365760">
                <a:moveTo>
                  <a:pt x="0" y="365760"/>
                </a:moveTo>
                <a:lnTo>
                  <a:pt x="482138" y="0"/>
                </a:lnTo>
              </a:path>
            </a:pathLst>
          </a:custGeom>
          <a:solidFill>
            <a:schemeClr val="accent1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 sz="1500"/>
          </a:p>
        </p:txBody>
      </p:sp>
      <p:sp>
        <p:nvSpPr>
          <p:cNvPr id="65" name="ZoneTexte 152"/>
          <p:cNvSpPr txBox="1">
            <a:spLocks noChangeArrowheads="1"/>
          </p:cNvSpPr>
          <p:nvPr/>
        </p:nvSpPr>
        <p:spPr bwMode="auto">
          <a:xfrm>
            <a:off x="1884377" y="4664283"/>
            <a:ext cx="28725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66" name="ZoneTexte 153"/>
          <p:cNvSpPr txBox="1">
            <a:spLocks noChangeArrowheads="1"/>
          </p:cNvSpPr>
          <p:nvPr/>
        </p:nvSpPr>
        <p:spPr bwMode="auto">
          <a:xfrm>
            <a:off x="1753652" y="4663050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67" name="ZoneTexte 154"/>
          <p:cNvSpPr txBox="1">
            <a:spLocks noChangeArrowheads="1"/>
          </p:cNvSpPr>
          <p:nvPr/>
        </p:nvSpPr>
        <p:spPr bwMode="auto">
          <a:xfrm>
            <a:off x="1995563" y="4663576"/>
            <a:ext cx="30601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68" name="ZoneTexte 155"/>
          <p:cNvSpPr txBox="1">
            <a:spLocks noChangeArrowheads="1"/>
          </p:cNvSpPr>
          <p:nvPr/>
        </p:nvSpPr>
        <p:spPr bwMode="auto">
          <a:xfrm>
            <a:off x="2115567" y="4762772"/>
            <a:ext cx="2626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b="1" dirty="0">
                <a:latin typeface="Calibri" charset="0"/>
                <a:cs typeface="Calibri" charset="0"/>
              </a:rPr>
              <a:t>2</a:t>
            </a:r>
          </a:p>
        </p:txBody>
      </p:sp>
      <p:cxnSp>
        <p:nvCxnSpPr>
          <p:cNvPr id="75" name="Connecteur droit 163"/>
          <p:cNvCxnSpPr>
            <a:cxnSpLocks noChangeShapeType="1"/>
          </p:cNvCxnSpPr>
          <p:nvPr/>
        </p:nvCxnSpPr>
        <p:spPr bwMode="auto">
          <a:xfrm>
            <a:off x="1064047" y="4847839"/>
            <a:ext cx="755999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01" name="ZoneTexte 191"/>
          <p:cNvSpPr txBox="1">
            <a:spLocks noChangeArrowheads="1"/>
          </p:cNvSpPr>
          <p:nvPr/>
        </p:nvSpPr>
        <p:spPr bwMode="auto">
          <a:xfrm>
            <a:off x="2837888" y="5200170"/>
            <a:ext cx="30601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102" name="Rectangle 112"/>
          <p:cNvSpPr>
            <a:spLocks noChangeArrowheads="1"/>
          </p:cNvSpPr>
          <p:nvPr/>
        </p:nvSpPr>
        <p:spPr bwMode="auto">
          <a:xfrm>
            <a:off x="1895788" y="4524674"/>
            <a:ext cx="3396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5</a:t>
            </a:r>
            <a:r>
              <a:rPr lang="ja-JP" altLang="fr-FR" sz="12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’</a:t>
            </a:r>
            <a:endParaRPr lang="fr-FR" sz="1200" b="1" dirty="0">
              <a:solidFill>
                <a:srgbClr val="000000"/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3290107" y="4630076"/>
            <a:ext cx="10514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/>
              <a:t>Adénine</a:t>
            </a:r>
          </a:p>
        </p:txBody>
      </p:sp>
      <p:sp>
        <p:nvSpPr>
          <p:cNvPr id="110" name="Rectangle 109"/>
          <p:cNvSpPr/>
          <p:nvPr/>
        </p:nvSpPr>
        <p:spPr>
          <a:xfrm>
            <a:off x="3035605" y="6022401"/>
            <a:ext cx="117612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/>
              <a:t>Phosphate </a:t>
            </a:r>
          </a:p>
          <a:p>
            <a:r>
              <a:rPr lang="fr-FR" sz="1600" dirty="0"/>
              <a:t>Pour NADP</a:t>
            </a:r>
            <a:r>
              <a:rPr lang="fr-FR" sz="1600" baseline="30000" dirty="0"/>
              <a:t>+</a:t>
            </a:r>
          </a:p>
        </p:txBody>
      </p:sp>
      <p:sp>
        <p:nvSpPr>
          <p:cNvPr id="136" name="ZoneTexte 158"/>
          <p:cNvSpPr txBox="1">
            <a:spLocks noChangeArrowheads="1"/>
          </p:cNvSpPr>
          <p:nvPr/>
        </p:nvSpPr>
        <p:spPr bwMode="auto">
          <a:xfrm>
            <a:off x="446436" y="4281293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40" name="ZoneTexte 157"/>
          <p:cNvSpPr txBox="1">
            <a:spLocks noChangeArrowheads="1"/>
          </p:cNvSpPr>
          <p:nvPr/>
        </p:nvSpPr>
        <p:spPr bwMode="auto">
          <a:xfrm>
            <a:off x="818584" y="4283830"/>
            <a:ext cx="28704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P</a:t>
            </a:r>
          </a:p>
        </p:txBody>
      </p:sp>
      <p:cxnSp>
        <p:nvCxnSpPr>
          <p:cNvPr id="141" name="Connecteur droit 163"/>
          <p:cNvCxnSpPr>
            <a:cxnSpLocks noChangeShapeType="1"/>
          </p:cNvCxnSpPr>
          <p:nvPr/>
        </p:nvCxnSpPr>
        <p:spPr bwMode="auto">
          <a:xfrm>
            <a:off x="1040330" y="4468619"/>
            <a:ext cx="153990" cy="0"/>
          </a:xfrm>
          <a:prstGeom prst="line">
            <a:avLst/>
          </a:prstGeom>
          <a:noFill/>
          <a:ln w="22225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142" name="Groupe 124"/>
          <p:cNvGrpSpPr>
            <a:grpSpLocks/>
          </p:cNvGrpSpPr>
          <p:nvPr/>
        </p:nvGrpSpPr>
        <p:grpSpPr bwMode="auto">
          <a:xfrm rot="16200000">
            <a:off x="766243" y="4383728"/>
            <a:ext cx="36958" cy="152759"/>
            <a:chOff x="2547084" y="3303008"/>
            <a:chExt cx="47649" cy="198000"/>
          </a:xfrm>
        </p:grpSpPr>
        <p:cxnSp>
          <p:nvCxnSpPr>
            <p:cNvPr id="143" name="Connecteur droit 176"/>
            <p:cNvCxnSpPr>
              <a:cxnSpLocks noChangeShapeType="1"/>
            </p:cNvCxnSpPr>
            <p:nvPr/>
          </p:nvCxnSpPr>
          <p:spPr bwMode="auto">
            <a:xfrm rot="5400000">
              <a:off x="2448084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44" name="Connecteur droit 177"/>
            <p:cNvCxnSpPr>
              <a:cxnSpLocks noChangeShapeType="1"/>
            </p:cNvCxnSpPr>
            <p:nvPr/>
          </p:nvCxnSpPr>
          <p:spPr bwMode="auto">
            <a:xfrm rot="5400000">
              <a:off x="2495733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45" name="ZoneTexte 180"/>
          <p:cNvSpPr txBox="1">
            <a:spLocks noChangeArrowheads="1"/>
          </p:cNvSpPr>
          <p:nvPr/>
        </p:nvSpPr>
        <p:spPr bwMode="auto">
          <a:xfrm>
            <a:off x="800104" y="4660800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46" name="ZoneTexte 183"/>
          <p:cNvSpPr txBox="1">
            <a:spLocks noChangeArrowheads="1"/>
          </p:cNvSpPr>
          <p:nvPr/>
        </p:nvSpPr>
        <p:spPr bwMode="auto">
          <a:xfrm>
            <a:off x="805031" y="3511465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O</a:t>
            </a:r>
          </a:p>
        </p:txBody>
      </p:sp>
      <p:cxnSp>
        <p:nvCxnSpPr>
          <p:cNvPr id="147" name="Connecteur droit 186"/>
          <p:cNvCxnSpPr>
            <a:cxnSpLocks noChangeShapeType="1"/>
          </p:cNvCxnSpPr>
          <p:nvPr/>
        </p:nvCxnSpPr>
        <p:spPr bwMode="auto">
          <a:xfrm rot="5400000">
            <a:off x="874019" y="4664495"/>
            <a:ext cx="152759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49" name="Connecteur droit avec flèche 148"/>
          <p:cNvCxnSpPr/>
          <p:nvPr/>
        </p:nvCxnSpPr>
        <p:spPr>
          <a:xfrm flipH="1" flipV="1">
            <a:off x="2722669" y="5847180"/>
            <a:ext cx="349486" cy="303318"/>
          </a:xfrm>
          <a:prstGeom prst="straightConnector1">
            <a:avLst/>
          </a:prstGeom>
          <a:ln w="38100" cap="rnd" cmpd="sng">
            <a:solidFill>
              <a:srgbClr val="C00000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1" name="ZoneTexte 180"/>
          <p:cNvSpPr txBox="1">
            <a:spLocks noChangeArrowheads="1"/>
          </p:cNvSpPr>
          <p:nvPr/>
        </p:nvSpPr>
        <p:spPr bwMode="auto">
          <a:xfrm>
            <a:off x="1149568" y="4287648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cxnSp>
        <p:nvCxnSpPr>
          <p:cNvPr id="152" name="Connecteur droit 189"/>
          <p:cNvCxnSpPr>
            <a:cxnSpLocks noChangeShapeType="1"/>
          </p:cNvCxnSpPr>
          <p:nvPr/>
        </p:nvCxnSpPr>
        <p:spPr bwMode="auto">
          <a:xfrm rot="10800000">
            <a:off x="1372673" y="4421485"/>
            <a:ext cx="108000" cy="0"/>
          </a:xfrm>
          <a:prstGeom prst="line">
            <a:avLst/>
          </a:prstGeom>
          <a:noFill/>
          <a:ln w="28575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54" name="ZoneTexte 158"/>
          <p:cNvSpPr txBox="1">
            <a:spLocks noChangeArrowheads="1"/>
          </p:cNvSpPr>
          <p:nvPr/>
        </p:nvSpPr>
        <p:spPr bwMode="auto">
          <a:xfrm>
            <a:off x="445024" y="2703989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55" name="ZoneTexte 157"/>
          <p:cNvSpPr txBox="1">
            <a:spLocks noChangeArrowheads="1"/>
          </p:cNvSpPr>
          <p:nvPr/>
        </p:nvSpPr>
        <p:spPr bwMode="auto">
          <a:xfrm>
            <a:off x="817172" y="2706526"/>
            <a:ext cx="28704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P</a:t>
            </a:r>
          </a:p>
        </p:txBody>
      </p:sp>
      <p:cxnSp>
        <p:nvCxnSpPr>
          <p:cNvPr id="156" name="Connecteur droit 163"/>
          <p:cNvCxnSpPr>
            <a:cxnSpLocks noChangeShapeType="1"/>
          </p:cNvCxnSpPr>
          <p:nvPr/>
        </p:nvCxnSpPr>
        <p:spPr bwMode="auto">
          <a:xfrm>
            <a:off x="1038918" y="2891315"/>
            <a:ext cx="153990" cy="0"/>
          </a:xfrm>
          <a:prstGeom prst="line">
            <a:avLst/>
          </a:prstGeom>
          <a:noFill/>
          <a:ln w="22225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157" name="Groupe 124"/>
          <p:cNvGrpSpPr>
            <a:grpSpLocks/>
          </p:cNvGrpSpPr>
          <p:nvPr/>
        </p:nvGrpSpPr>
        <p:grpSpPr bwMode="auto">
          <a:xfrm rot="16200000">
            <a:off x="764831" y="2806424"/>
            <a:ext cx="36958" cy="152759"/>
            <a:chOff x="2547084" y="3303008"/>
            <a:chExt cx="47649" cy="198000"/>
          </a:xfrm>
        </p:grpSpPr>
        <p:cxnSp>
          <p:nvCxnSpPr>
            <p:cNvPr id="158" name="Connecteur droit 176"/>
            <p:cNvCxnSpPr>
              <a:cxnSpLocks noChangeShapeType="1"/>
            </p:cNvCxnSpPr>
            <p:nvPr/>
          </p:nvCxnSpPr>
          <p:spPr bwMode="auto">
            <a:xfrm rot="5400000">
              <a:off x="2448084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59" name="Connecteur droit 177"/>
            <p:cNvCxnSpPr>
              <a:cxnSpLocks noChangeShapeType="1"/>
            </p:cNvCxnSpPr>
            <p:nvPr/>
          </p:nvCxnSpPr>
          <p:spPr bwMode="auto">
            <a:xfrm rot="5400000">
              <a:off x="2495733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61" name="ZoneTexte 183"/>
          <p:cNvSpPr txBox="1">
            <a:spLocks noChangeArrowheads="1"/>
          </p:cNvSpPr>
          <p:nvPr/>
        </p:nvSpPr>
        <p:spPr bwMode="auto">
          <a:xfrm>
            <a:off x="803619" y="2328325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O</a:t>
            </a:r>
          </a:p>
        </p:txBody>
      </p:sp>
      <p:cxnSp>
        <p:nvCxnSpPr>
          <p:cNvPr id="162" name="Connecteur droit 186"/>
          <p:cNvCxnSpPr>
            <a:cxnSpLocks noChangeShapeType="1"/>
          </p:cNvCxnSpPr>
          <p:nvPr/>
        </p:nvCxnSpPr>
        <p:spPr bwMode="auto">
          <a:xfrm rot="5400000">
            <a:off x="678987" y="3280811"/>
            <a:ext cx="539999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63" name="Connecteur droit 186"/>
          <p:cNvCxnSpPr>
            <a:cxnSpLocks noChangeShapeType="1"/>
          </p:cNvCxnSpPr>
          <p:nvPr/>
        </p:nvCxnSpPr>
        <p:spPr bwMode="auto">
          <a:xfrm rot="5400000">
            <a:off x="882683" y="2681192"/>
            <a:ext cx="152759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64" name="ZoneTexte 180"/>
          <p:cNvSpPr txBox="1">
            <a:spLocks noChangeArrowheads="1"/>
          </p:cNvSpPr>
          <p:nvPr/>
        </p:nvSpPr>
        <p:spPr bwMode="auto">
          <a:xfrm>
            <a:off x="1148156" y="2710344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cxnSp>
        <p:nvCxnSpPr>
          <p:cNvPr id="165" name="Connecteur droit 189"/>
          <p:cNvCxnSpPr>
            <a:cxnSpLocks noChangeShapeType="1"/>
          </p:cNvCxnSpPr>
          <p:nvPr/>
        </p:nvCxnSpPr>
        <p:spPr bwMode="auto">
          <a:xfrm rot="10800000">
            <a:off x="1371261" y="2844181"/>
            <a:ext cx="108000" cy="0"/>
          </a:xfrm>
          <a:prstGeom prst="line">
            <a:avLst/>
          </a:prstGeom>
          <a:noFill/>
          <a:ln w="28575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67" name="Connecteur droit 186"/>
          <p:cNvCxnSpPr>
            <a:cxnSpLocks noChangeShapeType="1"/>
          </p:cNvCxnSpPr>
          <p:nvPr/>
        </p:nvCxnSpPr>
        <p:spPr bwMode="auto">
          <a:xfrm rot="5400000">
            <a:off x="680411" y="4065628"/>
            <a:ext cx="539999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198" name="Groupe 130"/>
          <p:cNvGrpSpPr/>
          <p:nvPr/>
        </p:nvGrpSpPr>
        <p:grpSpPr>
          <a:xfrm>
            <a:off x="2028957" y="2805008"/>
            <a:ext cx="932718" cy="367230"/>
            <a:chOff x="7057738" y="1696629"/>
            <a:chExt cx="1201930" cy="473225"/>
          </a:xfrm>
          <a:solidFill>
            <a:schemeClr val="tx1"/>
          </a:solidFill>
        </p:grpSpPr>
        <p:sp>
          <p:nvSpPr>
            <p:cNvPr id="199" name="Forme libre 198"/>
            <p:cNvSpPr/>
            <p:nvPr/>
          </p:nvSpPr>
          <p:spPr bwMode="auto">
            <a:xfrm>
              <a:off x="7057738" y="1698351"/>
              <a:ext cx="328474" cy="470517"/>
            </a:xfrm>
            <a:custGeom>
              <a:avLst/>
              <a:gdLst>
                <a:gd name="connsiteX0" fmla="*/ 0 w 328474"/>
                <a:gd name="connsiteY0" fmla="*/ 0 h 470517"/>
                <a:gd name="connsiteX1" fmla="*/ 328474 w 328474"/>
                <a:gd name="connsiteY1" fmla="*/ 470517 h 470517"/>
                <a:gd name="connsiteX2" fmla="*/ 328474 w 328474"/>
                <a:gd name="connsiteY2" fmla="*/ 423169 h 470517"/>
                <a:gd name="connsiteX3" fmla="*/ 0 w 328474"/>
                <a:gd name="connsiteY3" fmla="*/ 0 h 470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8474" h="470517">
                  <a:moveTo>
                    <a:pt x="0" y="0"/>
                  </a:moveTo>
                  <a:lnTo>
                    <a:pt x="328474" y="470517"/>
                  </a:lnTo>
                  <a:lnTo>
                    <a:pt x="328474" y="42316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fr-FR" sz="1500">
                <a:ea typeface="+mn-ea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386221" y="2123736"/>
              <a:ext cx="541529" cy="46118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fr-FR" sz="1500">
                <a:ea typeface="+mn-ea"/>
              </a:endParaRPr>
            </a:p>
          </p:txBody>
        </p:sp>
        <p:sp>
          <p:nvSpPr>
            <p:cNvPr id="201" name="Forme libre 200"/>
            <p:cNvSpPr/>
            <p:nvPr/>
          </p:nvSpPr>
          <p:spPr bwMode="auto">
            <a:xfrm flipH="1">
              <a:off x="7931194" y="1696629"/>
              <a:ext cx="328474" cy="470517"/>
            </a:xfrm>
            <a:custGeom>
              <a:avLst/>
              <a:gdLst>
                <a:gd name="connsiteX0" fmla="*/ 0 w 328474"/>
                <a:gd name="connsiteY0" fmla="*/ 0 h 470517"/>
                <a:gd name="connsiteX1" fmla="*/ 328474 w 328474"/>
                <a:gd name="connsiteY1" fmla="*/ 470517 h 470517"/>
                <a:gd name="connsiteX2" fmla="*/ 328474 w 328474"/>
                <a:gd name="connsiteY2" fmla="*/ 423169 h 470517"/>
                <a:gd name="connsiteX3" fmla="*/ 0 w 328474"/>
                <a:gd name="connsiteY3" fmla="*/ 0 h 470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8474" h="470517">
                  <a:moveTo>
                    <a:pt x="0" y="0"/>
                  </a:moveTo>
                  <a:lnTo>
                    <a:pt x="328474" y="470517"/>
                  </a:lnTo>
                  <a:lnTo>
                    <a:pt x="328474" y="42316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fr-FR" sz="1500">
                <a:ea typeface="+mn-ea"/>
              </a:endParaRPr>
            </a:p>
          </p:txBody>
        </p:sp>
      </p:grpSp>
      <p:cxnSp>
        <p:nvCxnSpPr>
          <p:cNvPr id="202" name="Connecteur droit 138"/>
          <p:cNvCxnSpPr>
            <a:cxnSpLocks noChangeShapeType="1"/>
          </p:cNvCxnSpPr>
          <p:nvPr/>
        </p:nvCxnSpPr>
        <p:spPr bwMode="auto">
          <a:xfrm rot="5400000">
            <a:off x="1847143" y="2817024"/>
            <a:ext cx="359722" cy="0"/>
          </a:xfrm>
          <a:prstGeom prst="line">
            <a:avLst/>
          </a:prstGeom>
          <a:noFill/>
          <a:ln w="28575" cap="rnd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3" name="Connecteur droit 139"/>
          <p:cNvCxnSpPr>
            <a:cxnSpLocks noChangeShapeType="1"/>
          </p:cNvCxnSpPr>
          <p:nvPr/>
        </p:nvCxnSpPr>
        <p:spPr bwMode="auto">
          <a:xfrm rot="5400000">
            <a:off x="2099071" y="3146564"/>
            <a:ext cx="360955" cy="0"/>
          </a:xfrm>
          <a:prstGeom prst="line">
            <a:avLst/>
          </a:prstGeom>
          <a:noFill/>
          <a:ln w="28575" cap="rnd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" name="Connecteur droit 140"/>
          <p:cNvCxnSpPr>
            <a:cxnSpLocks noChangeShapeType="1"/>
          </p:cNvCxnSpPr>
          <p:nvPr/>
        </p:nvCxnSpPr>
        <p:spPr bwMode="auto">
          <a:xfrm rot="5400000">
            <a:off x="2521622" y="3134244"/>
            <a:ext cx="360955" cy="0"/>
          </a:xfrm>
          <a:prstGeom prst="line">
            <a:avLst/>
          </a:prstGeom>
          <a:noFill/>
          <a:ln w="28575" cap="rnd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5" name="Connecteur droit 141"/>
          <p:cNvCxnSpPr>
            <a:cxnSpLocks noChangeShapeType="1"/>
          </p:cNvCxnSpPr>
          <p:nvPr/>
        </p:nvCxnSpPr>
        <p:spPr bwMode="auto">
          <a:xfrm rot="5400000">
            <a:off x="2651588" y="2641501"/>
            <a:ext cx="647999" cy="0"/>
          </a:xfrm>
          <a:prstGeom prst="line">
            <a:avLst/>
          </a:prstGeom>
          <a:noFill/>
          <a:ln w="28575" cap="rnd" cmpd="sng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06" name="ZoneTexte 142"/>
          <p:cNvSpPr txBox="1">
            <a:spLocks noChangeArrowheads="1"/>
          </p:cNvSpPr>
          <p:nvPr/>
        </p:nvSpPr>
        <p:spPr bwMode="auto">
          <a:xfrm>
            <a:off x="2289404" y="3228487"/>
            <a:ext cx="30601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207" name="ZoneTexte 143"/>
          <p:cNvSpPr txBox="1">
            <a:spLocks noChangeArrowheads="1"/>
          </p:cNvSpPr>
          <p:nvPr/>
        </p:nvSpPr>
        <p:spPr bwMode="auto">
          <a:xfrm>
            <a:off x="2698403" y="3224791"/>
            <a:ext cx="30601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208" name="ZoneTexte 144"/>
          <p:cNvSpPr txBox="1">
            <a:spLocks noChangeArrowheads="1"/>
          </p:cNvSpPr>
          <p:nvPr/>
        </p:nvSpPr>
        <p:spPr bwMode="auto">
          <a:xfrm>
            <a:off x="1869317" y="2894635"/>
            <a:ext cx="30601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209" name="ZoneTexte 145"/>
          <p:cNvSpPr txBox="1">
            <a:spLocks noChangeArrowheads="1"/>
          </p:cNvSpPr>
          <p:nvPr/>
        </p:nvSpPr>
        <p:spPr bwMode="auto">
          <a:xfrm>
            <a:off x="2555500" y="2674120"/>
            <a:ext cx="30601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210" name="ZoneTexte 146"/>
          <p:cNvSpPr txBox="1">
            <a:spLocks noChangeArrowheads="1"/>
          </p:cNvSpPr>
          <p:nvPr/>
        </p:nvSpPr>
        <p:spPr bwMode="auto">
          <a:xfrm>
            <a:off x="2132950" y="2683976"/>
            <a:ext cx="30601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211" name="ZoneTexte 147"/>
          <p:cNvSpPr txBox="1">
            <a:spLocks noChangeArrowheads="1"/>
          </p:cNvSpPr>
          <p:nvPr/>
        </p:nvSpPr>
        <p:spPr bwMode="auto">
          <a:xfrm>
            <a:off x="2132950" y="3228487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212" name="ZoneTexte 148"/>
          <p:cNvSpPr txBox="1">
            <a:spLocks noChangeArrowheads="1"/>
          </p:cNvSpPr>
          <p:nvPr/>
        </p:nvSpPr>
        <p:spPr bwMode="auto">
          <a:xfrm>
            <a:off x="2543180" y="3223559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213" name="ZoneTexte 149"/>
          <p:cNvSpPr txBox="1">
            <a:spLocks noChangeArrowheads="1"/>
          </p:cNvSpPr>
          <p:nvPr/>
        </p:nvSpPr>
        <p:spPr bwMode="auto">
          <a:xfrm>
            <a:off x="2343609" y="2325485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214" name="Forme libre 150"/>
          <p:cNvSpPr>
            <a:spLocks/>
          </p:cNvSpPr>
          <p:nvPr/>
        </p:nvSpPr>
        <p:spPr bwMode="auto">
          <a:xfrm>
            <a:off x="2030699" y="2541072"/>
            <a:ext cx="373274" cy="283343"/>
          </a:xfrm>
          <a:custGeom>
            <a:avLst/>
            <a:gdLst>
              <a:gd name="T0" fmla="*/ 0 w 482138"/>
              <a:gd name="T1" fmla="*/ 359459 h 365760"/>
              <a:gd name="T2" fmla="*/ 471005 w 482138"/>
              <a:gd name="T3" fmla="*/ 0 h 365760"/>
              <a:gd name="T4" fmla="*/ 0 60000 65536"/>
              <a:gd name="T5" fmla="*/ 0 60000 65536"/>
              <a:gd name="T6" fmla="*/ 0 w 482138"/>
              <a:gd name="T7" fmla="*/ 0 h 365760"/>
              <a:gd name="T8" fmla="*/ 482138 w 482138"/>
              <a:gd name="T9" fmla="*/ 365760 h 3657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82138" h="365760">
                <a:moveTo>
                  <a:pt x="0" y="365760"/>
                </a:moveTo>
                <a:lnTo>
                  <a:pt x="482138" y="0"/>
                </a:lnTo>
              </a:path>
            </a:pathLst>
          </a:custGeom>
          <a:solidFill>
            <a:schemeClr val="accent1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 sz="1500"/>
          </a:p>
        </p:txBody>
      </p:sp>
      <p:sp>
        <p:nvSpPr>
          <p:cNvPr id="215" name="Forme libre 151"/>
          <p:cNvSpPr>
            <a:spLocks/>
          </p:cNvSpPr>
          <p:nvPr/>
        </p:nvSpPr>
        <p:spPr bwMode="auto">
          <a:xfrm flipH="1">
            <a:off x="2588762" y="2527520"/>
            <a:ext cx="374506" cy="283343"/>
          </a:xfrm>
          <a:custGeom>
            <a:avLst/>
            <a:gdLst>
              <a:gd name="T0" fmla="*/ 0 w 482138"/>
              <a:gd name="T1" fmla="*/ 359459 h 365760"/>
              <a:gd name="T2" fmla="*/ 486778 w 482138"/>
              <a:gd name="T3" fmla="*/ 0 h 365760"/>
              <a:gd name="T4" fmla="*/ 0 60000 65536"/>
              <a:gd name="T5" fmla="*/ 0 60000 65536"/>
              <a:gd name="T6" fmla="*/ 0 w 482138"/>
              <a:gd name="T7" fmla="*/ 0 h 365760"/>
              <a:gd name="T8" fmla="*/ 482138 w 482138"/>
              <a:gd name="T9" fmla="*/ 365760 h 3657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82138" h="365760">
                <a:moveTo>
                  <a:pt x="0" y="365760"/>
                </a:moveTo>
                <a:lnTo>
                  <a:pt x="482138" y="0"/>
                </a:lnTo>
              </a:path>
            </a:pathLst>
          </a:custGeom>
          <a:solidFill>
            <a:schemeClr val="accent1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 sz="1500"/>
          </a:p>
        </p:txBody>
      </p:sp>
      <p:sp>
        <p:nvSpPr>
          <p:cNvPr id="216" name="ZoneTexte 152"/>
          <p:cNvSpPr txBox="1">
            <a:spLocks noChangeArrowheads="1"/>
          </p:cNvSpPr>
          <p:nvPr/>
        </p:nvSpPr>
        <p:spPr bwMode="auto">
          <a:xfrm>
            <a:off x="1875477" y="2336573"/>
            <a:ext cx="28725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217" name="ZoneTexte 153"/>
          <p:cNvSpPr txBox="1">
            <a:spLocks noChangeArrowheads="1"/>
          </p:cNvSpPr>
          <p:nvPr/>
        </p:nvSpPr>
        <p:spPr bwMode="auto">
          <a:xfrm>
            <a:off x="1744752" y="2335340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218" name="ZoneTexte 154"/>
          <p:cNvSpPr txBox="1">
            <a:spLocks noChangeArrowheads="1"/>
          </p:cNvSpPr>
          <p:nvPr/>
        </p:nvSpPr>
        <p:spPr bwMode="auto">
          <a:xfrm>
            <a:off x="1986663" y="2335866"/>
            <a:ext cx="30601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219" name="ZoneTexte 155"/>
          <p:cNvSpPr txBox="1">
            <a:spLocks noChangeArrowheads="1"/>
          </p:cNvSpPr>
          <p:nvPr/>
        </p:nvSpPr>
        <p:spPr bwMode="auto">
          <a:xfrm>
            <a:off x="2106667" y="2435062"/>
            <a:ext cx="2626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b="1" dirty="0">
                <a:latin typeface="Calibri" charset="0"/>
                <a:cs typeface="Calibri" charset="0"/>
              </a:rPr>
              <a:t>2</a:t>
            </a:r>
          </a:p>
        </p:txBody>
      </p:sp>
      <p:cxnSp>
        <p:nvCxnSpPr>
          <p:cNvPr id="220" name="Connecteur droit 163"/>
          <p:cNvCxnSpPr>
            <a:cxnSpLocks noChangeShapeType="1"/>
          </p:cNvCxnSpPr>
          <p:nvPr/>
        </p:nvCxnSpPr>
        <p:spPr bwMode="auto">
          <a:xfrm>
            <a:off x="1055147" y="2520129"/>
            <a:ext cx="755999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21" name="ZoneTexte 191"/>
          <p:cNvSpPr txBox="1">
            <a:spLocks noChangeArrowheads="1"/>
          </p:cNvSpPr>
          <p:nvPr/>
        </p:nvSpPr>
        <p:spPr bwMode="auto">
          <a:xfrm>
            <a:off x="2828988" y="2872460"/>
            <a:ext cx="30601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222" name="Rectangle 112"/>
          <p:cNvSpPr>
            <a:spLocks noChangeArrowheads="1"/>
          </p:cNvSpPr>
          <p:nvPr/>
        </p:nvSpPr>
        <p:spPr bwMode="auto">
          <a:xfrm>
            <a:off x="1886888" y="2196964"/>
            <a:ext cx="3396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5</a:t>
            </a:r>
            <a:r>
              <a:rPr lang="ja-JP" altLang="fr-FR" sz="12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’</a:t>
            </a:r>
            <a:endParaRPr lang="fr-FR" sz="1200" b="1" dirty="0">
              <a:solidFill>
                <a:srgbClr val="000000"/>
              </a:solidFill>
            </a:endParaRPr>
          </a:p>
        </p:txBody>
      </p:sp>
      <p:grpSp>
        <p:nvGrpSpPr>
          <p:cNvPr id="225" name="Groupe 158"/>
          <p:cNvGrpSpPr>
            <a:grpSpLocks/>
          </p:cNvGrpSpPr>
          <p:nvPr/>
        </p:nvGrpSpPr>
        <p:grpSpPr bwMode="auto">
          <a:xfrm rot="7230740" flipH="1">
            <a:off x="2703672" y="1375923"/>
            <a:ext cx="204500" cy="142903"/>
            <a:chOff x="825674" y="1834019"/>
            <a:chExt cx="263408" cy="183184"/>
          </a:xfrm>
        </p:grpSpPr>
        <p:sp>
          <p:nvSpPr>
            <p:cNvPr id="226" name="Forme libre 225"/>
            <p:cNvSpPr/>
            <p:nvPr/>
          </p:nvSpPr>
          <p:spPr>
            <a:xfrm>
              <a:off x="832597" y="1834032"/>
              <a:ext cx="238019" cy="134229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500" b="1"/>
            </a:p>
          </p:txBody>
        </p:sp>
        <p:sp>
          <p:nvSpPr>
            <p:cNvPr id="227" name="Forme libre 226"/>
            <p:cNvSpPr/>
            <p:nvPr/>
          </p:nvSpPr>
          <p:spPr>
            <a:xfrm>
              <a:off x="853393" y="1882890"/>
              <a:ext cx="238019" cy="134229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500" b="1"/>
            </a:p>
          </p:txBody>
        </p:sp>
      </p:grpSp>
      <p:sp>
        <p:nvSpPr>
          <p:cNvPr id="228" name="Forme libre 227"/>
          <p:cNvSpPr/>
          <p:nvPr/>
        </p:nvSpPr>
        <p:spPr>
          <a:xfrm flipH="1" flipV="1">
            <a:off x="3117863" y="2078764"/>
            <a:ext cx="184789" cy="104714"/>
          </a:xfrm>
          <a:custGeom>
            <a:avLst/>
            <a:gdLst>
              <a:gd name="connsiteX0" fmla="*/ 0 w 237994"/>
              <a:gd name="connsiteY0" fmla="*/ 134655 h 134655"/>
              <a:gd name="connsiteX1" fmla="*/ 237994 w 237994"/>
              <a:gd name="connsiteY1" fmla="*/ 0 h 134655"/>
              <a:gd name="connsiteX2" fmla="*/ 237994 w 237994"/>
              <a:gd name="connsiteY2" fmla="*/ 0 h 1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94" h="134655">
                <a:moveTo>
                  <a:pt x="0" y="134655"/>
                </a:moveTo>
                <a:lnTo>
                  <a:pt x="237994" y="0"/>
                </a:lnTo>
                <a:lnTo>
                  <a:pt x="237994" y="0"/>
                </a:lnTo>
              </a:path>
            </a:pathLst>
          </a:custGeom>
          <a:ln w="3175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500"/>
          </a:p>
        </p:txBody>
      </p:sp>
      <p:sp>
        <p:nvSpPr>
          <p:cNvPr id="230" name="Forme libre 229"/>
          <p:cNvSpPr/>
          <p:nvPr/>
        </p:nvSpPr>
        <p:spPr>
          <a:xfrm flipH="1">
            <a:off x="2622065" y="1665024"/>
            <a:ext cx="0" cy="209427"/>
          </a:xfrm>
          <a:custGeom>
            <a:avLst/>
            <a:gdLst>
              <a:gd name="connsiteX0" fmla="*/ 0 w 0"/>
              <a:gd name="connsiteY0" fmla="*/ 0 h 269309"/>
              <a:gd name="connsiteX1" fmla="*/ 0 w 0"/>
              <a:gd name="connsiteY1" fmla="*/ 269309 h 269309"/>
              <a:gd name="connsiteX2" fmla="*/ 0 w 0"/>
              <a:gd name="connsiteY2" fmla="*/ 269309 h 26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269309">
                <a:moveTo>
                  <a:pt x="0" y="0"/>
                </a:moveTo>
                <a:lnTo>
                  <a:pt x="0" y="269309"/>
                </a:lnTo>
                <a:lnTo>
                  <a:pt x="0" y="269309"/>
                </a:lnTo>
              </a:path>
            </a:pathLst>
          </a:custGeom>
          <a:ln w="3175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500"/>
          </a:p>
        </p:txBody>
      </p:sp>
      <p:sp>
        <p:nvSpPr>
          <p:cNvPr id="231" name="Forme libre 230"/>
          <p:cNvSpPr/>
          <p:nvPr/>
        </p:nvSpPr>
        <p:spPr>
          <a:xfrm flipH="1">
            <a:off x="3387992" y="1663793"/>
            <a:ext cx="0" cy="209427"/>
          </a:xfrm>
          <a:custGeom>
            <a:avLst/>
            <a:gdLst>
              <a:gd name="connsiteX0" fmla="*/ 0 w 0"/>
              <a:gd name="connsiteY0" fmla="*/ 0 h 269309"/>
              <a:gd name="connsiteX1" fmla="*/ 0 w 0"/>
              <a:gd name="connsiteY1" fmla="*/ 269309 h 269309"/>
              <a:gd name="connsiteX2" fmla="*/ 0 w 0"/>
              <a:gd name="connsiteY2" fmla="*/ 269309 h 26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269309">
                <a:moveTo>
                  <a:pt x="0" y="0"/>
                </a:moveTo>
                <a:lnTo>
                  <a:pt x="0" y="269309"/>
                </a:lnTo>
                <a:lnTo>
                  <a:pt x="0" y="269309"/>
                </a:lnTo>
              </a:path>
            </a:pathLst>
          </a:custGeom>
          <a:ln w="3175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500"/>
          </a:p>
        </p:txBody>
      </p:sp>
      <p:sp>
        <p:nvSpPr>
          <p:cNvPr id="232" name="Forme libre 231"/>
          <p:cNvSpPr/>
          <p:nvPr/>
        </p:nvSpPr>
        <p:spPr>
          <a:xfrm flipH="1">
            <a:off x="3347339" y="1663793"/>
            <a:ext cx="0" cy="209427"/>
          </a:xfrm>
          <a:custGeom>
            <a:avLst/>
            <a:gdLst>
              <a:gd name="connsiteX0" fmla="*/ 0 w 0"/>
              <a:gd name="connsiteY0" fmla="*/ 0 h 269309"/>
              <a:gd name="connsiteX1" fmla="*/ 0 w 0"/>
              <a:gd name="connsiteY1" fmla="*/ 269309 h 269309"/>
              <a:gd name="connsiteX2" fmla="*/ 0 w 0"/>
              <a:gd name="connsiteY2" fmla="*/ 269309 h 26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269309">
                <a:moveTo>
                  <a:pt x="0" y="0"/>
                </a:moveTo>
                <a:lnTo>
                  <a:pt x="0" y="269309"/>
                </a:lnTo>
                <a:lnTo>
                  <a:pt x="0" y="269309"/>
                </a:lnTo>
              </a:path>
            </a:pathLst>
          </a:custGeom>
          <a:ln w="3175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500"/>
          </a:p>
        </p:txBody>
      </p:sp>
      <p:sp>
        <p:nvSpPr>
          <p:cNvPr id="233" name="ZoneTexte 172"/>
          <p:cNvSpPr txBox="1">
            <a:spLocks noChangeArrowheads="1"/>
          </p:cNvSpPr>
          <p:nvPr/>
        </p:nvSpPr>
        <p:spPr bwMode="auto">
          <a:xfrm flipH="1">
            <a:off x="2481926" y="1389072"/>
            <a:ext cx="28725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solidFill>
                  <a:srgbClr val="C00000"/>
                </a:solidFill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234" name="ZoneTexte 173"/>
          <p:cNvSpPr txBox="1">
            <a:spLocks noChangeArrowheads="1"/>
          </p:cNvSpPr>
          <p:nvPr/>
        </p:nvSpPr>
        <p:spPr bwMode="auto">
          <a:xfrm flipH="1">
            <a:off x="2472071" y="1788217"/>
            <a:ext cx="28725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solidFill>
                  <a:srgbClr val="C00000"/>
                </a:solidFill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235" name="ZoneTexte 174"/>
          <p:cNvSpPr txBox="1">
            <a:spLocks noChangeArrowheads="1"/>
          </p:cNvSpPr>
          <p:nvPr/>
        </p:nvSpPr>
        <p:spPr bwMode="auto">
          <a:xfrm flipH="1">
            <a:off x="3224778" y="1814088"/>
            <a:ext cx="28725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solidFill>
                  <a:srgbClr val="C00000"/>
                </a:solidFill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236" name="ZoneTexte 175"/>
          <p:cNvSpPr txBox="1">
            <a:spLocks noChangeArrowheads="1"/>
          </p:cNvSpPr>
          <p:nvPr/>
        </p:nvSpPr>
        <p:spPr bwMode="auto">
          <a:xfrm flipH="1">
            <a:off x="2847810" y="1124209"/>
            <a:ext cx="28725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solidFill>
                  <a:srgbClr val="C00000"/>
                </a:solidFill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237" name="ZoneTexte 176"/>
          <p:cNvSpPr txBox="1">
            <a:spLocks noChangeArrowheads="1"/>
          </p:cNvSpPr>
          <p:nvPr/>
        </p:nvSpPr>
        <p:spPr bwMode="auto">
          <a:xfrm flipH="1">
            <a:off x="3360009" y="1811624"/>
            <a:ext cx="30601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solidFill>
                  <a:srgbClr val="C00000"/>
                </a:solidFill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238" name="ZoneTexte 180"/>
          <p:cNvSpPr txBox="1">
            <a:spLocks noChangeArrowheads="1"/>
          </p:cNvSpPr>
          <p:nvPr/>
        </p:nvSpPr>
        <p:spPr bwMode="auto">
          <a:xfrm flipH="1">
            <a:off x="2833550" y="2051849"/>
            <a:ext cx="31137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solidFill>
                  <a:srgbClr val="C00000"/>
                </a:solidFill>
                <a:latin typeface="Calibri" charset="0"/>
                <a:cs typeface="Calibri" charset="0"/>
              </a:rPr>
              <a:t>N</a:t>
            </a:r>
          </a:p>
        </p:txBody>
      </p:sp>
      <p:sp>
        <p:nvSpPr>
          <p:cNvPr id="240" name="Forme libre 239"/>
          <p:cNvSpPr/>
          <p:nvPr/>
        </p:nvSpPr>
        <p:spPr>
          <a:xfrm flipH="1">
            <a:off x="3000786" y="989929"/>
            <a:ext cx="0" cy="209427"/>
          </a:xfrm>
          <a:custGeom>
            <a:avLst/>
            <a:gdLst>
              <a:gd name="connsiteX0" fmla="*/ 0 w 0"/>
              <a:gd name="connsiteY0" fmla="*/ 0 h 269309"/>
              <a:gd name="connsiteX1" fmla="*/ 0 w 0"/>
              <a:gd name="connsiteY1" fmla="*/ 269309 h 269309"/>
              <a:gd name="connsiteX2" fmla="*/ 0 w 0"/>
              <a:gd name="connsiteY2" fmla="*/ 269309 h 26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269309">
                <a:moveTo>
                  <a:pt x="0" y="0"/>
                </a:moveTo>
                <a:lnTo>
                  <a:pt x="0" y="269309"/>
                </a:lnTo>
                <a:lnTo>
                  <a:pt x="0" y="269309"/>
                </a:lnTo>
              </a:path>
            </a:pathLst>
          </a:custGeom>
          <a:ln w="3175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500"/>
          </a:p>
        </p:txBody>
      </p:sp>
      <p:sp>
        <p:nvSpPr>
          <p:cNvPr id="242" name="ZoneTexte 192"/>
          <p:cNvSpPr txBox="1">
            <a:spLocks noChangeArrowheads="1"/>
          </p:cNvSpPr>
          <p:nvPr/>
        </p:nvSpPr>
        <p:spPr bwMode="auto">
          <a:xfrm flipH="1">
            <a:off x="2851737" y="699194"/>
            <a:ext cx="30601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solidFill>
                  <a:srgbClr val="C00000"/>
                </a:solidFill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247" name="Forme libre 246"/>
          <p:cNvSpPr/>
          <p:nvPr/>
        </p:nvSpPr>
        <p:spPr>
          <a:xfrm flipH="1">
            <a:off x="3074941" y="1384813"/>
            <a:ext cx="184789" cy="104713"/>
          </a:xfrm>
          <a:custGeom>
            <a:avLst/>
            <a:gdLst>
              <a:gd name="connsiteX0" fmla="*/ 0 w 237994"/>
              <a:gd name="connsiteY0" fmla="*/ 134655 h 134655"/>
              <a:gd name="connsiteX1" fmla="*/ 237994 w 237994"/>
              <a:gd name="connsiteY1" fmla="*/ 0 h 134655"/>
              <a:gd name="connsiteX2" fmla="*/ 237994 w 237994"/>
              <a:gd name="connsiteY2" fmla="*/ 0 h 1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94" h="134655">
                <a:moveTo>
                  <a:pt x="0" y="134655"/>
                </a:moveTo>
                <a:lnTo>
                  <a:pt x="237994" y="0"/>
                </a:lnTo>
                <a:lnTo>
                  <a:pt x="237994" y="0"/>
                </a:lnTo>
              </a:path>
            </a:pathLst>
          </a:custGeom>
          <a:ln w="3175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500"/>
          </a:p>
        </p:txBody>
      </p:sp>
      <p:sp>
        <p:nvSpPr>
          <p:cNvPr id="248" name="Forme libre 247"/>
          <p:cNvSpPr/>
          <p:nvPr/>
        </p:nvSpPr>
        <p:spPr>
          <a:xfrm flipH="1" flipV="1">
            <a:off x="3457212" y="1427758"/>
            <a:ext cx="184789" cy="104714"/>
          </a:xfrm>
          <a:custGeom>
            <a:avLst/>
            <a:gdLst>
              <a:gd name="connsiteX0" fmla="*/ 0 w 237994"/>
              <a:gd name="connsiteY0" fmla="*/ 134655 h 134655"/>
              <a:gd name="connsiteX1" fmla="*/ 237994 w 237994"/>
              <a:gd name="connsiteY1" fmla="*/ 0 h 134655"/>
              <a:gd name="connsiteX2" fmla="*/ 237994 w 237994"/>
              <a:gd name="connsiteY2" fmla="*/ 0 h 1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94" h="134655">
                <a:moveTo>
                  <a:pt x="0" y="134655"/>
                </a:moveTo>
                <a:lnTo>
                  <a:pt x="237994" y="0"/>
                </a:lnTo>
                <a:lnTo>
                  <a:pt x="237994" y="0"/>
                </a:lnTo>
              </a:path>
            </a:pathLst>
          </a:custGeom>
          <a:ln w="3175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500"/>
          </a:p>
        </p:txBody>
      </p:sp>
      <p:sp>
        <p:nvSpPr>
          <p:cNvPr id="249" name="ZoneTexte 172"/>
          <p:cNvSpPr txBox="1">
            <a:spLocks noChangeArrowheads="1"/>
          </p:cNvSpPr>
          <p:nvPr/>
        </p:nvSpPr>
        <p:spPr bwMode="auto">
          <a:xfrm flipH="1">
            <a:off x="3214570" y="1388186"/>
            <a:ext cx="28725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solidFill>
                  <a:srgbClr val="C00000"/>
                </a:solidFill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254" name="Forme libre 253"/>
          <p:cNvSpPr/>
          <p:nvPr/>
        </p:nvSpPr>
        <p:spPr>
          <a:xfrm flipH="1">
            <a:off x="3759198" y="1050347"/>
            <a:ext cx="0" cy="209427"/>
          </a:xfrm>
          <a:custGeom>
            <a:avLst/>
            <a:gdLst>
              <a:gd name="connsiteX0" fmla="*/ 0 w 0"/>
              <a:gd name="connsiteY0" fmla="*/ 0 h 269309"/>
              <a:gd name="connsiteX1" fmla="*/ 0 w 0"/>
              <a:gd name="connsiteY1" fmla="*/ 269309 h 269309"/>
              <a:gd name="connsiteX2" fmla="*/ 0 w 0"/>
              <a:gd name="connsiteY2" fmla="*/ 269309 h 26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269309">
                <a:moveTo>
                  <a:pt x="0" y="0"/>
                </a:moveTo>
                <a:lnTo>
                  <a:pt x="0" y="269309"/>
                </a:lnTo>
                <a:lnTo>
                  <a:pt x="0" y="269309"/>
                </a:lnTo>
              </a:path>
            </a:pathLst>
          </a:custGeom>
          <a:ln w="3175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500"/>
          </a:p>
        </p:txBody>
      </p:sp>
      <p:sp>
        <p:nvSpPr>
          <p:cNvPr id="255" name="Forme libre 254"/>
          <p:cNvSpPr/>
          <p:nvPr/>
        </p:nvSpPr>
        <p:spPr>
          <a:xfrm flipH="1">
            <a:off x="3718545" y="1050347"/>
            <a:ext cx="0" cy="209427"/>
          </a:xfrm>
          <a:custGeom>
            <a:avLst/>
            <a:gdLst>
              <a:gd name="connsiteX0" fmla="*/ 0 w 0"/>
              <a:gd name="connsiteY0" fmla="*/ 0 h 269309"/>
              <a:gd name="connsiteX1" fmla="*/ 0 w 0"/>
              <a:gd name="connsiteY1" fmla="*/ 269309 h 269309"/>
              <a:gd name="connsiteX2" fmla="*/ 0 w 0"/>
              <a:gd name="connsiteY2" fmla="*/ 269309 h 26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269309">
                <a:moveTo>
                  <a:pt x="0" y="0"/>
                </a:moveTo>
                <a:lnTo>
                  <a:pt x="0" y="269309"/>
                </a:lnTo>
                <a:lnTo>
                  <a:pt x="0" y="269309"/>
                </a:lnTo>
              </a:path>
            </a:pathLst>
          </a:custGeom>
          <a:ln w="3175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500"/>
          </a:p>
        </p:txBody>
      </p:sp>
      <p:sp>
        <p:nvSpPr>
          <p:cNvPr id="256" name="ZoneTexte 174"/>
          <p:cNvSpPr txBox="1">
            <a:spLocks noChangeArrowheads="1"/>
          </p:cNvSpPr>
          <p:nvPr/>
        </p:nvSpPr>
        <p:spPr bwMode="auto">
          <a:xfrm flipH="1">
            <a:off x="3595984" y="1200642"/>
            <a:ext cx="28725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solidFill>
                  <a:srgbClr val="C00000"/>
                </a:solidFill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258" name="ZoneTexte 183"/>
          <p:cNvSpPr txBox="1">
            <a:spLocks noChangeArrowheads="1"/>
          </p:cNvSpPr>
          <p:nvPr/>
        </p:nvSpPr>
        <p:spPr bwMode="auto">
          <a:xfrm>
            <a:off x="3583267" y="754028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solidFill>
                  <a:srgbClr val="C00000"/>
                </a:solidFill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259" name="Forme libre 258"/>
          <p:cNvSpPr/>
          <p:nvPr/>
        </p:nvSpPr>
        <p:spPr>
          <a:xfrm flipH="1">
            <a:off x="3818533" y="1438672"/>
            <a:ext cx="184789" cy="104713"/>
          </a:xfrm>
          <a:custGeom>
            <a:avLst/>
            <a:gdLst>
              <a:gd name="connsiteX0" fmla="*/ 0 w 237994"/>
              <a:gd name="connsiteY0" fmla="*/ 134655 h 134655"/>
              <a:gd name="connsiteX1" fmla="*/ 237994 w 237994"/>
              <a:gd name="connsiteY1" fmla="*/ 0 h 134655"/>
              <a:gd name="connsiteX2" fmla="*/ 237994 w 237994"/>
              <a:gd name="connsiteY2" fmla="*/ 0 h 1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94" h="134655">
                <a:moveTo>
                  <a:pt x="0" y="134655"/>
                </a:moveTo>
                <a:lnTo>
                  <a:pt x="237994" y="0"/>
                </a:lnTo>
                <a:lnTo>
                  <a:pt x="237994" y="0"/>
                </a:lnTo>
              </a:path>
            </a:pathLst>
          </a:custGeom>
          <a:ln w="3175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500"/>
          </a:p>
        </p:txBody>
      </p:sp>
      <p:sp>
        <p:nvSpPr>
          <p:cNvPr id="262" name="ZoneTexte 191"/>
          <p:cNvSpPr txBox="1">
            <a:spLocks noChangeArrowheads="1"/>
          </p:cNvSpPr>
          <p:nvPr/>
        </p:nvSpPr>
        <p:spPr bwMode="auto">
          <a:xfrm flipH="1">
            <a:off x="3944245" y="1396999"/>
            <a:ext cx="31137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solidFill>
                  <a:srgbClr val="C00000"/>
                </a:solidFill>
                <a:latin typeface="Calibri" charset="0"/>
                <a:cs typeface="Calibri" charset="0"/>
              </a:rPr>
              <a:t>N</a:t>
            </a:r>
          </a:p>
        </p:txBody>
      </p:sp>
      <p:sp>
        <p:nvSpPr>
          <p:cNvPr id="263" name="ZoneTexte 192"/>
          <p:cNvSpPr txBox="1">
            <a:spLocks noChangeArrowheads="1"/>
          </p:cNvSpPr>
          <p:nvPr/>
        </p:nvSpPr>
        <p:spPr bwMode="auto">
          <a:xfrm flipH="1">
            <a:off x="4068216" y="1396999"/>
            <a:ext cx="30601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solidFill>
                  <a:srgbClr val="C00000"/>
                </a:solidFill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264" name="ZoneTexte 193"/>
          <p:cNvSpPr txBox="1">
            <a:spLocks noChangeArrowheads="1"/>
          </p:cNvSpPr>
          <p:nvPr/>
        </p:nvSpPr>
        <p:spPr bwMode="auto">
          <a:xfrm flipH="1">
            <a:off x="4185242" y="1507872"/>
            <a:ext cx="2626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b="1" dirty="0">
                <a:solidFill>
                  <a:srgbClr val="C00000"/>
                </a:solidFill>
                <a:latin typeface="Calibri" charset="0"/>
                <a:cs typeface="Calibri" charset="0"/>
              </a:rPr>
              <a:t>2</a:t>
            </a:r>
          </a:p>
        </p:txBody>
      </p:sp>
      <p:sp>
        <p:nvSpPr>
          <p:cNvPr id="265" name="ZoneTexte 157"/>
          <p:cNvSpPr txBox="1">
            <a:spLocks noChangeArrowheads="1"/>
          </p:cNvSpPr>
          <p:nvPr/>
        </p:nvSpPr>
        <p:spPr bwMode="auto">
          <a:xfrm>
            <a:off x="2818893" y="1781453"/>
            <a:ext cx="3385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400" b="1" dirty="0">
                <a:solidFill>
                  <a:srgbClr val="C00000"/>
                </a:solidFill>
                <a:latin typeface="Calibri" charset="0"/>
                <a:cs typeface="Calibri" charset="0"/>
              </a:rPr>
              <a:t>+</a:t>
            </a:r>
          </a:p>
        </p:txBody>
      </p:sp>
      <p:sp>
        <p:nvSpPr>
          <p:cNvPr id="266" name="Text Box 3"/>
          <p:cNvSpPr txBox="1">
            <a:spLocks noChangeArrowheads="1"/>
          </p:cNvSpPr>
          <p:nvPr/>
        </p:nvSpPr>
        <p:spPr bwMode="auto">
          <a:xfrm>
            <a:off x="179388" y="188913"/>
            <a:ext cx="83093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chemeClr val="accent2"/>
                </a:solidFill>
                <a:latin typeface="Calibri" charset="0"/>
                <a:cs typeface="Calibri" charset="0"/>
              </a:rPr>
              <a:t>IV. Les Coenzymes – Nicotinamide Adénine </a:t>
            </a:r>
            <a:r>
              <a:rPr lang="fr-FR" b="1" dirty="0" err="1">
                <a:solidFill>
                  <a:schemeClr val="accent2"/>
                </a:solidFill>
                <a:latin typeface="Calibri" charset="0"/>
                <a:cs typeface="Calibri" charset="0"/>
              </a:rPr>
              <a:t>Dinucléotide</a:t>
            </a:r>
            <a:r>
              <a:rPr lang="fr-FR" b="1" dirty="0">
                <a:solidFill>
                  <a:schemeClr val="accent2"/>
                </a:solidFill>
                <a:latin typeface="Calibri" charset="0"/>
                <a:cs typeface="Calibri" charset="0"/>
              </a:rPr>
              <a:t> (NAD</a:t>
            </a:r>
            <a:r>
              <a:rPr lang="fr-FR" b="1" baseline="30000" dirty="0">
                <a:solidFill>
                  <a:schemeClr val="accent2"/>
                </a:solidFill>
                <a:latin typeface="Calibri" charset="0"/>
                <a:cs typeface="Calibri" charset="0"/>
              </a:rPr>
              <a:t>+</a:t>
            </a:r>
            <a:r>
              <a:rPr lang="fr-FR" b="1" dirty="0">
                <a:solidFill>
                  <a:schemeClr val="accent2"/>
                </a:solidFill>
                <a:latin typeface="Calibri" charset="0"/>
                <a:cs typeface="Calibri" charset="0"/>
              </a:rPr>
              <a:t>)</a:t>
            </a:r>
          </a:p>
        </p:txBody>
      </p:sp>
      <p:cxnSp>
        <p:nvCxnSpPr>
          <p:cNvPr id="267" name="Connecteur droit 163"/>
          <p:cNvCxnSpPr>
            <a:cxnSpLocks noChangeShapeType="1"/>
          </p:cNvCxnSpPr>
          <p:nvPr/>
        </p:nvCxnSpPr>
        <p:spPr bwMode="auto">
          <a:xfrm>
            <a:off x="90728" y="3680409"/>
            <a:ext cx="791995" cy="0"/>
          </a:xfrm>
          <a:prstGeom prst="line">
            <a:avLst/>
          </a:prstGeom>
          <a:noFill/>
          <a:ln w="22225" cap="rnd">
            <a:solidFill>
              <a:schemeClr val="accent5">
                <a:lumMod val="75000"/>
              </a:schemeClr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69" name="ZoneTexte 192"/>
          <p:cNvSpPr txBox="1">
            <a:spLocks noChangeArrowheads="1"/>
          </p:cNvSpPr>
          <p:nvPr/>
        </p:nvSpPr>
        <p:spPr bwMode="auto">
          <a:xfrm flipH="1">
            <a:off x="135064" y="3778577"/>
            <a:ext cx="311372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solidFill>
                  <a:schemeClr val="accent5">
                    <a:lumMod val="75000"/>
                  </a:schemeClr>
                </a:solidFill>
                <a:latin typeface="Calibri" charset="0"/>
                <a:cs typeface="Calibri" charset="0"/>
              </a:rPr>
              <a:t>N</a:t>
            </a:r>
          </a:p>
          <a:p>
            <a:pPr eaLnBrk="1" hangingPunct="1"/>
            <a:r>
              <a:rPr lang="fr-FR" sz="1500" b="1" dirty="0">
                <a:solidFill>
                  <a:schemeClr val="accent5">
                    <a:lumMod val="75000"/>
                  </a:schemeClr>
                </a:solidFill>
                <a:latin typeface="Calibri" charset="0"/>
                <a:cs typeface="Calibri" charset="0"/>
              </a:rPr>
              <a:t>u</a:t>
            </a:r>
          </a:p>
          <a:p>
            <a:pPr eaLnBrk="1" hangingPunct="1"/>
            <a:r>
              <a:rPr lang="fr-FR" sz="1500" b="1" dirty="0">
                <a:solidFill>
                  <a:schemeClr val="accent5">
                    <a:lumMod val="75000"/>
                  </a:schemeClr>
                </a:solidFill>
                <a:latin typeface="Calibri" charset="0"/>
                <a:cs typeface="Calibri" charset="0"/>
              </a:rPr>
              <a:t>c</a:t>
            </a:r>
          </a:p>
          <a:p>
            <a:pPr eaLnBrk="1" hangingPunct="1"/>
            <a:r>
              <a:rPr lang="fr-FR" sz="1500" b="1" dirty="0">
                <a:solidFill>
                  <a:schemeClr val="accent5">
                    <a:lumMod val="75000"/>
                  </a:schemeClr>
                </a:solidFill>
                <a:latin typeface="Calibri" charset="0"/>
                <a:cs typeface="Calibri" charset="0"/>
              </a:rPr>
              <a:t>l</a:t>
            </a:r>
          </a:p>
          <a:p>
            <a:pPr eaLnBrk="1" hangingPunct="1"/>
            <a:r>
              <a:rPr lang="fr-FR" sz="1500" b="1" dirty="0" err="1">
                <a:solidFill>
                  <a:schemeClr val="accent5">
                    <a:lumMod val="75000"/>
                  </a:schemeClr>
                </a:solidFill>
                <a:latin typeface="Calibri" charset="0"/>
                <a:cs typeface="Calibri" charset="0"/>
              </a:rPr>
              <a:t>é</a:t>
            </a:r>
            <a:endParaRPr lang="fr-FR" sz="1500" b="1" dirty="0">
              <a:solidFill>
                <a:schemeClr val="accent5">
                  <a:lumMod val="75000"/>
                </a:schemeClr>
              </a:solidFill>
              <a:latin typeface="Calibri" charset="0"/>
              <a:cs typeface="Calibri" charset="0"/>
            </a:endParaRPr>
          </a:p>
          <a:p>
            <a:pPr eaLnBrk="1" hangingPunct="1"/>
            <a:r>
              <a:rPr lang="fr-FR" sz="1500" b="1" dirty="0">
                <a:solidFill>
                  <a:schemeClr val="accent5">
                    <a:lumMod val="75000"/>
                  </a:schemeClr>
                </a:solidFill>
                <a:latin typeface="Calibri" charset="0"/>
                <a:cs typeface="Calibri" charset="0"/>
              </a:rPr>
              <a:t>o</a:t>
            </a:r>
          </a:p>
          <a:p>
            <a:pPr eaLnBrk="1" hangingPunct="1"/>
            <a:r>
              <a:rPr lang="fr-FR" sz="1500" b="1" dirty="0" err="1">
                <a:solidFill>
                  <a:schemeClr val="accent5">
                    <a:lumMod val="75000"/>
                  </a:schemeClr>
                </a:solidFill>
                <a:latin typeface="Calibri" charset="0"/>
                <a:cs typeface="Calibri" charset="0"/>
              </a:rPr>
              <a:t>t</a:t>
            </a:r>
            <a:endParaRPr lang="fr-FR" sz="1500" b="1" dirty="0">
              <a:solidFill>
                <a:schemeClr val="accent5">
                  <a:lumMod val="75000"/>
                </a:schemeClr>
              </a:solidFill>
              <a:latin typeface="Calibri" charset="0"/>
              <a:cs typeface="Calibri" charset="0"/>
            </a:endParaRPr>
          </a:p>
          <a:p>
            <a:pPr eaLnBrk="1" hangingPunct="1"/>
            <a:r>
              <a:rPr lang="fr-FR" sz="1500" b="1" dirty="0">
                <a:solidFill>
                  <a:schemeClr val="accent5">
                    <a:lumMod val="75000"/>
                  </a:schemeClr>
                </a:solidFill>
                <a:latin typeface="Calibri" charset="0"/>
                <a:cs typeface="Calibri" charset="0"/>
              </a:rPr>
              <a:t>i</a:t>
            </a:r>
          </a:p>
          <a:p>
            <a:pPr eaLnBrk="1" hangingPunct="1"/>
            <a:r>
              <a:rPr lang="fr-FR" sz="1500" b="1" dirty="0">
                <a:solidFill>
                  <a:schemeClr val="accent5">
                    <a:lumMod val="75000"/>
                  </a:schemeClr>
                </a:solidFill>
                <a:latin typeface="Calibri" charset="0"/>
                <a:cs typeface="Calibri" charset="0"/>
              </a:rPr>
              <a:t>d</a:t>
            </a:r>
          </a:p>
          <a:p>
            <a:pPr eaLnBrk="1" hangingPunct="1"/>
            <a:r>
              <a:rPr lang="fr-FR" sz="1500" b="1" dirty="0">
                <a:solidFill>
                  <a:schemeClr val="accent5">
                    <a:lumMod val="75000"/>
                  </a:schemeClr>
                </a:solidFill>
                <a:latin typeface="Calibri" charset="0"/>
                <a:cs typeface="Calibri" charset="0"/>
              </a:rPr>
              <a:t>e</a:t>
            </a:r>
          </a:p>
        </p:txBody>
      </p:sp>
      <p:sp>
        <p:nvSpPr>
          <p:cNvPr id="270" name="ZoneTexte 192"/>
          <p:cNvSpPr txBox="1">
            <a:spLocks noChangeArrowheads="1"/>
          </p:cNvSpPr>
          <p:nvPr/>
        </p:nvSpPr>
        <p:spPr bwMode="auto">
          <a:xfrm flipH="1">
            <a:off x="135064" y="1213162"/>
            <a:ext cx="311372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solidFill>
                  <a:schemeClr val="accent5">
                    <a:lumMod val="75000"/>
                  </a:schemeClr>
                </a:solidFill>
                <a:latin typeface="Calibri" charset="0"/>
                <a:cs typeface="Calibri" charset="0"/>
              </a:rPr>
              <a:t>N</a:t>
            </a:r>
          </a:p>
          <a:p>
            <a:pPr eaLnBrk="1" hangingPunct="1"/>
            <a:r>
              <a:rPr lang="fr-FR" sz="1500" b="1" dirty="0">
                <a:solidFill>
                  <a:schemeClr val="accent5">
                    <a:lumMod val="75000"/>
                  </a:schemeClr>
                </a:solidFill>
                <a:latin typeface="Calibri" charset="0"/>
                <a:cs typeface="Calibri" charset="0"/>
              </a:rPr>
              <a:t>u</a:t>
            </a:r>
          </a:p>
          <a:p>
            <a:pPr eaLnBrk="1" hangingPunct="1"/>
            <a:r>
              <a:rPr lang="fr-FR" sz="1500" b="1" dirty="0">
                <a:solidFill>
                  <a:schemeClr val="accent5">
                    <a:lumMod val="75000"/>
                  </a:schemeClr>
                </a:solidFill>
                <a:latin typeface="Calibri" charset="0"/>
                <a:cs typeface="Calibri" charset="0"/>
              </a:rPr>
              <a:t>c</a:t>
            </a:r>
          </a:p>
          <a:p>
            <a:pPr eaLnBrk="1" hangingPunct="1"/>
            <a:r>
              <a:rPr lang="fr-FR" sz="1500" b="1" dirty="0">
                <a:solidFill>
                  <a:schemeClr val="accent5">
                    <a:lumMod val="75000"/>
                  </a:schemeClr>
                </a:solidFill>
                <a:latin typeface="Calibri" charset="0"/>
                <a:cs typeface="Calibri" charset="0"/>
              </a:rPr>
              <a:t>L</a:t>
            </a:r>
          </a:p>
          <a:p>
            <a:pPr eaLnBrk="1" hangingPunct="1"/>
            <a:r>
              <a:rPr lang="fr-FR" sz="1500" b="1" dirty="0" err="1">
                <a:solidFill>
                  <a:schemeClr val="accent5">
                    <a:lumMod val="75000"/>
                  </a:schemeClr>
                </a:solidFill>
                <a:latin typeface="Calibri" charset="0"/>
                <a:cs typeface="Calibri" charset="0"/>
              </a:rPr>
              <a:t>é</a:t>
            </a:r>
            <a:endParaRPr lang="fr-FR" sz="1500" b="1" dirty="0">
              <a:solidFill>
                <a:schemeClr val="accent5">
                  <a:lumMod val="75000"/>
                </a:schemeClr>
              </a:solidFill>
              <a:latin typeface="Calibri" charset="0"/>
              <a:cs typeface="Calibri" charset="0"/>
            </a:endParaRPr>
          </a:p>
          <a:p>
            <a:pPr eaLnBrk="1" hangingPunct="1"/>
            <a:r>
              <a:rPr lang="fr-FR" sz="1500" b="1" dirty="0">
                <a:solidFill>
                  <a:schemeClr val="accent5">
                    <a:lumMod val="75000"/>
                  </a:schemeClr>
                </a:solidFill>
                <a:latin typeface="Calibri" charset="0"/>
                <a:cs typeface="Calibri" charset="0"/>
              </a:rPr>
              <a:t>o</a:t>
            </a:r>
          </a:p>
          <a:p>
            <a:pPr eaLnBrk="1" hangingPunct="1"/>
            <a:r>
              <a:rPr lang="fr-FR" sz="1500" b="1" dirty="0" err="1">
                <a:solidFill>
                  <a:schemeClr val="accent5">
                    <a:lumMod val="75000"/>
                  </a:schemeClr>
                </a:solidFill>
                <a:latin typeface="Calibri" charset="0"/>
                <a:cs typeface="Calibri" charset="0"/>
              </a:rPr>
              <a:t>t</a:t>
            </a:r>
            <a:endParaRPr lang="fr-FR" sz="1500" b="1" dirty="0">
              <a:solidFill>
                <a:schemeClr val="accent5">
                  <a:lumMod val="75000"/>
                </a:schemeClr>
              </a:solidFill>
              <a:latin typeface="Calibri" charset="0"/>
              <a:cs typeface="Calibri" charset="0"/>
            </a:endParaRPr>
          </a:p>
          <a:p>
            <a:pPr eaLnBrk="1" hangingPunct="1"/>
            <a:r>
              <a:rPr lang="fr-FR" sz="1500" b="1" dirty="0">
                <a:solidFill>
                  <a:schemeClr val="accent5">
                    <a:lumMod val="75000"/>
                  </a:schemeClr>
                </a:solidFill>
                <a:latin typeface="Calibri" charset="0"/>
                <a:cs typeface="Calibri" charset="0"/>
              </a:rPr>
              <a:t>i</a:t>
            </a:r>
          </a:p>
          <a:p>
            <a:pPr eaLnBrk="1" hangingPunct="1"/>
            <a:r>
              <a:rPr lang="fr-FR" sz="1500" b="1" dirty="0">
                <a:solidFill>
                  <a:schemeClr val="accent5">
                    <a:lumMod val="75000"/>
                  </a:schemeClr>
                </a:solidFill>
                <a:latin typeface="Calibri" charset="0"/>
                <a:cs typeface="Calibri" charset="0"/>
              </a:rPr>
              <a:t>d</a:t>
            </a:r>
          </a:p>
          <a:p>
            <a:pPr eaLnBrk="1" hangingPunct="1"/>
            <a:r>
              <a:rPr lang="fr-FR" sz="1500" b="1" dirty="0">
                <a:solidFill>
                  <a:schemeClr val="accent5">
                    <a:lumMod val="75000"/>
                  </a:schemeClr>
                </a:solidFill>
                <a:latin typeface="Calibri" charset="0"/>
                <a:cs typeface="Calibri" charset="0"/>
              </a:rPr>
              <a:t>e</a:t>
            </a:r>
          </a:p>
        </p:txBody>
      </p:sp>
      <p:sp>
        <p:nvSpPr>
          <p:cNvPr id="410" name="Rectangle 409"/>
          <p:cNvSpPr/>
          <p:nvPr/>
        </p:nvSpPr>
        <p:spPr>
          <a:xfrm>
            <a:off x="924958" y="832301"/>
            <a:ext cx="17860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000" b="1" dirty="0"/>
              <a:t>NAD</a:t>
            </a:r>
            <a:r>
              <a:rPr lang="fr-FR" sz="2000" b="1" baseline="30000" dirty="0"/>
              <a:t>+</a:t>
            </a:r>
          </a:p>
          <a:p>
            <a:pPr algn="ctr"/>
            <a:r>
              <a:rPr lang="fr-FR" sz="2000" dirty="0"/>
              <a:t>(forme oxydée)</a:t>
            </a:r>
          </a:p>
        </p:txBody>
      </p:sp>
      <p:sp>
        <p:nvSpPr>
          <p:cNvPr id="224" name="ZoneTexte 176"/>
          <p:cNvSpPr txBox="1">
            <a:spLocks noChangeArrowheads="1"/>
          </p:cNvSpPr>
          <p:nvPr/>
        </p:nvSpPr>
        <p:spPr bwMode="auto">
          <a:xfrm flipH="1">
            <a:off x="2361244" y="1393840"/>
            <a:ext cx="30601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solidFill>
                  <a:srgbClr val="C00000"/>
                </a:solidFill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229" name="ZoneTexte 176"/>
          <p:cNvSpPr txBox="1">
            <a:spLocks noChangeArrowheads="1"/>
          </p:cNvSpPr>
          <p:nvPr/>
        </p:nvSpPr>
        <p:spPr bwMode="auto">
          <a:xfrm flipH="1">
            <a:off x="2352581" y="1787151"/>
            <a:ext cx="30601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solidFill>
                  <a:srgbClr val="C00000"/>
                </a:solidFill>
                <a:latin typeface="Calibri" charset="0"/>
                <a:cs typeface="Calibri" charset="0"/>
              </a:rPr>
              <a:t>H</a:t>
            </a:r>
          </a:p>
        </p:txBody>
      </p:sp>
      <p:grpSp>
        <p:nvGrpSpPr>
          <p:cNvPr id="7" name="Grouper 6"/>
          <p:cNvGrpSpPr/>
          <p:nvPr/>
        </p:nvGrpSpPr>
        <p:grpSpPr>
          <a:xfrm>
            <a:off x="4623975" y="832301"/>
            <a:ext cx="3290558" cy="5047061"/>
            <a:chOff x="4623975" y="832301"/>
            <a:chExt cx="3290558" cy="5047061"/>
          </a:xfrm>
        </p:grpSpPr>
        <p:sp>
          <p:nvSpPr>
            <p:cNvPr id="376" name="Forme libre 375"/>
            <p:cNvSpPr/>
            <p:nvPr/>
          </p:nvSpPr>
          <p:spPr>
            <a:xfrm flipH="1">
              <a:off x="5551065" y="4206722"/>
              <a:ext cx="183557" cy="104713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500"/>
            </a:p>
          </p:txBody>
        </p:sp>
        <p:cxnSp>
          <p:nvCxnSpPr>
            <p:cNvPr id="378" name="Connecteur droit 141"/>
            <p:cNvCxnSpPr>
              <a:cxnSpLocks noChangeShapeType="1"/>
            </p:cNvCxnSpPr>
            <p:nvPr/>
          </p:nvCxnSpPr>
          <p:spPr bwMode="auto">
            <a:xfrm rot="5400000">
              <a:off x="5685188" y="4629793"/>
              <a:ext cx="287997" cy="0"/>
            </a:xfrm>
            <a:prstGeom prst="line">
              <a:avLst/>
            </a:prstGeom>
            <a:noFill/>
            <a:ln w="28575" cap="rnd" cmpd="sng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79" name="Forme libre 378"/>
            <p:cNvSpPr/>
            <p:nvPr/>
          </p:nvSpPr>
          <p:spPr bwMode="auto">
            <a:xfrm rot="7230740" flipH="1">
              <a:off x="5572937" y="3559881"/>
              <a:ext cx="184789" cy="104713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500" b="1"/>
            </a:p>
          </p:txBody>
        </p:sp>
        <p:sp>
          <p:nvSpPr>
            <p:cNvPr id="380" name="Forme libre 379"/>
            <p:cNvSpPr/>
            <p:nvPr/>
          </p:nvSpPr>
          <p:spPr>
            <a:xfrm flipH="1" flipV="1">
              <a:off x="5971462" y="4247056"/>
              <a:ext cx="184789" cy="104714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500"/>
            </a:p>
          </p:txBody>
        </p:sp>
        <p:sp>
          <p:nvSpPr>
            <p:cNvPr id="381" name="Forme libre 380"/>
            <p:cNvSpPr/>
            <p:nvPr/>
          </p:nvSpPr>
          <p:spPr>
            <a:xfrm flipH="1">
              <a:off x="6241591" y="3832085"/>
              <a:ext cx="0" cy="209427"/>
            </a:xfrm>
            <a:custGeom>
              <a:avLst/>
              <a:gdLst>
                <a:gd name="connsiteX0" fmla="*/ 0 w 0"/>
                <a:gd name="connsiteY0" fmla="*/ 0 h 269309"/>
                <a:gd name="connsiteX1" fmla="*/ 0 w 0"/>
                <a:gd name="connsiteY1" fmla="*/ 269309 h 269309"/>
                <a:gd name="connsiteX2" fmla="*/ 0 w 0"/>
                <a:gd name="connsiteY2" fmla="*/ 269309 h 26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269309">
                  <a:moveTo>
                    <a:pt x="0" y="0"/>
                  </a:moveTo>
                  <a:lnTo>
                    <a:pt x="0" y="269309"/>
                  </a:lnTo>
                  <a:lnTo>
                    <a:pt x="0" y="269309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500"/>
            </a:p>
          </p:txBody>
        </p:sp>
        <p:sp>
          <p:nvSpPr>
            <p:cNvPr id="382" name="Forme libre 381"/>
            <p:cNvSpPr/>
            <p:nvPr/>
          </p:nvSpPr>
          <p:spPr>
            <a:xfrm flipH="1">
              <a:off x="6200938" y="3832085"/>
              <a:ext cx="0" cy="209427"/>
            </a:xfrm>
            <a:custGeom>
              <a:avLst/>
              <a:gdLst>
                <a:gd name="connsiteX0" fmla="*/ 0 w 0"/>
                <a:gd name="connsiteY0" fmla="*/ 0 h 269309"/>
                <a:gd name="connsiteX1" fmla="*/ 0 w 0"/>
                <a:gd name="connsiteY1" fmla="*/ 269309 h 269309"/>
                <a:gd name="connsiteX2" fmla="*/ 0 w 0"/>
                <a:gd name="connsiteY2" fmla="*/ 269309 h 26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269309">
                  <a:moveTo>
                    <a:pt x="0" y="0"/>
                  </a:moveTo>
                  <a:lnTo>
                    <a:pt x="0" y="269309"/>
                  </a:lnTo>
                  <a:lnTo>
                    <a:pt x="0" y="269309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500"/>
            </a:p>
          </p:txBody>
        </p:sp>
        <p:sp>
          <p:nvSpPr>
            <p:cNvPr id="383" name="ZoneTexte 172"/>
            <p:cNvSpPr txBox="1">
              <a:spLocks noChangeArrowheads="1"/>
            </p:cNvSpPr>
            <p:nvPr/>
          </p:nvSpPr>
          <p:spPr bwMode="auto">
            <a:xfrm flipH="1">
              <a:off x="5335525" y="3557364"/>
              <a:ext cx="28725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500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C</a:t>
              </a:r>
            </a:p>
          </p:txBody>
        </p:sp>
        <p:sp>
          <p:nvSpPr>
            <p:cNvPr id="384" name="ZoneTexte 173"/>
            <p:cNvSpPr txBox="1">
              <a:spLocks noChangeArrowheads="1"/>
            </p:cNvSpPr>
            <p:nvPr/>
          </p:nvSpPr>
          <p:spPr bwMode="auto">
            <a:xfrm flipH="1">
              <a:off x="5325670" y="3956509"/>
              <a:ext cx="28725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500" b="1">
                  <a:solidFill>
                    <a:srgbClr val="C00000"/>
                  </a:solidFill>
                  <a:latin typeface="Calibri" charset="0"/>
                  <a:cs typeface="Calibri" charset="0"/>
                </a:rPr>
                <a:t>C</a:t>
              </a:r>
            </a:p>
          </p:txBody>
        </p:sp>
        <p:sp>
          <p:nvSpPr>
            <p:cNvPr id="385" name="ZoneTexte 174"/>
            <p:cNvSpPr txBox="1">
              <a:spLocks noChangeArrowheads="1"/>
            </p:cNvSpPr>
            <p:nvPr/>
          </p:nvSpPr>
          <p:spPr bwMode="auto">
            <a:xfrm flipH="1">
              <a:off x="6078377" y="3982380"/>
              <a:ext cx="28725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500" b="1">
                  <a:solidFill>
                    <a:srgbClr val="C00000"/>
                  </a:solidFill>
                  <a:latin typeface="Calibri" charset="0"/>
                  <a:cs typeface="Calibri" charset="0"/>
                </a:rPr>
                <a:t>C</a:t>
              </a:r>
            </a:p>
          </p:txBody>
        </p:sp>
        <p:sp>
          <p:nvSpPr>
            <p:cNvPr id="386" name="ZoneTexte 175"/>
            <p:cNvSpPr txBox="1">
              <a:spLocks noChangeArrowheads="1"/>
            </p:cNvSpPr>
            <p:nvPr/>
          </p:nvSpPr>
          <p:spPr bwMode="auto">
            <a:xfrm flipH="1">
              <a:off x="5701409" y="3292501"/>
              <a:ext cx="28725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500" b="1">
                  <a:solidFill>
                    <a:srgbClr val="C00000"/>
                  </a:solidFill>
                  <a:latin typeface="Calibri" charset="0"/>
                  <a:cs typeface="Calibri" charset="0"/>
                </a:rPr>
                <a:t>C</a:t>
              </a:r>
            </a:p>
          </p:txBody>
        </p:sp>
        <p:sp>
          <p:nvSpPr>
            <p:cNvPr id="387" name="ZoneTexte 176"/>
            <p:cNvSpPr txBox="1">
              <a:spLocks noChangeArrowheads="1"/>
            </p:cNvSpPr>
            <p:nvPr/>
          </p:nvSpPr>
          <p:spPr bwMode="auto">
            <a:xfrm flipH="1">
              <a:off x="6213608" y="3979916"/>
              <a:ext cx="30601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500" b="1">
                  <a:solidFill>
                    <a:srgbClr val="C00000"/>
                  </a:solidFill>
                  <a:latin typeface="Calibri" charset="0"/>
                  <a:cs typeface="Calibri" charset="0"/>
                </a:rPr>
                <a:t>H</a:t>
              </a:r>
            </a:p>
          </p:txBody>
        </p:sp>
        <p:sp>
          <p:nvSpPr>
            <p:cNvPr id="388" name="ZoneTexte 180"/>
            <p:cNvSpPr txBox="1">
              <a:spLocks noChangeArrowheads="1"/>
            </p:cNvSpPr>
            <p:nvPr/>
          </p:nvSpPr>
          <p:spPr bwMode="auto">
            <a:xfrm flipH="1">
              <a:off x="5687149" y="4220141"/>
              <a:ext cx="31137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500" b="1">
                  <a:solidFill>
                    <a:srgbClr val="C00000"/>
                  </a:solidFill>
                  <a:latin typeface="Calibri" charset="0"/>
                  <a:cs typeface="Calibri" charset="0"/>
                </a:rPr>
                <a:t>N</a:t>
              </a:r>
            </a:p>
          </p:txBody>
        </p:sp>
        <p:sp>
          <p:nvSpPr>
            <p:cNvPr id="389" name="ZoneTexte 192"/>
            <p:cNvSpPr txBox="1">
              <a:spLocks noChangeArrowheads="1"/>
            </p:cNvSpPr>
            <p:nvPr/>
          </p:nvSpPr>
          <p:spPr bwMode="auto">
            <a:xfrm flipH="1">
              <a:off x="5428552" y="2963783"/>
              <a:ext cx="30601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500" b="1" dirty="0">
                  <a:solidFill>
                    <a:srgbClr val="31859C"/>
                  </a:solidFill>
                  <a:latin typeface="Calibri" charset="0"/>
                  <a:cs typeface="Calibri" charset="0"/>
                </a:rPr>
                <a:t>H</a:t>
              </a:r>
            </a:p>
          </p:txBody>
        </p:sp>
        <p:sp>
          <p:nvSpPr>
            <p:cNvPr id="390" name="Forme libre 389"/>
            <p:cNvSpPr/>
            <p:nvPr/>
          </p:nvSpPr>
          <p:spPr>
            <a:xfrm flipH="1">
              <a:off x="5928540" y="3553105"/>
              <a:ext cx="184789" cy="104713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500"/>
            </a:p>
          </p:txBody>
        </p:sp>
        <p:sp>
          <p:nvSpPr>
            <p:cNvPr id="391" name="Forme libre 390"/>
            <p:cNvSpPr/>
            <p:nvPr/>
          </p:nvSpPr>
          <p:spPr>
            <a:xfrm flipH="1" flipV="1">
              <a:off x="6310811" y="3596050"/>
              <a:ext cx="184789" cy="104714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500"/>
            </a:p>
          </p:txBody>
        </p:sp>
        <p:sp>
          <p:nvSpPr>
            <p:cNvPr id="392" name="ZoneTexte 172"/>
            <p:cNvSpPr txBox="1">
              <a:spLocks noChangeArrowheads="1"/>
            </p:cNvSpPr>
            <p:nvPr/>
          </p:nvSpPr>
          <p:spPr bwMode="auto">
            <a:xfrm flipH="1">
              <a:off x="6068169" y="3556478"/>
              <a:ext cx="28725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500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C</a:t>
              </a:r>
            </a:p>
          </p:txBody>
        </p:sp>
        <p:sp>
          <p:nvSpPr>
            <p:cNvPr id="393" name="Forme libre 392"/>
            <p:cNvSpPr/>
            <p:nvPr/>
          </p:nvSpPr>
          <p:spPr>
            <a:xfrm flipH="1">
              <a:off x="6612797" y="3218639"/>
              <a:ext cx="0" cy="209427"/>
            </a:xfrm>
            <a:custGeom>
              <a:avLst/>
              <a:gdLst>
                <a:gd name="connsiteX0" fmla="*/ 0 w 0"/>
                <a:gd name="connsiteY0" fmla="*/ 0 h 269309"/>
                <a:gd name="connsiteX1" fmla="*/ 0 w 0"/>
                <a:gd name="connsiteY1" fmla="*/ 269309 h 269309"/>
                <a:gd name="connsiteX2" fmla="*/ 0 w 0"/>
                <a:gd name="connsiteY2" fmla="*/ 269309 h 26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269309">
                  <a:moveTo>
                    <a:pt x="0" y="0"/>
                  </a:moveTo>
                  <a:lnTo>
                    <a:pt x="0" y="269309"/>
                  </a:lnTo>
                  <a:lnTo>
                    <a:pt x="0" y="269309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500"/>
            </a:p>
          </p:txBody>
        </p:sp>
        <p:sp>
          <p:nvSpPr>
            <p:cNvPr id="394" name="Forme libre 393"/>
            <p:cNvSpPr/>
            <p:nvPr/>
          </p:nvSpPr>
          <p:spPr>
            <a:xfrm flipH="1">
              <a:off x="6572144" y="3218639"/>
              <a:ext cx="0" cy="209427"/>
            </a:xfrm>
            <a:custGeom>
              <a:avLst/>
              <a:gdLst>
                <a:gd name="connsiteX0" fmla="*/ 0 w 0"/>
                <a:gd name="connsiteY0" fmla="*/ 0 h 269309"/>
                <a:gd name="connsiteX1" fmla="*/ 0 w 0"/>
                <a:gd name="connsiteY1" fmla="*/ 269309 h 269309"/>
                <a:gd name="connsiteX2" fmla="*/ 0 w 0"/>
                <a:gd name="connsiteY2" fmla="*/ 269309 h 26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269309">
                  <a:moveTo>
                    <a:pt x="0" y="0"/>
                  </a:moveTo>
                  <a:lnTo>
                    <a:pt x="0" y="269309"/>
                  </a:lnTo>
                  <a:lnTo>
                    <a:pt x="0" y="269309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500"/>
            </a:p>
          </p:txBody>
        </p:sp>
        <p:sp>
          <p:nvSpPr>
            <p:cNvPr id="395" name="ZoneTexte 174"/>
            <p:cNvSpPr txBox="1">
              <a:spLocks noChangeArrowheads="1"/>
            </p:cNvSpPr>
            <p:nvPr/>
          </p:nvSpPr>
          <p:spPr bwMode="auto">
            <a:xfrm flipH="1">
              <a:off x="6449583" y="3368934"/>
              <a:ext cx="28725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500" b="1">
                  <a:solidFill>
                    <a:srgbClr val="C00000"/>
                  </a:solidFill>
                  <a:latin typeface="Calibri" charset="0"/>
                  <a:cs typeface="Calibri" charset="0"/>
                </a:rPr>
                <a:t>C</a:t>
              </a:r>
            </a:p>
          </p:txBody>
        </p:sp>
        <p:sp>
          <p:nvSpPr>
            <p:cNvPr id="396" name="ZoneTexte 183"/>
            <p:cNvSpPr txBox="1">
              <a:spLocks noChangeArrowheads="1"/>
            </p:cNvSpPr>
            <p:nvPr/>
          </p:nvSpPr>
          <p:spPr bwMode="auto">
            <a:xfrm>
              <a:off x="6436866" y="2922320"/>
              <a:ext cx="314753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500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O</a:t>
              </a:r>
            </a:p>
          </p:txBody>
        </p:sp>
        <p:sp>
          <p:nvSpPr>
            <p:cNvPr id="397" name="Forme libre 396"/>
            <p:cNvSpPr/>
            <p:nvPr/>
          </p:nvSpPr>
          <p:spPr>
            <a:xfrm flipH="1">
              <a:off x="6672132" y="3606964"/>
              <a:ext cx="184789" cy="104713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500"/>
            </a:p>
          </p:txBody>
        </p:sp>
        <p:sp>
          <p:nvSpPr>
            <p:cNvPr id="398" name="ZoneTexte 191"/>
            <p:cNvSpPr txBox="1">
              <a:spLocks noChangeArrowheads="1"/>
            </p:cNvSpPr>
            <p:nvPr/>
          </p:nvSpPr>
          <p:spPr bwMode="auto">
            <a:xfrm flipH="1">
              <a:off x="6797844" y="3565291"/>
              <a:ext cx="31137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500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N</a:t>
              </a:r>
            </a:p>
          </p:txBody>
        </p:sp>
        <p:sp>
          <p:nvSpPr>
            <p:cNvPr id="399" name="ZoneTexte 192"/>
            <p:cNvSpPr txBox="1">
              <a:spLocks noChangeArrowheads="1"/>
            </p:cNvSpPr>
            <p:nvPr/>
          </p:nvSpPr>
          <p:spPr bwMode="auto">
            <a:xfrm flipH="1">
              <a:off x="6921815" y="3565291"/>
              <a:ext cx="30601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500" b="1">
                  <a:solidFill>
                    <a:srgbClr val="C00000"/>
                  </a:solidFill>
                  <a:latin typeface="Calibri" charset="0"/>
                  <a:cs typeface="Calibri" charset="0"/>
                </a:rPr>
                <a:t>H</a:t>
              </a:r>
            </a:p>
          </p:txBody>
        </p:sp>
        <p:sp>
          <p:nvSpPr>
            <p:cNvPr id="400" name="Forme libre 399"/>
            <p:cNvSpPr/>
            <p:nvPr/>
          </p:nvSpPr>
          <p:spPr>
            <a:xfrm flipH="1">
              <a:off x="5498481" y="3829806"/>
              <a:ext cx="0" cy="209427"/>
            </a:xfrm>
            <a:custGeom>
              <a:avLst/>
              <a:gdLst>
                <a:gd name="connsiteX0" fmla="*/ 0 w 0"/>
                <a:gd name="connsiteY0" fmla="*/ 0 h 269309"/>
                <a:gd name="connsiteX1" fmla="*/ 0 w 0"/>
                <a:gd name="connsiteY1" fmla="*/ 269309 h 269309"/>
                <a:gd name="connsiteX2" fmla="*/ 0 w 0"/>
                <a:gd name="connsiteY2" fmla="*/ 269309 h 26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269309">
                  <a:moveTo>
                    <a:pt x="0" y="0"/>
                  </a:moveTo>
                  <a:lnTo>
                    <a:pt x="0" y="269309"/>
                  </a:lnTo>
                  <a:lnTo>
                    <a:pt x="0" y="269309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500"/>
            </a:p>
          </p:txBody>
        </p:sp>
        <p:sp>
          <p:nvSpPr>
            <p:cNvPr id="401" name="Forme libre 400"/>
            <p:cNvSpPr/>
            <p:nvPr/>
          </p:nvSpPr>
          <p:spPr>
            <a:xfrm flipH="1">
              <a:off x="5457828" y="3829806"/>
              <a:ext cx="0" cy="209427"/>
            </a:xfrm>
            <a:custGeom>
              <a:avLst/>
              <a:gdLst>
                <a:gd name="connsiteX0" fmla="*/ 0 w 0"/>
                <a:gd name="connsiteY0" fmla="*/ 0 h 269309"/>
                <a:gd name="connsiteX1" fmla="*/ 0 w 0"/>
                <a:gd name="connsiteY1" fmla="*/ 269309 h 269309"/>
                <a:gd name="connsiteX2" fmla="*/ 0 w 0"/>
                <a:gd name="connsiteY2" fmla="*/ 269309 h 26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269309">
                  <a:moveTo>
                    <a:pt x="0" y="0"/>
                  </a:moveTo>
                  <a:lnTo>
                    <a:pt x="0" y="269309"/>
                  </a:lnTo>
                  <a:lnTo>
                    <a:pt x="0" y="269309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500"/>
            </a:p>
          </p:txBody>
        </p:sp>
        <p:sp>
          <p:nvSpPr>
            <p:cNvPr id="402" name="ZoneTexte 193"/>
            <p:cNvSpPr txBox="1">
              <a:spLocks noChangeArrowheads="1"/>
            </p:cNvSpPr>
            <p:nvPr/>
          </p:nvSpPr>
          <p:spPr bwMode="auto">
            <a:xfrm flipH="1">
              <a:off x="7043013" y="3661218"/>
              <a:ext cx="26266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200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2</a:t>
              </a:r>
            </a:p>
          </p:txBody>
        </p:sp>
        <p:sp>
          <p:nvSpPr>
            <p:cNvPr id="403" name="ZoneTexte 153"/>
            <p:cNvSpPr txBox="1">
              <a:spLocks noChangeArrowheads="1"/>
            </p:cNvSpPr>
            <p:nvPr/>
          </p:nvSpPr>
          <p:spPr bwMode="auto">
            <a:xfrm>
              <a:off x="5656934" y="4108519"/>
              <a:ext cx="360683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500" b="1" dirty="0">
                  <a:solidFill>
                    <a:schemeClr val="accent5">
                      <a:lumMod val="75000"/>
                    </a:schemeClr>
                  </a:solidFill>
                  <a:latin typeface="Wingdings"/>
                  <a:ea typeface="Wingdings"/>
                  <a:cs typeface="Wingdings"/>
                  <a:sym typeface="Wingdings"/>
                </a:rPr>
                <a:t></a:t>
              </a:r>
              <a:endParaRPr lang="fr-FR" sz="1500" b="1" dirty="0">
                <a:solidFill>
                  <a:schemeClr val="accent5">
                    <a:lumMod val="75000"/>
                  </a:schemeClr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404" name="Triangle isocèle 403"/>
            <p:cNvSpPr/>
            <p:nvPr/>
          </p:nvSpPr>
          <p:spPr>
            <a:xfrm rot="19012069">
              <a:off x="5668655" y="3165941"/>
              <a:ext cx="72000" cy="287999"/>
            </a:xfrm>
            <a:prstGeom prst="triangle">
              <a:avLst/>
            </a:prstGeom>
            <a:pattFill prst="dkUpDiag">
              <a:fgClr>
                <a:srgbClr val="31859C"/>
              </a:fgClr>
              <a:bgClr>
                <a:prstClr val="white"/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5" name="ZoneTexte 192"/>
            <p:cNvSpPr txBox="1">
              <a:spLocks noChangeArrowheads="1"/>
            </p:cNvSpPr>
            <p:nvPr/>
          </p:nvSpPr>
          <p:spPr bwMode="auto">
            <a:xfrm flipH="1">
              <a:off x="6004284" y="2969645"/>
              <a:ext cx="30601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500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H</a:t>
              </a:r>
            </a:p>
          </p:txBody>
        </p:sp>
        <p:sp>
          <p:nvSpPr>
            <p:cNvPr id="406" name="Triangle isocèle 405"/>
            <p:cNvSpPr/>
            <p:nvPr/>
          </p:nvSpPr>
          <p:spPr>
            <a:xfrm rot="2587931" flipV="1">
              <a:off x="5955265" y="3172272"/>
              <a:ext cx="72000" cy="287999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7" name="ZoneTexte 183"/>
            <p:cNvSpPr txBox="1">
              <a:spLocks noChangeArrowheads="1"/>
            </p:cNvSpPr>
            <p:nvPr/>
          </p:nvSpPr>
          <p:spPr bwMode="auto">
            <a:xfrm>
              <a:off x="5674045" y="4685260"/>
              <a:ext cx="292963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500" b="1" dirty="0">
                  <a:latin typeface="Calibri" charset="0"/>
                  <a:cs typeface="Calibri" charset="0"/>
                </a:rPr>
                <a:t>R</a:t>
              </a:r>
            </a:p>
          </p:txBody>
        </p:sp>
        <p:cxnSp>
          <p:nvCxnSpPr>
            <p:cNvPr id="272" name="Connecteur droit avec flèche 271"/>
            <p:cNvCxnSpPr/>
            <p:nvPr/>
          </p:nvCxnSpPr>
          <p:spPr>
            <a:xfrm rot="16200000">
              <a:off x="4947825" y="1349638"/>
              <a:ext cx="0" cy="647699"/>
            </a:xfrm>
            <a:prstGeom prst="straightConnector1">
              <a:avLst/>
            </a:prstGeom>
            <a:ln w="38100" cap="rnd" cmpd="sng">
              <a:solidFill>
                <a:schemeClr val="tx1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6" name="Arc 285"/>
            <p:cNvSpPr/>
            <p:nvPr/>
          </p:nvSpPr>
          <p:spPr>
            <a:xfrm rot="11552734">
              <a:off x="4788619" y="1266257"/>
              <a:ext cx="344412" cy="405214"/>
            </a:xfrm>
            <a:prstGeom prst="arc">
              <a:avLst/>
            </a:prstGeom>
            <a:ln w="38100" cap="rnd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8" name="Arc 287"/>
            <p:cNvSpPr/>
            <p:nvPr/>
          </p:nvSpPr>
          <p:spPr>
            <a:xfrm rot="20847266" flipH="1">
              <a:off x="4788619" y="1669417"/>
              <a:ext cx="344412" cy="405214"/>
            </a:xfrm>
            <a:prstGeom prst="arc">
              <a:avLst/>
            </a:prstGeom>
            <a:ln w="38100" cap="rnd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0" name="ZoneTexte 176"/>
            <p:cNvSpPr txBox="1">
              <a:spLocks noChangeArrowheads="1"/>
            </p:cNvSpPr>
            <p:nvPr/>
          </p:nvSpPr>
          <p:spPr bwMode="auto">
            <a:xfrm flipH="1">
              <a:off x="4643001" y="1959028"/>
              <a:ext cx="37061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500" b="1" dirty="0">
                  <a:solidFill>
                    <a:schemeClr val="accent5">
                      <a:lumMod val="75000"/>
                    </a:schemeClr>
                  </a:solidFill>
                  <a:latin typeface="Calibri" charset="0"/>
                  <a:cs typeface="Calibri" charset="0"/>
                </a:rPr>
                <a:t>H</a:t>
              </a:r>
              <a:r>
                <a:rPr lang="fr-FR" sz="1500" b="1" baseline="30000" dirty="0">
                  <a:solidFill>
                    <a:schemeClr val="accent5">
                      <a:lumMod val="75000"/>
                    </a:schemeClr>
                  </a:solidFill>
                  <a:latin typeface="Calibri" charset="0"/>
                  <a:cs typeface="Calibri" charset="0"/>
                </a:rPr>
                <a:t>+</a:t>
              </a:r>
            </a:p>
          </p:txBody>
        </p:sp>
        <p:sp>
          <p:nvSpPr>
            <p:cNvPr id="291" name="ZoneTexte 176"/>
            <p:cNvSpPr txBox="1">
              <a:spLocks noChangeArrowheads="1"/>
            </p:cNvSpPr>
            <p:nvPr/>
          </p:nvSpPr>
          <p:spPr bwMode="auto">
            <a:xfrm flipH="1">
              <a:off x="4842935" y="1111588"/>
              <a:ext cx="556563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500" b="1">
                  <a:solidFill>
                    <a:schemeClr val="accent5">
                      <a:lumMod val="75000"/>
                    </a:schemeClr>
                  </a:solidFill>
                  <a:latin typeface="Calibri" charset="0"/>
                  <a:cs typeface="Calibri" charset="0"/>
                </a:rPr>
                <a:t>+ 2e</a:t>
              </a:r>
              <a:r>
                <a:rPr lang="fr-FR" sz="1500" b="1" baseline="30000">
                  <a:solidFill>
                    <a:schemeClr val="accent5">
                      <a:lumMod val="75000"/>
                    </a:schemeClr>
                  </a:solidFill>
                  <a:latin typeface="Calibri" charset="0"/>
                  <a:cs typeface="Calibri" charset="0"/>
                </a:rPr>
                <a:t>-</a:t>
              </a:r>
              <a:endParaRPr lang="fr-FR" sz="1500" b="1" baseline="30000" dirty="0">
                <a:solidFill>
                  <a:schemeClr val="accent5">
                    <a:lumMod val="75000"/>
                  </a:schemeClr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28" name="Forme libre 327"/>
            <p:cNvSpPr/>
            <p:nvPr/>
          </p:nvSpPr>
          <p:spPr>
            <a:xfrm flipH="1">
              <a:off x="5527278" y="2116703"/>
              <a:ext cx="183557" cy="104713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500"/>
            </a:p>
          </p:txBody>
        </p:sp>
        <p:cxnSp>
          <p:nvCxnSpPr>
            <p:cNvPr id="331" name="Connecteur droit 141"/>
            <p:cNvCxnSpPr>
              <a:cxnSpLocks noChangeShapeType="1"/>
            </p:cNvCxnSpPr>
            <p:nvPr/>
          </p:nvCxnSpPr>
          <p:spPr bwMode="auto">
            <a:xfrm rot="5400000">
              <a:off x="5661401" y="2539774"/>
              <a:ext cx="287997" cy="0"/>
            </a:xfrm>
            <a:prstGeom prst="line">
              <a:avLst/>
            </a:prstGeom>
            <a:noFill/>
            <a:ln w="28575" cap="rnd" cmpd="sng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40" name="Forme libre 339"/>
            <p:cNvSpPr/>
            <p:nvPr/>
          </p:nvSpPr>
          <p:spPr bwMode="auto">
            <a:xfrm rot="7230740" flipH="1">
              <a:off x="5549150" y="1469862"/>
              <a:ext cx="184789" cy="104713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500" b="1"/>
            </a:p>
          </p:txBody>
        </p:sp>
        <p:sp>
          <p:nvSpPr>
            <p:cNvPr id="341" name="Forme libre 340"/>
            <p:cNvSpPr/>
            <p:nvPr/>
          </p:nvSpPr>
          <p:spPr>
            <a:xfrm flipH="1" flipV="1">
              <a:off x="5947675" y="2157037"/>
              <a:ext cx="184789" cy="104714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500"/>
            </a:p>
          </p:txBody>
        </p:sp>
        <p:sp>
          <p:nvSpPr>
            <p:cNvPr id="343" name="Forme libre 342"/>
            <p:cNvSpPr/>
            <p:nvPr/>
          </p:nvSpPr>
          <p:spPr>
            <a:xfrm flipH="1">
              <a:off x="6217804" y="1742066"/>
              <a:ext cx="0" cy="209427"/>
            </a:xfrm>
            <a:custGeom>
              <a:avLst/>
              <a:gdLst>
                <a:gd name="connsiteX0" fmla="*/ 0 w 0"/>
                <a:gd name="connsiteY0" fmla="*/ 0 h 269309"/>
                <a:gd name="connsiteX1" fmla="*/ 0 w 0"/>
                <a:gd name="connsiteY1" fmla="*/ 269309 h 269309"/>
                <a:gd name="connsiteX2" fmla="*/ 0 w 0"/>
                <a:gd name="connsiteY2" fmla="*/ 269309 h 26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269309">
                  <a:moveTo>
                    <a:pt x="0" y="0"/>
                  </a:moveTo>
                  <a:lnTo>
                    <a:pt x="0" y="269309"/>
                  </a:lnTo>
                  <a:lnTo>
                    <a:pt x="0" y="269309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500"/>
            </a:p>
          </p:txBody>
        </p:sp>
        <p:sp>
          <p:nvSpPr>
            <p:cNvPr id="344" name="Forme libre 343"/>
            <p:cNvSpPr/>
            <p:nvPr/>
          </p:nvSpPr>
          <p:spPr>
            <a:xfrm flipH="1">
              <a:off x="6177151" y="1742066"/>
              <a:ext cx="0" cy="209427"/>
            </a:xfrm>
            <a:custGeom>
              <a:avLst/>
              <a:gdLst>
                <a:gd name="connsiteX0" fmla="*/ 0 w 0"/>
                <a:gd name="connsiteY0" fmla="*/ 0 h 269309"/>
                <a:gd name="connsiteX1" fmla="*/ 0 w 0"/>
                <a:gd name="connsiteY1" fmla="*/ 269309 h 269309"/>
                <a:gd name="connsiteX2" fmla="*/ 0 w 0"/>
                <a:gd name="connsiteY2" fmla="*/ 269309 h 26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269309">
                  <a:moveTo>
                    <a:pt x="0" y="0"/>
                  </a:moveTo>
                  <a:lnTo>
                    <a:pt x="0" y="269309"/>
                  </a:lnTo>
                  <a:lnTo>
                    <a:pt x="0" y="269309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500"/>
            </a:p>
          </p:txBody>
        </p:sp>
        <p:sp>
          <p:nvSpPr>
            <p:cNvPr id="345" name="ZoneTexte 172"/>
            <p:cNvSpPr txBox="1">
              <a:spLocks noChangeArrowheads="1"/>
            </p:cNvSpPr>
            <p:nvPr/>
          </p:nvSpPr>
          <p:spPr bwMode="auto">
            <a:xfrm flipH="1">
              <a:off x="5311738" y="1467345"/>
              <a:ext cx="28725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500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C</a:t>
              </a:r>
            </a:p>
          </p:txBody>
        </p:sp>
        <p:sp>
          <p:nvSpPr>
            <p:cNvPr id="346" name="ZoneTexte 173"/>
            <p:cNvSpPr txBox="1">
              <a:spLocks noChangeArrowheads="1"/>
            </p:cNvSpPr>
            <p:nvPr/>
          </p:nvSpPr>
          <p:spPr bwMode="auto">
            <a:xfrm flipH="1">
              <a:off x="5301883" y="1866490"/>
              <a:ext cx="28725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500" b="1">
                  <a:solidFill>
                    <a:srgbClr val="C00000"/>
                  </a:solidFill>
                  <a:latin typeface="Calibri" charset="0"/>
                  <a:cs typeface="Calibri" charset="0"/>
                </a:rPr>
                <a:t>C</a:t>
              </a:r>
            </a:p>
          </p:txBody>
        </p:sp>
        <p:sp>
          <p:nvSpPr>
            <p:cNvPr id="347" name="ZoneTexte 174"/>
            <p:cNvSpPr txBox="1">
              <a:spLocks noChangeArrowheads="1"/>
            </p:cNvSpPr>
            <p:nvPr/>
          </p:nvSpPr>
          <p:spPr bwMode="auto">
            <a:xfrm flipH="1">
              <a:off x="6054590" y="1892361"/>
              <a:ext cx="28725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500" b="1">
                  <a:solidFill>
                    <a:srgbClr val="C00000"/>
                  </a:solidFill>
                  <a:latin typeface="Calibri" charset="0"/>
                  <a:cs typeface="Calibri" charset="0"/>
                </a:rPr>
                <a:t>C</a:t>
              </a:r>
            </a:p>
          </p:txBody>
        </p:sp>
        <p:sp>
          <p:nvSpPr>
            <p:cNvPr id="348" name="ZoneTexte 175"/>
            <p:cNvSpPr txBox="1">
              <a:spLocks noChangeArrowheads="1"/>
            </p:cNvSpPr>
            <p:nvPr/>
          </p:nvSpPr>
          <p:spPr bwMode="auto">
            <a:xfrm flipH="1">
              <a:off x="5677622" y="1202482"/>
              <a:ext cx="28725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500" b="1">
                  <a:solidFill>
                    <a:srgbClr val="C00000"/>
                  </a:solidFill>
                  <a:latin typeface="Calibri" charset="0"/>
                  <a:cs typeface="Calibri" charset="0"/>
                </a:rPr>
                <a:t>C</a:t>
              </a:r>
            </a:p>
          </p:txBody>
        </p:sp>
        <p:sp>
          <p:nvSpPr>
            <p:cNvPr id="349" name="ZoneTexte 176"/>
            <p:cNvSpPr txBox="1">
              <a:spLocks noChangeArrowheads="1"/>
            </p:cNvSpPr>
            <p:nvPr/>
          </p:nvSpPr>
          <p:spPr bwMode="auto">
            <a:xfrm flipH="1">
              <a:off x="6189821" y="1889897"/>
              <a:ext cx="30601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500" b="1">
                  <a:solidFill>
                    <a:srgbClr val="C00000"/>
                  </a:solidFill>
                  <a:latin typeface="Calibri" charset="0"/>
                  <a:cs typeface="Calibri" charset="0"/>
                </a:rPr>
                <a:t>H</a:t>
              </a:r>
            </a:p>
          </p:txBody>
        </p:sp>
        <p:sp>
          <p:nvSpPr>
            <p:cNvPr id="350" name="ZoneTexte 180"/>
            <p:cNvSpPr txBox="1">
              <a:spLocks noChangeArrowheads="1"/>
            </p:cNvSpPr>
            <p:nvPr/>
          </p:nvSpPr>
          <p:spPr bwMode="auto">
            <a:xfrm flipH="1">
              <a:off x="5663362" y="2130122"/>
              <a:ext cx="31137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500" b="1">
                  <a:solidFill>
                    <a:srgbClr val="C00000"/>
                  </a:solidFill>
                  <a:latin typeface="Calibri" charset="0"/>
                  <a:cs typeface="Calibri" charset="0"/>
                </a:rPr>
                <a:t>N</a:t>
              </a:r>
            </a:p>
          </p:txBody>
        </p:sp>
        <p:sp>
          <p:nvSpPr>
            <p:cNvPr id="352" name="ZoneTexte 192"/>
            <p:cNvSpPr txBox="1">
              <a:spLocks noChangeArrowheads="1"/>
            </p:cNvSpPr>
            <p:nvPr/>
          </p:nvSpPr>
          <p:spPr bwMode="auto">
            <a:xfrm flipH="1">
              <a:off x="5404765" y="873764"/>
              <a:ext cx="30601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500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H</a:t>
              </a:r>
            </a:p>
          </p:txBody>
        </p:sp>
        <p:sp>
          <p:nvSpPr>
            <p:cNvPr id="353" name="Forme libre 352"/>
            <p:cNvSpPr/>
            <p:nvPr/>
          </p:nvSpPr>
          <p:spPr>
            <a:xfrm flipH="1">
              <a:off x="5904753" y="1463086"/>
              <a:ext cx="184789" cy="104713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500"/>
            </a:p>
          </p:txBody>
        </p:sp>
        <p:sp>
          <p:nvSpPr>
            <p:cNvPr id="354" name="Forme libre 353"/>
            <p:cNvSpPr/>
            <p:nvPr/>
          </p:nvSpPr>
          <p:spPr>
            <a:xfrm flipH="1" flipV="1">
              <a:off x="6287024" y="1506031"/>
              <a:ext cx="184789" cy="104714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500"/>
            </a:p>
          </p:txBody>
        </p:sp>
        <p:sp>
          <p:nvSpPr>
            <p:cNvPr id="355" name="ZoneTexte 172"/>
            <p:cNvSpPr txBox="1">
              <a:spLocks noChangeArrowheads="1"/>
            </p:cNvSpPr>
            <p:nvPr/>
          </p:nvSpPr>
          <p:spPr bwMode="auto">
            <a:xfrm flipH="1">
              <a:off x="6044382" y="1466459"/>
              <a:ext cx="28725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500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C</a:t>
              </a:r>
            </a:p>
          </p:txBody>
        </p:sp>
        <p:sp>
          <p:nvSpPr>
            <p:cNvPr id="356" name="Forme libre 355"/>
            <p:cNvSpPr/>
            <p:nvPr/>
          </p:nvSpPr>
          <p:spPr>
            <a:xfrm flipH="1">
              <a:off x="6589010" y="1128620"/>
              <a:ext cx="0" cy="209427"/>
            </a:xfrm>
            <a:custGeom>
              <a:avLst/>
              <a:gdLst>
                <a:gd name="connsiteX0" fmla="*/ 0 w 0"/>
                <a:gd name="connsiteY0" fmla="*/ 0 h 269309"/>
                <a:gd name="connsiteX1" fmla="*/ 0 w 0"/>
                <a:gd name="connsiteY1" fmla="*/ 269309 h 269309"/>
                <a:gd name="connsiteX2" fmla="*/ 0 w 0"/>
                <a:gd name="connsiteY2" fmla="*/ 269309 h 26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269309">
                  <a:moveTo>
                    <a:pt x="0" y="0"/>
                  </a:moveTo>
                  <a:lnTo>
                    <a:pt x="0" y="269309"/>
                  </a:lnTo>
                  <a:lnTo>
                    <a:pt x="0" y="269309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500"/>
            </a:p>
          </p:txBody>
        </p:sp>
        <p:sp>
          <p:nvSpPr>
            <p:cNvPr id="357" name="Forme libre 356"/>
            <p:cNvSpPr/>
            <p:nvPr/>
          </p:nvSpPr>
          <p:spPr>
            <a:xfrm flipH="1">
              <a:off x="6548357" y="1128620"/>
              <a:ext cx="0" cy="209427"/>
            </a:xfrm>
            <a:custGeom>
              <a:avLst/>
              <a:gdLst>
                <a:gd name="connsiteX0" fmla="*/ 0 w 0"/>
                <a:gd name="connsiteY0" fmla="*/ 0 h 269309"/>
                <a:gd name="connsiteX1" fmla="*/ 0 w 0"/>
                <a:gd name="connsiteY1" fmla="*/ 269309 h 269309"/>
                <a:gd name="connsiteX2" fmla="*/ 0 w 0"/>
                <a:gd name="connsiteY2" fmla="*/ 269309 h 26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269309">
                  <a:moveTo>
                    <a:pt x="0" y="0"/>
                  </a:moveTo>
                  <a:lnTo>
                    <a:pt x="0" y="269309"/>
                  </a:lnTo>
                  <a:lnTo>
                    <a:pt x="0" y="269309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500"/>
            </a:p>
          </p:txBody>
        </p:sp>
        <p:sp>
          <p:nvSpPr>
            <p:cNvPr id="358" name="ZoneTexte 174"/>
            <p:cNvSpPr txBox="1">
              <a:spLocks noChangeArrowheads="1"/>
            </p:cNvSpPr>
            <p:nvPr/>
          </p:nvSpPr>
          <p:spPr bwMode="auto">
            <a:xfrm flipH="1">
              <a:off x="6425796" y="1278915"/>
              <a:ext cx="28725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500" b="1">
                  <a:solidFill>
                    <a:srgbClr val="C00000"/>
                  </a:solidFill>
                  <a:latin typeface="Calibri" charset="0"/>
                  <a:cs typeface="Calibri" charset="0"/>
                </a:rPr>
                <a:t>C</a:t>
              </a:r>
            </a:p>
          </p:txBody>
        </p:sp>
        <p:sp>
          <p:nvSpPr>
            <p:cNvPr id="359" name="ZoneTexte 183"/>
            <p:cNvSpPr txBox="1">
              <a:spLocks noChangeArrowheads="1"/>
            </p:cNvSpPr>
            <p:nvPr/>
          </p:nvSpPr>
          <p:spPr bwMode="auto">
            <a:xfrm>
              <a:off x="6413079" y="832301"/>
              <a:ext cx="314753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500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O</a:t>
              </a:r>
            </a:p>
          </p:txBody>
        </p:sp>
        <p:sp>
          <p:nvSpPr>
            <p:cNvPr id="360" name="Forme libre 359"/>
            <p:cNvSpPr/>
            <p:nvPr/>
          </p:nvSpPr>
          <p:spPr>
            <a:xfrm flipH="1">
              <a:off x="6648345" y="1516945"/>
              <a:ext cx="184789" cy="104713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500"/>
            </a:p>
          </p:txBody>
        </p:sp>
        <p:sp>
          <p:nvSpPr>
            <p:cNvPr id="361" name="ZoneTexte 191"/>
            <p:cNvSpPr txBox="1">
              <a:spLocks noChangeArrowheads="1"/>
            </p:cNvSpPr>
            <p:nvPr/>
          </p:nvSpPr>
          <p:spPr bwMode="auto">
            <a:xfrm flipH="1">
              <a:off x="6774057" y="1475272"/>
              <a:ext cx="31137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500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N</a:t>
              </a:r>
            </a:p>
          </p:txBody>
        </p:sp>
        <p:sp>
          <p:nvSpPr>
            <p:cNvPr id="362" name="ZoneTexte 192"/>
            <p:cNvSpPr txBox="1">
              <a:spLocks noChangeArrowheads="1"/>
            </p:cNvSpPr>
            <p:nvPr/>
          </p:nvSpPr>
          <p:spPr bwMode="auto">
            <a:xfrm flipH="1">
              <a:off x="6898028" y="1475272"/>
              <a:ext cx="30601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500" b="1">
                  <a:solidFill>
                    <a:srgbClr val="C00000"/>
                  </a:solidFill>
                  <a:latin typeface="Calibri" charset="0"/>
                  <a:cs typeface="Calibri" charset="0"/>
                </a:rPr>
                <a:t>H</a:t>
              </a:r>
            </a:p>
          </p:txBody>
        </p:sp>
        <p:sp>
          <p:nvSpPr>
            <p:cNvPr id="364" name="Forme libre 363"/>
            <p:cNvSpPr/>
            <p:nvPr/>
          </p:nvSpPr>
          <p:spPr>
            <a:xfrm flipH="1">
              <a:off x="5474694" y="1739787"/>
              <a:ext cx="0" cy="209427"/>
            </a:xfrm>
            <a:custGeom>
              <a:avLst/>
              <a:gdLst>
                <a:gd name="connsiteX0" fmla="*/ 0 w 0"/>
                <a:gd name="connsiteY0" fmla="*/ 0 h 269309"/>
                <a:gd name="connsiteX1" fmla="*/ 0 w 0"/>
                <a:gd name="connsiteY1" fmla="*/ 269309 h 269309"/>
                <a:gd name="connsiteX2" fmla="*/ 0 w 0"/>
                <a:gd name="connsiteY2" fmla="*/ 269309 h 26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269309">
                  <a:moveTo>
                    <a:pt x="0" y="0"/>
                  </a:moveTo>
                  <a:lnTo>
                    <a:pt x="0" y="269309"/>
                  </a:lnTo>
                  <a:lnTo>
                    <a:pt x="0" y="269309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500"/>
            </a:p>
          </p:txBody>
        </p:sp>
        <p:sp>
          <p:nvSpPr>
            <p:cNvPr id="365" name="Forme libre 364"/>
            <p:cNvSpPr/>
            <p:nvPr/>
          </p:nvSpPr>
          <p:spPr>
            <a:xfrm flipH="1">
              <a:off x="5434041" y="1739787"/>
              <a:ext cx="0" cy="209427"/>
            </a:xfrm>
            <a:custGeom>
              <a:avLst/>
              <a:gdLst>
                <a:gd name="connsiteX0" fmla="*/ 0 w 0"/>
                <a:gd name="connsiteY0" fmla="*/ 0 h 269309"/>
                <a:gd name="connsiteX1" fmla="*/ 0 w 0"/>
                <a:gd name="connsiteY1" fmla="*/ 269309 h 269309"/>
                <a:gd name="connsiteX2" fmla="*/ 0 w 0"/>
                <a:gd name="connsiteY2" fmla="*/ 269309 h 26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269309">
                  <a:moveTo>
                    <a:pt x="0" y="0"/>
                  </a:moveTo>
                  <a:lnTo>
                    <a:pt x="0" y="269309"/>
                  </a:lnTo>
                  <a:lnTo>
                    <a:pt x="0" y="269309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500"/>
            </a:p>
          </p:txBody>
        </p:sp>
        <p:sp>
          <p:nvSpPr>
            <p:cNvPr id="366" name="ZoneTexte 193"/>
            <p:cNvSpPr txBox="1">
              <a:spLocks noChangeArrowheads="1"/>
            </p:cNvSpPr>
            <p:nvPr/>
          </p:nvSpPr>
          <p:spPr bwMode="auto">
            <a:xfrm flipH="1">
              <a:off x="7019226" y="1571199"/>
              <a:ext cx="26266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200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2</a:t>
              </a:r>
            </a:p>
          </p:txBody>
        </p:sp>
        <p:sp>
          <p:nvSpPr>
            <p:cNvPr id="367" name="ZoneTexte 153"/>
            <p:cNvSpPr txBox="1">
              <a:spLocks noChangeArrowheads="1"/>
            </p:cNvSpPr>
            <p:nvPr/>
          </p:nvSpPr>
          <p:spPr bwMode="auto">
            <a:xfrm>
              <a:off x="5633147" y="2018500"/>
              <a:ext cx="360683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500" b="1" dirty="0">
                  <a:solidFill>
                    <a:schemeClr val="accent5">
                      <a:lumMod val="75000"/>
                    </a:schemeClr>
                  </a:solidFill>
                  <a:latin typeface="Wingdings"/>
                  <a:ea typeface="Wingdings"/>
                  <a:cs typeface="Wingdings"/>
                  <a:sym typeface="Wingdings"/>
                </a:rPr>
                <a:t></a:t>
              </a:r>
              <a:endParaRPr lang="fr-FR" sz="1500" b="1" dirty="0">
                <a:solidFill>
                  <a:schemeClr val="accent5">
                    <a:lumMod val="75000"/>
                  </a:schemeClr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68" name="Triangle isocèle 367"/>
            <p:cNvSpPr/>
            <p:nvPr/>
          </p:nvSpPr>
          <p:spPr>
            <a:xfrm rot="19012069">
              <a:off x="5644868" y="1075922"/>
              <a:ext cx="72000" cy="287999"/>
            </a:xfrm>
            <a:prstGeom prst="triangle">
              <a:avLst/>
            </a:prstGeom>
            <a:pattFill prst="dkUpDiag">
              <a:fgClr>
                <a:srgbClr val="C00000"/>
              </a:fgClr>
              <a:bgClr>
                <a:prstClr val="white"/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2" name="ZoneTexte 192"/>
            <p:cNvSpPr txBox="1">
              <a:spLocks noChangeArrowheads="1"/>
            </p:cNvSpPr>
            <p:nvPr/>
          </p:nvSpPr>
          <p:spPr bwMode="auto">
            <a:xfrm flipH="1">
              <a:off x="5980497" y="879626"/>
              <a:ext cx="30601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500" b="1" dirty="0">
                  <a:solidFill>
                    <a:schemeClr val="accent5">
                      <a:lumMod val="75000"/>
                    </a:schemeClr>
                  </a:solidFill>
                  <a:latin typeface="Calibri" charset="0"/>
                  <a:cs typeface="Calibri" charset="0"/>
                </a:rPr>
                <a:t>H</a:t>
              </a:r>
            </a:p>
          </p:txBody>
        </p:sp>
        <p:sp>
          <p:nvSpPr>
            <p:cNvPr id="373" name="Triangle isocèle 372"/>
            <p:cNvSpPr/>
            <p:nvPr/>
          </p:nvSpPr>
          <p:spPr>
            <a:xfrm rot="2587931" flipV="1">
              <a:off x="5931478" y="1082253"/>
              <a:ext cx="72000" cy="287999"/>
            </a:xfrm>
            <a:prstGeom prst="triangle">
              <a:avLst/>
            </a:prstGeom>
            <a:solidFill>
              <a:srgbClr val="31859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4" name="ZoneTexte 183"/>
            <p:cNvSpPr txBox="1">
              <a:spLocks noChangeArrowheads="1"/>
            </p:cNvSpPr>
            <p:nvPr/>
          </p:nvSpPr>
          <p:spPr bwMode="auto">
            <a:xfrm>
              <a:off x="5650258" y="2595241"/>
              <a:ext cx="292963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500" b="1" dirty="0">
                  <a:latin typeface="Calibri" charset="0"/>
                  <a:cs typeface="Calibri" charset="0"/>
                </a:rPr>
                <a:t>R</a:t>
              </a:r>
            </a:p>
          </p:txBody>
        </p:sp>
        <p:sp>
          <p:nvSpPr>
            <p:cNvPr id="408" name="ZoneTexte 157"/>
            <p:cNvSpPr txBox="1">
              <a:spLocks noChangeArrowheads="1"/>
            </p:cNvSpPr>
            <p:nvPr/>
          </p:nvSpPr>
          <p:spPr bwMode="auto">
            <a:xfrm>
              <a:off x="6595651" y="2310239"/>
              <a:ext cx="33855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2400" b="1" dirty="0">
                  <a:latin typeface="Calibri" charset="0"/>
                  <a:cs typeface="Calibri" charset="0"/>
                </a:rPr>
                <a:t>+</a:t>
              </a:r>
            </a:p>
          </p:txBody>
        </p:sp>
        <p:sp>
          <p:nvSpPr>
            <p:cNvPr id="409" name="ZoneTexte 192"/>
            <p:cNvSpPr txBox="1">
              <a:spLocks noChangeArrowheads="1"/>
            </p:cNvSpPr>
            <p:nvPr/>
          </p:nvSpPr>
          <p:spPr bwMode="auto">
            <a:xfrm flipH="1">
              <a:off x="6862048" y="2396047"/>
              <a:ext cx="36988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500" b="1" dirty="0">
                  <a:solidFill>
                    <a:schemeClr val="accent5">
                      <a:lumMod val="75000"/>
                    </a:schemeClr>
                  </a:solidFill>
                  <a:latin typeface="Calibri" charset="0"/>
                  <a:cs typeface="Calibri" charset="0"/>
                </a:rPr>
                <a:t>H</a:t>
              </a:r>
              <a:r>
                <a:rPr lang="fr-FR" sz="1500" b="1" baseline="30000" dirty="0">
                  <a:solidFill>
                    <a:schemeClr val="accent5">
                      <a:lumMod val="75000"/>
                    </a:schemeClr>
                  </a:solidFill>
                  <a:latin typeface="Calibri" charset="0"/>
                  <a:cs typeface="Calibri" charset="0"/>
                </a:rPr>
                <a:t>+</a:t>
              </a:r>
            </a:p>
          </p:txBody>
        </p:sp>
        <p:sp>
          <p:nvSpPr>
            <p:cNvPr id="411" name="Rectangle 410"/>
            <p:cNvSpPr/>
            <p:nvPr/>
          </p:nvSpPr>
          <p:spPr>
            <a:xfrm>
              <a:off x="5377473" y="5171476"/>
              <a:ext cx="179255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2000" b="1" dirty="0"/>
                <a:t>NADH</a:t>
              </a:r>
              <a:r>
                <a:rPr lang="fr-FR" sz="2000" dirty="0"/>
                <a:t> </a:t>
              </a:r>
            </a:p>
            <a:p>
              <a:pPr algn="ctr"/>
              <a:r>
                <a:rPr lang="fr-FR" sz="2000" dirty="0"/>
                <a:t>(forme réduite)</a:t>
              </a:r>
            </a:p>
          </p:txBody>
        </p:sp>
        <p:sp>
          <p:nvSpPr>
            <p:cNvPr id="412" name="ZoneTexte 157"/>
            <p:cNvSpPr txBox="1">
              <a:spLocks noChangeArrowheads="1"/>
            </p:cNvSpPr>
            <p:nvPr/>
          </p:nvSpPr>
          <p:spPr bwMode="auto">
            <a:xfrm>
              <a:off x="4942543" y="2560289"/>
              <a:ext cx="51528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2400" b="1" dirty="0">
                  <a:solidFill>
                    <a:srgbClr val="7F7F7F"/>
                  </a:solidFill>
                  <a:latin typeface="Calibri" charset="0"/>
                  <a:cs typeface="Calibri" charset="0"/>
                </a:rPr>
                <a:t>ou</a:t>
              </a:r>
            </a:p>
          </p:txBody>
        </p:sp>
        <p:sp>
          <p:nvSpPr>
            <p:cNvPr id="413" name="Rectangle 412"/>
            <p:cNvSpPr/>
            <p:nvPr/>
          </p:nvSpPr>
          <p:spPr>
            <a:xfrm>
              <a:off x="7019226" y="982028"/>
              <a:ext cx="88998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Côté A</a:t>
              </a:r>
              <a:endParaRPr lang="fr-FR" sz="2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14" name="Rectangle 413"/>
            <p:cNvSpPr/>
            <p:nvPr/>
          </p:nvSpPr>
          <p:spPr>
            <a:xfrm>
              <a:off x="7036443" y="3109856"/>
              <a:ext cx="87809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Côté B</a:t>
              </a:r>
              <a:endParaRPr lang="fr-FR" sz="2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39" name="ZoneTexte 176"/>
            <p:cNvSpPr txBox="1">
              <a:spLocks noChangeArrowheads="1"/>
            </p:cNvSpPr>
            <p:nvPr/>
          </p:nvSpPr>
          <p:spPr bwMode="auto">
            <a:xfrm flipH="1">
              <a:off x="5186413" y="1467839"/>
              <a:ext cx="30601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500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H</a:t>
              </a:r>
            </a:p>
          </p:txBody>
        </p:sp>
        <p:sp>
          <p:nvSpPr>
            <p:cNvPr id="241" name="ZoneTexte 176"/>
            <p:cNvSpPr txBox="1">
              <a:spLocks noChangeArrowheads="1"/>
            </p:cNvSpPr>
            <p:nvPr/>
          </p:nvSpPr>
          <p:spPr bwMode="auto">
            <a:xfrm flipH="1">
              <a:off x="5177750" y="1869038"/>
              <a:ext cx="30601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500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H</a:t>
              </a:r>
            </a:p>
          </p:txBody>
        </p:sp>
        <p:sp>
          <p:nvSpPr>
            <p:cNvPr id="243" name="ZoneTexte 176"/>
            <p:cNvSpPr txBox="1">
              <a:spLocks noChangeArrowheads="1"/>
            </p:cNvSpPr>
            <p:nvPr/>
          </p:nvSpPr>
          <p:spPr bwMode="auto">
            <a:xfrm flipH="1">
              <a:off x="5220764" y="3552455"/>
              <a:ext cx="30601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500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H</a:t>
              </a:r>
            </a:p>
          </p:txBody>
        </p:sp>
        <p:sp>
          <p:nvSpPr>
            <p:cNvPr id="250" name="ZoneTexte 176"/>
            <p:cNvSpPr txBox="1">
              <a:spLocks noChangeArrowheads="1"/>
            </p:cNvSpPr>
            <p:nvPr/>
          </p:nvSpPr>
          <p:spPr bwMode="auto">
            <a:xfrm flipH="1">
              <a:off x="5212101" y="3953654"/>
              <a:ext cx="30601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500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H</a:t>
              </a:r>
            </a:p>
          </p:txBody>
        </p:sp>
        <p:grpSp>
          <p:nvGrpSpPr>
            <p:cNvPr id="4" name="Grouper 3"/>
            <p:cNvGrpSpPr/>
            <p:nvPr/>
          </p:nvGrpSpPr>
          <p:grpSpPr>
            <a:xfrm>
              <a:off x="4632215" y="1105449"/>
              <a:ext cx="397195" cy="360683"/>
              <a:chOff x="4795401" y="2096770"/>
              <a:chExt cx="397195" cy="360683"/>
            </a:xfrm>
          </p:grpSpPr>
          <p:sp>
            <p:nvSpPr>
              <p:cNvPr id="251" name="ZoneTexte 176"/>
              <p:cNvSpPr txBox="1">
                <a:spLocks noChangeArrowheads="1"/>
              </p:cNvSpPr>
              <p:nvPr/>
            </p:nvSpPr>
            <p:spPr bwMode="auto">
              <a:xfrm flipH="1">
                <a:off x="4795401" y="2111428"/>
                <a:ext cx="306494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500" b="1" dirty="0">
                    <a:solidFill>
                      <a:schemeClr val="accent5">
                        <a:lumMod val="75000"/>
                      </a:schemeClr>
                    </a:solidFill>
                    <a:latin typeface="Calibri" charset="0"/>
                    <a:cs typeface="Calibri" charset="0"/>
                  </a:rPr>
                  <a:t>H</a:t>
                </a:r>
                <a:endParaRPr lang="fr-FR" sz="1500" b="1" baseline="30000" dirty="0">
                  <a:solidFill>
                    <a:schemeClr val="accent5">
                      <a:lumMod val="75000"/>
                    </a:schemeClr>
                  </a:solidFill>
                  <a:latin typeface="Calibri" charset="0"/>
                  <a:cs typeface="Calibri" charset="0"/>
                </a:endParaRPr>
              </a:p>
            </p:txBody>
          </p:sp>
          <p:sp>
            <p:nvSpPr>
              <p:cNvPr id="252" name="ZoneTexte 153"/>
              <p:cNvSpPr txBox="1">
                <a:spLocks noChangeArrowheads="1"/>
              </p:cNvSpPr>
              <p:nvPr/>
            </p:nvSpPr>
            <p:spPr bwMode="auto">
              <a:xfrm rot="5400000">
                <a:off x="4850672" y="2115529"/>
                <a:ext cx="360683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500" b="1" dirty="0">
                    <a:solidFill>
                      <a:schemeClr val="accent5">
                        <a:lumMod val="75000"/>
                      </a:schemeClr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</a:t>
                </a:r>
                <a:endParaRPr lang="fr-FR" sz="1500" b="1" dirty="0">
                  <a:solidFill>
                    <a:schemeClr val="accent5">
                      <a:lumMod val="75000"/>
                    </a:schemeClr>
                  </a:solidFill>
                  <a:latin typeface="Calibri" charset="0"/>
                  <a:cs typeface="Calibri" charset="0"/>
                </a:endParaRPr>
              </a:p>
            </p:txBody>
          </p:sp>
        </p:grpSp>
        <p:sp>
          <p:nvSpPr>
            <p:cNvPr id="6" name="Arc 5"/>
            <p:cNvSpPr/>
            <p:nvPr/>
          </p:nvSpPr>
          <p:spPr>
            <a:xfrm rot="20641219">
              <a:off x="4803634" y="881651"/>
              <a:ext cx="1201447" cy="401438"/>
            </a:xfrm>
            <a:prstGeom prst="arc">
              <a:avLst>
                <a:gd name="adj1" fmla="val 11031726"/>
                <a:gd name="adj2" fmla="val 0"/>
              </a:avLst>
            </a:prstGeom>
            <a:ln w="19050" cap="rnd" cmpd="sng">
              <a:solidFill>
                <a:schemeClr val="accent5">
                  <a:lumMod val="75000"/>
                </a:schemeClr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8" name="Arc 267"/>
            <p:cNvSpPr/>
            <p:nvPr/>
          </p:nvSpPr>
          <p:spPr>
            <a:xfrm rot="3042013">
              <a:off x="4791029" y="1564044"/>
              <a:ext cx="1201447" cy="401438"/>
            </a:xfrm>
            <a:prstGeom prst="arc">
              <a:avLst>
                <a:gd name="adj1" fmla="val 11958409"/>
                <a:gd name="adj2" fmla="val 21120803"/>
              </a:avLst>
            </a:prstGeom>
            <a:ln w="19050" cap="rnd" cmpd="sng">
              <a:solidFill>
                <a:schemeClr val="accent5">
                  <a:lumMod val="75000"/>
                </a:schemeClr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03297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269" grpId="0"/>
      <p:bldP spid="27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Text Box 3"/>
          <p:cNvSpPr txBox="1">
            <a:spLocks noChangeArrowheads="1"/>
          </p:cNvSpPr>
          <p:nvPr/>
        </p:nvSpPr>
        <p:spPr bwMode="auto">
          <a:xfrm>
            <a:off x="179388" y="188913"/>
            <a:ext cx="83093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chemeClr val="accent2"/>
                </a:solidFill>
                <a:latin typeface="Calibri" charset="0"/>
                <a:cs typeface="Calibri" charset="0"/>
              </a:rPr>
              <a:t>IV. Les Coenzymes – Nicotinamide Adénine </a:t>
            </a:r>
            <a:r>
              <a:rPr lang="fr-FR" b="1" dirty="0" err="1">
                <a:solidFill>
                  <a:schemeClr val="accent2"/>
                </a:solidFill>
                <a:latin typeface="Calibri" charset="0"/>
                <a:cs typeface="Calibri" charset="0"/>
              </a:rPr>
              <a:t>Dinucléotide</a:t>
            </a:r>
            <a:r>
              <a:rPr lang="fr-FR" b="1" dirty="0">
                <a:solidFill>
                  <a:schemeClr val="accent2"/>
                </a:solidFill>
                <a:latin typeface="Calibri" charset="0"/>
                <a:cs typeface="Calibri" charset="0"/>
              </a:rPr>
              <a:t> (NAD</a:t>
            </a:r>
            <a:r>
              <a:rPr lang="fr-FR" b="1" baseline="30000" dirty="0">
                <a:solidFill>
                  <a:schemeClr val="accent2"/>
                </a:solidFill>
                <a:latin typeface="Calibri" charset="0"/>
                <a:cs typeface="Calibri" charset="0"/>
              </a:rPr>
              <a:t>+</a:t>
            </a:r>
            <a:r>
              <a:rPr lang="fr-FR" b="1" dirty="0">
                <a:solidFill>
                  <a:schemeClr val="accent2"/>
                </a:solidFill>
                <a:latin typeface="Calibri" charset="0"/>
                <a:cs typeface="Calibri" charset="0"/>
              </a:rPr>
              <a:t>)</a:t>
            </a:r>
          </a:p>
        </p:txBody>
      </p:sp>
      <p:sp>
        <p:nvSpPr>
          <p:cNvPr id="223" name="Rectangle 222"/>
          <p:cNvSpPr/>
          <p:nvPr/>
        </p:nvSpPr>
        <p:spPr>
          <a:xfrm>
            <a:off x="1073362" y="1531180"/>
            <a:ext cx="49730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latin typeface="Wingdings"/>
                <a:ea typeface="Wingdings"/>
                <a:cs typeface="Wingdings"/>
                <a:sym typeface="Wingdings"/>
              </a:rPr>
              <a:t> </a:t>
            </a:r>
            <a:r>
              <a:rPr lang="fr-FR" sz="2000" dirty="0">
                <a:sym typeface="Wingdings"/>
              </a:rPr>
              <a:t>La partie réactive est le cycle nicotinamide</a:t>
            </a:r>
            <a:endParaRPr lang="fr-FR" sz="2000" dirty="0"/>
          </a:p>
        </p:txBody>
      </p:sp>
      <p:sp>
        <p:nvSpPr>
          <p:cNvPr id="224" name="Rectangle 223"/>
          <p:cNvSpPr/>
          <p:nvPr/>
        </p:nvSpPr>
        <p:spPr>
          <a:xfrm>
            <a:off x="1084630" y="1848199"/>
            <a:ext cx="70214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latin typeface="Wingdings"/>
                <a:ea typeface="Wingdings"/>
                <a:cs typeface="Wingdings"/>
                <a:sym typeface="Wingdings"/>
              </a:rPr>
              <a:t> </a:t>
            </a:r>
            <a:r>
              <a:rPr lang="fr-FR" sz="2000" dirty="0">
                <a:sym typeface="Wingdings"/>
              </a:rPr>
              <a:t>NAD</a:t>
            </a:r>
            <a:r>
              <a:rPr lang="fr-FR" sz="2000" baseline="30000" dirty="0">
                <a:sym typeface="Wingdings"/>
              </a:rPr>
              <a:t>+</a:t>
            </a:r>
            <a:r>
              <a:rPr lang="fr-FR" sz="2000" dirty="0">
                <a:sym typeface="Wingdings"/>
              </a:rPr>
              <a:t> accepte 1 ion hydrogène (H</a:t>
            </a:r>
            <a:r>
              <a:rPr lang="fr-FR" sz="2000" baseline="30000" dirty="0">
                <a:sym typeface="Wingdings"/>
              </a:rPr>
              <a:t>+</a:t>
            </a:r>
            <a:r>
              <a:rPr lang="fr-FR" sz="2000" dirty="0">
                <a:sym typeface="Wingdings"/>
              </a:rPr>
              <a:t>) + 2 e</a:t>
            </a:r>
            <a:r>
              <a:rPr lang="fr-FR" sz="2000" baseline="30000" dirty="0">
                <a:sym typeface="Wingdings"/>
              </a:rPr>
              <a:t>-</a:t>
            </a:r>
            <a:r>
              <a:rPr lang="fr-FR" sz="2000" dirty="0">
                <a:sym typeface="Wingdings"/>
              </a:rPr>
              <a:t> = 1 ion hydrure (H</a:t>
            </a:r>
            <a:r>
              <a:rPr lang="fr-FR" sz="2000" baseline="30000" dirty="0">
                <a:sym typeface="Wingdings"/>
              </a:rPr>
              <a:t>-</a:t>
            </a:r>
            <a:r>
              <a:rPr lang="fr-FR" sz="2000" dirty="0">
                <a:sym typeface="Wingdings"/>
              </a:rPr>
              <a:t>) </a:t>
            </a:r>
            <a:endParaRPr lang="fr-FR" sz="2000" dirty="0"/>
          </a:p>
        </p:txBody>
      </p:sp>
      <p:sp>
        <p:nvSpPr>
          <p:cNvPr id="229" name="Rectangle 228"/>
          <p:cNvSpPr/>
          <p:nvPr/>
        </p:nvSpPr>
        <p:spPr>
          <a:xfrm>
            <a:off x="1095898" y="2212252"/>
            <a:ext cx="32925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latin typeface="Wingdings"/>
                <a:ea typeface="Wingdings"/>
                <a:cs typeface="Wingdings"/>
                <a:sym typeface="Wingdings"/>
              </a:rPr>
              <a:t> </a:t>
            </a:r>
            <a:r>
              <a:rPr lang="fr-FR" sz="2000" dirty="0">
                <a:sym typeface="Wingdings"/>
              </a:rPr>
              <a:t>NADH</a:t>
            </a:r>
            <a:r>
              <a:rPr lang="fr-FR" sz="2000" baseline="30000" dirty="0">
                <a:sym typeface="Wingdings"/>
              </a:rPr>
              <a:t> </a:t>
            </a:r>
            <a:r>
              <a:rPr lang="fr-FR" sz="2000" dirty="0">
                <a:sym typeface="Wingdings"/>
              </a:rPr>
              <a:t>est la forme réduite</a:t>
            </a:r>
            <a:endParaRPr lang="fr-FR" sz="2000" dirty="0"/>
          </a:p>
        </p:txBody>
      </p:sp>
      <p:sp>
        <p:nvSpPr>
          <p:cNvPr id="239" name="ZoneTexte 191"/>
          <p:cNvSpPr txBox="1">
            <a:spLocks noChangeArrowheads="1"/>
          </p:cNvSpPr>
          <p:nvPr/>
        </p:nvSpPr>
        <p:spPr bwMode="auto">
          <a:xfrm flipH="1">
            <a:off x="1380770" y="2733856"/>
            <a:ext cx="329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latin typeface="Calibri" charset="0"/>
                <a:cs typeface="Calibri" charset="0"/>
              </a:rPr>
              <a:t>R</a:t>
            </a:r>
          </a:p>
        </p:txBody>
      </p:sp>
      <p:sp>
        <p:nvSpPr>
          <p:cNvPr id="241" name="ZoneTexte 192"/>
          <p:cNvSpPr txBox="1">
            <a:spLocks noChangeArrowheads="1"/>
          </p:cNvSpPr>
          <p:nvPr/>
        </p:nvSpPr>
        <p:spPr bwMode="auto">
          <a:xfrm flipH="1">
            <a:off x="1536005" y="2733856"/>
            <a:ext cx="3464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solidFill>
                  <a:schemeClr val="accent4"/>
                </a:solidFill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243" name="ZoneTexte 193"/>
          <p:cNvSpPr txBox="1">
            <a:spLocks noChangeArrowheads="1"/>
          </p:cNvSpPr>
          <p:nvPr/>
        </p:nvSpPr>
        <p:spPr bwMode="auto">
          <a:xfrm flipH="1">
            <a:off x="1685899" y="2844729"/>
            <a:ext cx="28866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b="1" dirty="0">
                <a:solidFill>
                  <a:schemeClr val="accent4"/>
                </a:solidFill>
                <a:latin typeface="Calibri" charset="0"/>
                <a:cs typeface="Calibri" charset="0"/>
              </a:rPr>
              <a:t>2</a:t>
            </a:r>
          </a:p>
        </p:txBody>
      </p:sp>
      <p:sp>
        <p:nvSpPr>
          <p:cNvPr id="250" name="ZoneTexte 191"/>
          <p:cNvSpPr txBox="1">
            <a:spLocks noChangeArrowheads="1"/>
          </p:cNvSpPr>
          <p:nvPr/>
        </p:nvSpPr>
        <p:spPr bwMode="auto">
          <a:xfrm flipH="1">
            <a:off x="2060721" y="2736783"/>
            <a:ext cx="7558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latin typeface="Calibri" charset="0"/>
                <a:cs typeface="Calibri" charset="0"/>
              </a:rPr>
              <a:t>NAD</a:t>
            </a:r>
            <a:r>
              <a:rPr lang="fr-FR" sz="2000" b="1" baseline="30000" dirty="0">
                <a:latin typeface="Calibri" charset="0"/>
                <a:cs typeface="Calibri" charset="0"/>
              </a:rPr>
              <a:t>+</a:t>
            </a:r>
          </a:p>
        </p:txBody>
      </p:sp>
      <p:sp>
        <p:nvSpPr>
          <p:cNvPr id="251" name="ZoneTexte 191"/>
          <p:cNvSpPr txBox="1">
            <a:spLocks noChangeArrowheads="1"/>
          </p:cNvSpPr>
          <p:nvPr/>
        </p:nvSpPr>
        <p:spPr bwMode="auto">
          <a:xfrm flipH="1">
            <a:off x="1869269" y="2728967"/>
            <a:ext cx="3124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latin typeface="Calibri" charset="0"/>
                <a:cs typeface="Calibri" charset="0"/>
              </a:rPr>
              <a:t>+</a:t>
            </a:r>
          </a:p>
        </p:txBody>
      </p:sp>
      <p:cxnSp>
        <p:nvCxnSpPr>
          <p:cNvPr id="252" name="Connecteur droit avec flèche 251"/>
          <p:cNvCxnSpPr/>
          <p:nvPr/>
        </p:nvCxnSpPr>
        <p:spPr>
          <a:xfrm rot="16200000">
            <a:off x="3088831" y="2632338"/>
            <a:ext cx="0" cy="647699"/>
          </a:xfrm>
          <a:prstGeom prst="straightConnector1">
            <a:avLst/>
          </a:prstGeom>
          <a:ln w="38100" cap="rnd" cmpd="sng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1" name="ZoneTexte 191"/>
          <p:cNvSpPr txBox="1">
            <a:spLocks noChangeArrowheads="1"/>
          </p:cNvSpPr>
          <p:nvPr/>
        </p:nvSpPr>
        <p:spPr bwMode="auto">
          <a:xfrm flipH="1">
            <a:off x="3364807" y="2728968"/>
            <a:ext cx="329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latin typeface="Calibri" charset="0"/>
                <a:cs typeface="Calibri" charset="0"/>
              </a:rPr>
              <a:t>R</a:t>
            </a:r>
          </a:p>
        </p:txBody>
      </p:sp>
      <p:sp>
        <p:nvSpPr>
          <p:cNvPr id="273" name="ZoneTexte 192"/>
          <p:cNvSpPr txBox="1">
            <a:spLocks noChangeArrowheads="1"/>
          </p:cNvSpPr>
          <p:nvPr/>
        </p:nvSpPr>
        <p:spPr bwMode="auto">
          <a:xfrm flipH="1">
            <a:off x="3520042" y="2728968"/>
            <a:ext cx="14315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(</a:t>
            </a:r>
            <a:r>
              <a:rPr lang="fr-FR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  <a:cs typeface="Calibri" charset="0"/>
              </a:rPr>
              <a:t>H</a:t>
            </a:r>
            <a:r>
              <a:rPr lang="fr-FR" sz="2000" b="1" baseline="30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  <a:cs typeface="Calibri" charset="0"/>
              </a:rPr>
              <a:t>+</a:t>
            </a:r>
            <a:r>
              <a:rPr lang="fr-FR" sz="2000" b="1" dirty="0">
                <a:latin typeface="Calibri" charset="0"/>
                <a:cs typeface="Calibri" charset="0"/>
              </a:rPr>
              <a:t>+</a:t>
            </a:r>
            <a:r>
              <a:rPr lang="fr-FR" sz="2000" b="1" dirty="0">
                <a:solidFill>
                  <a:srgbClr val="C00000"/>
                </a:solidFill>
                <a:latin typeface="Calibri" charset="0"/>
                <a:cs typeface="Calibri" charset="0"/>
              </a:rPr>
              <a:t>H</a:t>
            </a:r>
            <a:r>
              <a:rPr lang="fr-FR" sz="2000" b="1" baseline="30000" dirty="0">
                <a:solidFill>
                  <a:srgbClr val="C00000"/>
                </a:solidFill>
                <a:latin typeface="Calibri" charset="0"/>
                <a:cs typeface="Calibri" charset="0"/>
              </a:rPr>
              <a:t>+</a:t>
            </a:r>
            <a:r>
              <a:rPr lang="fr-FR" sz="2000" b="1" dirty="0">
                <a:solidFill>
                  <a:srgbClr val="C00000"/>
                </a:solidFill>
                <a:latin typeface="Calibri" charset="0"/>
                <a:cs typeface="Calibri" charset="0"/>
              </a:rPr>
              <a:t>+2e</a:t>
            </a:r>
            <a:r>
              <a:rPr lang="fr-FR" sz="2000" b="1" baseline="30000" dirty="0">
                <a:solidFill>
                  <a:srgbClr val="C00000"/>
                </a:solidFill>
                <a:latin typeface="Calibri" charset="0"/>
                <a:cs typeface="Calibri" charset="0"/>
              </a:rPr>
              <a:t>-</a:t>
            </a:r>
            <a:r>
              <a:rPr lang="fr-FR" sz="20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)</a:t>
            </a:r>
          </a:p>
        </p:txBody>
      </p:sp>
      <p:sp>
        <p:nvSpPr>
          <p:cNvPr id="275" name="ZoneTexte 191"/>
          <p:cNvSpPr txBox="1">
            <a:spLocks noChangeArrowheads="1"/>
          </p:cNvSpPr>
          <p:nvPr/>
        </p:nvSpPr>
        <p:spPr bwMode="auto">
          <a:xfrm flipH="1">
            <a:off x="4986329" y="2731895"/>
            <a:ext cx="7558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latin typeface="Calibri" charset="0"/>
                <a:cs typeface="Calibri" charset="0"/>
              </a:rPr>
              <a:t>NAD</a:t>
            </a:r>
            <a:r>
              <a:rPr lang="fr-FR" sz="2000" b="1" baseline="30000" dirty="0">
                <a:latin typeface="Calibri" charset="0"/>
                <a:cs typeface="Calibri" charset="0"/>
              </a:rPr>
              <a:t>+</a:t>
            </a:r>
          </a:p>
        </p:txBody>
      </p:sp>
      <p:sp>
        <p:nvSpPr>
          <p:cNvPr id="276" name="ZoneTexte 191"/>
          <p:cNvSpPr txBox="1">
            <a:spLocks noChangeArrowheads="1"/>
          </p:cNvSpPr>
          <p:nvPr/>
        </p:nvSpPr>
        <p:spPr bwMode="auto">
          <a:xfrm flipH="1">
            <a:off x="4794877" y="2724079"/>
            <a:ext cx="3124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latin typeface="Calibri" charset="0"/>
                <a:cs typeface="Calibri" charset="0"/>
              </a:rPr>
              <a:t>+</a:t>
            </a:r>
          </a:p>
        </p:txBody>
      </p:sp>
      <p:cxnSp>
        <p:nvCxnSpPr>
          <p:cNvPr id="277" name="Connecteur droit avec flèche 276"/>
          <p:cNvCxnSpPr/>
          <p:nvPr/>
        </p:nvCxnSpPr>
        <p:spPr>
          <a:xfrm rot="16200000">
            <a:off x="6066040" y="2632338"/>
            <a:ext cx="0" cy="647699"/>
          </a:xfrm>
          <a:prstGeom prst="straightConnector1">
            <a:avLst/>
          </a:prstGeom>
          <a:ln w="38100" cap="rnd" cmpd="sng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8" name="ZoneTexte 191"/>
          <p:cNvSpPr txBox="1">
            <a:spLocks noChangeArrowheads="1"/>
          </p:cNvSpPr>
          <p:nvPr/>
        </p:nvSpPr>
        <p:spPr bwMode="auto">
          <a:xfrm flipH="1">
            <a:off x="6342016" y="2728968"/>
            <a:ext cx="329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latin typeface="Calibri" charset="0"/>
                <a:cs typeface="Calibri" charset="0"/>
              </a:rPr>
              <a:t>R</a:t>
            </a:r>
          </a:p>
        </p:txBody>
      </p:sp>
      <p:sp>
        <p:nvSpPr>
          <p:cNvPr id="279" name="ZoneTexte 192"/>
          <p:cNvSpPr txBox="1">
            <a:spLocks noChangeArrowheads="1"/>
          </p:cNvSpPr>
          <p:nvPr/>
        </p:nvSpPr>
        <p:spPr bwMode="auto">
          <a:xfrm flipH="1">
            <a:off x="7436507" y="2719638"/>
            <a:ext cx="3124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latin typeface="Calibri" charset="0"/>
                <a:cs typeface="Calibri" charset="0"/>
              </a:rPr>
              <a:t>+</a:t>
            </a:r>
            <a:endParaRPr lang="fr-FR" sz="2000" b="1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280" name="ZoneTexte 191"/>
          <p:cNvSpPr txBox="1">
            <a:spLocks noChangeArrowheads="1"/>
          </p:cNvSpPr>
          <p:nvPr/>
        </p:nvSpPr>
        <p:spPr bwMode="auto">
          <a:xfrm flipH="1">
            <a:off x="6729746" y="2732525"/>
            <a:ext cx="8325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latin typeface="Calibri" charset="0"/>
                <a:cs typeface="Calibri" charset="0"/>
              </a:rPr>
              <a:t>NAD</a:t>
            </a:r>
            <a:r>
              <a:rPr lang="fr-FR" sz="2000" b="1" dirty="0">
                <a:solidFill>
                  <a:srgbClr val="C00000"/>
                </a:solidFill>
                <a:latin typeface="Calibri" charset="0"/>
                <a:cs typeface="Calibri" charset="0"/>
              </a:rPr>
              <a:t>H</a:t>
            </a:r>
            <a:endParaRPr lang="fr-FR" sz="2000" b="1" baseline="30000" dirty="0">
              <a:solidFill>
                <a:srgbClr val="C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281" name="ZoneTexte 191"/>
          <p:cNvSpPr txBox="1">
            <a:spLocks noChangeArrowheads="1"/>
          </p:cNvSpPr>
          <p:nvPr/>
        </p:nvSpPr>
        <p:spPr bwMode="auto">
          <a:xfrm flipH="1">
            <a:off x="6538294" y="2724709"/>
            <a:ext cx="3124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latin typeface="Calibri" charset="0"/>
                <a:cs typeface="Calibri" charset="0"/>
              </a:rPr>
              <a:t>+</a:t>
            </a:r>
          </a:p>
        </p:txBody>
      </p:sp>
      <p:sp>
        <p:nvSpPr>
          <p:cNvPr id="5" name="Rectangle 4"/>
          <p:cNvSpPr/>
          <p:nvPr/>
        </p:nvSpPr>
        <p:spPr>
          <a:xfrm>
            <a:off x="7655068" y="2750416"/>
            <a:ext cx="406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  <a:cs typeface="Calibri" charset="0"/>
              </a:rPr>
              <a:t>H</a:t>
            </a:r>
            <a:r>
              <a:rPr lang="fr-FR" b="1" baseline="30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  <a:cs typeface="Calibri" charset="0"/>
              </a:rPr>
              <a:t>+</a:t>
            </a:r>
            <a:endParaRPr lang="fr-FR" dirty="0"/>
          </a:p>
        </p:txBody>
      </p:sp>
      <p:sp>
        <p:nvSpPr>
          <p:cNvPr id="282" name="Rectangle 281"/>
          <p:cNvSpPr/>
          <p:nvPr/>
        </p:nvSpPr>
        <p:spPr>
          <a:xfrm>
            <a:off x="1100291" y="3254957"/>
            <a:ext cx="56605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latin typeface="Wingdings"/>
                <a:ea typeface="Wingdings"/>
                <a:cs typeface="Wingdings"/>
                <a:sym typeface="Wingdings"/>
              </a:rPr>
              <a:t> </a:t>
            </a:r>
            <a:r>
              <a:rPr lang="fr-FR" sz="2000" dirty="0">
                <a:sym typeface="Wingdings"/>
              </a:rPr>
              <a:t>NAD</a:t>
            </a:r>
            <a:r>
              <a:rPr lang="fr-FR" sz="2000" baseline="30000" dirty="0">
                <a:sym typeface="Wingdings"/>
              </a:rPr>
              <a:t>+</a:t>
            </a:r>
            <a:r>
              <a:rPr lang="fr-FR" sz="2000" dirty="0">
                <a:sym typeface="Wingdings"/>
              </a:rPr>
              <a:t> est l’accepteur d’e</a:t>
            </a:r>
            <a:r>
              <a:rPr lang="fr-FR" sz="2000" baseline="30000" dirty="0">
                <a:sym typeface="Wingdings"/>
              </a:rPr>
              <a:t>-</a:t>
            </a:r>
            <a:r>
              <a:rPr lang="fr-FR" sz="2000" dirty="0">
                <a:sym typeface="Wingdings"/>
              </a:rPr>
              <a:t> dans réactions du type:</a:t>
            </a:r>
            <a:endParaRPr lang="fr-FR" sz="2000" dirty="0"/>
          </a:p>
        </p:txBody>
      </p:sp>
      <p:sp>
        <p:nvSpPr>
          <p:cNvPr id="283" name="ZoneTexte 191"/>
          <p:cNvSpPr txBox="1">
            <a:spLocks noChangeArrowheads="1"/>
          </p:cNvSpPr>
          <p:nvPr/>
        </p:nvSpPr>
        <p:spPr bwMode="auto">
          <a:xfrm flipH="1">
            <a:off x="1742135" y="4080055"/>
            <a:ext cx="7558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latin typeface="Calibri" charset="0"/>
                <a:cs typeface="Calibri" charset="0"/>
              </a:rPr>
              <a:t>NAD</a:t>
            </a:r>
            <a:r>
              <a:rPr lang="fr-FR" sz="2000" b="1" baseline="30000" dirty="0">
                <a:latin typeface="Calibri" charset="0"/>
                <a:cs typeface="Calibri" charset="0"/>
              </a:rPr>
              <a:t>+</a:t>
            </a:r>
          </a:p>
        </p:txBody>
      </p:sp>
      <p:sp>
        <p:nvSpPr>
          <p:cNvPr id="284" name="ZoneTexte 159"/>
          <p:cNvSpPr txBox="1">
            <a:spLocks noChangeArrowheads="1"/>
          </p:cNvSpPr>
          <p:nvPr/>
        </p:nvSpPr>
        <p:spPr bwMode="auto">
          <a:xfrm>
            <a:off x="3069301" y="4122896"/>
            <a:ext cx="28725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285" name="ZoneTexte 156"/>
          <p:cNvSpPr txBox="1">
            <a:spLocks noChangeArrowheads="1"/>
          </p:cNvSpPr>
          <p:nvPr/>
        </p:nvSpPr>
        <p:spPr bwMode="auto">
          <a:xfrm>
            <a:off x="3388369" y="4117968"/>
            <a:ext cx="34255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R’</a:t>
            </a:r>
          </a:p>
        </p:txBody>
      </p:sp>
      <p:cxnSp>
        <p:nvCxnSpPr>
          <p:cNvPr id="292" name="Connecteur droit 166"/>
          <p:cNvCxnSpPr>
            <a:cxnSpLocks noChangeShapeType="1"/>
          </p:cNvCxnSpPr>
          <p:nvPr/>
        </p:nvCxnSpPr>
        <p:spPr bwMode="auto">
          <a:xfrm>
            <a:off x="2976907" y="4302757"/>
            <a:ext cx="153991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96" name="ZoneTexte 179"/>
          <p:cNvSpPr txBox="1">
            <a:spLocks noChangeArrowheads="1"/>
          </p:cNvSpPr>
          <p:nvPr/>
        </p:nvSpPr>
        <p:spPr bwMode="auto">
          <a:xfrm>
            <a:off x="3050822" y="4473536"/>
            <a:ext cx="43610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O</a:t>
            </a:r>
            <a:r>
              <a:rPr lang="fr-FR" sz="15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297" name="ZoneTexte 182"/>
          <p:cNvSpPr txBox="1">
            <a:spLocks noChangeArrowheads="1"/>
          </p:cNvSpPr>
          <p:nvPr/>
        </p:nvSpPr>
        <p:spPr bwMode="auto">
          <a:xfrm>
            <a:off x="3055750" y="3739767"/>
            <a:ext cx="30601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solidFill>
                  <a:srgbClr val="C00000"/>
                </a:solidFill>
                <a:latin typeface="Calibri" charset="0"/>
                <a:cs typeface="Calibri" charset="0"/>
              </a:rPr>
              <a:t>H</a:t>
            </a:r>
          </a:p>
        </p:txBody>
      </p:sp>
      <p:cxnSp>
        <p:nvCxnSpPr>
          <p:cNvPr id="298" name="Connecteur droit 185"/>
          <p:cNvCxnSpPr>
            <a:cxnSpLocks noChangeShapeType="1"/>
          </p:cNvCxnSpPr>
          <p:nvPr/>
        </p:nvCxnSpPr>
        <p:spPr bwMode="auto">
          <a:xfrm rot="5400000">
            <a:off x="3135825" y="4484365"/>
            <a:ext cx="152759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00" name="ZoneTexte 158"/>
          <p:cNvSpPr txBox="1">
            <a:spLocks noChangeArrowheads="1"/>
          </p:cNvSpPr>
          <p:nvPr/>
        </p:nvSpPr>
        <p:spPr bwMode="auto">
          <a:xfrm>
            <a:off x="2734413" y="4122896"/>
            <a:ext cx="29296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R</a:t>
            </a:r>
          </a:p>
        </p:txBody>
      </p:sp>
      <p:cxnSp>
        <p:nvCxnSpPr>
          <p:cNvPr id="301" name="Connecteur droit 164"/>
          <p:cNvCxnSpPr>
            <a:cxnSpLocks noChangeShapeType="1"/>
          </p:cNvCxnSpPr>
          <p:nvPr/>
        </p:nvCxnSpPr>
        <p:spPr bwMode="auto">
          <a:xfrm>
            <a:off x="3289155" y="4302757"/>
            <a:ext cx="153990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314" name="Groupe 121"/>
          <p:cNvGrpSpPr>
            <a:grpSpLocks/>
          </p:cNvGrpSpPr>
          <p:nvPr/>
        </p:nvGrpSpPr>
        <p:grpSpPr bwMode="auto">
          <a:xfrm>
            <a:off x="5739288" y="4404329"/>
            <a:ext cx="36958" cy="152759"/>
            <a:chOff x="2547084" y="3303008"/>
            <a:chExt cx="47649" cy="198000"/>
          </a:xfrm>
        </p:grpSpPr>
        <p:cxnSp>
          <p:nvCxnSpPr>
            <p:cNvPr id="315" name="Connecteur droit 173"/>
            <p:cNvCxnSpPr>
              <a:cxnSpLocks noChangeShapeType="1"/>
            </p:cNvCxnSpPr>
            <p:nvPr/>
          </p:nvCxnSpPr>
          <p:spPr bwMode="auto">
            <a:xfrm rot="5400000">
              <a:off x="2448084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16" name="Connecteur droit 174"/>
            <p:cNvCxnSpPr>
              <a:cxnSpLocks noChangeShapeType="1"/>
            </p:cNvCxnSpPr>
            <p:nvPr/>
          </p:nvCxnSpPr>
          <p:spPr bwMode="auto">
            <a:xfrm rot="5400000">
              <a:off x="2495733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cxnSp>
        <p:nvCxnSpPr>
          <p:cNvPr id="322" name="Connecteur droit 185"/>
          <p:cNvCxnSpPr>
            <a:cxnSpLocks noChangeShapeType="1"/>
          </p:cNvCxnSpPr>
          <p:nvPr/>
        </p:nvCxnSpPr>
        <p:spPr bwMode="auto">
          <a:xfrm rot="5400000">
            <a:off x="3135825" y="4121157"/>
            <a:ext cx="152759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23" name="ZoneTexte 159"/>
          <p:cNvSpPr txBox="1">
            <a:spLocks noChangeArrowheads="1"/>
          </p:cNvSpPr>
          <p:nvPr/>
        </p:nvSpPr>
        <p:spPr bwMode="auto">
          <a:xfrm>
            <a:off x="5614863" y="4117968"/>
            <a:ext cx="28725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324" name="ZoneTexte 156"/>
          <p:cNvSpPr txBox="1">
            <a:spLocks noChangeArrowheads="1"/>
          </p:cNvSpPr>
          <p:nvPr/>
        </p:nvSpPr>
        <p:spPr bwMode="auto">
          <a:xfrm>
            <a:off x="5933931" y="4113040"/>
            <a:ext cx="34255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R’</a:t>
            </a:r>
          </a:p>
        </p:txBody>
      </p:sp>
      <p:cxnSp>
        <p:nvCxnSpPr>
          <p:cNvPr id="325" name="Connecteur droit 166"/>
          <p:cNvCxnSpPr>
            <a:cxnSpLocks noChangeShapeType="1"/>
          </p:cNvCxnSpPr>
          <p:nvPr/>
        </p:nvCxnSpPr>
        <p:spPr bwMode="auto">
          <a:xfrm>
            <a:off x="5522469" y="4297829"/>
            <a:ext cx="153991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26" name="ZoneTexte 179"/>
          <p:cNvSpPr txBox="1">
            <a:spLocks noChangeArrowheads="1"/>
          </p:cNvSpPr>
          <p:nvPr/>
        </p:nvSpPr>
        <p:spPr bwMode="auto">
          <a:xfrm>
            <a:off x="5603519" y="4468608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333" name="ZoneTexte 158"/>
          <p:cNvSpPr txBox="1">
            <a:spLocks noChangeArrowheads="1"/>
          </p:cNvSpPr>
          <p:nvPr/>
        </p:nvSpPr>
        <p:spPr bwMode="auto">
          <a:xfrm>
            <a:off x="5279975" y="4117968"/>
            <a:ext cx="29296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R</a:t>
            </a:r>
          </a:p>
        </p:txBody>
      </p:sp>
      <p:cxnSp>
        <p:nvCxnSpPr>
          <p:cNvPr id="334" name="Connecteur droit 164"/>
          <p:cNvCxnSpPr>
            <a:cxnSpLocks noChangeShapeType="1"/>
          </p:cNvCxnSpPr>
          <p:nvPr/>
        </p:nvCxnSpPr>
        <p:spPr bwMode="auto">
          <a:xfrm>
            <a:off x="5834717" y="4297829"/>
            <a:ext cx="153990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36" name="ZoneTexte 191"/>
          <p:cNvSpPr txBox="1">
            <a:spLocks noChangeArrowheads="1"/>
          </p:cNvSpPr>
          <p:nvPr/>
        </p:nvSpPr>
        <p:spPr bwMode="auto">
          <a:xfrm flipH="1">
            <a:off x="2462746" y="4077937"/>
            <a:ext cx="3124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latin typeface="Calibri" charset="0"/>
                <a:cs typeface="Calibri" charset="0"/>
              </a:rPr>
              <a:t>+</a:t>
            </a:r>
          </a:p>
        </p:txBody>
      </p:sp>
      <p:cxnSp>
        <p:nvCxnSpPr>
          <p:cNvPr id="337" name="Connecteur droit avec flèche 336"/>
          <p:cNvCxnSpPr/>
          <p:nvPr/>
        </p:nvCxnSpPr>
        <p:spPr>
          <a:xfrm rot="16200000">
            <a:off x="4054774" y="3977168"/>
            <a:ext cx="0" cy="647699"/>
          </a:xfrm>
          <a:prstGeom prst="straightConnector1">
            <a:avLst/>
          </a:prstGeom>
          <a:ln w="38100" cap="rnd" cmpd="sng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8" name="ZoneTexte 191"/>
          <p:cNvSpPr txBox="1">
            <a:spLocks noChangeArrowheads="1"/>
          </p:cNvSpPr>
          <p:nvPr/>
        </p:nvSpPr>
        <p:spPr bwMode="auto">
          <a:xfrm flipH="1">
            <a:off x="4378624" y="4076674"/>
            <a:ext cx="8325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latin typeface="Calibri" charset="0"/>
                <a:cs typeface="Calibri" charset="0"/>
              </a:rPr>
              <a:t>NAD</a:t>
            </a:r>
            <a:r>
              <a:rPr lang="fr-FR" sz="2000" b="1" dirty="0">
                <a:solidFill>
                  <a:srgbClr val="558ED5"/>
                </a:solidFill>
                <a:latin typeface="Calibri" charset="0"/>
                <a:cs typeface="Calibri" charset="0"/>
              </a:rPr>
              <a:t>H</a:t>
            </a:r>
            <a:endParaRPr lang="fr-FR" sz="2000" b="1" baseline="30000" dirty="0">
              <a:solidFill>
                <a:srgbClr val="558ED5"/>
              </a:solidFill>
              <a:latin typeface="Calibri" charset="0"/>
              <a:cs typeface="Calibri" charset="0"/>
            </a:endParaRPr>
          </a:p>
        </p:txBody>
      </p:sp>
      <p:sp>
        <p:nvSpPr>
          <p:cNvPr id="339" name="ZoneTexte 191"/>
          <p:cNvSpPr txBox="1">
            <a:spLocks noChangeArrowheads="1"/>
          </p:cNvSpPr>
          <p:nvPr/>
        </p:nvSpPr>
        <p:spPr bwMode="auto">
          <a:xfrm flipH="1">
            <a:off x="5076413" y="4057575"/>
            <a:ext cx="3124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latin typeface="Calibri" charset="0"/>
                <a:cs typeface="Calibri" charset="0"/>
              </a:rPr>
              <a:t>+</a:t>
            </a:r>
          </a:p>
        </p:txBody>
      </p:sp>
      <p:sp>
        <p:nvSpPr>
          <p:cNvPr id="342" name="ZoneTexte 191"/>
          <p:cNvSpPr txBox="1">
            <a:spLocks noChangeArrowheads="1"/>
          </p:cNvSpPr>
          <p:nvPr/>
        </p:nvSpPr>
        <p:spPr bwMode="auto">
          <a:xfrm flipH="1">
            <a:off x="6158665" y="4058616"/>
            <a:ext cx="3124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latin typeface="Calibri" charset="0"/>
                <a:cs typeface="Calibri" charset="0"/>
              </a:rPr>
              <a:t>+</a:t>
            </a:r>
          </a:p>
        </p:txBody>
      </p:sp>
      <p:sp>
        <p:nvSpPr>
          <p:cNvPr id="351" name="ZoneTexte 182"/>
          <p:cNvSpPr txBox="1">
            <a:spLocks noChangeArrowheads="1"/>
          </p:cNvSpPr>
          <p:nvPr/>
        </p:nvSpPr>
        <p:spPr bwMode="auto">
          <a:xfrm>
            <a:off x="6383088" y="4109391"/>
            <a:ext cx="36988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solidFill>
                  <a:srgbClr val="C00000"/>
                </a:solidFill>
                <a:latin typeface="Calibri" charset="0"/>
                <a:cs typeface="Calibri" charset="0"/>
              </a:rPr>
              <a:t>H</a:t>
            </a:r>
            <a:r>
              <a:rPr lang="fr-FR" sz="1500" b="1" baseline="30000" dirty="0">
                <a:solidFill>
                  <a:srgbClr val="C00000"/>
                </a:solidFill>
                <a:latin typeface="Calibri" charset="0"/>
                <a:cs typeface="Calibri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8014230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rme libre 13"/>
          <p:cNvSpPr/>
          <p:nvPr/>
        </p:nvSpPr>
        <p:spPr>
          <a:xfrm>
            <a:off x="2035078" y="1138612"/>
            <a:ext cx="1037836" cy="1058743"/>
          </a:xfrm>
          <a:custGeom>
            <a:avLst/>
            <a:gdLst>
              <a:gd name="connsiteX0" fmla="*/ 157394 w 1037836"/>
              <a:gd name="connsiteY0" fmla="*/ 7722 h 1058743"/>
              <a:gd name="connsiteX1" fmla="*/ 30394 w 1037836"/>
              <a:gd name="connsiteY1" fmla="*/ 60639 h 1058743"/>
              <a:gd name="connsiteX2" fmla="*/ 14519 w 1037836"/>
              <a:gd name="connsiteY2" fmla="*/ 219389 h 1058743"/>
              <a:gd name="connsiteX3" fmla="*/ 210311 w 1037836"/>
              <a:gd name="connsiteY3" fmla="*/ 319930 h 1058743"/>
              <a:gd name="connsiteX4" fmla="*/ 400811 w 1037836"/>
              <a:gd name="connsiteY4" fmla="*/ 409889 h 1058743"/>
              <a:gd name="connsiteX5" fmla="*/ 432561 w 1037836"/>
              <a:gd name="connsiteY5" fmla="*/ 558055 h 1058743"/>
              <a:gd name="connsiteX6" fmla="*/ 437853 w 1037836"/>
              <a:gd name="connsiteY6" fmla="*/ 801472 h 1058743"/>
              <a:gd name="connsiteX7" fmla="*/ 591311 w 1037836"/>
              <a:gd name="connsiteY7" fmla="*/ 928472 h 1058743"/>
              <a:gd name="connsiteX8" fmla="*/ 840019 w 1037836"/>
              <a:gd name="connsiteY8" fmla="*/ 1055472 h 1058743"/>
              <a:gd name="connsiteX9" fmla="*/ 993478 w 1037836"/>
              <a:gd name="connsiteY9" fmla="*/ 1007847 h 1058743"/>
              <a:gd name="connsiteX10" fmla="*/ 1009353 w 1037836"/>
              <a:gd name="connsiteY10" fmla="*/ 864972 h 1058743"/>
              <a:gd name="connsiteX11" fmla="*/ 638936 w 1037836"/>
              <a:gd name="connsiteY11" fmla="*/ 648014 h 1058743"/>
              <a:gd name="connsiteX12" fmla="*/ 596603 w 1037836"/>
              <a:gd name="connsiteY12" fmla="*/ 483972 h 1058743"/>
              <a:gd name="connsiteX13" fmla="*/ 591311 w 1037836"/>
              <a:gd name="connsiteY13" fmla="*/ 214097 h 1058743"/>
              <a:gd name="connsiteX14" fmla="*/ 157394 w 1037836"/>
              <a:gd name="connsiteY14" fmla="*/ 7722 h 1058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37836" h="1058743">
                <a:moveTo>
                  <a:pt x="157394" y="7722"/>
                </a:moveTo>
                <a:cubicBezTo>
                  <a:pt x="63908" y="-17854"/>
                  <a:pt x="54206" y="25361"/>
                  <a:pt x="30394" y="60639"/>
                </a:cubicBezTo>
                <a:cubicBezTo>
                  <a:pt x="6582" y="95917"/>
                  <a:pt x="-15467" y="176174"/>
                  <a:pt x="14519" y="219389"/>
                </a:cubicBezTo>
                <a:cubicBezTo>
                  <a:pt x="44505" y="262604"/>
                  <a:pt x="145929" y="288180"/>
                  <a:pt x="210311" y="319930"/>
                </a:cubicBezTo>
                <a:cubicBezTo>
                  <a:pt x="274693" y="351680"/>
                  <a:pt x="363769" y="370202"/>
                  <a:pt x="400811" y="409889"/>
                </a:cubicBezTo>
                <a:cubicBezTo>
                  <a:pt x="437853" y="449577"/>
                  <a:pt x="426387" y="492791"/>
                  <a:pt x="432561" y="558055"/>
                </a:cubicBezTo>
                <a:cubicBezTo>
                  <a:pt x="438735" y="623319"/>
                  <a:pt x="411395" y="739736"/>
                  <a:pt x="437853" y="801472"/>
                </a:cubicBezTo>
                <a:cubicBezTo>
                  <a:pt x="464311" y="863208"/>
                  <a:pt x="524283" y="886139"/>
                  <a:pt x="591311" y="928472"/>
                </a:cubicBezTo>
                <a:cubicBezTo>
                  <a:pt x="658339" y="970805"/>
                  <a:pt x="772991" y="1042243"/>
                  <a:pt x="840019" y="1055472"/>
                </a:cubicBezTo>
                <a:cubicBezTo>
                  <a:pt x="907047" y="1068701"/>
                  <a:pt x="965256" y="1039597"/>
                  <a:pt x="993478" y="1007847"/>
                </a:cubicBezTo>
                <a:cubicBezTo>
                  <a:pt x="1021700" y="976097"/>
                  <a:pt x="1068443" y="924944"/>
                  <a:pt x="1009353" y="864972"/>
                </a:cubicBezTo>
                <a:cubicBezTo>
                  <a:pt x="950263" y="805000"/>
                  <a:pt x="707728" y="711514"/>
                  <a:pt x="638936" y="648014"/>
                </a:cubicBezTo>
                <a:cubicBezTo>
                  <a:pt x="570144" y="584514"/>
                  <a:pt x="604540" y="556291"/>
                  <a:pt x="596603" y="483972"/>
                </a:cubicBezTo>
                <a:cubicBezTo>
                  <a:pt x="588666" y="411653"/>
                  <a:pt x="665394" y="294354"/>
                  <a:pt x="591311" y="214097"/>
                </a:cubicBezTo>
                <a:cubicBezTo>
                  <a:pt x="517228" y="133840"/>
                  <a:pt x="250880" y="33298"/>
                  <a:pt x="157394" y="7722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6" name="Text Box 3"/>
          <p:cNvSpPr txBox="1">
            <a:spLocks noChangeArrowheads="1"/>
          </p:cNvSpPr>
          <p:nvPr/>
        </p:nvSpPr>
        <p:spPr bwMode="auto">
          <a:xfrm>
            <a:off x="179388" y="188913"/>
            <a:ext cx="87008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chemeClr val="accent2"/>
                </a:solidFill>
                <a:latin typeface="Calibri" charset="0"/>
                <a:cs typeface="Calibri" charset="0"/>
              </a:rPr>
              <a:t>V. Les Coenzymes – La Flavine </a:t>
            </a:r>
            <a:r>
              <a:rPr lang="fr-FR" b="1" dirty="0" err="1">
                <a:solidFill>
                  <a:schemeClr val="accent2"/>
                </a:solidFill>
                <a:latin typeface="Calibri" charset="0"/>
                <a:cs typeface="Calibri" charset="0"/>
              </a:rPr>
              <a:t>Adenine</a:t>
            </a:r>
            <a:r>
              <a:rPr lang="fr-FR" b="1" dirty="0">
                <a:solidFill>
                  <a:schemeClr val="accent2"/>
                </a:solidFill>
                <a:latin typeface="Calibri" charset="0"/>
                <a:cs typeface="Calibri" charset="0"/>
              </a:rPr>
              <a:t> </a:t>
            </a:r>
            <a:r>
              <a:rPr lang="fr-FR" b="1" dirty="0" err="1">
                <a:solidFill>
                  <a:schemeClr val="accent2"/>
                </a:solidFill>
                <a:latin typeface="Calibri" charset="0"/>
                <a:cs typeface="Calibri" charset="0"/>
              </a:rPr>
              <a:t>Dinucléotide</a:t>
            </a:r>
            <a:r>
              <a:rPr lang="fr-FR" b="1" dirty="0">
                <a:solidFill>
                  <a:schemeClr val="accent2"/>
                </a:solidFill>
                <a:latin typeface="Calibri" charset="0"/>
                <a:cs typeface="Calibri" charset="0"/>
              </a:rPr>
              <a:t> (FAD / FADH</a:t>
            </a:r>
            <a:r>
              <a:rPr lang="fr-FR" b="1" baseline="-25000" dirty="0">
                <a:solidFill>
                  <a:schemeClr val="accent2"/>
                </a:solidFill>
                <a:latin typeface="Calibri" charset="0"/>
                <a:cs typeface="Calibri" charset="0"/>
              </a:rPr>
              <a:t>2</a:t>
            </a:r>
            <a:r>
              <a:rPr lang="fr-FR" b="1" dirty="0">
                <a:solidFill>
                  <a:schemeClr val="accent2"/>
                </a:solidFill>
                <a:latin typeface="Calibri" charset="0"/>
                <a:cs typeface="Calibri" charset="0"/>
              </a:rPr>
              <a:t>)</a:t>
            </a:r>
          </a:p>
        </p:txBody>
      </p:sp>
      <p:grpSp>
        <p:nvGrpSpPr>
          <p:cNvPr id="246" name="Grouper 245"/>
          <p:cNvGrpSpPr/>
          <p:nvPr/>
        </p:nvGrpSpPr>
        <p:grpSpPr>
          <a:xfrm>
            <a:off x="1231656" y="1873217"/>
            <a:ext cx="182207" cy="128097"/>
            <a:chOff x="4242007" y="1518066"/>
            <a:chExt cx="203268" cy="142904"/>
          </a:xfrm>
        </p:grpSpPr>
        <p:sp>
          <p:nvSpPr>
            <p:cNvPr id="244" name="Forme libre 243"/>
            <p:cNvSpPr/>
            <p:nvPr/>
          </p:nvSpPr>
          <p:spPr>
            <a:xfrm flipH="1">
              <a:off x="4261718" y="1518066"/>
              <a:ext cx="183557" cy="104713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/>
            </a:p>
          </p:txBody>
        </p:sp>
        <p:sp>
          <p:nvSpPr>
            <p:cNvPr id="245" name="Forme libre 244"/>
            <p:cNvSpPr/>
            <p:nvPr/>
          </p:nvSpPr>
          <p:spPr>
            <a:xfrm flipH="1">
              <a:off x="4242007" y="1556256"/>
              <a:ext cx="183557" cy="104714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/>
            </a:p>
          </p:txBody>
        </p:sp>
      </p:grpSp>
      <p:sp>
        <p:nvSpPr>
          <p:cNvPr id="16" name="Forme libre 15"/>
          <p:cNvSpPr/>
          <p:nvPr/>
        </p:nvSpPr>
        <p:spPr>
          <a:xfrm flipH="1">
            <a:off x="3877403" y="4798420"/>
            <a:ext cx="164538" cy="93863"/>
          </a:xfrm>
          <a:custGeom>
            <a:avLst/>
            <a:gdLst>
              <a:gd name="connsiteX0" fmla="*/ 0 w 237994"/>
              <a:gd name="connsiteY0" fmla="*/ 134655 h 134655"/>
              <a:gd name="connsiteX1" fmla="*/ 237994 w 237994"/>
              <a:gd name="connsiteY1" fmla="*/ 0 h 134655"/>
              <a:gd name="connsiteX2" fmla="*/ 237994 w 237994"/>
              <a:gd name="connsiteY2" fmla="*/ 0 h 1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94" h="134655">
                <a:moveTo>
                  <a:pt x="0" y="134655"/>
                </a:moveTo>
                <a:lnTo>
                  <a:pt x="237994" y="0"/>
                </a:lnTo>
                <a:lnTo>
                  <a:pt x="237994" y="0"/>
                </a:lnTo>
              </a:path>
            </a:pathLst>
          </a:custGeom>
          <a:ln w="317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400"/>
          </a:p>
        </p:txBody>
      </p:sp>
      <p:sp>
        <p:nvSpPr>
          <p:cNvPr id="17" name="Forme libre 16"/>
          <p:cNvSpPr/>
          <p:nvPr/>
        </p:nvSpPr>
        <p:spPr>
          <a:xfrm flipH="1">
            <a:off x="3859734" y="4832653"/>
            <a:ext cx="164538" cy="93864"/>
          </a:xfrm>
          <a:custGeom>
            <a:avLst/>
            <a:gdLst>
              <a:gd name="connsiteX0" fmla="*/ 0 w 237994"/>
              <a:gd name="connsiteY0" fmla="*/ 134655 h 134655"/>
              <a:gd name="connsiteX1" fmla="*/ 237994 w 237994"/>
              <a:gd name="connsiteY1" fmla="*/ 0 h 134655"/>
              <a:gd name="connsiteX2" fmla="*/ 237994 w 237994"/>
              <a:gd name="connsiteY2" fmla="*/ 0 h 1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94" h="134655">
                <a:moveTo>
                  <a:pt x="0" y="134655"/>
                </a:moveTo>
                <a:lnTo>
                  <a:pt x="237994" y="0"/>
                </a:lnTo>
                <a:lnTo>
                  <a:pt x="237994" y="0"/>
                </a:lnTo>
              </a:path>
            </a:pathLst>
          </a:custGeom>
          <a:ln w="317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400"/>
          </a:p>
        </p:txBody>
      </p:sp>
      <p:grpSp>
        <p:nvGrpSpPr>
          <p:cNvPr id="18" name="Groupe 158"/>
          <p:cNvGrpSpPr>
            <a:grpSpLocks/>
          </p:cNvGrpSpPr>
          <p:nvPr/>
        </p:nvGrpSpPr>
        <p:grpSpPr bwMode="auto">
          <a:xfrm rot="7230740" flipH="1">
            <a:off x="3869672" y="5395838"/>
            <a:ext cx="183311" cy="128096"/>
            <a:chOff x="825674" y="1834019"/>
            <a:chExt cx="263408" cy="183184"/>
          </a:xfrm>
        </p:grpSpPr>
        <p:sp>
          <p:nvSpPr>
            <p:cNvPr id="19" name="Forme libre 18"/>
            <p:cNvSpPr/>
            <p:nvPr/>
          </p:nvSpPr>
          <p:spPr>
            <a:xfrm>
              <a:off x="832597" y="1834032"/>
              <a:ext cx="238019" cy="134229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 b="1"/>
            </a:p>
          </p:txBody>
        </p:sp>
        <p:sp>
          <p:nvSpPr>
            <p:cNvPr id="20" name="Forme libre 19"/>
            <p:cNvSpPr/>
            <p:nvPr/>
          </p:nvSpPr>
          <p:spPr>
            <a:xfrm>
              <a:off x="853393" y="1882890"/>
              <a:ext cx="238019" cy="134229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 b="1"/>
            </a:p>
          </p:txBody>
        </p:sp>
      </p:grpSp>
      <p:sp>
        <p:nvSpPr>
          <p:cNvPr id="21" name="Forme libre 20"/>
          <p:cNvSpPr/>
          <p:nvPr/>
        </p:nvSpPr>
        <p:spPr>
          <a:xfrm rot="21111263" flipH="1">
            <a:off x="3202686" y="4845904"/>
            <a:ext cx="165642" cy="93864"/>
          </a:xfrm>
          <a:custGeom>
            <a:avLst/>
            <a:gdLst>
              <a:gd name="connsiteX0" fmla="*/ 0 w 237994"/>
              <a:gd name="connsiteY0" fmla="*/ 134655 h 134655"/>
              <a:gd name="connsiteX1" fmla="*/ 237994 w 237994"/>
              <a:gd name="connsiteY1" fmla="*/ 0 h 134655"/>
              <a:gd name="connsiteX2" fmla="*/ 237994 w 237994"/>
              <a:gd name="connsiteY2" fmla="*/ 0 h 1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94" h="134655">
                <a:moveTo>
                  <a:pt x="0" y="134655"/>
                </a:moveTo>
                <a:lnTo>
                  <a:pt x="237994" y="0"/>
                </a:lnTo>
                <a:lnTo>
                  <a:pt x="237994" y="0"/>
                </a:lnTo>
              </a:path>
            </a:pathLst>
          </a:custGeom>
          <a:ln w="317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400"/>
          </a:p>
        </p:txBody>
      </p:sp>
      <p:sp>
        <p:nvSpPr>
          <p:cNvPr id="22" name="Forme libre 21"/>
          <p:cNvSpPr/>
          <p:nvPr/>
        </p:nvSpPr>
        <p:spPr>
          <a:xfrm rot="488737" flipH="1" flipV="1">
            <a:off x="3193851" y="5381482"/>
            <a:ext cx="165642" cy="93863"/>
          </a:xfrm>
          <a:custGeom>
            <a:avLst/>
            <a:gdLst>
              <a:gd name="connsiteX0" fmla="*/ 0 w 237994"/>
              <a:gd name="connsiteY0" fmla="*/ 134655 h 134655"/>
              <a:gd name="connsiteX1" fmla="*/ 237994 w 237994"/>
              <a:gd name="connsiteY1" fmla="*/ 0 h 134655"/>
              <a:gd name="connsiteX2" fmla="*/ 237994 w 237994"/>
              <a:gd name="connsiteY2" fmla="*/ 0 h 1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94" h="134655">
                <a:moveTo>
                  <a:pt x="0" y="134655"/>
                </a:moveTo>
                <a:lnTo>
                  <a:pt x="237994" y="0"/>
                </a:lnTo>
                <a:lnTo>
                  <a:pt x="237994" y="0"/>
                </a:lnTo>
              </a:path>
            </a:pathLst>
          </a:custGeom>
          <a:ln w="317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400"/>
          </a:p>
        </p:txBody>
      </p:sp>
      <p:sp>
        <p:nvSpPr>
          <p:cNvPr id="23" name="Forme libre 22"/>
          <p:cNvSpPr/>
          <p:nvPr/>
        </p:nvSpPr>
        <p:spPr>
          <a:xfrm flipH="1" flipV="1">
            <a:off x="3543909" y="4810567"/>
            <a:ext cx="165642" cy="93864"/>
          </a:xfrm>
          <a:custGeom>
            <a:avLst/>
            <a:gdLst>
              <a:gd name="connsiteX0" fmla="*/ 0 w 237994"/>
              <a:gd name="connsiteY0" fmla="*/ 134655 h 134655"/>
              <a:gd name="connsiteX1" fmla="*/ 237994 w 237994"/>
              <a:gd name="connsiteY1" fmla="*/ 0 h 134655"/>
              <a:gd name="connsiteX2" fmla="*/ 237994 w 237994"/>
              <a:gd name="connsiteY2" fmla="*/ 0 h 1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94" h="134655">
                <a:moveTo>
                  <a:pt x="0" y="134655"/>
                </a:moveTo>
                <a:lnTo>
                  <a:pt x="237994" y="0"/>
                </a:lnTo>
                <a:lnTo>
                  <a:pt x="237994" y="0"/>
                </a:lnTo>
              </a:path>
            </a:pathLst>
          </a:custGeom>
          <a:ln w="317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400"/>
          </a:p>
        </p:txBody>
      </p:sp>
      <p:sp>
        <p:nvSpPr>
          <p:cNvPr id="24" name="Forme libre 23"/>
          <p:cNvSpPr/>
          <p:nvPr/>
        </p:nvSpPr>
        <p:spPr>
          <a:xfrm flipH="1">
            <a:off x="3532865" y="5410193"/>
            <a:ext cx="165642" cy="93863"/>
          </a:xfrm>
          <a:custGeom>
            <a:avLst/>
            <a:gdLst>
              <a:gd name="connsiteX0" fmla="*/ 0 w 237994"/>
              <a:gd name="connsiteY0" fmla="*/ 134655 h 134655"/>
              <a:gd name="connsiteX1" fmla="*/ 237994 w 237994"/>
              <a:gd name="connsiteY1" fmla="*/ 0 h 134655"/>
              <a:gd name="connsiteX2" fmla="*/ 237994 w 237994"/>
              <a:gd name="connsiteY2" fmla="*/ 0 h 1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94" h="134655">
                <a:moveTo>
                  <a:pt x="0" y="134655"/>
                </a:moveTo>
                <a:lnTo>
                  <a:pt x="237994" y="0"/>
                </a:lnTo>
                <a:lnTo>
                  <a:pt x="237994" y="0"/>
                </a:lnTo>
              </a:path>
            </a:pathLst>
          </a:custGeom>
          <a:ln w="317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400"/>
          </a:p>
        </p:txBody>
      </p:sp>
      <p:grpSp>
        <p:nvGrpSpPr>
          <p:cNvPr id="25" name="Groupe 165"/>
          <p:cNvGrpSpPr>
            <a:grpSpLocks/>
          </p:cNvGrpSpPr>
          <p:nvPr/>
        </p:nvGrpSpPr>
        <p:grpSpPr bwMode="auto">
          <a:xfrm rot="5129383" flipH="1">
            <a:off x="2913915" y="4921549"/>
            <a:ext cx="183311" cy="126992"/>
            <a:chOff x="825674" y="1834019"/>
            <a:chExt cx="263408" cy="183184"/>
          </a:xfrm>
        </p:grpSpPr>
        <p:sp>
          <p:nvSpPr>
            <p:cNvPr id="26" name="Forme libre 25"/>
            <p:cNvSpPr/>
            <p:nvPr/>
          </p:nvSpPr>
          <p:spPr>
            <a:xfrm>
              <a:off x="838038" y="1813198"/>
              <a:ext cx="238019" cy="135398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 b="1"/>
            </a:p>
          </p:txBody>
        </p:sp>
        <p:sp>
          <p:nvSpPr>
            <p:cNvPr id="27" name="Forme libre 26"/>
            <p:cNvSpPr/>
            <p:nvPr/>
          </p:nvSpPr>
          <p:spPr>
            <a:xfrm>
              <a:off x="869423" y="1868236"/>
              <a:ext cx="238019" cy="135398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 b="1"/>
            </a:p>
          </p:txBody>
        </p:sp>
      </p:grpSp>
      <p:sp>
        <p:nvSpPr>
          <p:cNvPr id="28" name="Forme libre 27"/>
          <p:cNvSpPr/>
          <p:nvPr/>
        </p:nvSpPr>
        <p:spPr>
          <a:xfrm rot="5734165" flipH="1" flipV="1">
            <a:off x="2908394" y="5293692"/>
            <a:ext cx="165642" cy="93863"/>
          </a:xfrm>
          <a:custGeom>
            <a:avLst/>
            <a:gdLst>
              <a:gd name="connsiteX0" fmla="*/ 0 w 237994"/>
              <a:gd name="connsiteY0" fmla="*/ 134655 h 134655"/>
              <a:gd name="connsiteX1" fmla="*/ 237994 w 237994"/>
              <a:gd name="connsiteY1" fmla="*/ 0 h 134655"/>
              <a:gd name="connsiteX2" fmla="*/ 237994 w 237994"/>
              <a:gd name="connsiteY2" fmla="*/ 0 h 1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94" h="134655">
                <a:moveTo>
                  <a:pt x="0" y="134655"/>
                </a:moveTo>
                <a:lnTo>
                  <a:pt x="237994" y="0"/>
                </a:lnTo>
                <a:lnTo>
                  <a:pt x="237994" y="0"/>
                </a:lnTo>
              </a:path>
            </a:pathLst>
          </a:custGeom>
          <a:ln w="317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400"/>
          </a:p>
        </p:txBody>
      </p:sp>
      <p:sp>
        <p:nvSpPr>
          <p:cNvPr id="29" name="Forme libre 28"/>
          <p:cNvSpPr/>
          <p:nvPr/>
        </p:nvSpPr>
        <p:spPr>
          <a:xfrm flipH="1">
            <a:off x="4120344" y="5066761"/>
            <a:ext cx="0" cy="187728"/>
          </a:xfrm>
          <a:custGeom>
            <a:avLst/>
            <a:gdLst>
              <a:gd name="connsiteX0" fmla="*/ 0 w 0"/>
              <a:gd name="connsiteY0" fmla="*/ 0 h 269309"/>
              <a:gd name="connsiteX1" fmla="*/ 0 w 0"/>
              <a:gd name="connsiteY1" fmla="*/ 269309 h 269309"/>
              <a:gd name="connsiteX2" fmla="*/ 0 w 0"/>
              <a:gd name="connsiteY2" fmla="*/ 269309 h 26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269309">
                <a:moveTo>
                  <a:pt x="0" y="0"/>
                </a:moveTo>
                <a:lnTo>
                  <a:pt x="0" y="269309"/>
                </a:lnTo>
                <a:lnTo>
                  <a:pt x="0" y="269309"/>
                </a:lnTo>
              </a:path>
            </a:pathLst>
          </a:custGeom>
          <a:ln w="317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400"/>
          </a:p>
        </p:txBody>
      </p:sp>
      <p:sp>
        <p:nvSpPr>
          <p:cNvPr id="30" name="Forme libre 29"/>
          <p:cNvSpPr/>
          <p:nvPr/>
        </p:nvSpPr>
        <p:spPr>
          <a:xfrm flipH="1">
            <a:off x="3482069" y="5065657"/>
            <a:ext cx="0" cy="187728"/>
          </a:xfrm>
          <a:custGeom>
            <a:avLst/>
            <a:gdLst>
              <a:gd name="connsiteX0" fmla="*/ 0 w 0"/>
              <a:gd name="connsiteY0" fmla="*/ 0 h 269309"/>
              <a:gd name="connsiteX1" fmla="*/ 0 w 0"/>
              <a:gd name="connsiteY1" fmla="*/ 269309 h 269309"/>
              <a:gd name="connsiteX2" fmla="*/ 0 w 0"/>
              <a:gd name="connsiteY2" fmla="*/ 269309 h 26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269309">
                <a:moveTo>
                  <a:pt x="0" y="0"/>
                </a:moveTo>
                <a:lnTo>
                  <a:pt x="0" y="269309"/>
                </a:lnTo>
                <a:lnTo>
                  <a:pt x="0" y="269309"/>
                </a:lnTo>
              </a:path>
            </a:pathLst>
          </a:custGeom>
          <a:ln w="317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400"/>
          </a:p>
        </p:txBody>
      </p:sp>
      <p:sp>
        <p:nvSpPr>
          <p:cNvPr id="31" name="Forme libre 30"/>
          <p:cNvSpPr/>
          <p:nvPr/>
        </p:nvSpPr>
        <p:spPr>
          <a:xfrm flipH="1">
            <a:off x="3445628" y="5065657"/>
            <a:ext cx="0" cy="187728"/>
          </a:xfrm>
          <a:custGeom>
            <a:avLst/>
            <a:gdLst>
              <a:gd name="connsiteX0" fmla="*/ 0 w 0"/>
              <a:gd name="connsiteY0" fmla="*/ 0 h 269309"/>
              <a:gd name="connsiteX1" fmla="*/ 0 w 0"/>
              <a:gd name="connsiteY1" fmla="*/ 269309 h 269309"/>
              <a:gd name="connsiteX2" fmla="*/ 0 w 0"/>
              <a:gd name="connsiteY2" fmla="*/ 269309 h 26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269309">
                <a:moveTo>
                  <a:pt x="0" y="0"/>
                </a:moveTo>
                <a:lnTo>
                  <a:pt x="0" y="269309"/>
                </a:lnTo>
                <a:lnTo>
                  <a:pt x="0" y="269309"/>
                </a:lnTo>
              </a:path>
            </a:pathLst>
          </a:custGeom>
          <a:ln w="317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400"/>
          </a:p>
        </p:txBody>
      </p:sp>
      <p:sp>
        <p:nvSpPr>
          <p:cNvPr id="32" name="ZoneTexte 172"/>
          <p:cNvSpPr txBox="1">
            <a:spLocks noChangeArrowheads="1"/>
          </p:cNvSpPr>
          <p:nvPr/>
        </p:nvSpPr>
        <p:spPr bwMode="auto">
          <a:xfrm flipH="1">
            <a:off x="3337211" y="4819401"/>
            <a:ext cx="2872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33" name="ZoneTexte 173"/>
          <p:cNvSpPr txBox="1">
            <a:spLocks noChangeArrowheads="1"/>
          </p:cNvSpPr>
          <p:nvPr/>
        </p:nvSpPr>
        <p:spPr bwMode="auto">
          <a:xfrm flipH="1">
            <a:off x="3328377" y="5177189"/>
            <a:ext cx="2872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34" name="ZoneTexte 174"/>
          <p:cNvSpPr txBox="1">
            <a:spLocks noChangeArrowheads="1"/>
          </p:cNvSpPr>
          <p:nvPr/>
        </p:nvSpPr>
        <p:spPr bwMode="auto">
          <a:xfrm flipH="1">
            <a:off x="4003094" y="5200380"/>
            <a:ext cx="2872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35" name="ZoneTexte 175"/>
          <p:cNvSpPr txBox="1">
            <a:spLocks noChangeArrowheads="1"/>
          </p:cNvSpPr>
          <p:nvPr/>
        </p:nvSpPr>
        <p:spPr bwMode="auto">
          <a:xfrm flipH="1">
            <a:off x="3665185" y="4581981"/>
            <a:ext cx="2872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36" name="ZoneTexte 176"/>
          <p:cNvSpPr txBox="1">
            <a:spLocks noChangeArrowheads="1"/>
          </p:cNvSpPr>
          <p:nvPr/>
        </p:nvSpPr>
        <p:spPr bwMode="auto">
          <a:xfrm flipH="1">
            <a:off x="4124313" y="5198171"/>
            <a:ext cx="2979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37" name="ZoneTexte 178"/>
          <p:cNvSpPr txBox="1">
            <a:spLocks noChangeArrowheads="1"/>
          </p:cNvSpPr>
          <p:nvPr/>
        </p:nvSpPr>
        <p:spPr bwMode="auto">
          <a:xfrm flipH="1">
            <a:off x="2648991" y="5000504"/>
            <a:ext cx="2979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38" name="ZoneTexte 179"/>
          <p:cNvSpPr txBox="1">
            <a:spLocks noChangeArrowheads="1"/>
          </p:cNvSpPr>
          <p:nvPr/>
        </p:nvSpPr>
        <p:spPr bwMode="auto">
          <a:xfrm flipH="1">
            <a:off x="2779549" y="5000504"/>
            <a:ext cx="2872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39" name="ZoneTexte 180"/>
          <p:cNvSpPr txBox="1">
            <a:spLocks noChangeArrowheads="1"/>
          </p:cNvSpPr>
          <p:nvPr/>
        </p:nvSpPr>
        <p:spPr bwMode="auto">
          <a:xfrm flipH="1">
            <a:off x="3652402" y="5413506"/>
            <a:ext cx="3029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N</a:t>
            </a:r>
          </a:p>
        </p:txBody>
      </p:sp>
      <p:sp>
        <p:nvSpPr>
          <p:cNvPr id="40" name="ZoneTexte 181"/>
          <p:cNvSpPr txBox="1">
            <a:spLocks noChangeArrowheads="1"/>
          </p:cNvSpPr>
          <p:nvPr/>
        </p:nvSpPr>
        <p:spPr bwMode="auto">
          <a:xfrm flipH="1">
            <a:off x="3989208" y="4819401"/>
            <a:ext cx="3029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N</a:t>
            </a:r>
          </a:p>
        </p:txBody>
      </p:sp>
      <p:sp>
        <p:nvSpPr>
          <p:cNvPr id="41" name="ZoneTexte 182"/>
          <p:cNvSpPr txBox="1">
            <a:spLocks noChangeArrowheads="1"/>
          </p:cNvSpPr>
          <p:nvPr/>
        </p:nvSpPr>
        <p:spPr bwMode="auto">
          <a:xfrm flipH="1">
            <a:off x="2954496" y="4646029"/>
            <a:ext cx="3029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N</a:t>
            </a:r>
          </a:p>
        </p:txBody>
      </p:sp>
      <p:sp>
        <p:nvSpPr>
          <p:cNvPr id="42" name="ZoneTexte 183"/>
          <p:cNvSpPr txBox="1">
            <a:spLocks noChangeArrowheads="1"/>
          </p:cNvSpPr>
          <p:nvPr/>
        </p:nvSpPr>
        <p:spPr bwMode="auto">
          <a:xfrm flipH="1">
            <a:off x="2947870" y="5352771"/>
            <a:ext cx="3029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N</a:t>
            </a:r>
          </a:p>
        </p:txBody>
      </p:sp>
      <p:sp>
        <p:nvSpPr>
          <p:cNvPr id="43" name="Forme libre 42"/>
          <p:cNvSpPr/>
          <p:nvPr/>
        </p:nvSpPr>
        <p:spPr>
          <a:xfrm flipH="1">
            <a:off x="3802310" y="4461614"/>
            <a:ext cx="0" cy="187728"/>
          </a:xfrm>
          <a:custGeom>
            <a:avLst/>
            <a:gdLst>
              <a:gd name="connsiteX0" fmla="*/ 0 w 0"/>
              <a:gd name="connsiteY0" fmla="*/ 0 h 269309"/>
              <a:gd name="connsiteX1" fmla="*/ 0 w 0"/>
              <a:gd name="connsiteY1" fmla="*/ 269309 h 269309"/>
              <a:gd name="connsiteX2" fmla="*/ 0 w 0"/>
              <a:gd name="connsiteY2" fmla="*/ 269309 h 26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269309">
                <a:moveTo>
                  <a:pt x="0" y="0"/>
                </a:moveTo>
                <a:lnTo>
                  <a:pt x="0" y="269309"/>
                </a:lnTo>
                <a:lnTo>
                  <a:pt x="0" y="269309"/>
                </a:lnTo>
              </a:path>
            </a:pathLst>
          </a:custGeom>
          <a:ln w="317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400"/>
          </a:p>
        </p:txBody>
      </p:sp>
      <p:sp>
        <p:nvSpPr>
          <p:cNvPr id="44" name="ZoneTexte 191"/>
          <p:cNvSpPr txBox="1">
            <a:spLocks noChangeArrowheads="1"/>
          </p:cNvSpPr>
          <p:nvPr/>
        </p:nvSpPr>
        <p:spPr bwMode="auto">
          <a:xfrm flipH="1">
            <a:off x="3655715" y="4201003"/>
            <a:ext cx="3029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latin typeface="Calibri" charset="0"/>
                <a:cs typeface="Calibri" charset="0"/>
              </a:rPr>
              <a:t>N</a:t>
            </a:r>
          </a:p>
        </p:txBody>
      </p:sp>
      <p:sp>
        <p:nvSpPr>
          <p:cNvPr id="45" name="ZoneTexte 192"/>
          <p:cNvSpPr txBox="1">
            <a:spLocks noChangeArrowheads="1"/>
          </p:cNvSpPr>
          <p:nvPr/>
        </p:nvSpPr>
        <p:spPr bwMode="auto">
          <a:xfrm flipH="1">
            <a:off x="3766841" y="4201003"/>
            <a:ext cx="2979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46" name="ZoneTexte 193"/>
          <p:cNvSpPr txBox="1">
            <a:spLocks noChangeArrowheads="1"/>
          </p:cNvSpPr>
          <p:nvPr/>
        </p:nvSpPr>
        <p:spPr bwMode="auto">
          <a:xfrm flipH="1">
            <a:off x="3886337" y="4258055"/>
            <a:ext cx="2626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b="1" dirty="0">
                <a:latin typeface="Calibri" charset="0"/>
                <a:cs typeface="Calibri" charset="0"/>
              </a:rPr>
              <a:t>2</a:t>
            </a:r>
          </a:p>
        </p:txBody>
      </p:sp>
      <p:grpSp>
        <p:nvGrpSpPr>
          <p:cNvPr id="47" name="Groupe 130"/>
          <p:cNvGrpSpPr/>
          <p:nvPr/>
        </p:nvGrpSpPr>
        <p:grpSpPr>
          <a:xfrm>
            <a:off x="2231562" y="6040438"/>
            <a:ext cx="836076" cy="329180"/>
            <a:chOff x="7057738" y="1696629"/>
            <a:chExt cx="1201930" cy="473225"/>
          </a:xfrm>
          <a:solidFill>
            <a:schemeClr val="tx1"/>
          </a:solidFill>
        </p:grpSpPr>
        <p:sp>
          <p:nvSpPr>
            <p:cNvPr id="48" name="Forme libre 47"/>
            <p:cNvSpPr/>
            <p:nvPr/>
          </p:nvSpPr>
          <p:spPr bwMode="auto">
            <a:xfrm>
              <a:off x="7057738" y="1698351"/>
              <a:ext cx="328474" cy="470517"/>
            </a:xfrm>
            <a:custGeom>
              <a:avLst/>
              <a:gdLst>
                <a:gd name="connsiteX0" fmla="*/ 0 w 328474"/>
                <a:gd name="connsiteY0" fmla="*/ 0 h 470517"/>
                <a:gd name="connsiteX1" fmla="*/ 328474 w 328474"/>
                <a:gd name="connsiteY1" fmla="*/ 470517 h 470517"/>
                <a:gd name="connsiteX2" fmla="*/ 328474 w 328474"/>
                <a:gd name="connsiteY2" fmla="*/ 423169 h 470517"/>
                <a:gd name="connsiteX3" fmla="*/ 0 w 328474"/>
                <a:gd name="connsiteY3" fmla="*/ 0 h 470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8474" h="470517">
                  <a:moveTo>
                    <a:pt x="0" y="0"/>
                  </a:moveTo>
                  <a:lnTo>
                    <a:pt x="328474" y="470517"/>
                  </a:lnTo>
                  <a:lnTo>
                    <a:pt x="328474" y="42316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fr-FR" sz="1400">
                <a:ea typeface="+mn-ea"/>
              </a:endParaRPr>
            </a:p>
          </p:txBody>
        </p:sp>
        <p:sp>
          <p:nvSpPr>
            <p:cNvPr id="49" name="Rectangle 48"/>
            <p:cNvSpPr/>
            <p:nvPr/>
          </p:nvSpPr>
          <p:spPr bwMode="auto">
            <a:xfrm>
              <a:off x="7386221" y="2123736"/>
              <a:ext cx="541529" cy="46118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fr-FR" sz="1400">
                <a:ea typeface="+mn-ea"/>
              </a:endParaRPr>
            </a:p>
          </p:txBody>
        </p:sp>
        <p:sp>
          <p:nvSpPr>
            <p:cNvPr id="50" name="Forme libre 49"/>
            <p:cNvSpPr/>
            <p:nvPr/>
          </p:nvSpPr>
          <p:spPr bwMode="auto">
            <a:xfrm flipH="1">
              <a:off x="7931194" y="1696629"/>
              <a:ext cx="328474" cy="470517"/>
            </a:xfrm>
            <a:custGeom>
              <a:avLst/>
              <a:gdLst>
                <a:gd name="connsiteX0" fmla="*/ 0 w 328474"/>
                <a:gd name="connsiteY0" fmla="*/ 0 h 470517"/>
                <a:gd name="connsiteX1" fmla="*/ 328474 w 328474"/>
                <a:gd name="connsiteY1" fmla="*/ 470517 h 470517"/>
                <a:gd name="connsiteX2" fmla="*/ 328474 w 328474"/>
                <a:gd name="connsiteY2" fmla="*/ 423169 h 470517"/>
                <a:gd name="connsiteX3" fmla="*/ 0 w 328474"/>
                <a:gd name="connsiteY3" fmla="*/ 0 h 470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8474" h="470517">
                  <a:moveTo>
                    <a:pt x="0" y="0"/>
                  </a:moveTo>
                  <a:lnTo>
                    <a:pt x="328474" y="470517"/>
                  </a:lnTo>
                  <a:lnTo>
                    <a:pt x="328474" y="42316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fr-FR" sz="1400">
                <a:ea typeface="+mn-ea"/>
              </a:endParaRPr>
            </a:p>
          </p:txBody>
        </p:sp>
      </p:grpSp>
      <p:cxnSp>
        <p:nvCxnSpPr>
          <p:cNvPr id="51" name="Connecteur droit 138"/>
          <p:cNvCxnSpPr>
            <a:cxnSpLocks noChangeShapeType="1"/>
          </p:cNvCxnSpPr>
          <p:nvPr/>
        </p:nvCxnSpPr>
        <p:spPr bwMode="auto">
          <a:xfrm rot="5400000">
            <a:off x="2068586" y="6051209"/>
            <a:ext cx="322450" cy="0"/>
          </a:xfrm>
          <a:prstGeom prst="line">
            <a:avLst/>
          </a:prstGeom>
          <a:noFill/>
          <a:ln w="28575" cap="rnd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2" name="Connecteur droit 139"/>
          <p:cNvCxnSpPr>
            <a:cxnSpLocks noChangeShapeType="1"/>
          </p:cNvCxnSpPr>
          <p:nvPr/>
        </p:nvCxnSpPr>
        <p:spPr bwMode="auto">
          <a:xfrm rot="5400000">
            <a:off x="2294412" y="6346604"/>
            <a:ext cx="323555" cy="0"/>
          </a:xfrm>
          <a:prstGeom prst="line">
            <a:avLst/>
          </a:prstGeom>
          <a:noFill/>
          <a:ln w="28575" cap="rnd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3" name="Connecteur droit 140"/>
          <p:cNvCxnSpPr>
            <a:cxnSpLocks noChangeShapeType="1"/>
          </p:cNvCxnSpPr>
          <p:nvPr/>
        </p:nvCxnSpPr>
        <p:spPr bwMode="auto">
          <a:xfrm rot="5400000">
            <a:off x="2673181" y="6335561"/>
            <a:ext cx="323555" cy="0"/>
          </a:xfrm>
          <a:prstGeom prst="line">
            <a:avLst/>
          </a:prstGeom>
          <a:noFill/>
          <a:ln w="28575" cap="rnd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4" name="Connecteur droit 141"/>
          <p:cNvCxnSpPr>
            <a:cxnSpLocks noChangeShapeType="1"/>
          </p:cNvCxnSpPr>
          <p:nvPr/>
        </p:nvCxnSpPr>
        <p:spPr bwMode="auto">
          <a:xfrm rot="5400000">
            <a:off x="2789681" y="5893872"/>
            <a:ext cx="580858" cy="0"/>
          </a:xfrm>
          <a:prstGeom prst="line">
            <a:avLst/>
          </a:prstGeom>
          <a:noFill/>
          <a:ln w="28575" cap="rnd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55" name="ZoneTexte 142"/>
          <p:cNvSpPr txBox="1">
            <a:spLocks noChangeArrowheads="1"/>
          </p:cNvSpPr>
          <p:nvPr/>
        </p:nvSpPr>
        <p:spPr bwMode="auto">
          <a:xfrm>
            <a:off x="2465024" y="6420039"/>
            <a:ext cx="2979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56" name="ZoneTexte 143"/>
          <p:cNvSpPr txBox="1">
            <a:spLocks noChangeArrowheads="1"/>
          </p:cNvSpPr>
          <p:nvPr/>
        </p:nvSpPr>
        <p:spPr bwMode="auto">
          <a:xfrm>
            <a:off x="2831645" y="6416726"/>
            <a:ext cx="2979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57" name="ZoneTexte 144"/>
          <p:cNvSpPr txBox="1">
            <a:spLocks noChangeArrowheads="1"/>
          </p:cNvSpPr>
          <p:nvPr/>
        </p:nvSpPr>
        <p:spPr bwMode="auto">
          <a:xfrm>
            <a:off x="2088463" y="6120778"/>
            <a:ext cx="2979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58" name="ZoneTexte 145"/>
          <p:cNvSpPr txBox="1">
            <a:spLocks noChangeArrowheads="1"/>
          </p:cNvSpPr>
          <p:nvPr/>
        </p:nvSpPr>
        <p:spPr bwMode="auto">
          <a:xfrm>
            <a:off x="2703549" y="5923111"/>
            <a:ext cx="2979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59" name="ZoneTexte 146"/>
          <p:cNvSpPr txBox="1">
            <a:spLocks noChangeArrowheads="1"/>
          </p:cNvSpPr>
          <p:nvPr/>
        </p:nvSpPr>
        <p:spPr bwMode="auto">
          <a:xfrm>
            <a:off x="2324780" y="5931946"/>
            <a:ext cx="2979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60" name="ZoneTexte 147"/>
          <p:cNvSpPr txBox="1">
            <a:spLocks noChangeArrowheads="1"/>
          </p:cNvSpPr>
          <p:nvPr/>
        </p:nvSpPr>
        <p:spPr bwMode="auto">
          <a:xfrm>
            <a:off x="2324780" y="6420039"/>
            <a:ext cx="3060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61" name="ZoneTexte 148"/>
          <p:cNvSpPr txBox="1">
            <a:spLocks noChangeArrowheads="1"/>
          </p:cNvSpPr>
          <p:nvPr/>
        </p:nvSpPr>
        <p:spPr bwMode="auto">
          <a:xfrm>
            <a:off x="2692505" y="6415621"/>
            <a:ext cx="3060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62" name="ZoneTexte 149"/>
          <p:cNvSpPr txBox="1">
            <a:spLocks noChangeArrowheads="1"/>
          </p:cNvSpPr>
          <p:nvPr/>
        </p:nvSpPr>
        <p:spPr bwMode="auto">
          <a:xfrm>
            <a:off x="2513612" y="5610600"/>
            <a:ext cx="3060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63" name="Forme libre 150"/>
          <p:cNvSpPr>
            <a:spLocks/>
          </p:cNvSpPr>
          <p:nvPr/>
        </p:nvSpPr>
        <p:spPr bwMode="auto">
          <a:xfrm>
            <a:off x="2233124" y="5803849"/>
            <a:ext cx="334598" cy="253985"/>
          </a:xfrm>
          <a:custGeom>
            <a:avLst/>
            <a:gdLst>
              <a:gd name="T0" fmla="*/ 0 w 482138"/>
              <a:gd name="T1" fmla="*/ 359459 h 365760"/>
              <a:gd name="T2" fmla="*/ 471005 w 482138"/>
              <a:gd name="T3" fmla="*/ 0 h 365760"/>
              <a:gd name="T4" fmla="*/ 0 60000 65536"/>
              <a:gd name="T5" fmla="*/ 0 60000 65536"/>
              <a:gd name="T6" fmla="*/ 0 w 482138"/>
              <a:gd name="T7" fmla="*/ 0 h 365760"/>
              <a:gd name="T8" fmla="*/ 482138 w 482138"/>
              <a:gd name="T9" fmla="*/ 365760 h 3657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82138" h="365760">
                <a:moveTo>
                  <a:pt x="0" y="365760"/>
                </a:moveTo>
                <a:lnTo>
                  <a:pt x="482138" y="0"/>
                </a:lnTo>
              </a:path>
            </a:pathLst>
          </a:custGeom>
          <a:solidFill>
            <a:schemeClr val="accent1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 sz="1400"/>
          </a:p>
        </p:txBody>
      </p:sp>
      <p:sp>
        <p:nvSpPr>
          <p:cNvPr id="64" name="Forme libre 151"/>
          <p:cNvSpPr>
            <a:spLocks/>
          </p:cNvSpPr>
          <p:nvPr/>
        </p:nvSpPr>
        <p:spPr bwMode="auto">
          <a:xfrm flipH="1">
            <a:off x="2733364" y="5791701"/>
            <a:ext cx="335702" cy="253985"/>
          </a:xfrm>
          <a:custGeom>
            <a:avLst/>
            <a:gdLst>
              <a:gd name="T0" fmla="*/ 0 w 482138"/>
              <a:gd name="T1" fmla="*/ 359459 h 365760"/>
              <a:gd name="T2" fmla="*/ 486778 w 482138"/>
              <a:gd name="T3" fmla="*/ 0 h 365760"/>
              <a:gd name="T4" fmla="*/ 0 60000 65536"/>
              <a:gd name="T5" fmla="*/ 0 60000 65536"/>
              <a:gd name="T6" fmla="*/ 0 w 482138"/>
              <a:gd name="T7" fmla="*/ 0 h 365760"/>
              <a:gd name="T8" fmla="*/ 482138 w 482138"/>
              <a:gd name="T9" fmla="*/ 365760 h 3657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82138" h="365760">
                <a:moveTo>
                  <a:pt x="0" y="365760"/>
                </a:moveTo>
                <a:lnTo>
                  <a:pt x="482138" y="0"/>
                </a:lnTo>
              </a:path>
            </a:pathLst>
          </a:custGeom>
          <a:solidFill>
            <a:schemeClr val="accent1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 sz="1400"/>
          </a:p>
        </p:txBody>
      </p:sp>
      <p:sp>
        <p:nvSpPr>
          <p:cNvPr id="65" name="ZoneTexte 152"/>
          <p:cNvSpPr txBox="1">
            <a:spLocks noChangeArrowheads="1"/>
          </p:cNvSpPr>
          <p:nvPr/>
        </p:nvSpPr>
        <p:spPr bwMode="auto">
          <a:xfrm>
            <a:off x="2093985" y="5620539"/>
            <a:ext cx="2872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67" name="ZoneTexte 154"/>
          <p:cNvSpPr txBox="1">
            <a:spLocks noChangeArrowheads="1"/>
          </p:cNvSpPr>
          <p:nvPr/>
        </p:nvSpPr>
        <p:spPr bwMode="auto">
          <a:xfrm>
            <a:off x="2193650" y="5619905"/>
            <a:ext cx="2979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68" name="ZoneTexte 155"/>
          <p:cNvSpPr txBox="1">
            <a:spLocks noChangeArrowheads="1"/>
          </p:cNvSpPr>
          <p:nvPr/>
        </p:nvSpPr>
        <p:spPr bwMode="auto">
          <a:xfrm>
            <a:off x="2301220" y="5652379"/>
            <a:ext cx="2626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b="1" dirty="0">
                <a:latin typeface="Calibri" charset="0"/>
                <a:cs typeface="Calibri" charset="0"/>
              </a:rPr>
              <a:t>2</a:t>
            </a:r>
          </a:p>
        </p:txBody>
      </p:sp>
      <p:sp>
        <p:nvSpPr>
          <p:cNvPr id="101" name="ZoneTexte 191"/>
          <p:cNvSpPr txBox="1">
            <a:spLocks noChangeArrowheads="1"/>
          </p:cNvSpPr>
          <p:nvPr/>
        </p:nvSpPr>
        <p:spPr bwMode="auto">
          <a:xfrm>
            <a:off x="2948700" y="6100901"/>
            <a:ext cx="2979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103" name="Rectangle 102"/>
          <p:cNvSpPr/>
          <p:nvPr/>
        </p:nvSpPr>
        <p:spPr>
          <a:xfrm>
            <a:off x="3413963" y="5752464"/>
            <a:ext cx="964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Adénine</a:t>
            </a:r>
          </a:p>
        </p:txBody>
      </p:sp>
      <p:sp>
        <p:nvSpPr>
          <p:cNvPr id="136" name="ZoneTexte 158"/>
          <p:cNvSpPr txBox="1">
            <a:spLocks noChangeArrowheads="1"/>
          </p:cNvSpPr>
          <p:nvPr/>
        </p:nvSpPr>
        <p:spPr bwMode="auto">
          <a:xfrm>
            <a:off x="1762850" y="4937816"/>
            <a:ext cx="3060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40" name="ZoneTexte 157"/>
          <p:cNvSpPr txBox="1">
            <a:spLocks noChangeArrowheads="1"/>
          </p:cNvSpPr>
          <p:nvPr/>
        </p:nvSpPr>
        <p:spPr bwMode="auto">
          <a:xfrm>
            <a:off x="2096439" y="4940090"/>
            <a:ext cx="2802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P</a:t>
            </a:r>
          </a:p>
        </p:txBody>
      </p:sp>
      <p:cxnSp>
        <p:nvCxnSpPr>
          <p:cNvPr id="141" name="Connecteur droit 163"/>
          <p:cNvCxnSpPr>
            <a:cxnSpLocks noChangeShapeType="1"/>
          </p:cNvCxnSpPr>
          <p:nvPr/>
        </p:nvCxnSpPr>
        <p:spPr bwMode="auto">
          <a:xfrm>
            <a:off x="2295209" y="5105733"/>
            <a:ext cx="138035" cy="0"/>
          </a:xfrm>
          <a:prstGeom prst="line">
            <a:avLst/>
          </a:prstGeom>
          <a:noFill/>
          <a:ln w="22225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142" name="Groupe 124"/>
          <p:cNvGrpSpPr>
            <a:grpSpLocks/>
          </p:cNvGrpSpPr>
          <p:nvPr/>
        </p:nvGrpSpPr>
        <p:grpSpPr bwMode="auto">
          <a:xfrm rot="16200000">
            <a:off x="2049521" y="5029637"/>
            <a:ext cx="33129" cy="136931"/>
            <a:chOff x="2547084" y="3303008"/>
            <a:chExt cx="47649" cy="198000"/>
          </a:xfrm>
        </p:grpSpPr>
        <p:cxnSp>
          <p:nvCxnSpPr>
            <p:cNvPr id="143" name="Connecteur droit 176"/>
            <p:cNvCxnSpPr>
              <a:cxnSpLocks noChangeShapeType="1"/>
            </p:cNvCxnSpPr>
            <p:nvPr/>
          </p:nvCxnSpPr>
          <p:spPr bwMode="auto">
            <a:xfrm rot="5400000">
              <a:off x="2448084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44" name="Connecteur droit 177"/>
            <p:cNvCxnSpPr>
              <a:cxnSpLocks noChangeShapeType="1"/>
            </p:cNvCxnSpPr>
            <p:nvPr/>
          </p:nvCxnSpPr>
          <p:spPr bwMode="auto">
            <a:xfrm rot="5400000">
              <a:off x="2495733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45" name="ZoneTexte 180"/>
          <p:cNvSpPr txBox="1">
            <a:spLocks noChangeArrowheads="1"/>
          </p:cNvSpPr>
          <p:nvPr/>
        </p:nvSpPr>
        <p:spPr bwMode="auto">
          <a:xfrm>
            <a:off x="2079874" y="5278001"/>
            <a:ext cx="3060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46" name="ZoneTexte 183"/>
          <p:cNvSpPr txBox="1">
            <a:spLocks noChangeArrowheads="1"/>
          </p:cNvSpPr>
          <p:nvPr/>
        </p:nvSpPr>
        <p:spPr bwMode="auto">
          <a:xfrm>
            <a:off x="2074477" y="4615524"/>
            <a:ext cx="3060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latin typeface="Calibri" charset="0"/>
                <a:cs typeface="Calibri" charset="0"/>
              </a:rPr>
              <a:t>O</a:t>
            </a:r>
          </a:p>
        </p:txBody>
      </p:sp>
      <p:cxnSp>
        <p:nvCxnSpPr>
          <p:cNvPr id="147" name="Connecteur droit 186"/>
          <p:cNvCxnSpPr>
            <a:cxnSpLocks noChangeShapeType="1"/>
          </p:cNvCxnSpPr>
          <p:nvPr/>
        </p:nvCxnSpPr>
        <p:spPr bwMode="auto">
          <a:xfrm rot="5400000">
            <a:off x="2146130" y="5281313"/>
            <a:ext cx="136931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51" name="ZoneTexte 180"/>
          <p:cNvSpPr txBox="1">
            <a:spLocks noChangeArrowheads="1"/>
          </p:cNvSpPr>
          <p:nvPr/>
        </p:nvSpPr>
        <p:spPr bwMode="auto">
          <a:xfrm>
            <a:off x="2393129" y="4943513"/>
            <a:ext cx="3060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O</a:t>
            </a:r>
          </a:p>
        </p:txBody>
      </p:sp>
      <p:cxnSp>
        <p:nvCxnSpPr>
          <p:cNvPr id="152" name="Connecteur droit 189"/>
          <p:cNvCxnSpPr>
            <a:cxnSpLocks noChangeShapeType="1"/>
          </p:cNvCxnSpPr>
          <p:nvPr/>
        </p:nvCxnSpPr>
        <p:spPr bwMode="auto">
          <a:xfrm rot="10800000">
            <a:off x="2593117" y="5063482"/>
            <a:ext cx="96810" cy="0"/>
          </a:xfrm>
          <a:prstGeom prst="line">
            <a:avLst/>
          </a:prstGeom>
          <a:noFill/>
          <a:ln w="28575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54" name="ZoneTexte 158"/>
          <p:cNvSpPr txBox="1">
            <a:spLocks noChangeArrowheads="1"/>
          </p:cNvSpPr>
          <p:nvPr/>
        </p:nvSpPr>
        <p:spPr bwMode="auto">
          <a:xfrm>
            <a:off x="1748896" y="4270599"/>
            <a:ext cx="3060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55" name="ZoneTexte 157"/>
          <p:cNvSpPr txBox="1">
            <a:spLocks noChangeArrowheads="1"/>
          </p:cNvSpPr>
          <p:nvPr/>
        </p:nvSpPr>
        <p:spPr bwMode="auto">
          <a:xfrm>
            <a:off x="2082485" y="4272874"/>
            <a:ext cx="2802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P</a:t>
            </a:r>
          </a:p>
        </p:txBody>
      </p:sp>
      <p:cxnSp>
        <p:nvCxnSpPr>
          <p:cNvPr id="156" name="Connecteur droit 163"/>
          <p:cNvCxnSpPr>
            <a:cxnSpLocks noChangeShapeType="1"/>
          </p:cNvCxnSpPr>
          <p:nvPr/>
        </p:nvCxnSpPr>
        <p:spPr bwMode="auto">
          <a:xfrm>
            <a:off x="2281255" y="4438516"/>
            <a:ext cx="138035" cy="0"/>
          </a:xfrm>
          <a:prstGeom prst="line">
            <a:avLst/>
          </a:prstGeom>
          <a:noFill/>
          <a:ln w="22225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157" name="Groupe 124"/>
          <p:cNvGrpSpPr>
            <a:grpSpLocks/>
          </p:cNvGrpSpPr>
          <p:nvPr/>
        </p:nvGrpSpPr>
        <p:grpSpPr bwMode="auto">
          <a:xfrm rot="16200000">
            <a:off x="2035567" y="4362421"/>
            <a:ext cx="33129" cy="136931"/>
            <a:chOff x="2547084" y="3303008"/>
            <a:chExt cx="47649" cy="198000"/>
          </a:xfrm>
        </p:grpSpPr>
        <p:cxnSp>
          <p:nvCxnSpPr>
            <p:cNvPr id="158" name="Connecteur droit 176"/>
            <p:cNvCxnSpPr>
              <a:cxnSpLocks noChangeShapeType="1"/>
            </p:cNvCxnSpPr>
            <p:nvPr/>
          </p:nvCxnSpPr>
          <p:spPr bwMode="auto">
            <a:xfrm rot="5400000">
              <a:off x="2448084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59" name="Connecteur droit 177"/>
            <p:cNvCxnSpPr>
              <a:cxnSpLocks noChangeShapeType="1"/>
            </p:cNvCxnSpPr>
            <p:nvPr/>
          </p:nvCxnSpPr>
          <p:spPr bwMode="auto">
            <a:xfrm rot="5400000">
              <a:off x="2495733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61" name="ZoneTexte 183"/>
          <p:cNvSpPr txBox="1">
            <a:spLocks noChangeArrowheads="1"/>
          </p:cNvSpPr>
          <p:nvPr/>
        </p:nvSpPr>
        <p:spPr bwMode="auto">
          <a:xfrm>
            <a:off x="2070336" y="3933859"/>
            <a:ext cx="3060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64" name="ZoneTexte 180"/>
          <p:cNvSpPr txBox="1">
            <a:spLocks noChangeArrowheads="1"/>
          </p:cNvSpPr>
          <p:nvPr/>
        </p:nvSpPr>
        <p:spPr bwMode="auto">
          <a:xfrm>
            <a:off x="2379175" y="4276296"/>
            <a:ext cx="3060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O</a:t>
            </a:r>
          </a:p>
        </p:txBody>
      </p:sp>
      <p:cxnSp>
        <p:nvCxnSpPr>
          <p:cNvPr id="165" name="Connecteur droit 189"/>
          <p:cNvCxnSpPr>
            <a:cxnSpLocks noChangeShapeType="1"/>
          </p:cNvCxnSpPr>
          <p:nvPr/>
        </p:nvCxnSpPr>
        <p:spPr bwMode="auto">
          <a:xfrm rot="10800000">
            <a:off x="2579163" y="4396266"/>
            <a:ext cx="96810" cy="0"/>
          </a:xfrm>
          <a:prstGeom prst="line">
            <a:avLst/>
          </a:prstGeom>
          <a:noFill/>
          <a:ln w="28575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225" name="Groupe 158"/>
          <p:cNvGrpSpPr>
            <a:grpSpLocks/>
          </p:cNvGrpSpPr>
          <p:nvPr/>
        </p:nvGrpSpPr>
        <p:grpSpPr bwMode="auto">
          <a:xfrm rot="7230740" flipH="1">
            <a:off x="1241054" y="1277432"/>
            <a:ext cx="183311" cy="128096"/>
            <a:chOff x="825674" y="1834019"/>
            <a:chExt cx="263408" cy="183184"/>
          </a:xfrm>
        </p:grpSpPr>
        <p:sp>
          <p:nvSpPr>
            <p:cNvPr id="226" name="Forme libre 225"/>
            <p:cNvSpPr/>
            <p:nvPr/>
          </p:nvSpPr>
          <p:spPr>
            <a:xfrm>
              <a:off x="832597" y="1834032"/>
              <a:ext cx="238019" cy="134229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 b="1"/>
            </a:p>
          </p:txBody>
        </p:sp>
        <p:sp>
          <p:nvSpPr>
            <p:cNvPr id="227" name="Forme libre 226"/>
            <p:cNvSpPr/>
            <p:nvPr/>
          </p:nvSpPr>
          <p:spPr>
            <a:xfrm>
              <a:off x="853393" y="1882890"/>
              <a:ext cx="238019" cy="134229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 b="1"/>
            </a:p>
          </p:txBody>
        </p:sp>
      </p:grpSp>
      <p:sp>
        <p:nvSpPr>
          <p:cNvPr id="228" name="Forme libre 227"/>
          <p:cNvSpPr/>
          <p:nvPr/>
        </p:nvSpPr>
        <p:spPr>
          <a:xfrm flipH="1" flipV="1">
            <a:off x="1612329" y="1907450"/>
            <a:ext cx="165642" cy="93864"/>
          </a:xfrm>
          <a:custGeom>
            <a:avLst/>
            <a:gdLst>
              <a:gd name="connsiteX0" fmla="*/ 0 w 237994"/>
              <a:gd name="connsiteY0" fmla="*/ 134655 h 134655"/>
              <a:gd name="connsiteX1" fmla="*/ 237994 w 237994"/>
              <a:gd name="connsiteY1" fmla="*/ 0 h 134655"/>
              <a:gd name="connsiteX2" fmla="*/ 237994 w 237994"/>
              <a:gd name="connsiteY2" fmla="*/ 0 h 1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94" h="134655">
                <a:moveTo>
                  <a:pt x="0" y="134655"/>
                </a:moveTo>
                <a:lnTo>
                  <a:pt x="237994" y="0"/>
                </a:lnTo>
                <a:lnTo>
                  <a:pt x="237994" y="0"/>
                </a:lnTo>
              </a:path>
            </a:pathLst>
          </a:custGeom>
          <a:ln w="3175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400"/>
          </a:p>
        </p:txBody>
      </p:sp>
      <p:sp>
        <p:nvSpPr>
          <p:cNvPr id="230" name="Forme libre 229"/>
          <p:cNvSpPr/>
          <p:nvPr/>
        </p:nvSpPr>
        <p:spPr>
          <a:xfrm flipH="1">
            <a:off x="1167902" y="1536578"/>
            <a:ext cx="0" cy="187728"/>
          </a:xfrm>
          <a:custGeom>
            <a:avLst/>
            <a:gdLst>
              <a:gd name="connsiteX0" fmla="*/ 0 w 0"/>
              <a:gd name="connsiteY0" fmla="*/ 0 h 269309"/>
              <a:gd name="connsiteX1" fmla="*/ 0 w 0"/>
              <a:gd name="connsiteY1" fmla="*/ 269309 h 269309"/>
              <a:gd name="connsiteX2" fmla="*/ 0 w 0"/>
              <a:gd name="connsiteY2" fmla="*/ 269309 h 26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269309">
                <a:moveTo>
                  <a:pt x="0" y="0"/>
                </a:moveTo>
                <a:lnTo>
                  <a:pt x="0" y="269309"/>
                </a:lnTo>
                <a:lnTo>
                  <a:pt x="0" y="269309"/>
                </a:lnTo>
              </a:path>
            </a:pathLst>
          </a:custGeom>
          <a:ln w="3175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400"/>
          </a:p>
        </p:txBody>
      </p:sp>
      <p:sp>
        <p:nvSpPr>
          <p:cNvPr id="231" name="Forme libre 230"/>
          <p:cNvSpPr/>
          <p:nvPr/>
        </p:nvSpPr>
        <p:spPr>
          <a:xfrm flipH="1">
            <a:off x="1854470" y="1535475"/>
            <a:ext cx="0" cy="187728"/>
          </a:xfrm>
          <a:custGeom>
            <a:avLst/>
            <a:gdLst>
              <a:gd name="connsiteX0" fmla="*/ 0 w 0"/>
              <a:gd name="connsiteY0" fmla="*/ 0 h 269309"/>
              <a:gd name="connsiteX1" fmla="*/ 0 w 0"/>
              <a:gd name="connsiteY1" fmla="*/ 269309 h 269309"/>
              <a:gd name="connsiteX2" fmla="*/ 0 w 0"/>
              <a:gd name="connsiteY2" fmla="*/ 269309 h 26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269309">
                <a:moveTo>
                  <a:pt x="0" y="0"/>
                </a:moveTo>
                <a:lnTo>
                  <a:pt x="0" y="269309"/>
                </a:lnTo>
                <a:lnTo>
                  <a:pt x="0" y="269309"/>
                </a:lnTo>
              </a:path>
            </a:pathLst>
          </a:custGeom>
          <a:ln w="3175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400"/>
          </a:p>
        </p:txBody>
      </p:sp>
      <p:sp>
        <p:nvSpPr>
          <p:cNvPr id="232" name="Forme libre 231"/>
          <p:cNvSpPr/>
          <p:nvPr/>
        </p:nvSpPr>
        <p:spPr>
          <a:xfrm flipH="1">
            <a:off x="1818029" y="1535475"/>
            <a:ext cx="0" cy="187728"/>
          </a:xfrm>
          <a:custGeom>
            <a:avLst/>
            <a:gdLst>
              <a:gd name="connsiteX0" fmla="*/ 0 w 0"/>
              <a:gd name="connsiteY0" fmla="*/ 0 h 269309"/>
              <a:gd name="connsiteX1" fmla="*/ 0 w 0"/>
              <a:gd name="connsiteY1" fmla="*/ 269309 h 269309"/>
              <a:gd name="connsiteX2" fmla="*/ 0 w 0"/>
              <a:gd name="connsiteY2" fmla="*/ 269309 h 26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269309">
                <a:moveTo>
                  <a:pt x="0" y="0"/>
                </a:moveTo>
                <a:lnTo>
                  <a:pt x="0" y="269309"/>
                </a:lnTo>
                <a:lnTo>
                  <a:pt x="0" y="269309"/>
                </a:lnTo>
              </a:path>
            </a:pathLst>
          </a:custGeom>
          <a:ln w="3175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400"/>
          </a:p>
        </p:txBody>
      </p:sp>
      <p:sp>
        <p:nvSpPr>
          <p:cNvPr id="233" name="ZoneTexte 172"/>
          <p:cNvSpPr txBox="1">
            <a:spLocks noChangeArrowheads="1"/>
          </p:cNvSpPr>
          <p:nvPr/>
        </p:nvSpPr>
        <p:spPr bwMode="auto">
          <a:xfrm flipH="1">
            <a:off x="1042284" y="1289219"/>
            <a:ext cx="2872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solidFill>
                  <a:srgbClr val="C00000"/>
                </a:solidFill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234" name="ZoneTexte 173"/>
          <p:cNvSpPr txBox="1">
            <a:spLocks noChangeArrowheads="1"/>
          </p:cNvSpPr>
          <p:nvPr/>
        </p:nvSpPr>
        <p:spPr bwMode="auto">
          <a:xfrm flipH="1">
            <a:off x="1033450" y="1647007"/>
            <a:ext cx="2872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solidFill>
                  <a:srgbClr val="C00000"/>
                </a:solidFill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235" name="ZoneTexte 174"/>
          <p:cNvSpPr txBox="1">
            <a:spLocks noChangeArrowheads="1"/>
          </p:cNvSpPr>
          <p:nvPr/>
        </p:nvSpPr>
        <p:spPr bwMode="auto">
          <a:xfrm flipH="1">
            <a:off x="1708167" y="1670198"/>
            <a:ext cx="2872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solidFill>
                  <a:srgbClr val="C00000"/>
                </a:solidFill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236" name="ZoneTexte 175"/>
          <p:cNvSpPr txBox="1">
            <a:spLocks noChangeArrowheads="1"/>
          </p:cNvSpPr>
          <p:nvPr/>
        </p:nvSpPr>
        <p:spPr bwMode="auto">
          <a:xfrm flipH="1">
            <a:off x="735969" y="1035400"/>
            <a:ext cx="4536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solidFill>
                  <a:srgbClr val="C00000"/>
                </a:solidFill>
                <a:latin typeface="Calibri" charset="0"/>
                <a:cs typeface="Calibri" charset="0"/>
              </a:rPr>
              <a:t>CH</a:t>
            </a:r>
            <a:r>
              <a:rPr lang="fr-FR" sz="1400" b="1" baseline="-25000" dirty="0">
                <a:solidFill>
                  <a:srgbClr val="C00000"/>
                </a:solidFill>
                <a:latin typeface="Calibri" charset="0"/>
                <a:cs typeface="Calibri" charset="0"/>
              </a:rPr>
              <a:t>3</a:t>
            </a:r>
          </a:p>
        </p:txBody>
      </p:sp>
      <p:sp>
        <p:nvSpPr>
          <p:cNvPr id="238" name="ZoneTexte 180"/>
          <p:cNvSpPr txBox="1">
            <a:spLocks noChangeArrowheads="1"/>
          </p:cNvSpPr>
          <p:nvPr/>
        </p:nvSpPr>
        <p:spPr bwMode="auto">
          <a:xfrm flipH="1">
            <a:off x="1357475" y="1883323"/>
            <a:ext cx="2872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solidFill>
                  <a:srgbClr val="C00000"/>
                </a:solidFill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247" name="Forme libre 246"/>
          <p:cNvSpPr/>
          <p:nvPr/>
        </p:nvSpPr>
        <p:spPr>
          <a:xfrm flipH="1">
            <a:off x="1573855" y="1285401"/>
            <a:ext cx="165642" cy="93863"/>
          </a:xfrm>
          <a:custGeom>
            <a:avLst/>
            <a:gdLst>
              <a:gd name="connsiteX0" fmla="*/ 0 w 237994"/>
              <a:gd name="connsiteY0" fmla="*/ 134655 h 134655"/>
              <a:gd name="connsiteX1" fmla="*/ 237994 w 237994"/>
              <a:gd name="connsiteY1" fmla="*/ 0 h 134655"/>
              <a:gd name="connsiteX2" fmla="*/ 237994 w 237994"/>
              <a:gd name="connsiteY2" fmla="*/ 0 h 1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94" h="134655">
                <a:moveTo>
                  <a:pt x="0" y="134655"/>
                </a:moveTo>
                <a:lnTo>
                  <a:pt x="237994" y="0"/>
                </a:lnTo>
                <a:lnTo>
                  <a:pt x="237994" y="0"/>
                </a:lnTo>
              </a:path>
            </a:pathLst>
          </a:custGeom>
          <a:ln w="3175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400"/>
          </a:p>
        </p:txBody>
      </p:sp>
      <p:sp>
        <p:nvSpPr>
          <p:cNvPr id="249" name="ZoneTexte 172"/>
          <p:cNvSpPr txBox="1">
            <a:spLocks noChangeArrowheads="1"/>
          </p:cNvSpPr>
          <p:nvPr/>
        </p:nvSpPr>
        <p:spPr bwMode="auto">
          <a:xfrm flipH="1">
            <a:off x="1699016" y="1288424"/>
            <a:ext cx="2872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solidFill>
                  <a:srgbClr val="C00000"/>
                </a:solidFill>
                <a:latin typeface="Calibri" charset="0"/>
                <a:cs typeface="Calibri" charset="0"/>
              </a:rPr>
              <a:t>C</a:t>
            </a:r>
          </a:p>
        </p:txBody>
      </p:sp>
      <p:cxnSp>
        <p:nvCxnSpPr>
          <p:cNvPr id="267" name="Connecteur droit 163"/>
          <p:cNvCxnSpPr>
            <a:cxnSpLocks noChangeShapeType="1"/>
          </p:cNvCxnSpPr>
          <p:nvPr/>
        </p:nvCxnSpPr>
        <p:spPr bwMode="auto">
          <a:xfrm>
            <a:off x="699153" y="4767527"/>
            <a:ext cx="1403990" cy="0"/>
          </a:xfrm>
          <a:prstGeom prst="line">
            <a:avLst/>
          </a:prstGeom>
          <a:noFill/>
          <a:ln w="22225" cap="rnd">
            <a:solidFill>
              <a:schemeClr val="accent5">
                <a:lumMod val="75000"/>
              </a:schemeClr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69" name="ZoneTexte 192"/>
          <p:cNvSpPr txBox="1">
            <a:spLocks noChangeArrowheads="1"/>
          </p:cNvSpPr>
          <p:nvPr/>
        </p:nvSpPr>
        <p:spPr bwMode="auto">
          <a:xfrm flipH="1">
            <a:off x="1275246" y="4775959"/>
            <a:ext cx="290101" cy="2120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1580"/>
              </a:lnSpc>
            </a:pPr>
            <a:r>
              <a:rPr lang="fr-FR" sz="1400" b="1" spc="-100" dirty="0">
                <a:solidFill>
                  <a:schemeClr val="accent5">
                    <a:lumMod val="75000"/>
                  </a:schemeClr>
                </a:solidFill>
                <a:latin typeface="Calibri" charset="0"/>
                <a:cs typeface="Calibri" charset="0"/>
              </a:rPr>
              <a:t>N</a:t>
            </a:r>
          </a:p>
          <a:p>
            <a:pPr eaLnBrk="1" hangingPunct="1">
              <a:lnSpc>
                <a:spcPts val="1580"/>
              </a:lnSpc>
            </a:pPr>
            <a:r>
              <a:rPr lang="fr-FR" sz="1400" b="1" spc="-100" dirty="0">
                <a:solidFill>
                  <a:schemeClr val="accent5">
                    <a:lumMod val="75000"/>
                  </a:schemeClr>
                </a:solidFill>
                <a:latin typeface="Calibri" charset="0"/>
                <a:cs typeface="Calibri" charset="0"/>
              </a:rPr>
              <a:t>u</a:t>
            </a:r>
          </a:p>
          <a:p>
            <a:pPr eaLnBrk="1" hangingPunct="1">
              <a:lnSpc>
                <a:spcPts val="1580"/>
              </a:lnSpc>
            </a:pPr>
            <a:r>
              <a:rPr lang="fr-FR" sz="1400" b="1" spc="-100" dirty="0">
                <a:solidFill>
                  <a:schemeClr val="accent5">
                    <a:lumMod val="75000"/>
                  </a:schemeClr>
                </a:solidFill>
                <a:latin typeface="Calibri" charset="0"/>
                <a:cs typeface="Calibri" charset="0"/>
              </a:rPr>
              <a:t>c</a:t>
            </a:r>
          </a:p>
          <a:p>
            <a:pPr eaLnBrk="1" hangingPunct="1">
              <a:lnSpc>
                <a:spcPts val="1580"/>
              </a:lnSpc>
            </a:pPr>
            <a:r>
              <a:rPr lang="fr-FR" sz="1400" b="1" spc="-100" dirty="0">
                <a:solidFill>
                  <a:schemeClr val="accent5">
                    <a:lumMod val="75000"/>
                  </a:schemeClr>
                </a:solidFill>
                <a:latin typeface="Calibri" charset="0"/>
                <a:cs typeface="Calibri" charset="0"/>
              </a:rPr>
              <a:t>l</a:t>
            </a:r>
          </a:p>
          <a:p>
            <a:pPr eaLnBrk="1" hangingPunct="1">
              <a:lnSpc>
                <a:spcPts val="1580"/>
              </a:lnSpc>
            </a:pPr>
            <a:r>
              <a:rPr lang="fr-FR" sz="1400" b="1" spc="-100" dirty="0" err="1">
                <a:solidFill>
                  <a:schemeClr val="accent5">
                    <a:lumMod val="75000"/>
                  </a:schemeClr>
                </a:solidFill>
                <a:latin typeface="Calibri" charset="0"/>
                <a:cs typeface="Calibri" charset="0"/>
              </a:rPr>
              <a:t>é</a:t>
            </a:r>
            <a:endParaRPr lang="fr-FR" sz="1400" b="1" spc="-100" dirty="0">
              <a:solidFill>
                <a:schemeClr val="accent5">
                  <a:lumMod val="75000"/>
                </a:schemeClr>
              </a:solidFill>
              <a:latin typeface="Calibri" charset="0"/>
              <a:cs typeface="Calibri" charset="0"/>
            </a:endParaRPr>
          </a:p>
          <a:p>
            <a:pPr eaLnBrk="1" hangingPunct="1">
              <a:lnSpc>
                <a:spcPts val="1580"/>
              </a:lnSpc>
            </a:pPr>
            <a:r>
              <a:rPr lang="fr-FR" sz="1400" b="1" spc="-100" dirty="0">
                <a:solidFill>
                  <a:schemeClr val="accent5">
                    <a:lumMod val="75000"/>
                  </a:schemeClr>
                </a:solidFill>
                <a:latin typeface="Calibri" charset="0"/>
                <a:cs typeface="Calibri" charset="0"/>
              </a:rPr>
              <a:t>o</a:t>
            </a:r>
          </a:p>
          <a:p>
            <a:pPr eaLnBrk="1" hangingPunct="1">
              <a:lnSpc>
                <a:spcPts val="1580"/>
              </a:lnSpc>
            </a:pPr>
            <a:r>
              <a:rPr lang="fr-FR" sz="1400" b="1" spc="-100" dirty="0" err="1">
                <a:solidFill>
                  <a:schemeClr val="accent5">
                    <a:lumMod val="75000"/>
                  </a:schemeClr>
                </a:solidFill>
                <a:latin typeface="Calibri" charset="0"/>
                <a:cs typeface="Calibri" charset="0"/>
              </a:rPr>
              <a:t>t</a:t>
            </a:r>
            <a:endParaRPr lang="fr-FR" sz="1400" b="1" spc="-100" dirty="0">
              <a:solidFill>
                <a:schemeClr val="accent5">
                  <a:lumMod val="75000"/>
                </a:schemeClr>
              </a:solidFill>
              <a:latin typeface="Calibri" charset="0"/>
              <a:cs typeface="Calibri" charset="0"/>
            </a:endParaRPr>
          </a:p>
          <a:p>
            <a:pPr eaLnBrk="1" hangingPunct="1">
              <a:lnSpc>
                <a:spcPts val="1580"/>
              </a:lnSpc>
            </a:pPr>
            <a:r>
              <a:rPr lang="fr-FR" sz="1400" b="1" spc="-100" dirty="0">
                <a:solidFill>
                  <a:schemeClr val="accent5">
                    <a:lumMod val="75000"/>
                  </a:schemeClr>
                </a:solidFill>
                <a:latin typeface="Calibri" charset="0"/>
                <a:cs typeface="Calibri" charset="0"/>
              </a:rPr>
              <a:t>i</a:t>
            </a:r>
          </a:p>
          <a:p>
            <a:pPr eaLnBrk="1" hangingPunct="1">
              <a:lnSpc>
                <a:spcPts val="1580"/>
              </a:lnSpc>
            </a:pPr>
            <a:r>
              <a:rPr lang="fr-FR" sz="1400" b="1" spc="-100" dirty="0">
                <a:solidFill>
                  <a:schemeClr val="accent5">
                    <a:lumMod val="75000"/>
                  </a:schemeClr>
                </a:solidFill>
                <a:latin typeface="Calibri" charset="0"/>
                <a:cs typeface="Calibri" charset="0"/>
              </a:rPr>
              <a:t>d</a:t>
            </a:r>
          </a:p>
          <a:p>
            <a:pPr eaLnBrk="1" hangingPunct="1">
              <a:lnSpc>
                <a:spcPts val="1580"/>
              </a:lnSpc>
            </a:pPr>
            <a:r>
              <a:rPr lang="fr-FR" sz="1400" b="1" spc="-100" dirty="0">
                <a:solidFill>
                  <a:schemeClr val="accent5">
                    <a:lumMod val="75000"/>
                  </a:schemeClr>
                </a:solidFill>
                <a:latin typeface="Calibri" charset="0"/>
                <a:cs typeface="Calibri" charset="0"/>
              </a:rPr>
              <a:t>e</a:t>
            </a:r>
          </a:p>
        </p:txBody>
      </p:sp>
      <p:sp>
        <p:nvSpPr>
          <p:cNvPr id="270" name="ZoneTexte 192"/>
          <p:cNvSpPr txBox="1">
            <a:spLocks noChangeArrowheads="1"/>
          </p:cNvSpPr>
          <p:nvPr/>
        </p:nvSpPr>
        <p:spPr bwMode="auto">
          <a:xfrm flipH="1">
            <a:off x="732998" y="2996959"/>
            <a:ext cx="8998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800" b="1" dirty="0">
                <a:solidFill>
                  <a:schemeClr val="accent5">
                    <a:lumMod val="75000"/>
                  </a:schemeClr>
                </a:solidFill>
                <a:latin typeface="Calibri" charset="0"/>
                <a:cs typeface="Calibri" charset="0"/>
              </a:rPr>
              <a:t>FMN</a:t>
            </a:r>
          </a:p>
        </p:txBody>
      </p:sp>
      <p:cxnSp>
        <p:nvCxnSpPr>
          <p:cNvPr id="223" name="Connecteur droit 186"/>
          <p:cNvCxnSpPr>
            <a:cxnSpLocks noChangeShapeType="1"/>
          </p:cNvCxnSpPr>
          <p:nvPr/>
        </p:nvCxnSpPr>
        <p:spPr bwMode="auto">
          <a:xfrm rot="5400000">
            <a:off x="2144865" y="4941333"/>
            <a:ext cx="136931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24" name="Connecteur droit 186"/>
          <p:cNvCxnSpPr>
            <a:cxnSpLocks noChangeShapeType="1"/>
          </p:cNvCxnSpPr>
          <p:nvPr/>
        </p:nvCxnSpPr>
        <p:spPr bwMode="auto">
          <a:xfrm rot="5400000">
            <a:off x="2146130" y="4606857"/>
            <a:ext cx="136931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29" name="Connecteur droit 186"/>
          <p:cNvCxnSpPr>
            <a:cxnSpLocks noChangeShapeType="1"/>
          </p:cNvCxnSpPr>
          <p:nvPr/>
        </p:nvCxnSpPr>
        <p:spPr bwMode="auto">
          <a:xfrm rot="5400000">
            <a:off x="2158634" y="5591966"/>
            <a:ext cx="136931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39" name="Connecteur droit 186"/>
          <p:cNvCxnSpPr>
            <a:cxnSpLocks noChangeShapeType="1"/>
          </p:cNvCxnSpPr>
          <p:nvPr/>
        </p:nvCxnSpPr>
        <p:spPr bwMode="auto">
          <a:xfrm rot="5400000">
            <a:off x="2143309" y="4265372"/>
            <a:ext cx="136931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57" name="ZoneTexte 180"/>
          <p:cNvSpPr txBox="1">
            <a:spLocks noChangeArrowheads="1"/>
          </p:cNvSpPr>
          <p:nvPr/>
        </p:nvSpPr>
        <p:spPr bwMode="auto">
          <a:xfrm>
            <a:off x="2044622" y="3572938"/>
            <a:ext cx="4536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latin typeface="Calibri" charset="0"/>
                <a:cs typeface="Calibri" charset="0"/>
              </a:rPr>
              <a:t>CH</a:t>
            </a:r>
            <a:r>
              <a:rPr lang="fr-FR" sz="1400" b="1" baseline="-25000" dirty="0">
                <a:latin typeface="Calibri" charset="0"/>
                <a:cs typeface="Calibri" charset="0"/>
              </a:rPr>
              <a:t>2</a:t>
            </a:r>
          </a:p>
        </p:txBody>
      </p:sp>
      <p:cxnSp>
        <p:nvCxnSpPr>
          <p:cNvPr id="261" name="Connecteur droit 186"/>
          <p:cNvCxnSpPr>
            <a:cxnSpLocks noChangeShapeType="1"/>
          </p:cNvCxnSpPr>
          <p:nvPr/>
        </p:nvCxnSpPr>
        <p:spPr bwMode="auto">
          <a:xfrm rot="5400000">
            <a:off x="2124989" y="3576250"/>
            <a:ext cx="136931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73" name="ZoneTexte 183"/>
          <p:cNvSpPr txBox="1">
            <a:spLocks noChangeArrowheads="1"/>
          </p:cNvSpPr>
          <p:nvPr/>
        </p:nvSpPr>
        <p:spPr bwMode="auto">
          <a:xfrm>
            <a:off x="2049195" y="2228796"/>
            <a:ext cx="4536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latin typeface="Calibri" charset="0"/>
                <a:cs typeface="Calibri" charset="0"/>
              </a:rPr>
              <a:t>CH</a:t>
            </a:r>
            <a:r>
              <a:rPr lang="fr-FR" sz="1400" b="1" baseline="-25000" dirty="0">
                <a:latin typeface="Calibri" charset="0"/>
                <a:cs typeface="Calibri" charset="0"/>
              </a:rPr>
              <a:t>2</a:t>
            </a:r>
          </a:p>
        </p:txBody>
      </p:sp>
      <p:cxnSp>
        <p:nvCxnSpPr>
          <p:cNvPr id="274" name="Connecteur droit 186"/>
          <p:cNvCxnSpPr>
            <a:cxnSpLocks noChangeShapeType="1"/>
          </p:cNvCxnSpPr>
          <p:nvPr/>
        </p:nvCxnSpPr>
        <p:spPr bwMode="auto">
          <a:xfrm rot="5400000">
            <a:off x="2123724" y="3236270"/>
            <a:ext cx="136931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5" name="Connecteur droit 186"/>
          <p:cNvCxnSpPr>
            <a:cxnSpLocks noChangeShapeType="1"/>
          </p:cNvCxnSpPr>
          <p:nvPr/>
        </p:nvCxnSpPr>
        <p:spPr bwMode="auto">
          <a:xfrm rot="5400000">
            <a:off x="2124989" y="2901794"/>
            <a:ext cx="136931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" name="Connecteur droit 186"/>
          <p:cNvCxnSpPr>
            <a:cxnSpLocks noChangeShapeType="1"/>
          </p:cNvCxnSpPr>
          <p:nvPr/>
        </p:nvCxnSpPr>
        <p:spPr bwMode="auto">
          <a:xfrm rot="5400000">
            <a:off x="2137493" y="3886903"/>
            <a:ext cx="136931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7" name="Connecteur droit 186"/>
          <p:cNvCxnSpPr>
            <a:cxnSpLocks noChangeShapeType="1"/>
          </p:cNvCxnSpPr>
          <p:nvPr/>
        </p:nvCxnSpPr>
        <p:spPr bwMode="auto">
          <a:xfrm rot="5400000">
            <a:off x="2122168" y="2560309"/>
            <a:ext cx="136931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78" name="ZoneTexte 180"/>
          <p:cNvSpPr txBox="1">
            <a:spLocks noChangeArrowheads="1"/>
          </p:cNvSpPr>
          <p:nvPr/>
        </p:nvSpPr>
        <p:spPr bwMode="auto">
          <a:xfrm>
            <a:off x="1933566" y="3232935"/>
            <a:ext cx="6276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latin typeface="Calibri" charset="0"/>
                <a:cs typeface="Calibri" charset="0"/>
              </a:rPr>
              <a:t>HCOH</a:t>
            </a:r>
          </a:p>
        </p:txBody>
      </p:sp>
      <p:sp>
        <p:nvSpPr>
          <p:cNvPr id="279" name="ZoneTexte 180"/>
          <p:cNvSpPr txBox="1">
            <a:spLocks noChangeArrowheads="1"/>
          </p:cNvSpPr>
          <p:nvPr/>
        </p:nvSpPr>
        <p:spPr bwMode="auto">
          <a:xfrm>
            <a:off x="1941333" y="2892699"/>
            <a:ext cx="6276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latin typeface="Calibri" charset="0"/>
                <a:cs typeface="Calibri" charset="0"/>
              </a:rPr>
              <a:t>HCOH</a:t>
            </a:r>
          </a:p>
        </p:txBody>
      </p:sp>
      <p:sp>
        <p:nvSpPr>
          <p:cNvPr id="280" name="ZoneTexte 180"/>
          <p:cNvSpPr txBox="1">
            <a:spLocks noChangeArrowheads="1"/>
          </p:cNvSpPr>
          <p:nvPr/>
        </p:nvSpPr>
        <p:spPr bwMode="auto">
          <a:xfrm>
            <a:off x="1929054" y="2552696"/>
            <a:ext cx="6276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latin typeface="Calibri" charset="0"/>
                <a:cs typeface="Calibri" charset="0"/>
              </a:rPr>
              <a:t>HCOH</a:t>
            </a:r>
          </a:p>
        </p:txBody>
      </p:sp>
      <p:cxnSp>
        <p:nvCxnSpPr>
          <p:cNvPr id="281" name="Connecteur droit 186"/>
          <p:cNvCxnSpPr>
            <a:cxnSpLocks noChangeShapeType="1"/>
          </p:cNvCxnSpPr>
          <p:nvPr/>
        </p:nvCxnSpPr>
        <p:spPr bwMode="auto">
          <a:xfrm rot="5400000">
            <a:off x="2133458" y="2204713"/>
            <a:ext cx="136931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82" name="ZoneTexte 176"/>
          <p:cNvSpPr txBox="1">
            <a:spLocks noChangeArrowheads="1"/>
          </p:cNvSpPr>
          <p:nvPr/>
        </p:nvSpPr>
        <p:spPr bwMode="auto">
          <a:xfrm flipH="1">
            <a:off x="1358976" y="2030461"/>
            <a:ext cx="2979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solidFill>
                  <a:srgbClr val="C00000"/>
                </a:solidFill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294" name="Forme libre 293"/>
          <p:cNvSpPr/>
          <p:nvPr/>
        </p:nvSpPr>
        <p:spPr>
          <a:xfrm flipH="1" flipV="1">
            <a:off x="2314057" y="1921182"/>
            <a:ext cx="165642" cy="93864"/>
          </a:xfrm>
          <a:custGeom>
            <a:avLst/>
            <a:gdLst>
              <a:gd name="connsiteX0" fmla="*/ 0 w 237994"/>
              <a:gd name="connsiteY0" fmla="*/ 134655 h 134655"/>
              <a:gd name="connsiteX1" fmla="*/ 237994 w 237994"/>
              <a:gd name="connsiteY1" fmla="*/ 0 h 134655"/>
              <a:gd name="connsiteX2" fmla="*/ 237994 w 237994"/>
              <a:gd name="connsiteY2" fmla="*/ 0 h 1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94" h="134655">
                <a:moveTo>
                  <a:pt x="0" y="134655"/>
                </a:moveTo>
                <a:lnTo>
                  <a:pt x="237994" y="0"/>
                </a:lnTo>
                <a:lnTo>
                  <a:pt x="237994" y="0"/>
                </a:lnTo>
              </a:path>
            </a:pathLst>
          </a:custGeom>
          <a:ln w="3175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400"/>
          </a:p>
        </p:txBody>
      </p:sp>
      <p:sp>
        <p:nvSpPr>
          <p:cNvPr id="295" name="Forme libre 294"/>
          <p:cNvSpPr/>
          <p:nvPr/>
        </p:nvSpPr>
        <p:spPr>
          <a:xfrm flipH="1">
            <a:off x="2547317" y="1549207"/>
            <a:ext cx="0" cy="187728"/>
          </a:xfrm>
          <a:custGeom>
            <a:avLst/>
            <a:gdLst>
              <a:gd name="connsiteX0" fmla="*/ 0 w 0"/>
              <a:gd name="connsiteY0" fmla="*/ 0 h 269309"/>
              <a:gd name="connsiteX1" fmla="*/ 0 w 0"/>
              <a:gd name="connsiteY1" fmla="*/ 269309 h 269309"/>
              <a:gd name="connsiteX2" fmla="*/ 0 w 0"/>
              <a:gd name="connsiteY2" fmla="*/ 269309 h 26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269309">
                <a:moveTo>
                  <a:pt x="0" y="0"/>
                </a:moveTo>
                <a:lnTo>
                  <a:pt x="0" y="269309"/>
                </a:lnTo>
                <a:lnTo>
                  <a:pt x="0" y="269309"/>
                </a:lnTo>
              </a:path>
            </a:pathLst>
          </a:custGeom>
          <a:ln w="3175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400"/>
          </a:p>
        </p:txBody>
      </p:sp>
      <p:sp>
        <p:nvSpPr>
          <p:cNvPr id="297" name="ZoneTexte 174"/>
          <p:cNvSpPr txBox="1">
            <a:spLocks noChangeArrowheads="1"/>
          </p:cNvSpPr>
          <p:nvPr/>
        </p:nvSpPr>
        <p:spPr bwMode="auto">
          <a:xfrm flipH="1">
            <a:off x="2409895" y="1683930"/>
            <a:ext cx="2872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solidFill>
                  <a:srgbClr val="C00000"/>
                </a:solidFill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298" name="ZoneTexte 175"/>
          <p:cNvSpPr txBox="1">
            <a:spLocks noChangeArrowheads="1"/>
          </p:cNvSpPr>
          <p:nvPr/>
        </p:nvSpPr>
        <p:spPr bwMode="auto">
          <a:xfrm flipH="1">
            <a:off x="2044362" y="1134031"/>
            <a:ext cx="3029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solidFill>
                  <a:srgbClr val="C00000"/>
                </a:solidFill>
                <a:latin typeface="Calibri" charset="0"/>
                <a:cs typeface="Calibri" charset="0"/>
              </a:rPr>
              <a:t>N</a:t>
            </a:r>
          </a:p>
        </p:txBody>
      </p:sp>
      <p:sp>
        <p:nvSpPr>
          <p:cNvPr id="300" name="ZoneTexte 180"/>
          <p:cNvSpPr txBox="1">
            <a:spLocks noChangeArrowheads="1"/>
          </p:cNvSpPr>
          <p:nvPr/>
        </p:nvSpPr>
        <p:spPr bwMode="auto">
          <a:xfrm flipH="1">
            <a:off x="2059203" y="1897055"/>
            <a:ext cx="3029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solidFill>
                  <a:srgbClr val="C00000"/>
                </a:solidFill>
                <a:latin typeface="Calibri" charset="0"/>
                <a:cs typeface="Calibri" charset="0"/>
              </a:rPr>
              <a:t>N</a:t>
            </a:r>
          </a:p>
        </p:txBody>
      </p:sp>
      <p:sp>
        <p:nvSpPr>
          <p:cNvPr id="302" name="ZoneTexte 172"/>
          <p:cNvSpPr txBox="1">
            <a:spLocks noChangeArrowheads="1"/>
          </p:cNvSpPr>
          <p:nvPr/>
        </p:nvSpPr>
        <p:spPr bwMode="auto">
          <a:xfrm flipH="1">
            <a:off x="2400744" y="1302156"/>
            <a:ext cx="2872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solidFill>
                  <a:srgbClr val="C00000"/>
                </a:solidFill>
                <a:latin typeface="Calibri" charset="0"/>
                <a:cs typeface="Calibri" charset="0"/>
              </a:rPr>
              <a:t>C</a:t>
            </a:r>
          </a:p>
        </p:txBody>
      </p:sp>
      <p:grpSp>
        <p:nvGrpSpPr>
          <p:cNvPr id="305" name="Grouper 304"/>
          <p:cNvGrpSpPr/>
          <p:nvPr/>
        </p:nvGrpSpPr>
        <p:grpSpPr>
          <a:xfrm>
            <a:off x="2283381" y="1289271"/>
            <a:ext cx="182207" cy="128097"/>
            <a:chOff x="4242007" y="1518066"/>
            <a:chExt cx="203268" cy="142904"/>
          </a:xfrm>
        </p:grpSpPr>
        <p:sp>
          <p:nvSpPr>
            <p:cNvPr id="306" name="Forme libre 305"/>
            <p:cNvSpPr/>
            <p:nvPr/>
          </p:nvSpPr>
          <p:spPr>
            <a:xfrm flipH="1">
              <a:off x="4261718" y="1518066"/>
              <a:ext cx="183557" cy="104713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/>
            </a:p>
          </p:txBody>
        </p:sp>
        <p:sp>
          <p:nvSpPr>
            <p:cNvPr id="307" name="Forme libre 306"/>
            <p:cNvSpPr/>
            <p:nvPr/>
          </p:nvSpPr>
          <p:spPr>
            <a:xfrm flipH="1">
              <a:off x="4242007" y="1556256"/>
              <a:ext cx="183557" cy="104714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/>
            </a:p>
          </p:txBody>
        </p:sp>
      </p:grpSp>
      <p:sp>
        <p:nvSpPr>
          <p:cNvPr id="308" name="Forme libre 307"/>
          <p:cNvSpPr/>
          <p:nvPr/>
        </p:nvSpPr>
        <p:spPr>
          <a:xfrm flipH="1" flipV="1">
            <a:off x="1932868" y="1325128"/>
            <a:ext cx="165642" cy="93864"/>
          </a:xfrm>
          <a:custGeom>
            <a:avLst/>
            <a:gdLst>
              <a:gd name="connsiteX0" fmla="*/ 0 w 237994"/>
              <a:gd name="connsiteY0" fmla="*/ 134655 h 134655"/>
              <a:gd name="connsiteX1" fmla="*/ 237994 w 237994"/>
              <a:gd name="connsiteY1" fmla="*/ 0 h 134655"/>
              <a:gd name="connsiteX2" fmla="*/ 237994 w 237994"/>
              <a:gd name="connsiteY2" fmla="*/ 0 h 1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94" h="134655">
                <a:moveTo>
                  <a:pt x="0" y="134655"/>
                </a:moveTo>
                <a:lnTo>
                  <a:pt x="237994" y="0"/>
                </a:lnTo>
                <a:lnTo>
                  <a:pt x="237994" y="0"/>
                </a:lnTo>
              </a:path>
            </a:pathLst>
          </a:custGeom>
          <a:ln w="3175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400"/>
          </a:p>
        </p:txBody>
      </p:sp>
      <p:sp>
        <p:nvSpPr>
          <p:cNvPr id="309" name="Forme libre 308"/>
          <p:cNvSpPr/>
          <p:nvPr/>
        </p:nvSpPr>
        <p:spPr>
          <a:xfrm flipH="1">
            <a:off x="1938473" y="1917365"/>
            <a:ext cx="165642" cy="93863"/>
          </a:xfrm>
          <a:custGeom>
            <a:avLst/>
            <a:gdLst>
              <a:gd name="connsiteX0" fmla="*/ 0 w 237994"/>
              <a:gd name="connsiteY0" fmla="*/ 134655 h 134655"/>
              <a:gd name="connsiteX1" fmla="*/ 237994 w 237994"/>
              <a:gd name="connsiteY1" fmla="*/ 0 h 134655"/>
              <a:gd name="connsiteX2" fmla="*/ 237994 w 237994"/>
              <a:gd name="connsiteY2" fmla="*/ 0 h 1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94" h="134655">
                <a:moveTo>
                  <a:pt x="0" y="134655"/>
                </a:moveTo>
                <a:lnTo>
                  <a:pt x="237994" y="0"/>
                </a:lnTo>
                <a:lnTo>
                  <a:pt x="237994" y="0"/>
                </a:lnTo>
              </a:path>
            </a:pathLst>
          </a:custGeom>
          <a:ln w="3175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400"/>
          </a:p>
        </p:txBody>
      </p:sp>
      <p:sp>
        <p:nvSpPr>
          <p:cNvPr id="310" name="Forme libre 309"/>
          <p:cNvSpPr/>
          <p:nvPr/>
        </p:nvSpPr>
        <p:spPr>
          <a:xfrm flipH="1">
            <a:off x="950629" y="1302014"/>
            <a:ext cx="165642" cy="93863"/>
          </a:xfrm>
          <a:custGeom>
            <a:avLst/>
            <a:gdLst>
              <a:gd name="connsiteX0" fmla="*/ 0 w 237994"/>
              <a:gd name="connsiteY0" fmla="*/ 134655 h 134655"/>
              <a:gd name="connsiteX1" fmla="*/ 237994 w 237994"/>
              <a:gd name="connsiteY1" fmla="*/ 0 h 134655"/>
              <a:gd name="connsiteX2" fmla="*/ 237994 w 237994"/>
              <a:gd name="connsiteY2" fmla="*/ 0 h 1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94" h="134655">
                <a:moveTo>
                  <a:pt x="0" y="134655"/>
                </a:moveTo>
                <a:lnTo>
                  <a:pt x="237994" y="0"/>
                </a:lnTo>
                <a:lnTo>
                  <a:pt x="237994" y="0"/>
                </a:lnTo>
              </a:path>
            </a:pathLst>
          </a:custGeom>
          <a:ln w="3175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400"/>
          </a:p>
        </p:txBody>
      </p:sp>
      <p:sp>
        <p:nvSpPr>
          <p:cNvPr id="311" name="Forme libre 310"/>
          <p:cNvSpPr/>
          <p:nvPr/>
        </p:nvSpPr>
        <p:spPr>
          <a:xfrm flipH="1" flipV="1">
            <a:off x="946350" y="1876940"/>
            <a:ext cx="165642" cy="93864"/>
          </a:xfrm>
          <a:custGeom>
            <a:avLst/>
            <a:gdLst>
              <a:gd name="connsiteX0" fmla="*/ 0 w 237994"/>
              <a:gd name="connsiteY0" fmla="*/ 134655 h 134655"/>
              <a:gd name="connsiteX1" fmla="*/ 237994 w 237994"/>
              <a:gd name="connsiteY1" fmla="*/ 0 h 134655"/>
              <a:gd name="connsiteX2" fmla="*/ 237994 w 237994"/>
              <a:gd name="connsiteY2" fmla="*/ 0 h 1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94" h="134655">
                <a:moveTo>
                  <a:pt x="0" y="134655"/>
                </a:moveTo>
                <a:lnTo>
                  <a:pt x="237994" y="0"/>
                </a:lnTo>
                <a:lnTo>
                  <a:pt x="237994" y="0"/>
                </a:lnTo>
              </a:path>
            </a:pathLst>
          </a:custGeom>
          <a:ln w="3175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400"/>
          </a:p>
        </p:txBody>
      </p:sp>
      <p:sp>
        <p:nvSpPr>
          <p:cNvPr id="312" name="ZoneTexte 175"/>
          <p:cNvSpPr txBox="1">
            <a:spLocks noChangeArrowheads="1"/>
          </p:cNvSpPr>
          <p:nvPr/>
        </p:nvSpPr>
        <p:spPr bwMode="auto">
          <a:xfrm flipH="1">
            <a:off x="736085" y="1879228"/>
            <a:ext cx="4536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solidFill>
                  <a:srgbClr val="C00000"/>
                </a:solidFill>
                <a:latin typeface="Calibri" charset="0"/>
                <a:cs typeface="Calibri" charset="0"/>
              </a:rPr>
              <a:t>CH</a:t>
            </a:r>
            <a:r>
              <a:rPr lang="fr-FR" sz="1400" b="1" baseline="-25000" dirty="0">
                <a:solidFill>
                  <a:srgbClr val="C00000"/>
                </a:solidFill>
                <a:latin typeface="Calibri" charset="0"/>
                <a:cs typeface="Calibri" charset="0"/>
              </a:rPr>
              <a:t>3</a:t>
            </a:r>
          </a:p>
        </p:txBody>
      </p:sp>
      <p:sp>
        <p:nvSpPr>
          <p:cNvPr id="313" name="ZoneTexte 172"/>
          <p:cNvSpPr txBox="1">
            <a:spLocks noChangeArrowheads="1"/>
          </p:cNvSpPr>
          <p:nvPr/>
        </p:nvSpPr>
        <p:spPr bwMode="auto">
          <a:xfrm flipH="1">
            <a:off x="1343364" y="1060544"/>
            <a:ext cx="2872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solidFill>
                  <a:srgbClr val="C00000"/>
                </a:solidFill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314" name="ZoneTexte 176"/>
          <p:cNvSpPr txBox="1">
            <a:spLocks noChangeArrowheads="1"/>
          </p:cNvSpPr>
          <p:nvPr/>
        </p:nvSpPr>
        <p:spPr bwMode="auto">
          <a:xfrm flipH="1">
            <a:off x="1340688" y="911141"/>
            <a:ext cx="2979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solidFill>
                  <a:srgbClr val="C00000"/>
                </a:solidFill>
                <a:latin typeface="Calibri" charset="0"/>
                <a:cs typeface="Calibri" charset="0"/>
              </a:rPr>
              <a:t>H</a:t>
            </a:r>
          </a:p>
        </p:txBody>
      </p:sp>
      <p:grpSp>
        <p:nvGrpSpPr>
          <p:cNvPr id="315" name="Grouper 314"/>
          <p:cNvGrpSpPr/>
          <p:nvPr/>
        </p:nvGrpSpPr>
        <p:grpSpPr>
          <a:xfrm>
            <a:off x="2625340" y="1886198"/>
            <a:ext cx="182207" cy="128097"/>
            <a:chOff x="4242007" y="1518066"/>
            <a:chExt cx="203268" cy="142904"/>
          </a:xfrm>
        </p:grpSpPr>
        <p:sp>
          <p:nvSpPr>
            <p:cNvPr id="316" name="Forme libre 315"/>
            <p:cNvSpPr/>
            <p:nvPr/>
          </p:nvSpPr>
          <p:spPr>
            <a:xfrm flipH="1">
              <a:off x="4261718" y="1518066"/>
              <a:ext cx="183557" cy="104713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/>
            </a:p>
          </p:txBody>
        </p:sp>
        <p:sp>
          <p:nvSpPr>
            <p:cNvPr id="317" name="Forme libre 316"/>
            <p:cNvSpPr/>
            <p:nvPr/>
          </p:nvSpPr>
          <p:spPr>
            <a:xfrm flipH="1">
              <a:off x="4242007" y="1556256"/>
              <a:ext cx="183557" cy="104714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/>
            </a:p>
          </p:txBody>
        </p:sp>
      </p:grpSp>
      <p:sp>
        <p:nvSpPr>
          <p:cNvPr id="321" name="Forme libre 320"/>
          <p:cNvSpPr/>
          <p:nvPr/>
        </p:nvSpPr>
        <p:spPr>
          <a:xfrm flipH="1" flipV="1">
            <a:off x="3006013" y="1920431"/>
            <a:ext cx="165642" cy="93864"/>
          </a:xfrm>
          <a:custGeom>
            <a:avLst/>
            <a:gdLst>
              <a:gd name="connsiteX0" fmla="*/ 0 w 237994"/>
              <a:gd name="connsiteY0" fmla="*/ 134655 h 134655"/>
              <a:gd name="connsiteX1" fmla="*/ 237994 w 237994"/>
              <a:gd name="connsiteY1" fmla="*/ 0 h 134655"/>
              <a:gd name="connsiteX2" fmla="*/ 237994 w 237994"/>
              <a:gd name="connsiteY2" fmla="*/ 0 h 1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94" h="134655">
                <a:moveTo>
                  <a:pt x="0" y="134655"/>
                </a:moveTo>
                <a:lnTo>
                  <a:pt x="237994" y="0"/>
                </a:lnTo>
                <a:lnTo>
                  <a:pt x="237994" y="0"/>
                </a:lnTo>
              </a:path>
            </a:pathLst>
          </a:custGeom>
          <a:ln w="3175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400"/>
          </a:p>
        </p:txBody>
      </p:sp>
      <p:sp>
        <p:nvSpPr>
          <p:cNvPr id="324" name="Forme libre 323"/>
          <p:cNvSpPr/>
          <p:nvPr/>
        </p:nvSpPr>
        <p:spPr>
          <a:xfrm flipH="1">
            <a:off x="3218328" y="1548456"/>
            <a:ext cx="0" cy="187728"/>
          </a:xfrm>
          <a:custGeom>
            <a:avLst/>
            <a:gdLst>
              <a:gd name="connsiteX0" fmla="*/ 0 w 0"/>
              <a:gd name="connsiteY0" fmla="*/ 0 h 269309"/>
              <a:gd name="connsiteX1" fmla="*/ 0 w 0"/>
              <a:gd name="connsiteY1" fmla="*/ 269309 h 269309"/>
              <a:gd name="connsiteX2" fmla="*/ 0 w 0"/>
              <a:gd name="connsiteY2" fmla="*/ 269309 h 26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269309">
                <a:moveTo>
                  <a:pt x="0" y="0"/>
                </a:moveTo>
                <a:lnTo>
                  <a:pt x="0" y="269309"/>
                </a:lnTo>
                <a:lnTo>
                  <a:pt x="0" y="269309"/>
                </a:lnTo>
              </a:path>
            </a:pathLst>
          </a:custGeom>
          <a:ln w="3175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400"/>
          </a:p>
        </p:txBody>
      </p:sp>
      <p:sp>
        <p:nvSpPr>
          <p:cNvPr id="325" name="ZoneTexte 180"/>
          <p:cNvSpPr txBox="1">
            <a:spLocks noChangeArrowheads="1"/>
          </p:cNvSpPr>
          <p:nvPr/>
        </p:nvSpPr>
        <p:spPr bwMode="auto">
          <a:xfrm flipH="1">
            <a:off x="2751159" y="1896304"/>
            <a:ext cx="3029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solidFill>
                  <a:srgbClr val="C00000"/>
                </a:solidFill>
                <a:latin typeface="Calibri" charset="0"/>
                <a:cs typeface="Calibri" charset="0"/>
              </a:rPr>
              <a:t>N</a:t>
            </a:r>
          </a:p>
        </p:txBody>
      </p:sp>
      <p:sp>
        <p:nvSpPr>
          <p:cNvPr id="326" name="Forme libre 325"/>
          <p:cNvSpPr/>
          <p:nvPr/>
        </p:nvSpPr>
        <p:spPr>
          <a:xfrm flipH="1">
            <a:off x="2967539" y="1298382"/>
            <a:ext cx="165642" cy="93863"/>
          </a:xfrm>
          <a:custGeom>
            <a:avLst/>
            <a:gdLst>
              <a:gd name="connsiteX0" fmla="*/ 0 w 237994"/>
              <a:gd name="connsiteY0" fmla="*/ 134655 h 134655"/>
              <a:gd name="connsiteX1" fmla="*/ 237994 w 237994"/>
              <a:gd name="connsiteY1" fmla="*/ 0 h 134655"/>
              <a:gd name="connsiteX2" fmla="*/ 237994 w 237994"/>
              <a:gd name="connsiteY2" fmla="*/ 0 h 1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94" h="134655">
                <a:moveTo>
                  <a:pt x="0" y="134655"/>
                </a:moveTo>
                <a:lnTo>
                  <a:pt x="237994" y="0"/>
                </a:lnTo>
                <a:lnTo>
                  <a:pt x="237994" y="0"/>
                </a:lnTo>
              </a:path>
            </a:pathLst>
          </a:custGeom>
          <a:ln w="3175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400"/>
          </a:p>
        </p:txBody>
      </p:sp>
      <p:sp>
        <p:nvSpPr>
          <p:cNvPr id="330" name="ZoneTexte 172"/>
          <p:cNvSpPr txBox="1">
            <a:spLocks noChangeArrowheads="1"/>
          </p:cNvSpPr>
          <p:nvPr/>
        </p:nvSpPr>
        <p:spPr bwMode="auto">
          <a:xfrm flipH="1">
            <a:off x="2737048" y="1073525"/>
            <a:ext cx="2872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solidFill>
                  <a:srgbClr val="C00000"/>
                </a:solidFill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333" name="Forme libre 332"/>
          <p:cNvSpPr/>
          <p:nvPr/>
        </p:nvSpPr>
        <p:spPr>
          <a:xfrm flipH="1" flipV="1">
            <a:off x="2624236" y="1310197"/>
            <a:ext cx="165642" cy="93864"/>
          </a:xfrm>
          <a:custGeom>
            <a:avLst/>
            <a:gdLst>
              <a:gd name="connsiteX0" fmla="*/ 0 w 237994"/>
              <a:gd name="connsiteY0" fmla="*/ 134655 h 134655"/>
              <a:gd name="connsiteX1" fmla="*/ 237994 w 237994"/>
              <a:gd name="connsiteY1" fmla="*/ 0 h 134655"/>
              <a:gd name="connsiteX2" fmla="*/ 237994 w 237994"/>
              <a:gd name="connsiteY2" fmla="*/ 0 h 1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94" h="134655">
                <a:moveTo>
                  <a:pt x="0" y="134655"/>
                </a:moveTo>
                <a:lnTo>
                  <a:pt x="237994" y="0"/>
                </a:lnTo>
                <a:lnTo>
                  <a:pt x="237994" y="0"/>
                </a:lnTo>
              </a:path>
            </a:pathLst>
          </a:custGeom>
          <a:ln w="3175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400"/>
          </a:p>
        </p:txBody>
      </p:sp>
      <p:sp>
        <p:nvSpPr>
          <p:cNvPr id="334" name="ZoneTexte 191"/>
          <p:cNvSpPr txBox="1">
            <a:spLocks noChangeArrowheads="1"/>
          </p:cNvSpPr>
          <p:nvPr/>
        </p:nvSpPr>
        <p:spPr bwMode="auto">
          <a:xfrm flipH="1">
            <a:off x="3079935" y="1276314"/>
            <a:ext cx="4161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solidFill>
                  <a:srgbClr val="C00000"/>
                </a:solidFill>
                <a:latin typeface="Calibri" charset="0"/>
                <a:cs typeface="Calibri" charset="0"/>
              </a:rPr>
              <a:t>NH</a:t>
            </a:r>
          </a:p>
        </p:txBody>
      </p:sp>
      <p:sp>
        <p:nvSpPr>
          <p:cNvPr id="335" name="ZoneTexte 174"/>
          <p:cNvSpPr txBox="1">
            <a:spLocks noChangeArrowheads="1"/>
          </p:cNvSpPr>
          <p:nvPr/>
        </p:nvSpPr>
        <p:spPr bwMode="auto">
          <a:xfrm flipH="1">
            <a:off x="3088822" y="1669723"/>
            <a:ext cx="2872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solidFill>
                  <a:srgbClr val="C00000"/>
                </a:solidFill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336" name="Forme libre 335"/>
          <p:cNvSpPr/>
          <p:nvPr/>
        </p:nvSpPr>
        <p:spPr>
          <a:xfrm flipH="1">
            <a:off x="2889899" y="958392"/>
            <a:ext cx="0" cy="187728"/>
          </a:xfrm>
          <a:custGeom>
            <a:avLst/>
            <a:gdLst>
              <a:gd name="connsiteX0" fmla="*/ 0 w 0"/>
              <a:gd name="connsiteY0" fmla="*/ 0 h 269309"/>
              <a:gd name="connsiteX1" fmla="*/ 0 w 0"/>
              <a:gd name="connsiteY1" fmla="*/ 269309 h 269309"/>
              <a:gd name="connsiteX2" fmla="*/ 0 w 0"/>
              <a:gd name="connsiteY2" fmla="*/ 269309 h 26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269309">
                <a:moveTo>
                  <a:pt x="0" y="0"/>
                </a:moveTo>
                <a:lnTo>
                  <a:pt x="0" y="269309"/>
                </a:lnTo>
                <a:lnTo>
                  <a:pt x="0" y="269309"/>
                </a:lnTo>
              </a:path>
            </a:pathLst>
          </a:custGeom>
          <a:ln w="3175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400"/>
          </a:p>
        </p:txBody>
      </p:sp>
      <p:sp>
        <p:nvSpPr>
          <p:cNvPr id="337" name="Forme libre 336"/>
          <p:cNvSpPr/>
          <p:nvPr/>
        </p:nvSpPr>
        <p:spPr>
          <a:xfrm flipH="1">
            <a:off x="2853459" y="958392"/>
            <a:ext cx="0" cy="187728"/>
          </a:xfrm>
          <a:custGeom>
            <a:avLst/>
            <a:gdLst>
              <a:gd name="connsiteX0" fmla="*/ 0 w 0"/>
              <a:gd name="connsiteY0" fmla="*/ 0 h 269309"/>
              <a:gd name="connsiteX1" fmla="*/ 0 w 0"/>
              <a:gd name="connsiteY1" fmla="*/ 269309 h 269309"/>
              <a:gd name="connsiteX2" fmla="*/ 0 w 0"/>
              <a:gd name="connsiteY2" fmla="*/ 269309 h 26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269309">
                <a:moveTo>
                  <a:pt x="0" y="0"/>
                </a:moveTo>
                <a:lnTo>
                  <a:pt x="0" y="269309"/>
                </a:lnTo>
                <a:lnTo>
                  <a:pt x="0" y="269309"/>
                </a:lnTo>
              </a:path>
            </a:pathLst>
          </a:custGeom>
          <a:ln w="3175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400"/>
          </a:p>
        </p:txBody>
      </p:sp>
      <p:sp>
        <p:nvSpPr>
          <p:cNvPr id="338" name="ZoneTexte 183"/>
          <p:cNvSpPr txBox="1">
            <a:spLocks noChangeArrowheads="1"/>
          </p:cNvSpPr>
          <p:nvPr/>
        </p:nvSpPr>
        <p:spPr bwMode="auto">
          <a:xfrm>
            <a:off x="2732197" y="692775"/>
            <a:ext cx="3060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solidFill>
                  <a:srgbClr val="C00000"/>
                </a:solidFill>
                <a:latin typeface="Calibri" charset="0"/>
                <a:cs typeface="Calibri" charset="0"/>
              </a:rPr>
              <a:t>O</a:t>
            </a:r>
          </a:p>
        </p:txBody>
      </p:sp>
      <p:grpSp>
        <p:nvGrpSpPr>
          <p:cNvPr id="339" name="Grouper 338"/>
          <p:cNvGrpSpPr/>
          <p:nvPr/>
        </p:nvGrpSpPr>
        <p:grpSpPr>
          <a:xfrm>
            <a:off x="3299862" y="1855664"/>
            <a:ext cx="182207" cy="128097"/>
            <a:chOff x="4242007" y="1518066"/>
            <a:chExt cx="203268" cy="142904"/>
          </a:xfrm>
        </p:grpSpPr>
        <p:sp>
          <p:nvSpPr>
            <p:cNvPr id="342" name="Forme libre 341"/>
            <p:cNvSpPr/>
            <p:nvPr/>
          </p:nvSpPr>
          <p:spPr>
            <a:xfrm flipH="1">
              <a:off x="4261718" y="1518066"/>
              <a:ext cx="183557" cy="104713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/>
            </a:p>
          </p:txBody>
        </p:sp>
        <p:sp>
          <p:nvSpPr>
            <p:cNvPr id="351" name="Forme libre 350"/>
            <p:cNvSpPr/>
            <p:nvPr/>
          </p:nvSpPr>
          <p:spPr>
            <a:xfrm flipH="1">
              <a:off x="4242007" y="1556256"/>
              <a:ext cx="183557" cy="104714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/>
            </a:p>
          </p:txBody>
        </p:sp>
      </p:grpSp>
      <p:sp>
        <p:nvSpPr>
          <p:cNvPr id="363" name="ZoneTexte 183"/>
          <p:cNvSpPr txBox="1">
            <a:spLocks noChangeArrowheads="1"/>
          </p:cNvSpPr>
          <p:nvPr/>
        </p:nvSpPr>
        <p:spPr bwMode="auto">
          <a:xfrm>
            <a:off x="3406537" y="1833314"/>
            <a:ext cx="3060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solidFill>
                  <a:srgbClr val="C00000"/>
                </a:solidFill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462" name="ZoneTexte 183"/>
          <p:cNvSpPr txBox="1">
            <a:spLocks noChangeArrowheads="1"/>
          </p:cNvSpPr>
          <p:nvPr/>
        </p:nvSpPr>
        <p:spPr bwMode="auto">
          <a:xfrm>
            <a:off x="6694596" y="731266"/>
            <a:ext cx="3060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solidFill>
                  <a:srgbClr val="C00000"/>
                </a:solidFill>
                <a:latin typeface="Calibri" charset="0"/>
                <a:cs typeface="Calibri" charset="0"/>
              </a:rPr>
              <a:t>O</a:t>
            </a:r>
          </a:p>
        </p:txBody>
      </p:sp>
      <p:grpSp>
        <p:nvGrpSpPr>
          <p:cNvPr id="9" name="Grouper 8"/>
          <p:cNvGrpSpPr/>
          <p:nvPr/>
        </p:nvGrpSpPr>
        <p:grpSpPr>
          <a:xfrm>
            <a:off x="3666043" y="864745"/>
            <a:ext cx="4865836" cy="1922411"/>
            <a:chOff x="3666043" y="864745"/>
            <a:chExt cx="4865836" cy="1922411"/>
          </a:xfrm>
        </p:grpSpPr>
        <p:sp>
          <p:nvSpPr>
            <p:cNvPr id="290" name="ZoneTexte 176"/>
            <p:cNvSpPr txBox="1">
              <a:spLocks noChangeArrowheads="1"/>
            </p:cNvSpPr>
            <p:nvPr/>
          </p:nvSpPr>
          <p:spPr bwMode="auto">
            <a:xfrm flipH="1">
              <a:off x="3666043" y="1172763"/>
              <a:ext cx="67348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400" b="1" dirty="0">
                  <a:solidFill>
                    <a:schemeClr val="accent5">
                      <a:lumMod val="75000"/>
                    </a:schemeClr>
                  </a:solidFill>
                  <a:latin typeface="Calibri" charset="0"/>
                  <a:cs typeface="Calibri" charset="0"/>
                </a:rPr>
                <a:t>H</a:t>
              </a:r>
              <a:r>
                <a:rPr lang="fr-FR" sz="1400" b="1" baseline="30000" dirty="0">
                  <a:solidFill>
                    <a:schemeClr val="accent5">
                      <a:lumMod val="75000"/>
                    </a:schemeClr>
                  </a:solidFill>
                  <a:latin typeface="Calibri" charset="0"/>
                  <a:cs typeface="Calibri" charset="0"/>
                </a:rPr>
                <a:t>+</a:t>
              </a:r>
              <a:r>
                <a:rPr lang="fr-FR" sz="1400" b="1" dirty="0">
                  <a:solidFill>
                    <a:schemeClr val="accent5">
                      <a:lumMod val="75000"/>
                    </a:schemeClr>
                  </a:solidFill>
                  <a:latin typeface="Calibri" charset="0"/>
                  <a:cs typeface="Calibri" charset="0"/>
                </a:rPr>
                <a:t> </a:t>
              </a:r>
              <a:r>
                <a:rPr lang="fr-FR" sz="1400" b="1" dirty="0">
                  <a:latin typeface="Calibri" charset="0"/>
                  <a:cs typeface="Calibri" charset="0"/>
                </a:rPr>
                <a:t>+ </a:t>
              </a:r>
              <a:r>
                <a:rPr lang="fr-FR" sz="1400" b="1" dirty="0">
                  <a:solidFill>
                    <a:srgbClr val="4BACC6"/>
                  </a:solidFill>
                  <a:latin typeface="Calibri" charset="0"/>
                  <a:cs typeface="Calibri" charset="0"/>
                </a:rPr>
                <a:t>e</a:t>
              </a:r>
              <a:r>
                <a:rPr lang="fr-FR" sz="1400" b="1" baseline="30000" dirty="0">
                  <a:solidFill>
                    <a:srgbClr val="4BACC6"/>
                  </a:solidFill>
                  <a:latin typeface="Calibri" charset="0"/>
                  <a:cs typeface="Calibri" charset="0"/>
                </a:rPr>
                <a:t>-</a:t>
              </a:r>
            </a:p>
          </p:txBody>
        </p:sp>
        <p:grpSp>
          <p:nvGrpSpPr>
            <p:cNvPr id="6" name="Grouper 5"/>
            <p:cNvGrpSpPr/>
            <p:nvPr/>
          </p:nvGrpSpPr>
          <p:grpSpPr>
            <a:xfrm>
              <a:off x="3853323" y="1303061"/>
              <a:ext cx="591351" cy="472365"/>
              <a:chOff x="5990860" y="2978485"/>
              <a:chExt cx="591351" cy="472365"/>
            </a:xfrm>
          </p:grpSpPr>
          <p:cxnSp>
            <p:nvCxnSpPr>
              <p:cNvPr id="272" name="Connecteur droit avec flèche 271"/>
              <p:cNvCxnSpPr/>
              <p:nvPr/>
            </p:nvCxnSpPr>
            <p:spPr>
              <a:xfrm rot="16200000">
                <a:off x="6291917" y="3053228"/>
                <a:ext cx="0" cy="580589"/>
              </a:xfrm>
              <a:prstGeom prst="straightConnector1">
                <a:avLst/>
              </a:prstGeom>
              <a:ln w="38100" cap="rnd" cmpd="sng">
                <a:solidFill>
                  <a:schemeClr val="tx1"/>
                </a:solidFill>
                <a:tailEnd type="stealth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6" name="Arc 285"/>
              <p:cNvSpPr/>
              <p:nvPr/>
            </p:nvSpPr>
            <p:spPr>
              <a:xfrm rot="11552734">
                <a:off x="6149206" y="2978485"/>
                <a:ext cx="308726" cy="363229"/>
              </a:xfrm>
              <a:prstGeom prst="arc">
                <a:avLst/>
              </a:prstGeom>
              <a:ln w="38100" cap="rnd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cxnSp>
            <p:nvCxnSpPr>
              <p:cNvPr id="468" name="Connecteur droit avec flèche 467"/>
              <p:cNvCxnSpPr/>
              <p:nvPr/>
            </p:nvCxnSpPr>
            <p:spPr>
              <a:xfrm rot="5400000" flipH="1">
                <a:off x="6281155" y="3160555"/>
                <a:ext cx="0" cy="580589"/>
              </a:xfrm>
              <a:prstGeom prst="straightConnector1">
                <a:avLst/>
              </a:prstGeom>
              <a:ln w="38100" cap="rnd" cmpd="sng">
                <a:solidFill>
                  <a:schemeClr val="tx1"/>
                </a:solidFill>
                <a:tailEnd type="stealth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0" name="Rectangle 409"/>
            <p:cNvSpPr/>
            <p:nvPr/>
          </p:nvSpPr>
          <p:spPr>
            <a:xfrm>
              <a:off x="6839263" y="2079270"/>
              <a:ext cx="169261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2000" b="1" dirty="0"/>
                <a:t>FADH</a:t>
              </a:r>
              <a:r>
                <a:rPr lang="fr-FR" sz="2000" b="1" baseline="30000" dirty="0"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endParaRPr lang="fr-FR" sz="2000" b="1" baseline="30000" dirty="0"/>
            </a:p>
            <a:p>
              <a:pPr algn="ctr"/>
              <a:r>
                <a:rPr lang="fr-FR" sz="2000" dirty="0"/>
                <a:t>(</a:t>
              </a:r>
              <a:r>
                <a:rPr lang="fr-FR" sz="2000" dirty="0" err="1"/>
                <a:t>semiquinone</a:t>
              </a:r>
              <a:r>
                <a:rPr lang="fr-FR" sz="2000" dirty="0"/>
                <a:t>)</a:t>
              </a:r>
            </a:p>
          </p:txBody>
        </p:sp>
        <p:grpSp>
          <p:nvGrpSpPr>
            <p:cNvPr id="369" name="Grouper 368"/>
            <p:cNvGrpSpPr/>
            <p:nvPr/>
          </p:nvGrpSpPr>
          <p:grpSpPr>
            <a:xfrm>
              <a:off x="5194055" y="1911708"/>
              <a:ext cx="182207" cy="128097"/>
              <a:chOff x="4242007" y="1518066"/>
              <a:chExt cx="203268" cy="142904"/>
            </a:xfrm>
          </p:grpSpPr>
          <p:sp>
            <p:nvSpPr>
              <p:cNvPr id="370" name="Forme libre 369"/>
              <p:cNvSpPr/>
              <p:nvPr/>
            </p:nvSpPr>
            <p:spPr>
              <a:xfrm flipH="1">
                <a:off x="4261718" y="1518066"/>
                <a:ext cx="183557" cy="104713"/>
              </a:xfrm>
              <a:custGeom>
                <a:avLst/>
                <a:gdLst>
                  <a:gd name="connsiteX0" fmla="*/ 0 w 237994"/>
                  <a:gd name="connsiteY0" fmla="*/ 134655 h 134655"/>
                  <a:gd name="connsiteX1" fmla="*/ 237994 w 237994"/>
                  <a:gd name="connsiteY1" fmla="*/ 0 h 134655"/>
                  <a:gd name="connsiteX2" fmla="*/ 237994 w 237994"/>
                  <a:gd name="connsiteY2" fmla="*/ 0 h 134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7994" h="134655">
                    <a:moveTo>
                      <a:pt x="0" y="134655"/>
                    </a:moveTo>
                    <a:lnTo>
                      <a:pt x="237994" y="0"/>
                    </a:lnTo>
                    <a:lnTo>
                      <a:pt x="237994" y="0"/>
                    </a:lnTo>
                  </a:path>
                </a:pathLst>
              </a:custGeom>
              <a:ln w="31750" cap="rnd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400"/>
              </a:p>
            </p:txBody>
          </p:sp>
          <p:sp>
            <p:nvSpPr>
              <p:cNvPr id="371" name="Forme libre 370"/>
              <p:cNvSpPr/>
              <p:nvPr/>
            </p:nvSpPr>
            <p:spPr>
              <a:xfrm flipH="1">
                <a:off x="4242007" y="1556256"/>
                <a:ext cx="183557" cy="104714"/>
              </a:xfrm>
              <a:custGeom>
                <a:avLst/>
                <a:gdLst>
                  <a:gd name="connsiteX0" fmla="*/ 0 w 237994"/>
                  <a:gd name="connsiteY0" fmla="*/ 134655 h 134655"/>
                  <a:gd name="connsiteX1" fmla="*/ 237994 w 237994"/>
                  <a:gd name="connsiteY1" fmla="*/ 0 h 134655"/>
                  <a:gd name="connsiteX2" fmla="*/ 237994 w 237994"/>
                  <a:gd name="connsiteY2" fmla="*/ 0 h 134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7994" h="134655">
                    <a:moveTo>
                      <a:pt x="0" y="134655"/>
                    </a:moveTo>
                    <a:lnTo>
                      <a:pt x="237994" y="0"/>
                    </a:lnTo>
                    <a:lnTo>
                      <a:pt x="237994" y="0"/>
                    </a:lnTo>
                  </a:path>
                </a:pathLst>
              </a:custGeom>
              <a:ln w="31750" cap="rnd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400"/>
              </a:p>
            </p:txBody>
          </p:sp>
        </p:grpSp>
        <p:grpSp>
          <p:nvGrpSpPr>
            <p:cNvPr id="415" name="Groupe 158"/>
            <p:cNvGrpSpPr>
              <a:grpSpLocks/>
            </p:cNvGrpSpPr>
            <p:nvPr/>
          </p:nvGrpSpPr>
          <p:grpSpPr bwMode="auto">
            <a:xfrm rot="7230740" flipH="1">
              <a:off x="5203453" y="1315923"/>
              <a:ext cx="183311" cy="128096"/>
              <a:chOff x="825674" y="1834019"/>
              <a:chExt cx="263408" cy="183184"/>
            </a:xfrm>
          </p:grpSpPr>
          <p:sp>
            <p:nvSpPr>
              <p:cNvPr id="416" name="Forme libre 415"/>
              <p:cNvSpPr/>
              <p:nvPr/>
            </p:nvSpPr>
            <p:spPr>
              <a:xfrm>
                <a:off x="832597" y="1834032"/>
                <a:ext cx="238019" cy="134229"/>
              </a:xfrm>
              <a:custGeom>
                <a:avLst/>
                <a:gdLst>
                  <a:gd name="connsiteX0" fmla="*/ 0 w 237994"/>
                  <a:gd name="connsiteY0" fmla="*/ 134655 h 134655"/>
                  <a:gd name="connsiteX1" fmla="*/ 237994 w 237994"/>
                  <a:gd name="connsiteY1" fmla="*/ 0 h 134655"/>
                  <a:gd name="connsiteX2" fmla="*/ 237994 w 237994"/>
                  <a:gd name="connsiteY2" fmla="*/ 0 h 134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7994" h="134655">
                    <a:moveTo>
                      <a:pt x="0" y="134655"/>
                    </a:moveTo>
                    <a:lnTo>
                      <a:pt x="237994" y="0"/>
                    </a:lnTo>
                    <a:lnTo>
                      <a:pt x="237994" y="0"/>
                    </a:lnTo>
                  </a:path>
                </a:pathLst>
              </a:custGeom>
              <a:ln w="31750" cap="rnd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400" b="1"/>
              </a:p>
            </p:txBody>
          </p:sp>
          <p:sp>
            <p:nvSpPr>
              <p:cNvPr id="417" name="Forme libre 416"/>
              <p:cNvSpPr/>
              <p:nvPr/>
            </p:nvSpPr>
            <p:spPr>
              <a:xfrm>
                <a:off x="853393" y="1882890"/>
                <a:ext cx="238019" cy="134229"/>
              </a:xfrm>
              <a:custGeom>
                <a:avLst/>
                <a:gdLst>
                  <a:gd name="connsiteX0" fmla="*/ 0 w 237994"/>
                  <a:gd name="connsiteY0" fmla="*/ 134655 h 134655"/>
                  <a:gd name="connsiteX1" fmla="*/ 237994 w 237994"/>
                  <a:gd name="connsiteY1" fmla="*/ 0 h 134655"/>
                  <a:gd name="connsiteX2" fmla="*/ 237994 w 237994"/>
                  <a:gd name="connsiteY2" fmla="*/ 0 h 134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7994" h="134655">
                    <a:moveTo>
                      <a:pt x="0" y="134655"/>
                    </a:moveTo>
                    <a:lnTo>
                      <a:pt x="237994" y="0"/>
                    </a:lnTo>
                    <a:lnTo>
                      <a:pt x="237994" y="0"/>
                    </a:lnTo>
                  </a:path>
                </a:pathLst>
              </a:custGeom>
              <a:ln w="31750" cap="rnd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400" b="1"/>
              </a:p>
            </p:txBody>
          </p:sp>
        </p:grpSp>
        <p:sp>
          <p:nvSpPr>
            <p:cNvPr id="418" name="Forme libre 417"/>
            <p:cNvSpPr/>
            <p:nvPr/>
          </p:nvSpPr>
          <p:spPr>
            <a:xfrm flipH="1" flipV="1">
              <a:off x="5574728" y="1945941"/>
              <a:ext cx="165642" cy="93864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/>
            </a:p>
          </p:txBody>
        </p:sp>
        <p:sp>
          <p:nvSpPr>
            <p:cNvPr id="419" name="Forme libre 418"/>
            <p:cNvSpPr/>
            <p:nvPr/>
          </p:nvSpPr>
          <p:spPr>
            <a:xfrm flipH="1">
              <a:off x="5130301" y="1575069"/>
              <a:ext cx="0" cy="187728"/>
            </a:xfrm>
            <a:custGeom>
              <a:avLst/>
              <a:gdLst>
                <a:gd name="connsiteX0" fmla="*/ 0 w 0"/>
                <a:gd name="connsiteY0" fmla="*/ 0 h 269309"/>
                <a:gd name="connsiteX1" fmla="*/ 0 w 0"/>
                <a:gd name="connsiteY1" fmla="*/ 269309 h 269309"/>
                <a:gd name="connsiteX2" fmla="*/ 0 w 0"/>
                <a:gd name="connsiteY2" fmla="*/ 269309 h 26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269309">
                  <a:moveTo>
                    <a:pt x="0" y="0"/>
                  </a:moveTo>
                  <a:lnTo>
                    <a:pt x="0" y="269309"/>
                  </a:lnTo>
                  <a:lnTo>
                    <a:pt x="0" y="269309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/>
            </a:p>
          </p:txBody>
        </p:sp>
        <p:sp>
          <p:nvSpPr>
            <p:cNvPr id="420" name="Forme libre 419"/>
            <p:cNvSpPr/>
            <p:nvPr/>
          </p:nvSpPr>
          <p:spPr>
            <a:xfrm flipH="1">
              <a:off x="5816869" y="1573966"/>
              <a:ext cx="0" cy="187728"/>
            </a:xfrm>
            <a:custGeom>
              <a:avLst/>
              <a:gdLst>
                <a:gd name="connsiteX0" fmla="*/ 0 w 0"/>
                <a:gd name="connsiteY0" fmla="*/ 0 h 269309"/>
                <a:gd name="connsiteX1" fmla="*/ 0 w 0"/>
                <a:gd name="connsiteY1" fmla="*/ 269309 h 269309"/>
                <a:gd name="connsiteX2" fmla="*/ 0 w 0"/>
                <a:gd name="connsiteY2" fmla="*/ 269309 h 26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269309">
                  <a:moveTo>
                    <a:pt x="0" y="0"/>
                  </a:moveTo>
                  <a:lnTo>
                    <a:pt x="0" y="269309"/>
                  </a:lnTo>
                  <a:lnTo>
                    <a:pt x="0" y="269309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/>
            </a:p>
          </p:txBody>
        </p:sp>
        <p:sp>
          <p:nvSpPr>
            <p:cNvPr id="421" name="Forme libre 420"/>
            <p:cNvSpPr/>
            <p:nvPr/>
          </p:nvSpPr>
          <p:spPr>
            <a:xfrm flipH="1">
              <a:off x="5780428" y="1573966"/>
              <a:ext cx="0" cy="187728"/>
            </a:xfrm>
            <a:custGeom>
              <a:avLst/>
              <a:gdLst>
                <a:gd name="connsiteX0" fmla="*/ 0 w 0"/>
                <a:gd name="connsiteY0" fmla="*/ 0 h 269309"/>
                <a:gd name="connsiteX1" fmla="*/ 0 w 0"/>
                <a:gd name="connsiteY1" fmla="*/ 269309 h 269309"/>
                <a:gd name="connsiteX2" fmla="*/ 0 w 0"/>
                <a:gd name="connsiteY2" fmla="*/ 269309 h 26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269309">
                  <a:moveTo>
                    <a:pt x="0" y="0"/>
                  </a:moveTo>
                  <a:lnTo>
                    <a:pt x="0" y="269309"/>
                  </a:lnTo>
                  <a:lnTo>
                    <a:pt x="0" y="269309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/>
            </a:p>
          </p:txBody>
        </p:sp>
        <p:sp>
          <p:nvSpPr>
            <p:cNvPr id="422" name="ZoneTexte 172"/>
            <p:cNvSpPr txBox="1">
              <a:spLocks noChangeArrowheads="1"/>
            </p:cNvSpPr>
            <p:nvPr/>
          </p:nvSpPr>
          <p:spPr bwMode="auto">
            <a:xfrm flipH="1">
              <a:off x="5004683" y="1327710"/>
              <a:ext cx="28725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400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C</a:t>
              </a:r>
            </a:p>
          </p:txBody>
        </p:sp>
        <p:sp>
          <p:nvSpPr>
            <p:cNvPr id="423" name="ZoneTexte 173"/>
            <p:cNvSpPr txBox="1">
              <a:spLocks noChangeArrowheads="1"/>
            </p:cNvSpPr>
            <p:nvPr/>
          </p:nvSpPr>
          <p:spPr bwMode="auto">
            <a:xfrm flipH="1">
              <a:off x="4995849" y="1685498"/>
              <a:ext cx="28725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400" b="1">
                  <a:solidFill>
                    <a:srgbClr val="C00000"/>
                  </a:solidFill>
                  <a:latin typeface="Calibri" charset="0"/>
                  <a:cs typeface="Calibri" charset="0"/>
                </a:rPr>
                <a:t>C</a:t>
              </a:r>
            </a:p>
          </p:txBody>
        </p:sp>
        <p:sp>
          <p:nvSpPr>
            <p:cNvPr id="424" name="ZoneTexte 174"/>
            <p:cNvSpPr txBox="1">
              <a:spLocks noChangeArrowheads="1"/>
            </p:cNvSpPr>
            <p:nvPr/>
          </p:nvSpPr>
          <p:spPr bwMode="auto">
            <a:xfrm flipH="1">
              <a:off x="5670566" y="1708689"/>
              <a:ext cx="28725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400" b="1">
                  <a:solidFill>
                    <a:srgbClr val="C00000"/>
                  </a:solidFill>
                  <a:latin typeface="Calibri" charset="0"/>
                  <a:cs typeface="Calibri" charset="0"/>
                </a:rPr>
                <a:t>C</a:t>
              </a:r>
            </a:p>
          </p:txBody>
        </p:sp>
        <p:sp>
          <p:nvSpPr>
            <p:cNvPr id="425" name="ZoneTexte 175"/>
            <p:cNvSpPr txBox="1">
              <a:spLocks noChangeArrowheads="1"/>
            </p:cNvSpPr>
            <p:nvPr/>
          </p:nvSpPr>
          <p:spPr bwMode="auto">
            <a:xfrm flipH="1">
              <a:off x="4698368" y="1073891"/>
              <a:ext cx="45362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400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CH</a:t>
              </a:r>
              <a:r>
                <a:rPr lang="fr-FR" sz="1400" b="1" baseline="-25000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3</a:t>
              </a:r>
            </a:p>
          </p:txBody>
        </p:sp>
        <p:sp>
          <p:nvSpPr>
            <p:cNvPr id="426" name="ZoneTexte 180"/>
            <p:cNvSpPr txBox="1">
              <a:spLocks noChangeArrowheads="1"/>
            </p:cNvSpPr>
            <p:nvPr/>
          </p:nvSpPr>
          <p:spPr bwMode="auto">
            <a:xfrm flipH="1">
              <a:off x="5319874" y="1921814"/>
              <a:ext cx="28725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400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C</a:t>
              </a:r>
            </a:p>
          </p:txBody>
        </p:sp>
        <p:sp>
          <p:nvSpPr>
            <p:cNvPr id="427" name="Forme libre 426"/>
            <p:cNvSpPr/>
            <p:nvPr/>
          </p:nvSpPr>
          <p:spPr>
            <a:xfrm flipH="1">
              <a:off x="5536254" y="1323892"/>
              <a:ext cx="165642" cy="93863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/>
            </a:p>
          </p:txBody>
        </p:sp>
        <p:sp>
          <p:nvSpPr>
            <p:cNvPr id="428" name="ZoneTexte 172"/>
            <p:cNvSpPr txBox="1">
              <a:spLocks noChangeArrowheads="1"/>
            </p:cNvSpPr>
            <p:nvPr/>
          </p:nvSpPr>
          <p:spPr bwMode="auto">
            <a:xfrm flipH="1">
              <a:off x="5661415" y="1326915"/>
              <a:ext cx="28725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400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C</a:t>
              </a:r>
            </a:p>
          </p:txBody>
        </p:sp>
        <p:cxnSp>
          <p:nvCxnSpPr>
            <p:cNvPr id="429" name="Connecteur droit 186"/>
            <p:cNvCxnSpPr>
              <a:cxnSpLocks noChangeShapeType="1"/>
            </p:cNvCxnSpPr>
            <p:nvPr/>
          </p:nvCxnSpPr>
          <p:spPr bwMode="auto">
            <a:xfrm rot="5400000">
              <a:off x="6095857" y="2243204"/>
              <a:ext cx="136931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30" name="ZoneTexte 176"/>
            <p:cNvSpPr txBox="1">
              <a:spLocks noChangeArrowheads="1"/>
            </p:cNvSpPr>
            <p:nvPr/>
          </p:nvSpPr>
          <p:spPr bwMode="auto">
            <a:xfrm flipH="1">
              <a:off x="5321375" y="2068952"/>
              <a:ext cx="29792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400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H</a:t>
              </a:r>
            </a:p>
          </p:txBody>
        </p:sp>
        <p:sp>
          <p:nvSpPr>
            <p:cNvPr id="431" name="Forme libre 430"/>
            <p:cNvSpPr/>
            <p:nvPr/>
          </p:nvSpPr>
          <p:spPr>
            <a:xfrm flipH="1" flipV="1">
              <a:off x="6276456" y="1959673"/>
              <a:ext cx="165642" cy="93864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/>
            </a:p>
          </p:txBody>
        </p:sp>
        <p:sp>
          <p:nvSpPr>
            <p:cNvPr id="433" name="Forme libre 432"/>
            <p:cNvSpPr/>
            <p:nvPr/>
          </p:nvSpPr>
          <p:spPr>
            <a:xfrm flipH="1">
              <a:off x="6499918" y="1587698"/>
              <a:ext cx="0" cy="187728"/>
            </a:xfrm>
            <a:custGeom>
              <a:avLst/>
              <a:gdLst>
                <a:gd name="connsiteX0" fmla="*/ 0 w 0"/>
                <a:gd name="connsiteY0" fmla="*/ 0 h 269309"/>
                <a:gd name="connsiteX1" fmla="*/ 0 w 0"/>
                <a:gd name="connsiteY1" fmla="*/ 269309 h 269309"/>
                <a:gd name="connsiteX2" fmla="*/ 0 w 0"/>
                <a:gd name="connsiteY2" fmla="*/ 269309 h 26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269309">
                  <a:moveTo>
                    <a:pt x="0" y="0"/>
                  </a:moveTo>
                  <a:lnTo>
                    <a:pt x="0" y="269309"/>
                  </a:lnTo>
                  <a:lnTo>
                    <a:pt x="0" y="269309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/>
            </a:p>
          </p:txBody>
        </p:sp>
        <p:sp>
          <p:nvSpPr>
            <p:cNvPr id="434" name="ZoneTexte 174"/>
            <p:cNvSpPr txBox="1">
              <a:spLocks noChangeArrowheads="1"/>
            </p:cNvSpPr>
            <p:nvPr/>
          </p:nvSpPr>
          <p:spPr bwMode="auto">
            <a:xfrm flipH="1">
              <a:off x="6372294" y="1722421"/>
              <a:ext cx="28725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400" b="1">
                  <a:solidFill>
                    <a:srgbClr val="C00000"/>
                  </a:solidFill>
                  <a:latin typeface="Calibri" charset="0"/>
                  <a:cs typeface="Calibri" charset="0"/>
                </a:rPr>
                <a:t>C</a:t>
              </a:r>
            </a:p>
          </p:txBody>
        </p:sp>
        <p:sp>
          <p:nvSpPr>
            <p:cNvPr id="435" name="ZoneTexte 175"/>
            <p:cNvSpPr txBox="1">
              <a:spLocks noChangeArrowheads="1"/>
            </p:cNvSpPr>
            <p:nvPr/>
          </p:nvSpPr>
          <p:spPr bwMode="auto">
            <a:xfrm flipH="1">
              <a:off x="6006761" y="1172522"/>
              <a:ext cx="30292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400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N</a:t>
              </a:r>
            </a:p>
          </p:txBody>
        </p:sp>
        <p:sp>
          <p:nvSpPr>
            <p:cNvPr id="436" name="ZoneTexte 180"/>
            <p:cNvSpPr txBox="1">
              <a:spLocks noChangeArrowheads="1"/>
            </p:cNvSpPr>
            <p:nvPr/>
          </p:nvSpPr>
          <p:spPr bwMode="auto">
            <a:xfrm flipH="1">
              <a:off x="6021602" y="1935546"/>
              <a:ext cx="30292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400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N</a:t>
              </a:r>
            </a:p>
          </p:txBody>
        </p:sp>
        <p:sp>
          <p:nvSpPr>
            <p:cNvPr id="437" name="ZoneTexte 172"/>
            <p:cNvSpPr txBox="1">
              <a:spLocks noChangeArrowheads="1"/>
            </p:cNvSpPr>
            <p:nvPr/>
          </p:nvSpPr>
          <p:spPr bwMode="auto">
            <a:xfrm flipH="1">
              <a:off x="6363143" y="1340647"/>
              <a:ext cx="28725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400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C</a:t>
              </a:r>
            </a:p>
          </p:txBody>
        </p:sp>
        <p:sp>
          <p:nvSpPr>
            <p:cNvPr id="441" name="Forme libre 440"/>
            <p:cNvSpPr/>
            <p:nvPr/>
          </p:nvSpPr>
          <p:spPr>
            <a:xfrm flipH="1" flipV="1">
              <a:off x="5895267" y="1363619"/>
              <a:ext cx="165642" cy="93864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/>
            </a:p>
          </p:txBody>
        </p:sp>
        <p:sp>
          <p:nvSpPr>
            <p:cNvPr id="442" name="Forme libre 441"/>
            <p:cNvSpPr/>
            <p:nvPr/>
          </p:nvSpPr>
          <p:spPr>
            <a:xfrm flipH="1">
              <a:off x="5900872" y="1941745"/>
              <a:ext cx="165642" cy="93863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/>
            </a:p>
          </p:txBody>
        </p:sp>
        <p:sp>
          <p:nvSpPr>
            <p:cNvPr id="443" name="Forme libre 442"/>
            <p:cNvSpPr/>
            <p:nvPr/>
          </p:nvSpPr>
          <p:spPr>
            <a:xfrm flipH="1">
              <a:off x="4913028" y="1340505"/>
              <a:ext cx="165642" cy="93863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/>
            </a:p>
          </p:txBody>
        </p:sp>
        <p:sp>
          <p:nvSpPr>
            <p:cNvPr id="444" name="Forme libre 443"/>
            <p:cNvSpPr/>
            <p:nvPr/>
          </p:nvSpPr>
          <p:spPr>
            <a:xfrm flipH="1" flipV="1">
              <a:off x="4908749" y="1915431"/>
              <a:ext cx="165642" cy="93864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/>
            </a:p>
          </p:txBody>
        </p:sp>
        <p:sp>
          <p:nvSpPr>
            <p:cNvPr id="445" name="ZoneTexte 175"/>
            <p:cNvSpPr txBox="1">
              <a:spLocks noChangeArrowheads="1"/>
            </p:cNvSpPr>
            <p:nvPr/>
          </p:nvSpPr>
          <p:spPr bwMode="auto">
            <a:xfrm flipH="1">
              <a:off x="4698484" y="1917719"/>
              <a:ext cx="45362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400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CH</a:t>
              </a:r>
              <a:r>
                <a:rPr lang="fr-FR" sz="1400" b="1" baseline="-25000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3</a:t>
              </a:r>
            </a:p>
          </p:txBody>
        </p:sp>
        <p:sp>
          <p:nvSpPr>
            <p:cNvPr id="446" name="ZoneTexte 172"/>
            <p:cNvSpPr txBox="1">
              <a:spLocks noChangeArrowheads="1"/>
            </p:cNvSpPr>
            <p:nvPr/>
          </p:nvSpPr>
          <p:spPr bwMode="auto">
            <a:xfrm flipH="1">
              <a:off x="5305763" y="1099035"/>
              <a:ext cx="28725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400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C</a:t>
              </a:r>
            </a:p>
          </p:txBody>
        </p:sp>
        <p:sp>
          <p:nvSpPr>
            <p:cNvPr id="447" name="ZoneTexte 176"/>
            <p:cNvSpPr txBox="1">
              <a:spLocks noChangeArrowheads="1"/>
            </p:cNvSpPr>
            <p:nvPr/>
          </p:nvSpPr>
          <p:spPr bwMode="auto">
            <a:xfrm flipH="1">
              <a:off x="5303087" y="949632"/>
              <a:ext cx="29792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400" b="1">
                  <a:solidFill>
                    <a:srgbClr val="C00000"/>
                  </a:solidFill>
                  <a:latin typeface="Calibri" charset="0"/>
                  <a:cs typeface="Calibri" charset="0"/>
                </a:rPr>
                <a:t>H</a:t>
              </a:r>
            </a:p>
          </p:txBody>
        </p:sp>
        <p:grpSp>
          <p:nvGrpSpPr>
            <p:cNvPr id="448" name="Grouper 447"/>
            <p:cNvGrpSpPr/>
            <p:nvPr/>
          </p:nvGrpSpPr>
          <p:grpSpPr>
            <a:xfrm>
              <a:off x="6587739" y="1924689"/>
              <a:ext cx="182207" cy="128097"/>
              <a:chOff x="4242007" y="1518066"/>
              <a:chExt cx="203268" cy="142904"/>
            </a:xfrm>
          </p:grpSpPr>
          <p:sp>
            <p:nvSpPr>
              <p:cNvPr id="449" name="Forme libre 448"/>
              <p:cNvSpPr/>
              <p:nvPr/>
            </p:nvSpPr>
            <p:spPr>
              <a:xfrm flipH="1">
                <a:off x="4261718" y="1518066"/>
                <a:ext cx="183557" cy="104713"/>
              </a:xfrm>
              <a:custGeom>
                <a:avLst/>
                <a:gdLst>
                  <a:gd name="connsiteX0" fmla="*/ 0 w 237994"/>
                  <a:gd name="connsiteY0" fmla="*/ 134655 h 134655"/>
                  <a:gd name="connsiteX1" fmla="*/ 237994 w 237994"/>
                  <a:gd name="connsiteY1" fmla="*/ 0 h 134655"/>
                  <a:gd name="connsiteX2" fmla="*/ 237994 w 237994"/>
                  <a:gd name="connsiteY2" fmla="*/ 0 h 134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7994" h="134655">
                    <a:moveTo>
                      <a:pt x="0" y="134655"/>
                    </a:moveTo>
                    <a:lnTo>
                      <a:pt x="237994" y="0"/>
                    </a:lnTo>
                    <a:lnTo>
                      <a:pt x="237994" y="0"/>
                    </a:lnTo>
                  </a:path>
                </a:pathLst>
              </a:custGeom>
              <a:ln w="31750" cap="rnd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400"/>
              </a:p>
            </p:txBody>
          </p:sp>
          <p:sp>
            <p:nvSpPr>
              <p:cNvPr id="450" name="Forme libre 449"/>
              <p:cNvSpPr/>
              <p:nvPr/>
            </p:nvSpPr>
            <p:spPr>
              <a:xfrm flipH="1">
                <a:off x="4242007" y="1556256"/>
                <a:ext cx="183557" cy="104714"/>
              </a:xfrm>
              <a:custGeom>
                <a:avLst/>
                <a:gdLst>
                  <a:gd name="connsiteX0" fmla="*/ 0 w 237994"/>
                  <a:gd name="connsiteY0" fmla="*/ 134655 h 134655"/>
                  <a:gd name="connsiteX1" fmla="*/ 237994 w 237994"/>
                  <a:gd name="connsiteY1" fmla="*/ 0 h 134655"/>
                  <a:gd name="connsiteX2" fmla="*/ 237994 w 237994"/>
                  <a:gd name="connsiteY2" fmla="*/ 0 h 134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7994" h="134655">
                    <a:moveTo>
                      <a:pt x="0" y="134655"/>
                    </a:moveTo>
                    <a:lnTo>
                      <a:pt x="237994" y="0"/>
                    </a:lnTo>
                    <a:lnTo>
                      <a:pt x="237994" y="0"/>
                    </a:lnTo>
                  </a:path>
                </a:pathLst>
              </a:custGeom>
              <a:ln w="31750" cap="rnd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400"/>
              </a:p>
            </p:txBody>
          </p:sp>
        </p:grpSp>
        <p:sp>
          <p:nvSpPr>
            <p:cNvPr id="451" name="Forme libre 450"/>
            <p:cNvSpPr/>
            <p:nvPr/>
          </p:nvSpPr>
          <p:spPr>
            <a:xfrm flipH="1" flipV="1">
              <a:off x="6968412" y="1958922"/>
              <a:ext cx="165642" cy="93864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/>
            </a:p>
          </p:txBody>
        </p:sp>
        <p:sp>
          <p:nvSpPr>
            <p:cNvPr id="453" name="Forme libre 452"/>
            <p:cNvSpPr/>
            <p:nvPr/>
          </p:nvSpPr>
          <p:spPr>
            <a:xfrm flipH="1">
              <a:off x="7180727" y="1586947"/>
              <a:ext cx="0" cy="187728"/>
            </a:xfrm>
            <a:custGeom>
              <a:avLst/>
              <a:gdLst>
                <a:gd name="connsiteX0" fmla="*/ 0 w 0"/>
                <a:gd name="connsiteY0" fmla="*/ 0 h 269309"/>
                <a:gd name="connsiteX1" fmla="*/ 0 w 0"/>
                <a:gd name="connsiteY1" fmla="*/ 269309 h 269309"/>
                <a:gd name="connsiteX2" fmla="*/ 0 w 0"/>
                <a:gd name="connsiteY2" fmla="*/ 269309 h 26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269309">
                  <a:moveTo>
                    <a:pt x="0" y="0"/>
                  </a:moveTo>
                  <a:lnTo>
                    <a:pt x="0" y="269309"/>
                  </a:lnTo>
                  <a:lnTo>
                    <a:pt x="0" y="269309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/>
            </a:p>
          </p:txBody>
        </p:sp>
        <p:sp>
          <p:nvSpPr>
            <p:cNvPr id="454" name="ZoneTexte 180"/>
            <p:cNvSpPr txBox="1">
              <a:spLocks noChangeArrowheads="1"/>
            </p:cNvSpPr>
            <p:nvPr/>
          </p:nvSpPr>
          <p:spPr bwMode="auto">
            <a:xfrm flipH="1">
              <a:off x="6713558" y="1934795"/>
              <a:ext cx="30292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400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N</a:t>
              </a:r>
            </a:p>
          </p:txBody>
        </p:sp>
        <p:sp>
          <p:nvSpPr>
            <p:cNvPr id="455" name="Forme libre 454"/>
            <p:cNvSpPr/>
            <p:nvPr/>
          </p:nvSpPr>
          <p:spPr>
            <a:xfrm flipH="1">
              <a:off x="6929938" y="1336873"/>
              <a:ext cx="165642" cy="93863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/>
            </a:p>
          </p:txBody>
        </p:sp>
        <p:sp>
          <p:nvSpPr>
            <p:cNvPr id="456" name="ZoneTexte 172"/>
            <p:cNvSpPr txBox="1">
              <a:spLocks noChangeArrowheads="1"/>
            </p:cNvSpPr>
            <p:nvPr/>
          </p:nvSpPr>
          <p:spPr bwMode="auto">
            <a:xfrm flipH="1">
              <a:off x="6699447" y="1112016"/>
              <a:ext cx="28725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400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C</a:t>
              </a:r>
            </a:p>
          </p:txBody>
        </p:sp>
        <p:sp>
          <p:nvSpPr>
            <p:cNvPr id="458" name="ZoneTexte 191"/>
            <p:cNvSpPr txBox="1">
              <a:spLocks noChangeArrowheads="1"/>
            </p:cNvSpPr>
            <p:nvPr/>
          </p:nvSpPr>
          <p:spPr bwMode="auto">
            <a:xfrm flipH="1">
              <a:off x="7042334" y="1314805"/>
              <a:ext cx="41618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400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NH</a:t>
              </a:r>
            </a:p>
          </p:txBody>
        </p:sp>
        <p:sp>
          <p:nvSpPr>
            <p:cNvPr id="459" name="ZoneTexte 174"/>
            <p:cNvSpPr txBox="1">
              <a:spLocks noChangeArrowheads="1"/>
            </p:cNvSpPr>
            <p:nvPr/>
          </p:nvSpPr>
          <p:spPr bwMode="auto">
            <a:xfrm flipH="1">
              <a:off x="7051221" y="1708214"/>
              <a:ext cx="28725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400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C</a:t>
              </a:r>
            </a:p>
          </p:txBody>
        </p:sp>
        <p:sp>
          <p:nvSpPr>
            <p:cNvPr id="461" name="Forme libre 460"/>
            <p:cNvSpPr/>
            <p:nvPr/>
          </p:nvSpPr>
          <p:spPr>
            <a:xfrm flipH="1">
              <a:off x="6842501" y="996883"/>
              <a:ext cx="0" cy="187728"/>
            </a:xfrm>
            <a:custGeom>
              <a:avLst/>
              <a:gdLst>
                <a:gd name="connsiteX0" fmla="*/ 0 w 0"/>
                <a:gd name="connsiteY0" fmla="*/ 0 h 269309"/>
                <a:gd name="connsiteX1" fmla="*/ 0 w 0"/>
                <a:gd name="connsiteY1" fmla="*/ 269309 h 269309"/>
                <a:gd name="connsiteX2" fmla="*/ 0 w 0"/>
                <a:gd name="connsiteY2" fmla="*/ 269309 h 26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269309">
                  <a:moveTo>
                    <a:pt x="0" y="0"/>
                  </a:moveTo>
                  <a:lnTo>
                    <a:pt x="0" y="269309"/>
                  </a:lnTo>
                  <a:lnTo>
                    <a:pt x="0" y="269309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/>
            </a:p>
          </p:txBody>
        </p:sp>
        <p:grpSp>
          <p:nvGrpSpPr>
            <p:cNvPr id="463" name="Grouper 462"/>
            <p:cNvGrpSpPr/>
            <p:nvPr/>
          </p:nvGrpSpPr>
          <p:grpSpPr>
            <a:xfrm>
              <a:off x="7262261" y="1894155"/>
              <a:ext cx="182207" cy="128097"/>
              <a:chOff x="4242007" y="1518066"/>
              <a:chExt cx="203268" cy="142904"/>
            </a:xfrm>
          </p:grpSpPr>
          <p:sp>
            <p:nvSpPr>
              <p:cNvPr id="464" name="Forme libre 463"/>
              <p:cNvSpPr/>
              <p:nvPr/>
            </p:nvSpPr>
            <p:spPr>
              <a:xfrm flipH="1">
                <a:off x="4261718" y="1518066"/>
                <a:ext cx="183557" cy="104713"/>
              </a:xfrm>
              <a:custGeom>
                <a:avLst/>
                <a:gdLst>
                  <a:gd name="connsiteX0" fmla="*/ 0 w 237994"/>
                  <a:gd name="connsiteY0" fmla="*/ 134655 h 134655"/>
                  <a:gd name="connsiteX1" fmla="*/ 237994 w 237994"/>
                  <a:gd name="connsiteY1" fmla="*/ 0 h 134655"/>
                  <a:gd name="connsiteX2" fmla="*/ 237994 w 237994"/>
                  <a:gd name="connsiteY2" fmla="*/ 0 h 134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7994" h="134655">
                    <a:moveTo>
                      <a:pt x="0" y="134655"/>
                    </a:moveTo>
                    <a:lnTo>
                      <a:pt x="237994" y="0"/>
                    </a:lnTo>
                    <a:lnTo>
                      <a:pt x="237994" y="0"/>
                    </a:lnTo>
                  </a:path>
                </a:pathLst>
              </a:custGeom>
              <a:ln w="31750" cap="rnd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400"/>
              </a:p>
            </p:txBody>
          </p:sp>
          <p:sp>
            <p:nvSpPr>
              <p:cNvPr id="465" name="Forme libre 464"/>
              <p:cNvSpPr/>
              <p:nvPr/>
            </p:nvSpPr>
            <p:spPr>
              <a:xfrm flipH="1">
                <a:off x="4242007" y="1556256"/>
                <a:ext cx="183557" cy="104714"/>
              </a:xfrm>
              <a:custGeom>
                <a:avLst/>
                <a:gdLst>
                  <a:gd name="connsiteX0" fmla="*/ 0 w 237994"/>
                  <a:gd name="connsiteY0" fmla="*/ 134655 h 134655"/>
                  <a:gd name="connsiteX1" fmla="*/ 237994 w 237994"/>
                  <a:gd name="connsiteY1" fmla="*/ 0 h 134655"/>
                  <a:gd name="connsiteX2" fmla="*/ 237994 w 237994"/>
                  <a:gd name="connsiteY2" fmla="*/ 0 h 134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7994" h="134655">
                    <a:moveTo>
                      <a:pt x="0" y="134655"/>
                    </a:moveTo>
                    <a:lnTo>
                      <a:pt x="237994" y="0"/>
                    </a:lnTo>
                    <a:lnTo>
                      <a:pt x="237994" y="0"/>
                    </a:lnTo>
                  </a:path>
                </a:pathLst>
              </a:custGeom>
              <a:ln w="31750" cap="rnd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400"/>
              </a:p>
            </p:txBody>
          </p:sp>
        </p:grpSp>
        <p:sp>
          <p:nvSpPr>
            <p:cNvPr id="466" name="ZoneTexte 183"/>
            <p:cNvSpPr txBox="1">
              <a:spLocks noChangeArrowheads="1"/>
            </p:cNvSpPr>
            <p:nvPr/>
          </p:nvSpPr>
          <p:spPr bwMode="auto">
            <a:xfrm>
              <a:off x="7368936" y="1871805"/>
              <a:ext cx="30608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400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O</a:t>
              </a:r>
            </a:p>
          </p:txBody>
        </p:sp>
        <p:sp>
          <p:nvSpPr>
            <p:cNvPr id="467" name="Forme libre 466"/>
            <p:cNvSpPr/>
            <p:nvPr/>
          </p:nvSpPr>
          <p:spPr>
            <a:xfrm flipH="1">
              <a:off x="6262345" y="1346022"/>
              <a:ext cx="165642" cy="93863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020140" y="1292363"/>
              <a:ext cx="2902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>
                  <a:solidFill>
                    <a:srgbClr val="4BACC6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endParaRPr lang="fr-FR" dirty="0">
                <a:solidFill>
                  <a:srgbClr val="4BACC6"/>
                </a:solidFill>
              </a:endParaRPr>
            </a:p>
          </p:txBody>
        </p:sp>
        <p:cxnSp>
          <p:nvCxnSpPr>
            <p:cNvPr id="469" name="Connecteur droit 186"/>
            <p:cNvCxnSpPr>
              <a:cxnSpLocks noChangeShapeType="1"/>
            </p:cNvCxnSpPr>
            <p:nvPr/>
          </p:nvCxnSpPr>
          <p:spPr bwMode="auto">
            <a:xfrm rot="5400000">
              <a:off x="6094598" y="1179263"/>
              <a:ext cx="136931" cy="0"/>
            </a:xfrm>
            <a:prstGeom prst="line">
              <a:avLst/>
            </a:prstGeom>
            <a:noFill/>
            <a:ln w="22225" cap="rnd">
              <a:solidFill>
                <a:schemeClr val="accent5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70" name="ZoneTexte 176"/>
            <p:cNvSpPr txBox="1">
              <a:spLocks noChangeArrowheads="1"/>
            </p:cNvSpPr>
            <p:nvPr/>
          </p:nvSpPr>
          <p:spPr bwMode="auto">
            <a:xfrm flipH="1">
              <a:off x="6006761" y="864745"/>
              <a:ext cx="29792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400" b="1">
                  <a:solidFill>
                    <a:schemeClr val="accent5"/>
                  </a:solidFill>
                  <a:latin typeface="Calibri" charset="0"/>
                  <a:cs typeface="Calibri" charset="0"/>
                </a:rPr>
                <a:t>H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6004675" y="2244172"/>
              <a:ext cx="31462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/>
                <a:t>R</a:t>
              </a:r>
              <a:endParaRPr lang="fr-FR" dirty="0"/>
            </a:p>
          </p:txBody>
        </p:sp>
        <p:cxnSp>
          <p:nvCxnSpPr>
            <p:cNvPr id="534" name="Connecteur droit 189"/>
            <p:cNvCxnSpPr>
              <a:cxnSpLocks noChangeShapeType="1"/>
            </p:cNvCxnSpPr>
            <p:nvPr/>
          </p:nvCxnSpPr>
          <p:spPr bwMode="auto">
            <a:xfrm rot="10800000">
              <a:off x="6925474" y="864745"/>
              <a:ext cx="96810" cy="0"/>
            </a:xfrm>
            <a:prstGeom prst="line">
              <a:avLst/>
            </a:prstGeom>
            <a:noFill/>
            <a:ln w="28575" cmpd="sng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grpSp>
          <p:nvGrpSpPr>
            <p:cNvPr id="535" name="Groupe 158"/>
            <p:cNvGrpSpPr>
              <a:grpSpLocks/>
            </p:cNvGrpSpPr>
            <p:nvPr/>
          </p:nvGrpSpPr>
          <p:grpSpPr bwMode="auto">
            <a:xfrm rot="7230740" flipH="1">
              <a:off x="6569599" y="1344151"/>
              <a:ext cx="183311" cy="128096"/>
              <a:chOff x="825674" y="1834019"/>
              <a:chExt cx="263408" cy="183184"/>
            </a:xfrm>
          </p:grpSpPr>
          <p:sp>
            <p:nvSpPr>
              <p:cNvPr id="536" name="Forme libre 535"/>
              <p:cNvSpPr/>
              <p:nvPr/>
            </p:nvSpPr>
            <p:spPr>
              <a:xfrm>
                <a:off x="832597" y="1834032"/>
                <a:ext cx="238019" cy="134229"/>
              </a:xfrm>
              <a:custGeom>
                <a:avLst/>
                <a:gdLst>
                  <a:gd name="connsiteX0" fmla="*/ 0 w 237994"/>
                  <a:gd name="connsiteY0" fmla="*/ 134655 h 134655"/>
                  <a:gd name="connsiteX1" fmla="*/ 237994 w 237994"/>
                  <a:gd name="connsiteY1" fmla="*/ 0 h 134655"/>
                  <a:gd name="connsiteX2" fmla="*/ 237994 w 237994"/>
                  <a:gd name="connsiteY2" fmla="*/ 0 h 134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7994" h="134655">
                    <a:moveTo>
                      <a:pt x="0" y="134655"/>
                    </a:moveTo>
                    <a:lnTo>
                      <a:pt x="237994" y="0"/>
                    </a:lnTo>
                    <a:lnTo>
                      <a:pt x="237994" y="0"/>
                    </a:lnTo>
                  </a:path>
                </a:pathLst>
              </a:custGeom>
              <a:ln w="31750" cap="rnd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400" b="1"/>
              </a:p>
            </p:txBody>
          </p:sp>
          <p:sp>
            <p:nvSpPr>
              <p:cNvPr id="537" name="Forme libre 536"/>
              <p:cNvSpPr/>
              <p:nvPr/>
            </p:nvSpPr>
            <p:spPr>
              <a:xfrm>
                <a:off x="853393" y="1882890"/>
                <a:ext cx="238019" cy="134229"/>
              </a:xfrm>
              <a:custGeom>
                <a:avLst/>
                <a:gdLst>
                  <a:gd name="connsiteX0" fmla="*/ 0 w 237994"/>
                  <a:gd name="connsiteY0" fmla="*/ 134655 h 134655"/>
                  <a:gd name="connsiteX1" fmla="*/ 237994 w 237994"/>
                  <a:gd name="connsiteY1" fmla="*/ 0 h 134655"/>
                  <a:gd name="connsiteX2" fmla="*/ 237994 w 237994"/>
                  <a:gd name="connsiteY2" fmla="*/ 0 h 134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7994" h="134655">
                    <a:moveTo>
                      <a:pt x="0" y="134655"/>
                    </a:moveTo>
                    <a:lnTo>
                      <a:pt x="237994" y="0"/>
                    </a:lnTo>
                    <a:lnTo>
                      <a:pt x="237994" y="0"/>
                    </a:lnTo>
                  </a:path>
                </a:pathLst>
              </a:custGeom>
              <a:ln w="31750" cap="rnd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400" b="1"/>
              </a:p>
            </p:txBody>
          </p:sp>
        </p:grp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7CFD5AED-2A91-194C-B634-20E78BCFD3D9}"/>
              </a:ext>
            </a:extLst>
          </p:cNvPr>
          <p:cNvGrpSpPr/>
          <p:nvPr/>
        </p:nvGrpSpPr>
        <p:grpSpPr>
          <a:xfrm>
            <a:off x="4708922" y="2728692"/>
            <a:ext cx="4080890" cy="2634145"/>
            <a:chOff x="4708922" y="2728692"/>
            <a:chExt cx="4080890" cy="2634145"/>
          </a:xfrm>
        </p:grpSpPr>
        <p:sp>
          <p:nvSpPr>
            <p:cNvPr id="471" name="ZoneTexte 176"/>
            <p:cNvSpPr txBox="1">
              <a:spLocks noChangeArrowheads="1"/>
            </p:cNvSpPr>
            <p:nvPr/>
          </p:nvSpPr>
          <p:spPr bwMode="auto">
            <a:xfrm flipH="1">
              <a:off x="6396088" y="2728692"/>
              <a:ext cx="67348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400" b="1" dirty="0">
                  <a:solidFill>
                    <a:schemeClr val="accent5">
                      <a:lumMod val="75000"/>
                    </a:schemeClr>
                  </a:solidFill>
                  <a:latin typeface="Calibri" charset="0"/>
                  <a:cs typeface="Calibri" charset="0"/>
                </a:rPr>
                <a:t>H</a:t>
              </a:r>
              <a:r>
                <a:rPr lang="fr-FR" sz="1400" b="1" baseline="30000" dirty="0">
                  <a:solidFill>
                    <a:schemeClr val="accent5">
                      <a:lumMod val="75000"/>
                    </a:schemeClr>
                  </a:solidFill>
                  <a:latin typeface="Calibri" charset="0"/>
                  <a:cs typeface="Calibri" charset="0"/>
                </a:rPr>
                <a:t>+</a:t>
              </a:r>
              <a:r>
                <a:rPr lang="fr-FR" sz="1400" b="1" dirty="0">
                  <a:solidFill>
                    <a:schemeClr val="accent5">
                      <a:lumMod val="75000"/>
                    </a:schemeClr>
                  </a:solidFill>
                  <a:latin typeface="Calibri" charset="0"/>
                  <a:cs typeface="Calibri" charset="0"/>
                </a:rPr>
                <a:t> </a:t>
              </a:r>
              <a:r>
                <a:rPr lang="fr-FR" sz="1400" b="1" dirty="0">
                  <a:latin typeface="Calibri" charset="0"/>
                  <a:cs typeface="Calibri" charset="0"/>
                </a:rPr>
                <a:t>+ </a:t>
              </a:r>
              <a:r>
                <a:rPr lang="fr-FR" sz="1400" b="1" dirty="0">
                  <a:solidFill>
                    <a:srgbClr val="4BACC6"/>
                  </a:solidFill>
                  <a:latin typeface="Calibri" charset="0"/>
                  <a:cs typeface="Calibri" charset="0"/>
                </a:rPr>
                <a:t>e</a:t>
              </a:r>
              <a:r>
                <a:rPr lang="fr-FR" sz="1400" b="1" baseline="30000" dirty="0">
                  <a:solidFill>
                    <a:srgbClr val="4BACC6"/>
                  </a:solidFill>
                  <a:latin typeface="Calibri" charset="0"/>
                  <a:cs typeface="Calibri" charset="0"/>
                </a:rPr>
                <a:t>-</a:t>
              </a:r>
            </a:p>
          </p:txBody>
        </p:sp>
        <p:grpSp>
          <p:nvGrpSpPr>
            <p:cNvPr id="472" name="Grouper 471"/>
            <p:cNvGrpSpPr/>
            <p:nvPr/>
          </p:nvGrpSpPr>
          <p:grpSpPr>
            <a:xfrm rot="5400000">
              <a:off x="6060722" y="2793068"/>
              <a:ext cx="591351" cy="472365"/>
              <a:chOff x="5990860" y="2978485"/>
              <a:chExt cx="591351" cy="472365"/>
            </a:xfrm>
          </p:grpSpPr>
          <p:cxnSp>
            <p:nvCxnSpPr>
              <p:cNvPr id="473" name="Connecteur droit avec flèche 472"/>
              <p:cNvCxnSpPr/>
              <p:nvPr/>
            </p:nvCxnSpPr>
            <p:spPr>
              <a:xfrm rot="16200000">
                <a:off x="6291917" y="3053228"/>
                <a:ext cx="0" cy="580589"/>
              </a:xfrm>
              <a:prstGeom prst="straightConnector1">
                <a:avLst/>
              </a:prstGeom>
              <a:ln w="38100" cap="rnd" cmpd="sng">
                <a:solidFill>
                  <a:schemeClr val="tx1"/>
                </a:solidFill>
                <a:tailEnd type="stealth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4" name="Arc 473"/>
              <p:cNvSpPr/>
              <p:nvPr/>
            </p:nvSpPr>
            <p:spPr>
              <a:xfrm rot="11552734">
                <a:off x="6149206" y="2978485"/>
                <a:ext cx="308726" cy="363229"/>
              </a:xfrm>
              <a:prstGeom prst="arc">
                <a:avLst/>
              </a:prstGeom>
              <a:ln w="38100" cap="rnd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cxnSp>
            <p:nvCxnSpPr>
              <p:cNvPr id="475" name="Connecteur droit avec flèche 474"/>
              <p:cNvCxnSpPr/>
              <p:nvPr/>
            </p:nvCxnSpPr>
            <p:spPr>
              <a:xfrm rot="5400000" flipH="1">
                <a:off x="6281155" y="3160555"/>
                <a:ext cx="0" cy="580589"/>
              </a:xfrm>
              <a:prstGeom prst="straightConnector1">
                <a:avLst/>
              </a:prstGeom>
              <a:ln w="38100" cap="rnd" cmpd="sng">
                <a:solidFill>
                  <a:schemeClr val="tx1"/>
                </a:solidFill>
                <a:tailEnd type="stealth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6" name="Grouper 475"/>
            <p:cNvGrpSpPr/>
            <p:nvPr/>
          </p:nvGrpSpPr>
          <p:grpSpPr>
            <a:xfrm>
              <a:off x="5204609" y="4407877"/>
              <a:ext cx="182207" cy="128097"/>
              <a:chOff x="4242007" y="1518066"/>
              <a:chExt cx="203268" cy="142904"/>
            </a:xfrm>
          </p:grpSpPr>
          <p:sp>
            <p:nvSpPr>
              <p:cNvPr id="477" name="Forme libre 476"/>
              <p:cNvSpPr/>
              <p:nvPr/>
            </p:nvSpPr>
            <p:spPr>
              <a:xfrm flipH="1">
                <a:off x="4261718" y="1518066"/>
                <a:ext cx="183557" cy="104713"/>
              </a:xfrm>
              <a:custGeom>
                <a:avLst/>
                <a:gdLst>
                  <a:gd name="connsiteX0" fmla="*/ 0 w 237994"/>
                  <a:gd name="connsiteY0" fmla="*/ 134655 h 134655"/>
                  <a:gd name="connsiteX1" fmla="*/ 237994 w 237994"/>
                  <a:gd name="connsiteY1" fmla="*/ 0 h 134655"/>
                  <a:gd name="connsiteX2" fmla="*/ 237994 w 237994"/>
                  <a:gd name="connsiteY2" fmla="*/ 0 h 134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7994" h="134655">
                    <a:moveTo>
                      <a:pt x="0" y="134655"/>
                    </a:moveTo>
                    <a:lnTo>
                      <a:pt x="237994" y="0"/>
                    </a:lnTo>
                    <a:lnTo>
                      <a:pt x="237994" y="0"/>
                    </a:lnTo>
                  </a:path>
                </a:pathLst>
              </a:custGeom>
              <a:ln w="31750" cap="rnd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400"/>
              </a:p>
            </p:txBody>
          </p:sp>
          <p:sp>
            <p:nvSpPr>
              <p:cNvPr id="478" name="Forme libre 477"/>
              <p:cNvSpPr/>
              <p:nvPr/>
            </p:nvSpPr>
            <p:spPr>
              <a:xfrm flipH="1">
                <a:off x="4242007" y="1556256"/>
                <a:ext cx="183557" cy="104714"/>
              </a:xfrm>
              <a:custGeom>
                <a:avLst/>
                <a:gdLst>
                  <a:gd name="connsiteX0" fmla="*/ 0 w 237994"/>
                  <a:gd name="connsiteY0" fmla="*/ 134655 h 134655"/>
                  <a:gd name="connsiteX1" fmla="*/ 237994 w 237994"/>
                  <a:gd name="connsiteY1" fmla="*/ 0 h 134655"/>
                  <a:gd name="connsiteX2" fmla="*/ 237994 w 237994"/>
                  <a:gd name="connsiteY2" fmla="*/ 0 h 134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7994" h="134655">
                    <a:moveTo>
                      <a:pt x="0" y="134655"/>
                    </a:moveTo>
                    <a:lnTo>
                      <a:pt x="237994" y="0"/>
                    </a:lnTo>
                    <a:lnTo>
                      <a:pt x="237994" y="0"/>
                    </a:lnTo>
                  </a:path>
                </a:pathLst>
              </a:custGeom>
              <a:ln w="31750" cap="rnd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400"/>
              </a:p>
            </p:txBody>
          </p:sp>
        </p:grpSp>
        <p:grpSp>
          <p:nvGrpSpPr>
            <p:cNvPr id="479" name="Groupe 158"/>
            <p:cNvGrpSpPr>
              <a:grpSpLocks/>
            </p:cNvGrpSpPr>
            <p:nvPr/>
          </p:nvGrpSpPr>
          <p:grpSpPr bwMode="auto">
            <a:xfrm rot="7230740" flipH="1">
              <a:off x="5214007" y="3812092"/>
              <a:ext cx="183311" cy="128096"/>
              <a:chOff x="825674" y="1834019"/>
              <a:chExt cx="263408" cy="183184"/>
            </a:xfrm>
          </p:grpSpPr>
          <p:sp>
            <p:nvSpPr>
              <p:cNvPr id="480" name="Forme libre 479"/>
              <p:cNvSpPr/>
              <p:nvPr/>
            </p:nvSpPr>
            <p:spPr>
              <a:xfrm>
                <a:off x="832597" y="1834032"/>
                <a:ext cx="238019" cy="134229"/>
              </a:xfrm>
              <a:custGeom>
                <a:avLst/>
                <a:gdLst>
                  <a:gd name="connsiteX0" fmla="*/ 0 w 237994"/>
                  <a:gd name="connsiteY0" fmla="*/ 134655 h 134655"/>
                  <a:gd name="connsiteX1" fmla="*/ 237994 w 237994"/>
                  <a:gd name="connsiteY1" fmla="*/ 0 h 134655"/>
                  <a:gd name="connsiteX2" fmla="*/ 237994 w 237994"/>
                  <a:gd name="connsiteY2" fmla="*/ 0 h 134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7994" h="134655">
                    <a:moveTo>
                      <a:pt x="0" y="134655"/>
                    </a:moveTo>
                    <a:lnTo>
                      <a:pt x="237994" y="0"/>
                    </a:lnTo>
                    <a:lnTo>
                      <a:pt x="237994" y="0"/>
                    </a:lnTo>
                  </a:path>
                </a:pathLst>
              </a:custGeom>
              <a:ln w="31750" cap="rnd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400" b="1"/>
              </a:p>
            </p:txBody>
          </p:sp>
          <p:sp>
            <p:nvSpPr>
              <p:cNvPr id="481" name="Forme libre 480"/>
              <p:cNvSpPr/>
              <p:nvPr/>
            </p:nvSpPr>
            <p:spPr>
              <a:xfrm>
                <a:off x="853393" y="1882890"/>
                <a:ext cx="238019" cy="134229"/>
              </a:xfrm>
              <a:custGeom>
                <a:avLst/>
                <a:gdLst>
                  <a:gd name="connsiteX0" fmla="*/ 0 w 237994"/>
                  <a:gd name="connsiteY0" fmla="*/ 134655 h 134655"/>
                  <a:gd name="connsiteX1" fmla="*/ 237994 w 237994"/>
                  <a:gd name="connsiteY1" fmla="*/ 0 h 134655"/>
                  <a:gd name="connsiteX2" fmla="*/ 237994 w 237994"/>
                  <a:gd name="connsiteY2" fmla="*/ 0 h 134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7994" h="134655">
                    <a:moveTo>
                      <a:pt x="0" y="134655"/>
                    </a:moveTo>
                    <a:lnTo>
                      <a:pt x="237994" y="0"/>
                    </a:lnTo>
                    <a:lnTo>
                      <a:pt x="237994" y="0"/>
                    </a:lnTo>
                  </a:path>
                </a:pathLst>
              </a:custGeom>
              <a:ln w="31750" cap="rnd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400" b="1"/>
              </a:p>
            </p:txBody>
          </p:sp>
        </p:grpSp>
        <p:sp>
          <p:nvSpPr>
            <p:cNvPr id="482" name="Forme libre 481"/>
            <p:cNvSpPr/>
            <p:nvPr/>
          </p:nvSpPr>
          <p:spPr>
            <a:xfrm flipH="1" flipV="1">
              <a:off x="5585282" y="4442110"/>
              <a:ext cx="165642" cy="93864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/>
            </a:p>
          </p:txBody>
        </p:sp>
        <p:sp>
          <p:nvSpPr>
            <p:cNvPr id="483" name="Forme libre 482"/>
            <p:cNvSpPr/>
            <p:nvPr/>
          </p:nvSpPr>
          <p:spPr>
            <a:xfrm flipH="1">
              <a:off x="5140855" y="4071238"/>
              <a:ext cx="0" cy="187728"/>
            </a:xfrm>
            <a:custGeom>
              <a:avLst/>
              <a:gdLst>
                <a:gd name="connsiteX0" fmla="*/ 0 w 0"/>
                <a:gd name="connsiteY0" fmla="*/ 0 h 269309"/>
                <a:gd name="connsiteX1" fmla="*/ 0 w 0"/>
                <a:gd name="connsiteY1" fmla="*/ 269309 h 269309"/>
                <a:gd name="connsiteX2" fmla="*/ 0 w 0"/>
                <a:gd name="connsiteY2" fmla="*/ 269309 h 26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269309">
                  <a:moveTo>
                    <a:pt x="0" y="0"/>
                  </a:moveTo>
                  <a:lnTo>
                    <a:pt x="0" y="269309"/>
                  </a:lnTo>
                  <a:lnTo>
                    <a:pt x="0" y="269309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/>
            </a:p>
          </p:txBody>
        </p:sp>
        <p:sp>
          <p:nvSpPr>
            <p:cNvPr id="484" name="Forme libre 483"/>
            <p:cNvSpPr/>
            <p:nvPr/>
          </p:nvSpPr>
          <p:spPr>
            <a:xfrm flipH="1">
              <a:off x="5827423" y="4070135"/>
              <a:ext cx="0" cy="187728"/>
            </a:xfrm>
            <a:custGeom>
              <a:avLst/>
              <a:gdLst>
                <a:gd name="connsiteX0" fmla="*/ 0 w 0"/>
                <a:gd name="connsiteY0" fmla="*/ 0 h 269309"/>
                <a:gd name="connsiteX1" fmla="*/ 0 w 0"/>
                <a:gd name="connsiteY1" fmla="*/ 269309 h 269309"/>
                <a:gd name="connsiteX2" fmla="*/ 0 w 0"/>
                <a:gd name="connsiteY2" fmla="*/ 269309 h 26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269309">
                  <a:moveTo>
                    <a:pt x="0" y="0"/>
                  </a:moveTo>
                  <a:lnTo>
                    <a:pt x="0" y="269309"/>
                  </a:lnTo>
                  <a:lnTo>
                    <a:pt x="0" y="269309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/>
            </a:p>
          </p:txBody>
        </p:sp>
        <p:sp>
          <p:nvSpPr>
            <p:cNvPr id="485" name="Forme libre 484"/>
            <p:cNvSpPr/>
            <p:nvPr/>
          </p:nvSpPr>
          <p:spPr>
            <a:xfrm flipH="1">
              <a:off x="5790982" y="4070135"/>
              <a:ext cx="0" cy="187728"/>
            </a:xfrm>
            <a:custGeom>
              <a:avLst/>
              <a:gdLst>
                <a:gd name="connsiteX0" fmla="*/ 0 w 0"/>
                <a:gd name="connsiteY0" fmla="*/ 0 h 269309"/>
                <a:gd name="connsiteX1" fmla="*/ 0 w 0"/>
                <a:gd name="connsiteY1" fmla="*/ 269309 h 269309"/>
                <a:gd name="connsiteX2" fmla="*/ 0 w 0"/>
                <a:gd name="connsiteY2" fmla="*/ 269309 h 26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269309">
                  <a:moveTo>
                    <a:pt x="0" y="0"/>
                  </a:moveTo>
                  <a:lnTo>
                    <a:pt x="0" y="269309"/>
                  </a:lnTo>
                  <a:lnTo>
                    <a:pt x="0" y="269309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/>
            </a:p>
          </p:txBody>
        </p:sp>
        <p:sp>
          <p:nvSpPr>
            <p:cNvPr id="486" name="ZoneTexte 172"/>
            <p:cNvSpPr txBox="1">
              <a:spLocks noChangeArrowheads="1"/>
            </p:cNvSpPr>
            <p:nvPr/>
          </p:nvSpPr>
          <p:spPr bwMode="auto">
            <a:xfrm flipH="1">
              <a:off x="5015237" y="3823879"/>
              <a:ext cx="28725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400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C</a:t>
              </a:r>
            </a:p>
          </p:txBody>
        </p:sp>
        <p:sp>
          <p:nvSpPr>
            <p:cNvPr id="487" name="ZoneTexte 173"/>
            <p:cNvSpPr txBox="1">
              <a:spLocks noChangeArrowheads="1"/>
            </p:cNvSpPr>
            <p:nvPr/>
          </p:nvSpPr>
          <p:spPr bwMode="auto">
            <a:xfrm flipH="1">
              <a:off x="5006403" y="4181667"/>
              <a:ext cx="28725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400" b="1">
                  <a:solidFill>
                    <a:srgbClr val="C00000"/>
                  </a:solidFill>
                  <a:latin typeface="Calibri" charset="0"/>
                  <a:cs typeface="Calibri" charset="0"/>
                </a:rPr>
                <a:t>C</a:t>
              </a:r>
            </a:p>
          </p:txBody>
        </p:sp>
        <p:sp>
          <p:nvSpPr>
            <p:cNvPr id="488" name="ZoneTexte 174"/>
            <p:cNvSpPr txBox="1">
              <a:spLocks noChangeArrowheads="1"/>
            </p:cNvSpPr>
            <p:nvPr/>
          </p:nvSpPr>
          <p:spPr bwMode="auto">
            <a:xfrm flipH="1">
              <a:off x="5681120" y="4204858"/>
              <a:ext cx="28725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400" b="1">
                  <a:solidFill>
                    <a:srgbClr val="C00000"/>
                  </a:solidFill>
                  <a:latin typeface="Calibri" charset="0"/>
                  <a:cs typeface="Calibri" charset="0"/>
                </a:rPr>
                <a:t>C</a:t>
              </a:r>
            </a:p>
          </p:txBody>
        </p:sp>
        <p:sp>
          <p:nvSpPr>
            <p:cNvPr id="489" name="ZoneTexte 175"/>
            <p:cNvSpPr txBox="1">
              <a:spLocks noChangeArrowheads="1"/>
            </p:cNvSpPr>
            <p:nvPr/>
          </p:nvSpPr>
          <p:spPr bwMode="auto">
            <a:xfrm flipH="1">
              <a:off x="4708922" y="3570060"/>
              <a:ext cx="45362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400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CH</a:t>
              </a:r>
              <a:r>
                <a:rPr lang="fr-FR" sz="1400" b="1" baseline="-25000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3</a:t>
              </a:r>
            </a:p>
          </p:txBody>
        </p:sp>
        <p:sp>
          <p:nvSpPr>
            <p:cNvPr id="490" name="ZoneTexte 180"/>
            <p:cNvSpPr txBox="1">
              <a:spLocks noChangeArrowheads="1"/>
            </p:cNvSpPr>
            <p:nvPr/>
          </p:nvSpPr>
          <p:spPr bwMode="auto">
            <a:xfrm flipH="1">
              <a:off x="5330428" y="4417983"/>
              <a:ext cx="28725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400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C</a:t>
              </a:r>
            </a:p>
          </p:txBody>
        </p:sp>
        <p:sp>
          <p:nvSpPr>
            <p:cNvPr id="491" name="Forme libre 490"/>
            <p:cNvSpPr/>
            <p:nvPr/>
          </p:nvSpPr>
          <p:spPr>
            <a:xfrm flipH="1">
              <a:off x="5546808" y="3820061"/>
              <a:ext cx="165642" cy="93863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/>
            </a:p>
          </p:txBody>
        </p:sp>
        <p:sp>
          <p:nvSpPr>
            <p:cNvPr id="492" name="ZoneTexte 172"/>
            <p:cNvSpPr txBox="1">
              <a:spLocks noChangeArrowheads="1"/>
            </p:cNvSpPr>
            <p:nvPr/>
          </p:nvSpPr>
          <p:spPr bwMode="auto">
            <a:xfrm flipH="1">
              <a:off x="5671969" y="3823084"/>
              <a:ext cx="28725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400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C</a:t>
              </a:r>
            </a:p>
          </p:txBody>
        </p:sp>
        <p:cxnSp>
          <p:nvCxnSpPr>
            <p:cNvPr id="493" name="Connecteur droit 186"/>
            <p:cNvCxnSpPr>
              <a:cxnSpLocks noChangeShapeType="1"/>
            </p:cNvCxnSpPr>
            <p:nvPr/>
          </p:nvCxnSpPr>
          <p:spPr bwMode="auto">
            <a:xfrm rot="5400000">
              <a:off x="6106411" y="4739373"/>
              <a:ext cx="136931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94" name="ZoneTexte 176"/>
            <p:cNvSpPr txBox="1">
              <a:spLocks noChangeArrowheads="1"/>
            </p:cNvSpPr>
            <p:nvPr/>
          </p:nvSpPr>
          <p:spPr bwMode="auto">
            <a:xfrm flipH="1">
              <a:off x="5331929" y="4565121"/>
              <a:ext cx="29792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400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H</a:t>
              </a:r>
            </a:p>
          </p:txBody>
        </p:sp>
        <p:sp>
          <p:nvSpPr>
            <p:cNvPr id="495" name="Forme libre 494"/>
            <p:cNvSpPr/>
            <p:nvPr/>
          </p:nvSpPr>
          <p:spPr>
            <a:xfrm flipH="1" flipV="1">
              <a:off x="6287010" y="4455842"/>
              <a:ext cx="165642" cy="93864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/>
            </a:p>
          </p:txBody>
        </p:sp>
        <p:sp>
          <p:nvSpPr>
            <p:cNvPr id="496" name="Forme libre 495"/>
            <p:cNvSpPr/>
            <p:nvPr/>
          </p:nvSpPr>
          <p:spPr>
            <a:xfrm flipH="1">
              <a:off x="6529151" y="4083867"/>
              <a:ext cx="0" cy="187728"/>
            </a:xfrm>
            <a:custGeom>
              <a:avLst/>
              <a:gdLst>
                <a:gd name="connsiteX0" fmla="*/ 0 w 0"/>
                <a:gd name="connsiteY0" fmla="*/ 0 h 269309"/>
                <a:gd name="connsiteX1" fmla="*/ 0 w 0"/>
                <a:gd name="connsiteY1" fmla="*/ 269309 h 269309"/>
                <a:gd name="connsiteX2" fmla="*/ 0 w 0"/>
                <a:gd name="connsiteY2" fmla="*/ 269309 h 26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269309">
                  <a:moveTo>
                    <a:pt x="0" y="0"/>
                  </a:moveTo>
                  <a:lnTo>
                    <a:pt x="0" y="269309"/>
                  </a:lnTo>
                  <a:lnTo>
                    <a:pt x="0" y="269309"/>
                  </a:lnTo>
                </a:path>
              </a:pathLst>
            </a:custGeom>
            <a:noFill/>
            <a:ln w="22225" cap="rnd">
              <a:solidFill>
                <a:schemeClr val="accent5">
                  <a:lumMod val="75000"/>
                </a:schemeClr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fr-FR" sz="1400"/>
            </a:p>
          </p:txBody>
        </p:sp>
        <p:sp>
          <p:nvSpPr>
            <p:cNvPr id="497" name="Forme libre 496"/>
            <p:cNvSpPr/>
            <p:nvPr/>
          </p:nvSpPr>
          <p:spPr>
            <a:xfrm flipH="1">
              <a:off x="6492710" y="4083867"/>
              <a:ext cx="0" cy="187728"/>
            </a:xfrm>
            <a:custGeom>
              <a:avLst/>
              <a:gdLst>
                <a:gd name="connsiteX0" fmla="*/ 0 w 0"/>
                <a:gd name="connsiteY0" fmla="*/ 0 h 269309"/>
                <a:gd name="connsiteX1" fmla="*/ 0 w 0"/>
                <a:gd name="connsiteY1" fmla="*/ 269309 h 269309"/>
                <a:gd name="connsiteX2" fmla="*/ 0 w 0"/>
                <a:gd name="connsiteY2" fmla="*/ 269309 h 26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269309">
                  <a:moveTo>
                    <a:pt x="0" y="0"/>
                  </a:moveTo>
                  <a:lnTo>
                    <a:pt x="0" y="269309"/>
                  </a:lnTo>
                  <a:lnTo>
                    <a:pt x="0" y="269309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/>
            </a:p>
          </p:txBody>
        </p:sp>
        <p:sp>
          <p:nvSpPr>
            <p:cNvPr id="498" name="ZoneTexte 174"/>
            <p:cNvSpPr txBox="1">
              <a:spLocks noChangeArrowheads="1"/>
            </p:cNvSpPr>
            <p:nvPr/>
          </p:nvSpPr>
          <p:spPr bwMode="auto">
            <a:xfrm flipH="1">
              <a:off x="6382848" y="4218590"/>
              <a:ext cx="28725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400" b="1">
                  <a:solidFill>
                    <a:srgbClr val="C00000"/>
                  </a:solidFill>
                  <a:latin typeface="Calibri" charset="0"/>
                  <a:cs typeface="Calibri" charset="0"/>
                </a:rPr>
                <a:t>C</a:t>
              </a:r>
            </a:p>
          </p:txBody>
        </p:sp>
        <p:sp>
          <p:nvSpPr>
            <p:cNvPr id="499" name="ZoneTexte 175"/>
            <p:cNvSpPr txBox="1">
              <a:spLocks noChangeArrowheads="1"/>
            </p:cNvSpPr>
            <p:nvPr/>
          </p:nvSpPr>
          <p:spPr bwMode="auto">
            <a:xfrm flipH="1">
              <a:off x="6017315" y="3668691"/>
              <a:ext cx="30292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400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N</a:t>
              </a:r>
            </a:p>
          </p:txBody>
        </p:sp>
        <p:sp>
          <p:nvSpPr>
            <p:cNvPr id="500" name="ZoneTexte 180"/>
            <p:cNvSpPr txBox="1">
              <a:spLocks noChangeArrowheads="1"/>
            </p:cNvSpPr>
            <p:nvPr/>
          </p:nvSpPr>
          <p:spPr bwMode="auto">
            <a:xfrm flipH="1">
              <a:off x="6032156" y="4431715"/>
              <a:ext cx="30292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400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N</a:t>
              </a:r>
            </a:p>
          </p:txBody>
        </p:sp>
        <p:sp>
          <p:nvSpPr>
            <p:cNvPr id="501" name="ZoneTexte 172"/>
            <p:cNvSpPr txBox="1">
              <a:spLocks noChangeArrowheads="1"/>
            </p:cNvSpPr>
            <p:nvPr/>
          </p:nvSpPr>
          <p:spPr bwMode="auto">
            <a:xfrm flipH="1">
              <a:off x="6373697" y="3836816"/>
              <a:ext cx="28725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400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C</a:t>
              </a:r>
            </a:p>
          </p:txBody>
        </p:sp>
        <p:sp>
          <p:nvSpPr>
            <p:cNvPr id="502" name="Forme libre 501"/>
            <p:cNvSpPr/>
            <p:nvPr/>
          </p:nvSpPr>
          <p:spPr>
            <a:xfrm flipH="1" flipV="1">
              <a:off x="5905821" y="3859788"/>
              <a:ext cx="165642" cy="93864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/>
            </a:p>
          </p:txBody>
        </p:sp>
        <p:sp>
          <p:nvSpPr>
            <p:cNvPr id="503" name="Forme libre 502"/>
            <p:cNvSpPr/>
            <p:nvPr/>
          </p:nvSpPr>
          <p:spPr>
            <a:xfrm flipH="1">
              <a:off x="5911426" y="4437914"/>
              <a:ext cx="165642" cy="93863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/>
            </a:p>
          </p:txBody>
        </p:sp>
        <p:sp>
          <p:nvSpPr>
            <p:cNvPr id="504" name="Forme libre 503"/>
            <p:cNvSpPr/>
            <p:nvPr/>
          </p:nvSpPr>
          <p:spPr>
            <a:xfrm flipH="1">
              <a:off x="4923582" y="3836674"/>
              <a:ext cx="165642" cy="93863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/>
            </a:p>
          </p:txBody>
        </p:sp>
        <p:sp>
          <p:nvSpPr>
            <p:cNvPr id="505" name="Forme libre 504"/>
            <p:cNvSpPr/>
            <p:nvPr/>
          </p:nvSpPr>
          <p:spPr>
            <a:xfrm flipH="1" flipV="1">
              <a:off x="4919303" y="4411600"/>
              <a:ext cx="165642" cy="93864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/>
            </a:p>
          </p:txBody>
        </p:sp>
        <p:sp>
          <p:nvSpPr>
            <p:cNvPr id="506" name="ZoneTexte 175"/>
            <p:cNvSpPr txBox="1">
              <a:spLocks noChangeArrowheads="1"/>
            </p:cNvSpPr>
            <p:nvPr/>
          </p:nvSpPr>
          <p:spPr bwMode="auto">
            <a:xfrm flipH="1">
              <a:off x="4709038" y="4413888"/>
              <a:ext cx="45362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400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CH</a:t>
              </a:r>
              <a:r>
                <a:rPr lang="fr-FR" sz="1400" b="1" baseline="-25000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3</a:t>
              </a:r>
            </a:p>
          </p:txBody>
        </p:sp>
        <p:sp>
          <p:nvSpPr>
            <p:cNvPr id="507" name="ZoneTexte 172"/>
            <p:cNvSpPr txBox="1">
              <a:spLocks noChangeArrowheads="1"/>
            </p:cNvSpPr>
            <p:nvPr/>
          </p:nvSpPr>
          <p:spPr bwMode="auto">
            <a:xfrm flipH="1">
              <a:off x="5316317" y="3595204"/>
              <a:ext cx="28725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400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C</a:t>
              </a:r>
            </a:p>
          </p:txBody>
        </p:sp>
        <p:sp>
          <p:nvSpPr>
            <p:cNvPr id="508" name="ZoneTexte 176"/>
            <p:cNvSpPr txBox="1">
              <a:spLocks noChangeArrowheads="1"/>
            </p:cNvSpPr>
            <p:nvPr/>
          </p:nvSpPr>
          <p:spPr bwMode="auto">
            <a:xfrm flipH="1">
              <a:off x="5313641" y="3445801"/>
              <a:ext cx="29792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400" b="1">
                  <a:solidFill>
                    <a:srgbClr val="C00000"/>
                  </a:solidFill>
                  <a:latin typeface="Calibri" charset="0"/>
                  <a:cs typeface="Calibri" charset="0"/>
                </a:rPr>
                <a:t>H</a:t>
              </a:r>
            </a:p>
          </p:txBody>
        </p:sp>
        <p:sp>
          <p:nvSpPr>
            <p:cNvPr id="512" name="Forme libre 511"/>
            <p:cNvSpPr/>
            <p:nvPr/>
          </p:nvSpPr>
          <p:spPr>
            <a:xfrm flipH="1" flipV="1">
              <a:off x="6978966" y="4455091"/>
              <a:ext cx="165642" cy="93864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/>
            </a:p>
          </p:txBody>
        </p:sp>
        <p:sp>
          <p:nvSpPr>
            <p:cNvPr id="514" name="Forme libre 513"/>
            <p:cNvSpPr/>
            <p:nvPr/>
          </p:nvSpPr>
          <p:spPr>
            <a:xfrm flipH="1">
              <a:off x="7191281" y="4083116"/>
              <a:ext cx="0" cy="187728"/>
            </a:xfrm>
            <a:custGeom>
              <a:avLst/>
              <a:gdLst>
                <a:gd name="connsiteX0" fmla="*/ 0 w 0"/>
                <a:gd name="connsiteY0" fmla="*/ 0 h 269309"/>
                <a:gd name="connsiteX1" fmla="*/ 0 w 0"/>
                <a:gd name="connsiteY1" fmla="*/ 269309 h 269309"/>
                <a:gd name="connsiteX2" fmla="*/ 0 w 0"/>
                <a:gd name="connsiteY2" fmla="*/ 269309 h 26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269309">
                  <a:moveTo>
                    <a:pt x="0" y="0"/>
                  </a:moveTo>
                  <a:lnTo>
                    <a:pt x="0" y="269309"/>
                  </a:lnTo>
                  <a:lnTo>
                    <a:pt x="0" y="269309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/>
            </a:p>
          </p:txBody>
        </p:sp>
        <p:sp>
          <p:nvSpPr>
            <p:cNvPr id="515" name="ZoneTexte 180"/>
            <p:cNvSpPr txBox="1">
              <a:spLocks noChangeArrowheads="1"/>
            </p:cNvSpPr>
            <p:nvPr/>
          </p:nvSpPr>
          <p:spPr bwMode="auto">
            <a:xfrm flipH="1">
              <a:off x="6724112" y="4430964"/>
              <a:ext cx="30292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400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N</a:t>
              </a:r>
            </a:p>
          </p:txBody>
        </p:sp>
        <p:sp>
          <p:nvSpPr>
            <p:cNvPr id="516" name="Forme libre 515"/>
            <p:cNvSpPr/>
            <p:nvPr/>
          </p:nvSpPr>
          <p:spPr>
            <a:xfrm flipH="1">
              <a:off x="6940492" y="3833042"/>
              <a:ext cx="165642" cy="93863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/>
            </a:p>
          </p:txBody>
        </p:sp>
        <p:sp>
          <p:nvSpPr>
            <p:cNvPr id="517" name="ZoneTexte 172"/>
            <p:cNvSpPr txBox="1">
              <a:spLocks noChangeArrowheads="1"/>
            </p:cNvSpPr>
            <p:nvPr/>
          </p:nvSpPr>
          <p:spPr bwMode="auto">
            <a:xfrm flipH="1">
              <a:off x="6710001" y="3608185"/>
              <a:ext cx="28725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400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C</a:t>
              </a:r>
            </a:p>
          </p:txBody>
        </p:sp>
        <p:sp>
          <p:nvSpPr>
            <p:cNvPr id="518" name="Forme libre 517"/>
            <p:cNvSpPr/>
            <p:nvPr/>
          </p:nvSpPr>
          <p:spPr>
            <a:xfrm flipH="1" flipV="1">
              <a:off x="6597189" y="3844857"/>
              <a:ext cx="165642" cy="93864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/>
            </a:p>
          </p:txBody>
        </p:sp>
        <p:sp>
          <p:nvSpPr>
            <p:cNvPr id="519" name="ZoneTexte 191"/>
            <p:cNvSpPr txBox="1">
              <a:spLocks noChangeArrowheads="1"/>
            </p:cNvSpPr>
            <p:nvPr/>
          </p:nvSpPr>
          <p:spPr bwMode="auto">
            <a:xfrm flipH="1">
              <a:off x="7052888" y="3810974"/>
              <a:ext cx="41618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400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NH</a:t>
              </a:r>
            </a:p>
          </p:txBody>
        </p:sp>
        <p:sp>
          <p:nvSpPr>
            <p:cNvPr id="520" name="ZoneTexte 174"/>
            <p:cNvSpPr txBox="1">
              <a:spLocks noChangeArrowheads="1"/>
            </p:cNvSpPr>
            <p:nvPr/>
          </p:nvSpPr>
          <p:spPr bwMode="auto">
            <a:xfrm flipH="1">
              <a:off x="7061775" y="4204383"/>
              <a:ext cx="28725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400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C</a:t>
              </a:r>
            </a:p>
          </p:txBody>
        </p:sp>
        <p:sp>
          <p:nvSpPr>
            <p:cNvPr id="521" name="Forme libre 520"/>
            <p:cNvSpPr/>
            <p:nvPr/>
          </p:nvSpPr>
          <p:spPr>
            <a:xfrm flipH="1">
              <a:off x="6862852" y="3493052"/>
              <a:ext cx="0" cy="187728"/>
            </a:xfrm>
            <a:custGeom>
              <a:avLst/>
              <a:gdLst>
                <a:gd name="connsiteX0" fmla="*/ 0 w 0"/>
                <a:gd name="connsiteY0" fmla="*/ 0 h 269309"/>
                <a:gd name="connsiteX1" fmla="*/ 0 w 0"/>
                <a:gd name="connsiteY1" fmla="*/ 269309 h 269309"/>
                <a:gd name="connsiteX2" fmla="*/ 0 w 0"/>
                <a:gd name="connsiteY2" fmla="*/ 269309 h 26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269309">
                  <a:moveTo>
                    <a:pt x="0" y="0"/>
                  </a:moveTo>
                  <a:lnTo>
                    <a:pt x="0" y="269309"/>
                  </a:lnTo>
                  <a:lnTo>
                    <a:pt x="0" y="269309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/>
            </a:p>
          </p:txBody>
        </p:sp>
        <p:sp>
          <p:nvSpPr>
            <p:cNvPr id="522" name="Forme libre 521"/>
            <p:cNvSpPr/>
            <p:nvPr/>
          </p:nvSpPr>
          <p:spPr>
            <a:xfrm flipH="1">
              <a:off x="6826412" y="3493052"/>
              <a:ext cx="0" cy="187728"/>
            </a:xfrm>
            <a:custGeom>
              <a:avLst/>
              <a:gdLst>
                <a:gd name="connsiteX0" fmla="*/ 0 w 0"/>
                <a:gd name="connsiteY0" fmla="*/ 0 h 269309"/>
                <a:gd name="connsiteX1" fmla="*/ 0 w 0"/>
                <a:gd name="connsiteY1" fmla="*/ 269309 h 269309"/>
                <a:gd name="connsiteX2" fmla="*/ 0 w 0"/>
                <a:gd name="connsiteY2" fmla="*/ 269309 h 26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269309">
                  <a:moveTo>
                    <a:pt x="0" y="0"/>
                  </a:moveTo>
                  <a:lnTo>
                    <a:pt x="0" y="269309"/>
                  </a:lnTo>
                  <a:lnTo>
                    <a:pt x="0" y="269309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/>
            </a:p>
          </p:txBody>
        </p:sp>
        <p:sp>
          <p:nvSpPr>
            <p:cNvPr id="523" name="ZoneTexte 183"/>
            <p:cNvSpPr txBox="1">
              <a:spLocks noChangeArrowheads="1"/>
            </p:cNvSpPr>
            <p:nvPr/>
          </p:nvSpPr>
          <p:spPr bwMode="auto">
            <a:xfrm>
              <a:off x="6705150" y="3227435"/>
              <a:ext cx="30608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400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O</a:t>
              </a:r>
            </a:p>
          </p:txBody>
        </p:sp>
        <p:grpSp>
          <p:nvGrpSpPr>
            <p:cNvPr id="524" name="Grouper 523"/>
            <p:cNvGrpSpPr/>
            <p:nvPr/>
          </p:nvGrpSpPr>
          <p:grpSpPr>
            <a:xfrm>
              <a:off x="7272815" y="4390324"/>
              <a:ext cx="182207" cy="128097"/>
              <a:chOff x="4242007" y="1518066"/>
              <a:chExt cx="203268" cy="142904"/>
            </a:xfrm>
          </p:grpSpPr>
          <p:sp>
            <p:nvSpPr>
              <p:cNvPr id="525" name="Forme libre 524"/>
              <p:cNvSpPr/>
              <p:nvPr/>
            </p:nvSpPr>
            <p:spPr>
              <a:xfrm flipH="1">
                <a:off x="4261718" y="1518066"/>
                <a:ext cx="183557" cy="104713"/>
              </a:xfrm>
              <a:custGeom>
                <a:avLst/>
                <a:gdLst>
                  <a:gd name="connsiteX0" fmla="*/ 0 w 237994"/>
                  <a:gd name="connsiteY0" fmla="*/ 134655 h 134655"/>
                  <a:gd name="connsiteX1" fmla="*/ 237994 w 237994"/>
                  <a:gd name="connsiteY1" fmla="*/ 0 h 134655"/>
                  <a:gd name="connsiteX2" fmla="*/ 237994 w 237994"/>
                  <a:gd name="connsiteY2" fmla="*/ 0 h 134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7994" h="134655">
                    <a:moveTo>
                      <a:pt x="0" y="134655"/>
                    </a:moveTo>
                    <a:lnTo>
                      <a:pt x="237994" y="0"/>
                    </a:lnTo>
                    <a:lnTo>
                      <a:pt x="237994" y="0"/>
                    </a:lnTo>
                  </a:path>
                </a:pathLst>
              </a:custGeom>
              <a:ln w="31750" cap="rnd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400"/>
              </a:p>
            </p:txBody>
          </p:sp>
          <p:sp>
            <p:nvSpPr>
              <p:cNvPr id="526" name="Forme libre 525"/>
              <p:cNvSpPr/>
              <p:nvPr/>
            </p:nvSpPr>
            <p:spPr>
              <a:xfrm flipH="1">
                <a:off x="4242007" y="1556256"/>
                <a:ext cx="183557" cy="104714"/>
              </a:xfrm>
              <a:custGeom>
                <a:avLst/>
                <a:gdLst>
                  <a:gd name="connsiteX0" fmla="*/ 0 w 237994"/>
                  <a:gd name="connsiteY0" fmla="*/ 134655 h 134655"/>
                  <a:gd name="connsiteX1" fmla="*/ 237994 w 237994"/>
                  <a:gd name="connsiteY1" fmla="*/ 0 h 134655"/>
                  <a:gd name="connsiteX2" fmla="*/ 237994 w 237994"/>
                  <a:gd name="connsiteY2" fmla="*/ 0 h 134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7994" h="134655">
                    <a:moveTo>
                      <a:pt x="0" y="134655"/>
                    </a:moveTo>
                    <a:lnTo>
                      <a:pt x="237994" y="0"/>
                    </a:lnTo>
                    <a:lnTo>
                      <a:pt x="237994" y="0"/>
                    </a:lnTo>
                  </a:path>
                </a:pathLst>
              </a:custGeom>
              <a:ln w="31750" cap="rnd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400"/>
              </a:p>
            </p:txBody>
          </p:sp>
        </p:grpSp>
        <p:sp>
          <p:nvSpPr>
            <p:cNvPr id="527" name="ZoneTexte 183"/>
            <p:cNvSpPr txBox="1">
              <a:spLocks noChangeArrowheads="1"/>
            </p:cNvSpPr>
            <p:nvPr/>
          </p:nvSpPr>
          <p:spPr bwMode="auto">
            <a:xfrm>
              <a:off x="7379490" y="4367974"/>
              <a:ext cx="30608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400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O</a:t>
              </a:r>
            </a:p>
          </p:txBody>
        </p:sp>
        <p:sp>
          <p:nvSpPr>
            <p:cNvPr id="528" name="Forme libre 527"/>
            <p:cNvSpPr/>
            <p:nvPr/>
          </p:nvSpPr>
          <p:spPr>
            <a:xfrm flipH="1">
              <a:off x="6272899" y="3842191"/>
              <a:ext cx="165642" cy="93863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/>
            </a:p>
          </p:txBody>
        </p:sp>
        <p:cxnSp>
          <p:nvCxnSpPr>
            <p:cNvPr id="530" name="Connecteur droit 186"/>
            <p:cNvCxnSpPr>
              <a:cxnSpLocks noChangeShapeType="1"/>
            </p:cNvCxnSpPr>
            <p:nvPr/>
          </p:nvCxnSpPr>
          <p:spPr bwMode="auto">
            <a:xfrm rot="5400000">
              <a:off x="6105152" y="3675432"/>
              <a:ext cx="136931" cy="0"/>
            </a:xfrm>
            <a:prstGeom prst="line">
              <a:avLst/>
            </a:prstGeom>
            <a:noFill/>
            <a:ln w="22225" cap="rnd">
              <a:solidFill>
                <a:schemeClr val="accent5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531" name="ZoneTexte 176"/>
            <p:cNvSpPr txBox="1">
              <a:spLocks noChangeArrowheads="1"/>
            </p:cNvSpPr>
            <p:nvPr/>
          </p:nvSpPr>
          <p:spPr bwMode="auto">
            <a:xfrm flipH="1">
              <a:off x="6017315" y="3360914"/>
              <a:ext cx="29792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400" b="1" dirty="0">
                  <a:solidFill>
                    <a:schemeClr val="accent5"/>
                  </a:solidFill>
                  <a:latin typeface="Calibri" charset="0"/>
                  <a:cs typeface="Calibri" charset="0"/>
                </a:rPr>
                <a:t>H</a:t>
              </a:r>
            </a:p>
          </p:txBody>
        </p:sp>
        <p:sp>
          <p:nvSpPr>
            <p:cNvPr id="533" name="Rectangle 532"/>
            <p:cNvSpPr/>
            <p:nvPr/>
          </p:nvSpPr>
          <p:spPr>
            <a:xfrm>
              <a:off x="6015229" y="4740341"/>
              <a:ext cx="31462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/>
                <a:t>R</a:t>
              </a:r>
              <a:endParaRPr lang="fr-FR" dirty="0"/>
            </a:p>
          </p:txBody>
        </p:sp>
        <p:sp>
          <p:nvSpPr>
            <p:cNvPr id="538" name="Forme libre 537"/>
            <p:cNvSpPr/>
            <p:nvPr/>
          </p:nvSpPr>
          <p:spPr>
            <a:xfrm flipH="1">
              <a:off x="6587739" y="4474333"/>
              <a:ext cx="165642" cy="93863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/>
            </a:p>
          </p:txBody>
        </p:sp>
        <p:cxnSp>
          <p:nvCxnSpPr>
            <p:cNvPr id="539" name="Connecteur droit 186"/>
            <p:cNvCxnSpPr>
              <a:cxnSpLocks noChangeShapeType="1"/>
            </p:cNvCxnSpPr>
            <p:nvPr/>
          </p:nvCxnSpPr>
          <p:spPr bwMode="auto">
            <a:xfrm rot="5400000">
              <a:off x="6810337" y="4764188"/>
              <a:ext cx="136931" cy="0"/>
            </a:xfrm>
            <a:prstGeom prst="line">
              <a:avLst/>
            </a:prstGeom>
            <a:noFill/>
            <a:ln w="22225" cap="rnd">
              <a:solidFill>
                <a:schemeClr val="accent5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540" name="ZoneTexte 176"/>
            <p:cNvSpPr txBox="1">
              <a:spLocks noChangeArrowheads="1"/>
            </p:cNvSpPr>
            <p:nvPr/>
          </p:nvSpPr>
          <p:spPr bwMode="auto">
            <a:xfrm flipH="1">
              <a:off x="6735525" y="4740093"/>
              <a:ext cx="29792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400" b="1" dirty="0">
                  <a:solidFill>
                    <a:schemeClr val="accent5"/>
                  </a:solidFill>
                  <a:latin typeface="Calibri" charset="0"/>
                  <a:cs typeface="Calibri" charset="0"/>
                </a:rPr>
                <a:t>H</a:t>
              </a:r>
            </a:p>
          </p:txBody>
        </p:sp>
        <p:sp>
          <p:nvSpPr>
            <p:cNvPr id="541" name="Rectangle 540"/>
            <p:cNvSpPr/>
            <p:nvPr/>
          </p:nvSpPr>
          <p:spPr>
            <a:xfrm>
              <a:off x="6997259" y="4654951"/>
              <a:ext cx="179255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2000" b="1" dirty="0"/>
                <a:t>FADH</a:t>
              </a:r>
              <a:r>
                <a:rPr lang="fr-FR" sz="2000" b="1" baseline="-25000" dirty="0"/>
                <a:t>2</a:t>
              </a:r>
            </a:p>
            <a:p>
              <a:pPr algn="ctr"/>
              <a:r>
                <a:rPr lang="fr-FR" sz="2000" dirty="0"/>
                <a:t>(forme réduite)</a:t>
              </a:r>
            </a:p>
          </p:txBody>
        </p:sp>
      </p:grpSp>
      <p:cxnSp>
        <p:nvCxnSpPr>
          <p:cNvPr id="542" name="Connecteur droit 163"/>
          <p:cNvCxnSpPr>
            <a:cxnSpLocks noChangeShapeType="1"/>
          </p:cNvCxnSpPr>
          <p:nvPr/>
        </p:nvCxnSpPr>
        <p:spPr bwMode="auto">
          <a:xfrm>
            <a:off x="2362773" y="4786121"/>
            <a:ext cx="576000" cy="0"/>
          </a:xfrm>
          <a:prstGeom prst="line">
            <a:avLst/>
          </a:prstGeom>
          <a:noFill/>
          <a:ln w="22225" cap="rnd">
            <a:solidFill>
              <a:schemeClr val="accent5">
                <a:lumMod val="75000"/>
              </a:schemeClr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43" name="Connecteur droit 163"/>
          <p:cNvCxnSpPr>
            <a:cxnSpLocks noChangeShapeType="1"/>
          </p:cNvCxnSpPr>
          <p:nvPr/>
        </p:nvCxnSpPr>
        <p:spPr bwMode="auto">
          <a:xfrm flipV="1">
            <a:off x="699153" y="872828"/>
            <a:ext cx="11673" cy="3783008"/>
          </a:xfrm>
          <a:prstGeom prst="line">
            <a:avLst/>
          </a:prstGeom>
          <a:noFill/>
          <a:ln w="38100" cap="rnd" cmpd="sng">
            <a:solidFill>
              <a:schemeClr val="accent5">
                <a:lumMod val="75000"/>
              </a:schemeClr>
            </a:solidFill>
            <a:prstDash val="sysDash"/>
            <a:round/>
            <a:headEnd type="triangle"/>
            <a:tailEnd type="triangle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44" name="Connecteur droit 163"/>
          <p:cNvCxnSpPr>
            <a:cxnSpLocks noChangeShapeType="1"/>
          </p:cNvCxnSpPr>
          <p:nvPr/>
        </p:nvCxnSpPr>
        <p:spPr bwMode="auto">
          <a:xfrm flipV="1">
            <a:off x="448401" y="882265"/>
            <a:ext cx="11673" cy="6051005"/>
          </a:xfrm>
          <a:prstGeom prst="line">
            <a:avLst/>
          </a:prstGeom>
          <a:noFill/>
          <a:ln w="38100" cap="rnd" cmpd="sng">
            <a:solidFill>
              <a:schemeClr val="accent5">
                <a:lumMod val="75000"/>
              </a:schemeClr>
            </a:solidFill>
            <a:prstDash val="sysDash"/>
            <a:round/>
            <a:headEnd type="triangle"/>
            <a:tailEnd type="triangle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545" name="ZoneTexte 192"/>
          <p:cNvSpPr txBox="1">
            <a:spLocks noChangeArrowheads="1"/>
          </p:cNvSpPr>
          <p:nvPr/>
        </p:nvSpPr>
        <p:spPr bwMode="auto">
          <a:xfrm rot="16200000" flipH="1">
            <a:off x="-249070" y="3228604"/>
            <a:ext cx="9865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800" b="1" dirty="0">
                <a:solidFill>
                  <a:schemeClr val="accent5">
                    <a:lumMod val="75000"/>
                  </a:schemeClr>
                </a:solidFill>
                <a:latin typeface="Calibri" charset="0"/>
                <a:cs typeface="Calibri" charset="0"/>
              </a:rPr>
              <a:t>FAD</a:t>
            </a:r>
          </a:p>
        </p:txBody>
      </p:sp>
      <p:sp>
        <p:nvSpPr>
          <p:cNvPr id="546" name="ZoneTexte 192"/>
          <p:cNvSpPr txBox="1">
            <a:spLocks noChangeArrowheads="1"/>
          </p:cNvSpPr>
          <p:nvPr/>
        </p:nvSpPr>
        <p:spPr bwMode="auto">
          <a:xfrm flipH="1">
            <a:off x="2867010" y="2594547"/>
            <a:ext cx="18685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800" b="1" dirty="0">
                <a:solidFill>
                  <a:schemeClr val="accent5">
                    <a:lumMod val="75000"/>
                  </a:schemeClr>
                </a:solidFill>
                <a:latin typeface="Calibri" charset="0"/>
                <a:cs typeface="Calibri" charset="0"/>
              </a:rPr>
              <a:t>Riboflavine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28687" y="589060"/>
            <a:ext cx="1970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C00000"/>
                </a:solidFill>
                <a:latin typeface="Calibri" charset="0"/>
                <a:cs typeface="Calibri" charset="0"/>
              </a:rPr>
              <a:t>Cycle </a:t>
            </a:r>
            <a:r>
              <a:rPr lang="fr-FR" dirty="0" err="1">
                <a:solidFill>
                  <a:srgbClr val="C00000"/>
                </a:solidFill>
                <a:latin typeface="Calibri" charset="0"/>
                <a:cs typeface="Calibri" charset="0"/>
              </a:rPr>
              <a:t>isoalloxazine</a:t>
            </a:r>
            <a:endParaRPr lang="fr-FR" dirty="0">
              <a:solidFill>
                <a:srgbClr val="C00000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78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69" grpId="0"/>
      <p:bldP spid="270" grpId="0"/>
      <p:bldP spid="46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Rectangle 229"/>
          <p:cNvSpPr/>
          <p:nvPr/>
        </p:nvSpPr>
        <p:spPr>
          <a:xfrm>
            <a:off x="1876582" y="2611182"/>
            <a:ext cx="3440278" cy="116034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 cmpd="sng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79388" y="188913"/>
            <a:ext cx="55238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chemeClr val="accent2"/>
                </a:solidFill>
                <a:latin typeface="Calibri" charset="0"/>
                <a:cs typeface="Calibri" charset="0"/>
              </a:rPr>
              <a:t>VI. Les Coenzymes – Le Coenzyme A (</a:t>
            </a:r>
            <a:r>
              <a:rPr lang="fr-FR" b="1" dirty="0" err="1">
                <a:solidFill>
                  <a:schemeClr val="accent2"/>
                </a:solidFill>
                <a:latin typeface="Calibri" charset="0"/>
                <a:cs typeface="Calibri" charset="0"/>
              </a:rPr>
              <a:t>CoA</a:t>
            </a:r>
            <a:r>
              <a:rPr lang="fr-FR" b="1" dirty="0">
                <a:solidFill>
                  <a:schemeClr val="accent2"/>
                </a:solidFill>
                <a:latin typeface="Calibri" charset="0"/>
                <a:cs typeface="Calibri" charset="0"/>
              </a:rPr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795672" y="85963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Cofacteur thermostable</a:t>
            </a:r>
          </a:p>
          <a:p>
            <a:r>
              <a:rPr lang="fr-FR" dirty="0"/>
              <a:t>Nécessaire aux réactions d’acylations</a:t>
            </a:r>
          </a:p>
        </p:txBody>
      </p:sp>
      <p:sp>
        <p:nvSpPr>
          <p:cNvPr id="4" name="Forme libre 3"/>
          <p:cNvSpPr/>
          <p:nvPr/>
        </p:nvSpPr>
        <p:spPr>
          <a:xfrm flipH="1">
            <a:off x="8374072" y="2232413"/>
            <a:ext cx="164538" cy="93863"/>
          </a:xfrm>
          <a:custGeom>
            <a:avLst/>
            <a:gdLst>
              <a:gd name="connsiteX0" fmla="*/ 0 w 237994"/>
              <a:gd name="connsiteY0" fmla="*/ 134655 h 134655"/>
              <a:gd name="connsiteX1" fmla="*/ 237994 w 237994"/>
              <a:gd name="connsiteY1" fmla="*/ 0 h 134655"/>
              <a:gd name="connsiteX2" fmla="*/ 237994 w 237994"/>
              <a:gd name="connsiteY2" fmla="*/ 0 h 1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94" h="134655">
                <a:moveTo>
                  <a:pt x="0" y="134655"/>
                </a:moveTo>
                <a:lnTo>
                  <a:pt x="237994" y="0"/>
                </a:lnTo>
                <a:lnTo>
                  <a:pt x="237994" y="0"/>
                </a:lnTo>
              </a:path>
            </a:pathLst>
          </a:custGeom>
          <a:ln w="317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400"/>
          </a:p>
        </p:txBody>
      </p:sp>
      <p:sp>
        <p:nvSpPr>
          <p:cNvPr id="5" name="Forme libre 4"/>
          <p:cNvSpPr/>
          <p:nvPr/>
        </p:nvSpPr>
        <p:spPr>
          <a:xfrm flipH="1">
            <a:off x="8356403" y="2266646"/>
            <a:ext cx="164538" cy="93864"/>
          </a:xfrm>
          <a:custGeom>
            <a:avLst/>
            <a:gdLst>
              <a:gd name="connsiteX0" fmla="*/ 0 w 237994"/>
              <a:gd name="connsiteY0" fmla="*/ 134655 h 134655"/>
              <a:gd name="connsiteX1" fmla="*/ 237994 w 237994"/>
              <a:gd name="connsiteY1" fmla="*/ 0 h 134655"/>
              <a:gd name="connsiteX2" fmla="*/ 237994 w 237994"/>
              <a:gd name="connsiteY2" fmla="*/ 0 h 1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94" h="134655">
                <a:moveTo>
                  <a:pt x="0" y="134655"/>
                </a:moveTo>
                <a:lnTo>
                  <a:pt x="237994" y="0"/>
                </a:lnTo>
                <a:lnTo>
                  <a:pt x="237994" y="0"/>
                </a:lnTo>
              </a:path>
            </a:pathLst>
          </a:custGeom>
          <a:ln w="317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400"/>
          </a:p>
        </p:txBody>
      </p:sp>
      <p:grpSp>
        <p:nvGrpSpPr>
          <p:cNvPr id="6" name="Groupe 158"/>
          <p:cNvGrpSpPr>
            <a:grpSpLocks/>
          </p:cNvGrpSpPr>
          <p:nvPr/>
        </p:nvGrpSpPr>
        <p:grpSpPr bwMode="auto">
          <a:xfrm rot="7230740" flipH="1">
            <a:off x="8366341" y="2829831"/>
            <a:ext cx="183311" cy="128096"/>
            <a:chOff x="825674" y="1834019"/>
            <a:chExt cx="263408" cy="183184"/>
          </a:xfrm>
        </p:grpSpPr>
        <p:sp>
          <p:nvSpPr>
            <p:cNvPr id="7" name="Forme libre 6"/>
            <p:cNvSpPr/>
            <p:nvPr/>
          </p:nvSpPr>
          <p:spPr>
            <a:xfrm>
              <a:off x="832597" y="1834032"/>
              <a:ext cx="238019" cy="134229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 b="1"/>
            </a:p>
          </p:txBody>
        </p:sp>
        <p:sp>
          <p:nvSpPr>
            <p:cNvPr id="8" name="Forme libre 7"/>
            <p:cNvSpPr/>
            <p:nvPr/>
          </p:nvSpPr>
          <p:spPr>
            <a:xfrm>
              <a:off x="853393" y="1882890"/>
              <a:ext cx="238019" cy="134229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 b="1"/>
            </a:p>
          </p:txBody>
        </p:sp>
      </p:grpSp>
      <p:sp>
        <p:nvSpPr>
          <p:cNvPr id="9" name="Forme libre 8"/>
          <p:cNvSpPr/>
          <p:nvPr/>
        </p:nvSpPr>
        <p:spPr>
          <a:xfrm rot="21111263" flipH="1">
            <a:off x="7699355" y="2279897"/>
            <a:ext cx="165642" cy="93864"/>
          </a:xfrm>
          <a:custGeom>
            <a:avLst/>
            <a:gdLst>
              <a:gd name="connsiteX0" fmla="*/ 0 w 237994"/>
              <a:gd name="connsiteY0" fmla="*/ 134655 h 134655"/>
              <a:gd name="connsiteX1" fmla="*/ 237994 w 237994"/>
              <a:gd name="connsiteY1" fmla="*/ 0 h 134655"/>
              <a:gd name="connsiteX2" fmla="*/ 237994 w 237994"/>
              <a:gd name="connsiteY2" fmla="*/ 0 h 1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94" h="134655">
                <a:moveTo>
                  <a:pt x="0" y="134655"/>
                </a:moveTo>
                <a:lnTo>
                  <a:pt x="237994" y="0"/>
                </a:lnTo>
                <a:lnTo>
                  <a:pt x="237994" y="0"/>
                </a:lnTo>
              </a:path>
            </a:pathLst>
          </a:custGeom>
          <a:ln w="317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400"/>
          </a:p>
        </p:txBody>
      </p:sp>
      <p:sp>
        <p:nvSpPr>
          <p:cNvPr id="10" name="Forme libre 9"/>
          <p:cNvSpPr/>
          <p:nvPr/>
        </p:nvSpPr>
        <p:spPr>
          <a:xfrm rot="488737" flipH="1" flipV="1">
            <a:off x="7690520" y="2815475"/>
            <a:ext cx="165642" cy="93863"/>
          </a:xfrm>
          <a:custGeom>
            <a:avLst/>
            <a:gdLst>
              <a:gd name="connsiteX0" fmla="*/ 0 w 237994"/>
              <a:gd name="connsiteY0" fmla="*/ 134655 h 134655"/>
              <a:gd name="connsiteX1" fmla="*/ 237994 w 237994"/>
              <a:gd name="connsiteY1" fmla="*/ 0 h 134655"/>
              <a:gd name="connsiteX2" fmla="*/ 237994 w 237994"/>
              <a:gd name="connsiteY2" fmla="*/ 0 h 1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94" h="134655">
                <a:moveTo>
                  <a:pt x="0" y="134655"/>
                </a:moveTo>
                <a:lnTo>
                  <a:pt x="237994" y="0"/>
                </a:lnTo>
                <a:lnTo>
                  <a:pt x="237994" y="0"/>
                </a:lnTo>
              </a:path>
            </a:pathLst>
          </a:custGeom>
          <a:ln w="317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400"/>
          </a:p>
        </p:txBody>
      </p:sp>
      <p:sp>
        <p:nvSpPr>
          <p:cNvPr id="11" name="Forme libre 10"/>
          <p:cNvSpPr/>
          <p:nvPr/>
        </p:nvSpPr>
        <p:spPr>
          <a:xfrm flipH="1" flipV="1">
            <a:off x="8040578" y="2244560"/>
            <a:ext cx="165642" cy="93864"/>
          </a:xfrm>
          <a:custGeom>
            <a:avLst/>
            <a:gdLst>
              <a:gd name="connsiteX0" fmla="*/ 0 w 237994"/>
              <a:gd name="connsiteY0" fmla="*/ 134655 h 134655"/>
              <a:gd name="connsiteX1" fmla="*/ 237994 w 237994"/>
              <a:gd name="connsiteY1" fmla="*/ 0 h 134655"/>
              <a:gd name="connsiteX2" fmla="*/ 237994 w 237994"/>
              <a:gd name="connsiteY2" fmla="*/ 0 h 1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94" h="134655">
                <a:moveTo>
                  <a:pt x="0" y="134655"/>
                </a:moveTo>
                <a:lnTo>
                  <a:pt x="237994" y="0"/>
                </a:lnTo>
                <a:lnTo>
                  <a:pt x="237994" y="0"/>
                </a:lnTo>
              </a:path>
            </a:pathLst>
          </a:custGeom>
          <a:ln w="317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400"/>
          </a:p>
        </p:txBody>
      </p:sp>
      <p:sp>
        <p:nvSpPr>
          <p:cNvPr id="12" name="Forme libre 11"/>
          <p:cNvSpPr/>
          <p:nvPr/>
        </p:nvSpPr>
        <p:spPr>
          <a:xfrm flipH="1">
            <a:off x="8029534" y="2844186"/>
            <a:ext cx="165642" cy="93863"/>
          </a:xfrm>
          <a:custGeom>
            <a:avLst/>
            <a:gdLst>
              <a:gd name="connsiteX0" fmla="*/ 0 w 237994"/>
              <a:gd name="connsiteY0" fmla="*/ 134655 h 134655"/>
              <a:gd name="connsiteX1" fmla="*/ 237994 w 237994"/>
              <a:gd name="connsiteY1" fmla="*/ 0 h 134655"/>
              <a:gd name="connsiteX2" fmla="*/ 237994 w 237994"/>
              <a:gd name="connsiteY2" fmla="*/ 0 h 1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94" h="134655">
                <a:moveTo>
                  <a:pt x="0" y="134655"/>
                </a:moveTo>
                <a:lnTo>
                  <a:pt x="237994" y="0"/>
                </a:lnTo>
                <a:lnTo>
                  <a:pt x="237994" y="0"/>
                </a:lnTo>
              </a:path>
            </a:pathLst>
          </a:custGeom>
          <a:ln w="317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400"/>
          </a:p>
        </p:txBody>
      </p:sp>
      <p:grpSp>
        <p:nvGrpSpPr>
          <p:cNvPr id="13" name="Groupe 165"/>
          <p:cNvGrpSpPr>
            <a:grpSpLocks/>
          </p:cNvGrpSpPr>
          <p:nvPr/>
        </p:nvGrpSpPr>
        <p:grpSpPr bwMode="auto">
          <a:xfrm rot="5129383" flipH="1">
            <a:off x="7410584" y="2355542"/>
            <a:ext cx="183311" cy="126992"/>
            <a:chOff x="825674" y="1834019"/>
            <a:chExt cx="263408" cy="183184"/>
          </a:xfrm>
        </p:grpSpPr>
        <p:sp>
          <p:nvSpPr>
            <p:cNvPr id="14" name="Forme libre 13"/>
            <p:cNvSpPr/>
            <p:nvPr/>
          </p:nvSpPr>
          <p:spPr>
            <a:xfrm>
              <a:off x="838038" y="1813198"/>
              <a:ext cx="238019" cy="135398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 b="1"/>
            </a:p>
          </p:txBody>
        </p:sp>
        <p:sp>
          <p:nvSpPr>
            <p:cNvPr id="15" name="Forme libre 14"/>
            <p:cNvSpPr/>
            <p:nvPr/>
          </p:nvSpPr>
          <p:spPr>
            <a:xfrm>
              <a:off x="869423" y="1868236"/>
              <a:ext cx="238019" cy="135398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 b="1"/>
            </a:p>
          </p:txBody>
        </p:sp>
      </p:grpSp>
      <p:sp>
        <p:nvSpPr>
          <p:cNvPr id="16" name="Forme libre 15"/>
          <p:cNvSpPr/>
          <p:nvPr/>
        </p:nvSpPr>
        <p:spPr>
          <a:xfrm rot="5734165" flipH="1" flipV="1">
            <a:off x="7405063" y="2727685"/>
            <a:ext cx="165642" cy="93863"/>
          </a:xfrm>
          <a:custGeom>
            <a:avLst/>
            <a:gdLst>
              <a:gd name="connsiteX0" fmla="*/ 0 w 237994"/>
              <a:gd name="connsiteY0" fmla="*/ 134655 h 134655"/>
              <a:gd name="connsiteX1" fmla="*/ 237994 w 237994"/>
              <a:gd name="connsiteY1" fmla="*/ 0 h 134655"/>
              <a:gd name="connsiteX2" fmla="*/ 237994 w 237994"/>
              <a:gd name="connsiteY2" fmla="*/ 0 h 1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94" h="134655">
                <a:moveTo>
                  <a:pt x="0" y="134655"/>
                </a:moveTo>
                <a:lnTo>
                  <a:pt x="237994" y="0"/>
                </a:lnTo>
                <a:lnTo>
                  <a:pt x="237994" y="0"/>
                </a:lnTo>
              </a:path>
            </a:pathLst>
          </a:custGeom>
          <a:ln w="317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400"/>
          </a:p>
        </p:txBody>
      </p:sp>
      <p:sp>
        <p:nvSpPr>
          <p:cNvPr id="17" name="Forme libre 16"/>
          <p:cNvSpPr/>
          <p:nvPr/>
        </p:nvSpPr>
        <p:spPr>
          <a:xfrm flipH="1">
            <a:off x="8617013" y="2500754"/>
            <a:ext cx="0" cy="187728"/>
          </a:xfrm>
          <a:custGeom>
            <a:avLst/>
            <a:gdLst>
              <a:gd name="connsiteX0" fmla="*/ 0 w 0"/>
              <a:gd name="connsiteY0" fmla="*/ 0 h 269309"/>
              <a:gd name="connsiteX1" fmla="*/ 0 w 0"/>
              <a:gd name="connsiteY1" fmla="*/ 269309 h 269309"/>
              <a:gd name="connsiteX2" fmla="*/ 0 w 0"/>
              <a:gd name="connsiteY2" fmla="*/ 269309 h 26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269309">
                <a:moveTo>
                  <a:pt x="0" y="0"/>
                </a:moveTo>
                <a:lnTo>
                  <a:pt x="0" y="269309"/>
                </a:lnTo>
                <a:lnTo>
                  <a:pt x="0" y="269309"/>
                </a:lnTo>
              </a:path>
            </a:pathLst>
          </a:custGeom>
          <a:ln w="317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400"/>
          </a:p>
        </p:txBody>
      </p:sp>
      <p:sp>
        <p:nvSpPr>
          <p:cNvPr id="18" name="Forme libre 17"/>
          <p:cNvSpPr/>
          <p:nvPr/>
        </p:nvSpPr>
        <p:spPr>
          <a:xfrm flipH="1">
            <a:off x="7978738" y="2499650"/>
            <a:ext cx="0" cy="187728"/>
          </a:xfrm>
          <a:custGeom>
            <a:avLst/>
            <a:gdLst>
              <a:gd name="connsiteX0" fmla="*/ 0 w 0"/>
              <a:gd name="connsiteY0" fmla="*/ 0 h 269309"/>
              <a:gd name="connsiteX1" fmla="*/ 0 w 0"/>
              <a:gd name="connsiteY1" fmla="*/ 269309 h 269309"/>
              <a:gd name="connsiteX2" fmla="*/ 0 w 0"/>
              <a:gd name="connsiteY2" fmla="*/ 269309 h 26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269309">
                <a:moveTo>
                  <a:pt x="0" y="0"/>
                </a:moveTo>
                <a:lnTo>
                  <a:pt x="0" y="269309"/>
                </a:lnTo>
                <a:lnTo>
                  <a:pt x="0" y="269309"/>
                </a:lnTo>
              </a:path>
            </a:pathLst>
          </a:custGeom>
          <a:ln w="317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400"/>
          </a:p>
        </p:txBody>
      </p:sp>
      <p:sp>
        <p:nvSpPr>
          <p:cNvPr id="19" name="Forme libre 18"/>
          <p:cNvSpPr/>
          <p:nvPr/>
        </p:nvSpPr>
        <p:spPr>
          <a:xfrm flipH="1">
            <a:off x="7942297" y="2499650"/>
            <a:ext cx="0" cy="187728"/>
          </a:xfrm>
          <a:custGeom>
            <a:avLst/>
            <a:gdLst>
              <a:gd name="connsiteX0" fmla="*/ 0 w 0"/>
              <a:gd name="connsiteY0" fmla="*/ 0 h 269309"/>
              <a:gd name="connsiteX1" fmla="*/ 0 w 0"/>
              <a:gd name="connsiteY1" fmla="*/ 269309 h 269309"/>
              <a:gd name="connsiteX2" fmla="*/ 0 w 0"/>
              <a:gd name="connsiteY2" fmla="*/ 269309 h 26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269309">
                <a:moveTo>
                  <a:pt x="0" y="0"/>
                </a:moveTo>
                <a:lnTo>
                  <a:pt x="0" y="269309"/>
                </a:lnTo>
                <a:lnTo>
                  <a:pt x="0" y="269309"/>
                </a:lnTo>
              </a:path>
            </a:pathLst>
          </a:custGeom>
          <a:ln w="317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400"/>
          </a:p>
        </p:txBody>
      </p:sp>
      <p:sp>
        <p:nvSpPr>
          <p:cNvPr id="20" name="ZoneTexte 172"/>
          <p:cNvSpPr txBox="1">
            <a:spLocks noChangeArrowheads="1"/>
          </p:cNvSpPr>
          <p:nvPr/>
        </p:nvSpPr>
        <p:spPr bwMode="auto">
          <a:xfrm flipH="1">
            <a:off x="7833880" y="2253394"/>
            <a:ext cx="2872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21" name="ZoneTexte 173"/>
          <p:cNvSpPr txBox="1">
            <a:spLocks noChangeArrowheads="1"/>
          </p:cNvSpPr>
          <p:nvPr/>
        </p:nvSpPr>
        <p:spPr bwMode="auto">
          <a:xfrm flipH="1">
            <a:off x="7825046" y="2611182"/>
            <a:ext cx="2872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22" name="ZoneTexte 174"/>
          <p:cNvSpPr txBox="1">
            <a:spLocks noChangeArrowheads="1"/>
          </p:cNvSpPr>
          <p:nvPr/>
        </p:nvSpPr>
        <p:spPr bwMode="auto">
          <a:xfrm flipH="1">
            <a:off x="8499763" y="2634373"/>
            <a:ext cx="2872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23" name="ZoneTexte 175"/>
          <p:cNvSpPr txBox="1">
            <a:spLocks noChangeArrowheads="1"/>
          </p:cNvSpPr>
          <p:nvPr/>
        </p:nvSpPr>
        <p:spPr bwMode="auto">
          <a:xfrm flipH="1">
            <a:off x="8161854" y="2015974"/>
            <a:ext cx="2872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24" name="ZoneTexte 176"/>
          <p:cNvSpPr txBox="1">
            <a:spLocks noChangeArrowheads="1"/>
          </p:cNvSpPr>
          <p:nvPr/>
        </p:nvSpPr>
        <p:spPr bwMode="auto">
          <a:xfrm flipH="1">
            <a:off x="8620982" y="2632164"/>
            <a:ext cx="2979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25" name="ZoneTexte 178"/>
          <p:cNvSpPr txBox="1">
            <a:spLocks noChangeArrowheads="1"/>
          </p:cNvSpPr>
          <p:nvPr/>
        </p:nvSpPr>
        <p:spPr bwMode="auto">
          <a:xfrm flipH="1">
            <a:off x="7145660" y="2434497"/>
            <a:ext cx="2979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26" name="ZoneTexte 179"/>
          <p:cNvSpPr txBox="1">
            <a:spLocks noChangeArrowheads="1"/>
          </p:cNvSpPr>
          <p:nvPr/>
        </p:nvSpPr>
        <p:spPr bwMode="auto">
          <a:xfrm flipH="1">
            <a:off x="7276218" y="2434497"/>
            <a:ext cx="2872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27" name="ZoneTexte 180"/>
          <p:cNvSpPr txBox="1">
            <a:spLocks noChangeArrowheads="1"/>
          </p:cNvSpPr>
          <p:nvPr/>
        </p:nvSpPr>
        <p:spPr bwMode="auto">
          <a:xfrm flipH="1">
            <a:off x="8149071" y="2847499"/>
            <a:ext cx="3029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N</a:t>
            </a:r>
          </a:p>
        </p:txBody>
      </p:sp>
      <p:sp>
        <p:nvSpPr>
          <p:cNvPr id="28" name="ZoneTexte 181"/>
          <p:cNvSpPr txBox="1">
            <a:spLocks noChangeArrowheads="1"/>
          </p:cNvSpPr>
          <p:nvPr/>
        </p:nvSpPr>
        <p:spPr bwMode="auto">
          <a:xfrm flipH="1">
            <a:off x="8485877" y="2253394"/>
            <a:ext cx="3029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N</a:t>
            </a:r>
          </a:p>
        </p:txBody>
      </p:sp>
      <p:sp>
        <p:nvSpPr>
          <p:cNvPr id="29" name="ZoneTexte 182"/>
          <p:cNvSpPr txBox="1">
            <a:spLocks noChangeArrowheads="1"/>
          </p:cNvSpPr>
          <p:nvPr/>
        </p:nvSpPr>
        <p:spPr bwMode="auto">
          <a:xfrm flipH="1">
            <a:off x="7451165" y="2080022"/>
            <a:ext cx="3029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N</a:t>
            </a:r>
          </a:p>
        </p:txBody>
      </p:sp>
      <p:sp>
        <p:nvSpPr>
          <p:cNvPr id="30" name="ZoneTexte 183"/>
          <p:cNvSpPr txBox="1">
            <a:spLocks noChangeArrowheads="1"/>
          </p:cNvSpPr>
          <p:nvPr/>
        </p:nvSpPr>
        <p:spPr bwMode="auto">
          <a:xfrm flipH="1">
            <a:off x="7444539" y="2786764"/>
            <a:ext cx="3029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N</a:t>
            </a:r>
          </a:p>
        </p:txBody>
      </p:sp>
      <p:sp>
        <p:nvSpPr>
          <p:cNvPr id="31" name="Forme libre 30"/>
          <p:cNvSpPr/>
          <p:nvPr/>
        </p:nvSpPr>
        <p:spPr>
          <a:xfrm flipH="1">
            <a:off x="8298979" y="1895607"/>
            <a:ext cx="0" cy="187728"/>
          </a:xfrm>
          <a:custGeom>
            <a:avLst/>
            <a:gdLst>
              <a:gd name="connsiteX0" fmla="*/ 0 w 0"/>
              <a:gd name="connsiteY0" fmla="*/ 0 h 269309"/>
              <a:gd name="connsiteX1" fmla="*/ 0 w 0"/>
              <a:gd name="connsiteY1" fmla="*/ 269309 h 269309"/>
              <a:gd name="connsiteX2" fmla="*/ 0 w 0"/>
              <a:gd name="connsiteY2" fmla="*/ 269309 h 26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269309">
                <a:moveTo>
                  <a:pt x="0" y="0"/>
                </a:moveTo>
                <a:lnTo>
                  <a:pt x="0" y="269309"/>
                </a:lnTo>
                <a:lnTo>
                  <a:pt x="0" y="269309"/>
                </a:lnTo>
              </a:path>
            </a:pathLst>
          </a:custGeom>
          <a:ln w="317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400"/>
          </a:p>
        </p:txBody>
      </p:sp>
      <p:sp>
        <p:nvSpPr>
          <p:cNvPr id="32" name="ZoneTexte 191"/>
          <p:cNvSpPr txBox="1">
            <a:spLocks noChangeArrowheads="1"/>
          </p:cNvSpPr>
          <p:nvPr/>
        </p:nvSpPr>
        <p:spPr bwMode="auto">
          <a:xfrm flipH="1">
            <a:off x="8152384" y="1634996"/>
            <a:ext cx="3029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latin typeface="Calibri" charset="0"/>
                <a:cs typeface="Calibri" charset="0"/>
              </a:rPr>
              <a:t>N</a:t>
            </a:r>
          </a:p>
        </p:txBody>
      </p:sp>
      <p:sp>
        <p:nvSpPr>
          <p:cNvPr id="33" name="ZoneTexte 192"/>
          <p:cNvSpPr txBox="1">
            <a:spLocks noChangeArrowheads="1"/>
          </p:cNvSpPr>
          <p:nvPr/>
        </p:nvSpPr>
        <p:spPr bwMode="auto">
          <a:xfrm flipH="1">
            <a:off x="8263510" y="1634996"/>
            <a:ext cx="2979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34" name="ZoneTexte 193"/>
          <p:cNvSpPr txBox="1">
            <a:spLocks noChangeArrowheads="1"/>
          </p:cNvSpPr>
          <p:nvPr/>
        </p:nvSpPr>
        <p:spPr bwMode="auto">
          <a:xfrm flipH="1">
            <a:off x="8383006" y="1692048"/>
            <a:ext cx="2626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b="1" dirty="0">
                <a:latin typeface="Calibri" charset="0"/>
                <a:cs typeface="Calibri" charset="0"/>
              </a:rPr>
              <a:t>2</a:t>
            </a:r>
          </a:p>
        </p:txBody>
      </p:sp>
      <p:grpSp>
        <p:nvGrpSpPr>
          <p:cNvPr id="35" name="Groupe 130"/>
          <p:cNvGrpSpPr/>
          <p:nvPr/>
        </p:nvGrpSpPr>
        <p:grpSpPr>
          <a:xfrm>
            <a:off x="6728231" y="3474431"/>
            <a:ext cx="836076" cy="329180"/>
            <a:chOff x="7057738" y="1696629"/>
            <a:chExt cx="1201930" cy="473225"/>
          </a:xfrm>
          <a:solidFill>
            <a:schemeClr val="tx1"/>
          </a:solidFill>
        </p:grpSpPr>
        <p:sp>
          <p:nvSpPr>
            <p:cNvPr id="36" name="Forme libre 35"/>
            <p:cNvSpPr/>
            <p:nvPr/>
          </p:nvSpPr>
          <p:spPr bwMode="auto">
            <a:xfrm>
              <a:off x="7057738" y="1698351"/>
              <a:ext cx="328474" cy="470517"/>
            </a:xfrm>
            <a:custGeom>
              <a:avLst/>
              <a:gdLst>
                <a:gd name="connsiteX0" fmla="*/ 0 w 328474"/>
                <a:gd name="connsiteY0" fmla="*/ 0 h 470517"/>
                <a:gd name="connsiteX1" fmla="*/ 328474 w 328474"/>
                <a:gd name="connsiteY1" fmla="*/ 470517 h 470517"/>
                <a:gd name="connsiteX2" fmla="*/ 328474 w 328474"/>
                <a:gd name="connsiteY2" fmla="*/ 423169 h 470517"/>
                <a:gd name="connsiteX3" fmla="*/ 0 w 328474"/>
                <a:gd name="connsiteY3" fmla="*/ 0 h 470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8474" h="470517">
                  <a:moveTo>
                    <a:pt x="0" y="0"/>
                  </a:moveTo>
                  <a:lnTo>
                    <a:pt x="328474" y="470517"/>
                  </a:lnTo>
                  <a:lnTo>
                    <a:pt x="328474" y="42316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fr-FR" sz="1400">
                <a:ea typeface="+mn-ea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7386221" y="2123736"/>
              <a:ext cx="541529" cy="46118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fr-FR" sz="1400">
                <a:ea typeface="+mn-ea"/>
              </a:endParaRPr>
            </a:p>
          </p:txBody>
        </p:sp>
        <p:sp>
          <p:nvSpPr>
            <p:cNvPr id="38" name="Forme libre 37"/>
            <p:cNvSpPr/>
            <p:nvPr/>
          </p:nvSpPr>
          <p:spPr bwMode="auto">
            <a:xfrm flipH="1">
              <a:off x="7931194" y="1696629"/>
              <a:ext cx="328474" cy="470517"/>
            </a:xfrm>
            <a:custGeom>
              <a:avLst/>
              <a:gdLst>
                <a:gd name="connsiteX0" fmla="*/ 0 w 328474"/>
                <a:gd name="connsiteY0" fmla="*/ 0 h 470517"/>
                <a:gd name="connsiteX1" fmla="*/ 328474 w 328474"/>
                <a:gd name="connsiteY1" fmla="*/ 470517 h 470517"/>
                <a:gd name="connsiteX2" fmla="*/ 328474 w 328474"/>
                <a:gd name="connsiteY2" fmla="*/ 423169 h 470517"/>
                <a:gd name="connsiteX3" fmla="*/ 0 w 328474"/>
                <a:gd name="connsiteY3" fmla="*/ 0 h 470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8474" h="470517">
                  <a:moveTo>
                    <a:pt x="0" y="0"/>
                  </a:moveTo>
                  <a:lnTo>
                    <a:pt x="328474" y="470517"/>
                  </a:lnTo>
                  <a:lnTo>
                    <a:pt x="328474" y="42316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fr-FR" sz="1400">
                <a:ea typeface="+mn-ea"/>
              </a:endParaRPr>
            </a:p>
          </p:txBody>
        </p:sp>
      </p:grpSp>
      <p:cxnSp>
        <p:nvCxnSpPr>
          <p:cNvPr id="39" name="Connecteur droit 138"/>
          <p:cNvCxnSpPr>
            <a:cxnSpLocks noChangeShapeType="1"/>
          </p:cNvCxnSpPr>
          <p:nvPr/>
        </p:nvCxnSpPr>
        <p:spPr bwMode="auto">
          <a:xfrm rot="5400000">
            <a:off x="6565255" y="3485202"/>
            <a:ext cx="322450" cy="0"/>
          </a:xfrm>
          <a:prstGeom prst="line">
            <a:avLst/>
          </a:prstGeom>
          <a:noFill/>
          <a:ln w="28575" cap="rnd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0" name="Connecteur droit 139"/>
          <p:cNvCxnSpPr>
            <a:cxnSpLocks noChangeShapeType="1"/>
          </p:cNvCxnSpPr>
          <p:nvPr/>
        </p:nvCxnSpPr>
        <p:spPr bwMode="auto">
          <a:xfrm rot="5400000">
            <a:off x="6791081" y="3780597"/>
            <a:ext cx="323555" cy="0"/>
          </a:xfrm>
          <a:prstGeom prst="line">
            <a:avLst/>
          </a:prstGeom>
          <a:noFill/>
          <a:ln w="28575" cap="rnd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1" name="Connecteur droit 140"/>
          <p:cNvCxnSpPr>
            <a:cxnSpLocks noChangeShapeType="1"/>
          </p:cNvCxnSpPr>
          <p:nvPr/>
        </p:nvCxnSpPr>
        <p:spPr bwMode="auto">
          <a:xfrm rot="5400000">
            <a:off x="7169850" y="3769554"/>
            <a:ext cx="323555" cy="0"/>
          </a:xfrm>
          <a:prstGeom prst="line">
            <a:avLst/>
          </a:prstGeom>
          <a:noFill/>
          <a:ln w="28575" cap="rnd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2" name="Connecteur droit 141"/>
          <p:cNvCxnSpPr>
            <a:cxnSpLocks noChangeShapeType="1"/>
          </p:cNvCxnSpPr>
          <p:nvPr/>
        </p:nvCxnSpPr>
        <p:spPr bwMode="auto">
          <a:xfrm rot="5400000">
            <a:off x="7286350" y="3327865"/>
            <a:ext cx="580858" cy="0"/>
          </a:xfrm>
          <a:prstGeom prst="line">
            <a:avLst/>
          </a:prstGeom>
          <a:noFill/>
          <a:ln w="28575" cap="rnd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4" name="ZoneTexte 143"/>
          <p:cNvSpPr txBox="1">
            <a:spLocks noChangeArrowheads="1"/>
          </p:cNvSpPr>
          <p:nvPr/>
        </p:nvSpPr>
        <p:spPr bwMode="auto">
          <a:xfrm>
            <a:off x="7328314" y="3850719"/>
            <a:ext cx="2979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45" name="ZoneTexte 144"/>
          <p:cNvSpPr txBox="1">
            <a:spLocks noChangeArrowheads="1"/>
          </p:cNvSpPr>
          <p:nvPr/>
        </p:nvSpPr>
        <p:spPr bwMode="auto">
          <a:xfrm>
            <a:off x="6585132" y="3554771"/>
            <a:ext cx="2979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46" name="ZoneTexte 145"/>
          <p:cNvSpPr txBox="1">
            <a:spLocks noChangeArrowheads="1"/>
          </p:cNvSpPr>
          <p:nvPr/>
        </p:nvSpPr>
        <p:spPr bwMode="auto">
          <a:xfrm>
            <a:off x="7200218" y="3357104"/>
            <a:ext cx="2979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47" name="ZoneTexte 146"/>
          <p:cNvSpPr txBox="1">
            <a:spLocks noChangeArrowheads="1"/>
          </p:cNvSpPr>
          <p:nvPr/>
        </p:nvSpPr>
        <p:spPr bwMode="auto">
          <a:xfrm>
            <a:off x="6821449" y="3365939"/>
            <a:ext cx="2979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49" name="ZoneTexte 148"/>
          <p:cNvSpPr txBox="1">
            <a:spLocks noChangeArrowheads="1"/>
          </p:cNvSpPr>
          <p:nvPr/>
        </p:nvSpPr>
        <p:spPr bwMode="auto">
          <a:xfrm>
            <a:off x="7189174" y="3849614"/>
            <a:ext cx="3060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50" name="ZoneTexte 149"/>
          <p:cNvSpPr txBox="1">
            <a:spLocks noChangeArrowheads="1"/>
          </p:cNvSpPr>
          <p:nvPr/>
        </p:nvSpPr>
        <p:spPr bwMode="auto">
          <a:xfrm>
            <a:off x="7010281" y="3044593"/>
            <a:ext cx="3060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51" name="Forme libre 150"/>
          <p:cNvSpPr>
            <a:spLocks/>
          </p:cNvSpPr>
          <p:nvPr/>
        </p:nvSpPr>
        <p:spPr bwMode="auto">
          <a:xfrm>
            <a:off x="6729793" y="3237842"/>
            <a:ext cx="334598" cy="253985"/>
          </a:xfrm>
          <a:custGeom>
            <a:avLst/>
            <a:gdLst>
              <a:gd name="T0" fmla="*/ 0 w 482138"/>
              <a:gd name="T1" fmla="*/ 359459 h 365760"/>
              <a:gd name="T2" fmla="*/ 471005 w 482138"/>
              <a:gd name="T3" fmla="*/ 0 h 365760"/>
              <a:gd name="T4" fmla="*/ 0 60000 65536"/>
              <a:gd name="T5" fmla="*/ 0 60000 65536"/>
              <a:gd name="T6" fmla="*/ 0 w 482138"/>
              <a:gd name="T7" fmla="*/ 0 h 365760"/>
              <a:gd name="T8" fmla="*/ 482138 w 482138"/>
              <a:gd name="T9" fmla="*/ 365760 h 3657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82138" h="365760">
                <a:moveTo>
                  <a:pt x="0" y="365760"/>
                </a:moveTo>
                <a:lnTo>
                  <a:pt x="482138" y="0"/>
                </a:lnTo>
              </a:path>
            </a:pathLst>
          </a:custGeom>
          <a:solidFill>
            <a:schemeClr val="accent1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 sz="1400"/>
          </a:p>
        </p:txBody>
      </p:sp>
      <p:sp>
        <p:nvSpPr>
          <p:cNvPr id="52" name="Forme libre 151"/>
          <p:cNvSpPr>
            <a:spLocks/>
          </p:cNvSpPr>
          <p:nvPr/>
        </p:nvSpPr>
        <p:spPr bwMode="auto">
          <a:xfrm flipH="1">
            <a:off x="7230033" y="3225694"/>
            <a:ext cx="335702" cy="253985"/>
          </a:xfrm>
          <a:custGeom>
            <a:avLst/>
            <a:gdLst>
              <a:gd name="T0" fmla="*/ 0 w 482138"/>
              <a:gd name="T1" fmla="*/ 359459 h 365760"/>
              <a:gd name="T2" fmla="*/ 486778 w 482138"/>
              <a:gd name="T3" fmla="*/ 0 h 365760"/>
              <a:gd name="T4" fmla="*/ 0 60000 65536"/>
              <a:gd name="T5" fmla="*/ 0 60000 65536"/>
              <a:gd name="T6" fmla="*/ 0 w 482138"/>
              <a:gd name="T7" fmla="*/ 0 h 365760"/>
              <a:gd name="T8" fmla="*/ 482138 w 482138"/>
              <a:gd name="T9" fmla="*/ 365760 h 3657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82138" h="365760">
                <a:moveTo>
                  <a:pt x="0" y="365760"/>
                </a:moveTo>
                <a:lnTo>
                  <a:pt x="482138" y="0"/>
                </a:lnTo>
              </a:path>
            </a:pathLst>
          </a:custGeom>
          <a:solidFill>
            <a:schemeClr val="accent1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 sz="1400"/>
          </a:p>
        </p:txBody>
      </p:sp>
      <p:sp>
        <p:nvSpPr>
          <p:cNvPr id="53" name="ZoneTexte 152"/>
          <p:cNvSpPr txBox="1">
            <a:spLocks noChangeArrowheads="1"/>
          </p:cNvSpPr>
          <p:nvPr/>
        </p:nvSpPr>
        <p:spPr bwMode="auto">
          <a:xfrm>
            <a:off x="6590654" y="3054532"/>
            <a:ext cx="2872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54" name="ZoneTexte 154"/>
          <p:cNvSpPr txBox="1">
            <a:spLocks noChangeArrowheads="1"/>
          </p:cNvSpPr>
          <p:nvPr/>
        </p:nvSpPr>
        <p:spPr bwMode="auto">
          <a:xfrm>
            <a:off x="6690319" y="3053898"/>
            <a:ext cx="2979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55" name="ZoneTexte 155"/>
          <p:cNvSpPr txBox="1">
            <a:spLocks noChangeArrowheads="1"/>
          </p:cNvSpPr>
          <p:nvPr/>
        </p:nvSpPr>
        <p:spPr bwMode="auto">
          <a:xfrm>
            <a:off x="6797889" y="3086372"/>
            <a:ext cx="2626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b="1" dirty="0">
                <a:latin typeface="Calibri" charset="0"/>
                <a:cs typeface="Calibri" charset="0"/>
              </a:rPr>
              <a:t>2</a:t>
            </a:r>
          </a:p>
        </p:txBody>
      </p:sp>
      <p:sp>
        <p:nvSpPr>
          <p:cNvPr id="56" name="ZoneTexte 191"/>
          <p:cNvSpPr txBox="1">
            <a:spLocks noChangeArrowheads="1"/>
          </p:cNvSpPr>
          <p:nvPr/>
        </p:nvSpPr>
        <p:spPr bwMode="auto">
          <a:xfrm>
            <a:off x="7445369" y="3534894"/>
            <a:ext cx="2979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57" name="Rectangle 56"/>
          <p:cNvSpPr/>
          <p:nvPr/>
        </p:nvSpPr>
        <p:spPr>
          <a:xfrm>
            <a:off x="7910632" y="3186457"/>
            <a:ext cx="964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Adénine</a:t>
            </a:r>
          </a:p>
        </p:txBody>
      </p:sp>
      <p:cxnSp>
        <p:nvCxnSpPr>
          <p:cNvPr id="60" name="Connecteur droit 163"/>
          <p:cNvCxnSpPr>
            <a:cxnSpLocks noChangeShapeType="1"/>
          </p:cNvCxnSpPr>
          <p:nvPr/>
        </p:nvCxnSpPr>
        <p:spPr bwMode="auto">
          <a:xfrm>
            <a:off x="6179497" y="3233974"/>
            <a:ext cx="138035" cy="0"/>
          </a:xfrm>
          <a:prstGeom prst="line">
            <a:avLst/>
          </a:prstGeom>
          <a:noFill/>
          <a:ln w="22225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71" name="Connecteur droit 163"/>
          <p:cNvCxnSpPr>
            <a:cxnSpLocks noChangeShapeType="1"/>
          </p:cNvCxnSpPr>
          <p:nvPr/>
        </p:nvCxnSpPr>
        <p:spPr bwMode="auto">
          <a:xfrm>
            <a:off x="5557031" y="3231504"/>
            <a:ext cx="138035" cy="0"/>
          </a:xfrm>
          <a:prstGeom prst="line">
            <a:avLst/>
          </a:prstGeom>
          <a:noFill/>
          <a:ln w="22225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83" name="ZoneTexte 153"/>
          <p:cNvSpPr txBox="1">
            <a:spLocks noChangeArrowheads="1"/>
          </p:cNvSpPr>
          <p:nvPr/>
        </p:nvSpPr>
        <p:spPr bwMode="auto">
          <a:xfrm>
            <a:off x="6275740" y="3053733"/>
            <a:ext cx="375083" cy="377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84" name="ZoneTexte 156"/>
          <p:cNvSpPr txBox="1">
            <a:spLocks noChangeArrowheads="1"/>
          </p:cNvSpPr>
          <p:nvPr/>
        </p:nvSpPr>
        <p:spPr bwMode="auto">
          <a:xfrm>
            <a:off x="5641292" y="3053733"/>
            <a:ext cx="375083" cy="377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85" name="ZoneTexte 157"/>
          <p:cNvSpPr txBox="1">
            <a:spLocks noChangeArrowheads="1"/>
          </p:cNvSpPr>
          <p:nvPr/>
        </p:nvSpPr>
        <p:spPr bwMode="auto">
          <a:xfrm>
            <a:off x="5974140" y="3053733"/>
            <a:ext cx="343392" cy="377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P</a:t>
            </a:r>
          </a:p>
        </p:txBody>
      </p:sp>
      <p:sp>
        <p:nvSpPr>
          <p:cNvPr id="86" name="ZoneTexte 158"/>
          <p:cNvSpPr txBox="1">
            <a:spLocks noChangeArrowheads="1"/>
          </p:cNvSpPr>
          <p:nvPr/>
        </p:nvSpPr>
        <p:spPr bwMode="auto">
          <a:xfrm>
            <a:off x="4980410" y="3058540"/>
            <a:ext cx="375083" cy="377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87" name="ZoneTexte 159"/>
          <p:cNvSpPr txBox="1">
            <a:spLocks noChangeArrowheads="1"/>
          </p:cNvSpPr>
          <p:nvPr/>
        </p:nvSpPr>
        <p:spPr bwMode="auto">
          <a:xfrm>
            <a:off x="5330077" y="3058540"/>
            <a:ext cx="343392" cy="377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latin typeface="Calibri" charset="0"/>
                <a:cs typeface="Calibri" charset="0"/>
              </a:rPr>
              <a:t>P</a:t>
            </a:r>
          </a:p>
        </p:txBody>
      </p:sp>
      <p:cxnSp>
        <p:nvCxnSpPr>
          <p:cNvPr id="91" name="Connecteur droit 164"/>
          <p:cNvCxnSpPr>
            <a:cxnSpLocks noChangeShapeType="1"/>
          </p:cNvCxnSpPr>
          <p:nvPr/>
        </p:nvCxnSpPr>
        <p:spPr bwMode="auto">
          <a:xfrm>
            <a:off x="5885219" y="3233974"/>
            <a:ext cx="150200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92" name="Connecteur droit 166"/>
          <p:cNvCxnSpPr>
            <a:cxnSpLocks noChangeShapeType="1"/>
          </p:cNvCxnSpPr>
          <p:nvPr/>
        </p:nvCxnSpPr>
        <p:spPr bwMode="auto">
          <a:xfrm>
            <a:off x="5239957" y="3233974"/>
            <a:ext cx="150201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97" name="Groupe 121"/>
          <p:cNvGrpSpPr>
            <a:grpSpLocks/>
          </p:cNvGrpSpPr>
          <p:nvPr/>
        </p:nvGrpSpPr>
        <p:grpSpPr bwMode="auto">
          <a:xfrm>
            <a:off x="5447835" y="3350530"/>
            <a:ext cx="36048" cy="148999"/>
            <a:chOff x="2547084" y="3303008"/>
            <a:chExt cx="47649" cy="198000"/>
          </a:xfrm>
        </p:grpSpPr>
        <p:cxnSp>
          <p:nvCxnSpPr>
            <p:cNvPr id="98" name="Connecteur droit 173"/>
            <p:cNvCxnSpPr>
              <a:cxnSpLocks noChangeShapeType="1"/>
            </p:cNvCxnSpPr>
            <p:nvPr/>
          </p:nvCxnSpPr>
          <p:spPr bwMode="auto">
            <a:xfrm rot="5400000">
              <a:off x="2448084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99" name="Connecteur droit 174"/>
            <p:cNvCxnSpPr>
              <a:cxnSpLocks noChangeShapeType="1"/>
            </p:cNvCxnSpPr>
            <p:nvPr/>
          </p:nvCxnSpPr>
          <p:spPr bwMode="auto">
            <a:xfrm rot="5400000">
              <a:off x="2495733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100" name="Groupe 124"/>
          <p:cNvGrpSpPr>
            <a:grpSpLocks/>
          </p:cNvGrpSpPr>
          <p:nvPr/>
        </p:nvGrpSpPr>
        <p:grpSpPr bwMode="auto">
          <a:xfrm>
            <a:off x="6082282" y="3350530"/>
            <a:ext cx="36048" cy="148999"/>
            <a:chOff x="2547084" y="3303008"/>
            <a:chExt cx="47649" cy="198000"/>
          </a:xfrm>
        </p:grpSpPr>
        <p:cxnSp>
          <p:nvCxnSpPr>
            <p:cNvPr id="101" name="Connecteur droit 176"/>
            <p:cNvCxnSpPr>
              <a:cxnSpLocks noChangeShapeType="1"/>
            </p:cNvCxnSpPr>
            <p:nvPr/>
          </p:nvCxnSpPr>
          <p:spPr bwMode="auto">
            <a:xfrm rot="5400000">
              <a:off x="2448084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02" name="Connecteur droit 177"/>
            <p:cNvCxnSpPr>
              <a:cxnSpLocks noChangeShapeType="1"/>
            </p:cNvCxnSpPr>
            <p:nvPr/>
          </p:nvCxnSpPr>
          <p:spPr bwMode="auto">
            <a:xfrm rot="5400000">
              <a:off x="2495733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04" name="ZoneTexte 179"/>
          <p:cNvSpPr txBox="1">
            <a:spLocks noChangeArrowheads="1"/>
          </p:cNvSpPr>
          <p:nvPr/>
        </p:nvSpPr>
        <p:spPr bwMode="auto">
          <a:xfrm>
            <a:off x="5312053" y="3421425"/>
            <a:ext cx="375083" cy="377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05" name="ZoneTexte 180"/>
          <p:cNvSpPr txBox="1">
            <a:spLocks noChangeArrowheads="1"/>
          </p:cNvSpPr>
          <p:nvPr/>
        </p:nvSpPr>
        <p:spPr bwMode="auto">
          <a:xfrm>
            <a:off x="5956113" y="3421425"/>
            <a:ext cx="375083" cy="377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07" name="ZoneTexte 182"/>
          <p:cNvSpPr txBox="1">
            <a:spLocks noChangeArrowheads="1"/>
          </p:cNvSpPr>
          <p:nvPr/>
        </p:nvSpPr>
        <p:spPr bwMode="auto">
          <a:xfrm>
            <a:off x="5316860" y="2684841"/>
            <a:ext cx="375083" cy="377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08" name="ZoneTexte 183"/>
          <p:cNvSpPr txBox="1">
            <a:spLocks noChangeArrowheads="1"/>
          </p:cNvSpPr>
          <p:nvPr/>
        </p:nvSpPr>
        <p:spPr bwMode="auto">
          <a:xfrm>
            <a:off x="5960920" y="2684841"/>
            <a:ext cx="375083" cy="377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O</a:t>
            </a:r>
          </a:p>
        </p:txBody>
      </p:sp>
      <p:cxnSp>
        <p:nvCxnSpPr>
          <p:cNvPr id="110" name="Connecteur droit 185"/>
          <p:cNvCxnSpPr>
            <a:cxnSpLocks noChangeShapeType="1"/>
          </p:cNvCxnSpPr>
          <p:nvPr/>
        </p:nvCxnSpPr>
        <p:spPr bwMode="auto">
          <a:xfrm rot="5400000">
            <a:off x="5394964" y="3044121"/>
            <a:ext cx="148999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11" name="Connecteur droit 186"/>
          <p:cNvCxnSpPr>
            <a:cxnSpLocks noChangeShapeType="1"/>
          </p:cNvCxnSpPr>
          <p:nvPr/>
        </p:nvCxnSpPr>
        <p:spPr bwMode="auto">
          <a:xfrm rot="5400000">
            <a:off x="6028210" y="3044121"/>
            <a:ext cx="148999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13" name="Connecteur droit 188"/>
          <p:cNvCxnSpPr>
            <a:cxnSpLocks noChangeShapeType="1"/>
          </p:cNvCxnSpPr>
          <p:nvPr/>
        </p:nvCxnSpPr>
        <p:spPr bwMode="auto">
          <a:xfrm rot="10800000">
            <a:off x="5557032" y="2789380"/>
            <a:ext cx="105342" cy="0"/>
          </a:xfrm>
          <a:prstGeom prst="line">
            <a:avLst/>
          </a:prstGeom>
          <a:noFill/>
          <a:ln w="28575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14" name="Connecteur droit 189"/>
          <p:cNvCxnSpPr>
            <a:cxnSpLocks noChangeShapeType="1"/>
          </p:cNvCxnSpPr>
          <p:nvPr/>
        </p:nvCxnSpPr>
        <p:spPr bwMode="auto">
          <a:xfrm rot="10800000">
            <a:off x="6195085" y="2789380"/>
            <a:ext cx="105342" cy="0"/>
          </a:xfrm>
          <a:prstGeom prst="line">
            <a:avLst/>
          </a:prstGeom>
          <a:noFill/>
          <a:ln w="28575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25" name="Connecteur droit 166"/>
          <p:cNvCxnSpPr>
            <a:cxnSpLocks noChangeShapeType="1"/>
          </p:cNvCxnSpPr>
          <p:nvPr/>
        </p:nvCxnSpPr>
        <p:spPr bwMode="auto">
          <a:xfrm>
            <a:off x="6510031" y="3225694"/>
            <a:ext cx="150201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35" name="ZoneTexte 152"/>
          <p:cNvSpPr txBox="1">
            <a:spLocks noChangeArrowheads="1"/>
          </p:cNvSpPr>
          <p:nvPr/>
        </p:nvSpPr>
        <p:spPr bwMode="auto">
          <a:xfrm>
            <a:off x="4486531" y="3047660"/>
            <a:ext cx="2872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136" name="ZoneTexte 154"/>
          <p:cNvSpPr txBox="1">
            <a:spLocks noChangeArrowheads="1"/>
          </p:cNvSpPr>
          <p:nvPr/>
        </p:nvSpPr>
        <p:spPr bwMode="auto">
          <a:xfrm>
            <a:off x="4586196" y="3047026"/>
            <a:ext cx="2979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137" name="ZoneTexte 155"/>
          <p:cNvSpPr txBox="1">
            <a:spLocks noChangeArrowheads="1"/>
          </p:cNvSpPr>
          <p:nvPr/>
        </p:nvSpPr>
        <p:spPr bwMode="auto">
          <a:xfrm>
            <a:off x="4693766" y="3101397"/>
            <a:ext cx="2626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b="1" dirty="0">
                <a:latin typeface="Calibri" charset="0"/>
                <a:cs typeface="Calibri" charset="0"/>
              </a:rPr>
              <a:t>2</a:t>
            </a:r>
          </a:p>
        </p:txBody>
      </p:sp>
      <p:cxnSp>
        <p:nvCxnSpPr>
          <p:cNvPr id="138" name="Connecteur droit 163"/>
          <p:cNvCxnSpPr>
            <a:cxnSpLocks noChangeShapeType="1"/>
          </p:cNvCxnSpPr>
          <p:nvPr/>
        </p:nvCxnSpPr>
        <p:spPr bwMode="auto">
          <a:xfrm>
            <a:off x="4075374" y="3227102"/>
            <a:ext cx="138035" cy="0"/>
          </a:xfrm>
          <a:prstGeom prst="line">
            <a:avLst/>
          </a:prstGeom>
          <a:noFill/>
          <a:ln w="22225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9" name="Connecteur droit 163"/>
          <p:cNvCxnSpPr>
            <a:cxnSpLocks noChangeShapeType="1"/>
          </p:cNvCxnSpPr>
          <p:nvPr/>
        </p:nvCxnSpPr>
        <p:spPr bwMode="auto">
          <a:xfrm>
            <a:off x="3452908" y="3224632"/>
            <a:ext cx="138035" cy="0"/>
          </a:xfrm>
          <a:prstGeom prst="line">
            <a:avLst/>
          </a:prstGeom>
          <a:noFill/>
          <a:ln w="22225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40" name="ZoneTexte 153"/>
          <p:cNvSpPr txBox="1">
            <a:spLocks noChangeArrowheads="1"/>
          </p:cNvSpPr>
          <p:nvPr/>
        </p:nvSpPr>
        <p:spPr bwMode="auto">
          <a:xfrm>
            <a:off x="4171617" y="3046861"/>
            <a:ext cx="2872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141" name="ZoneTexte 156"/>
          <p:cNvSpPr txBox="1">
            <a:spLocks noChangeArrowheads="1"/>
          </p:cNvSpPr>
          <p:nvPr/>
        </p:nvSpPr>
        <p:spPr bwMode="auto">
          <a:xfrm>
            <a:off x="3537169" y="3046861"/>
            <a:ext cx="2872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142" name="ZoneTexte 157"/>
          <p:cNvSpPr txBox="1">
            <a:spLocks noChangeArrowheads="1"/>
          </p:cNvSpPr>
          <p:nvPr/>
        </p:nvSpPr>
        <p:spPr bwMode="auto">
          <a:xfrm>
            <a:off x="3870017" y="3046861"/>
            <a:ext cx="2872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143" name="ZoneTexte 158"/>
          <p:cNvSpPr txBox="1">
            <a:spLocks noChangeArrowheads="1"/>
          </p:cNvSpPr>
          <p:nvPr/>
        </p:nvSpPr>
        <p:spPr bwMode="auto">
          <a:xfrm>
            <a:off x="2876287" y="3051668"/>
            <a:ext cx="1846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400" b="1" dirty="0">
              <a:latin typeface="Calibri" charset="0"/>
              <a:cs typeface="Calibri" charset="0"/>
            </a:endParaRPr>
          </a:p>
        </p:txBody>
      </p:sp>
      <p:sp>
        <p:nvSpPr>
          <p:cNvPr id="144" name="ZoneTexte 159"/>
          <p:cNvSpPr txBox="1">
            <a:spLocks noChangeArrowheads="1"/>
          </p:cNvSpPr>
          <p:nvPr/>
        </p:nvSpPr>
        <p:spPr bwMode="auto">
          <a:xfrm>
            <a:off x="3225954" y="3051668"/>
            <a:ext cx="3029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latin typeface="Calibri" charset="0"/>
                <a:cs typeface="Calibri" charset="0"/>
              </a:rPr>
              <a:t>N</a:t>
            </a:r>
          </a:p>
        </p:txBody>
      </p:sp>
      <p:cxnSp>
        <p:nvCxnSpPr>
          <p:cNvPr id="145" name="Connecteur droit 164"/>
          <p:cNvCxnSpPr>
            <a:cxnSpLocks noChangeShapeType="1"/>
          </p:cNvCxnSpPr>
          <p:nvPr/>
        </p:nvCxnSpPr>
        <p:spPr bwMode="auto">
          <a:xfrm>
            <a:off x="3781096" y="3227102"/>
            <a:ext cx="150200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47" name="Connecteur droit 185"/>
          <p:cNvCxnSpPr>
            <a:cxnSpLocks noChangeShapeType="1"/>
          </p:cNvCxnSpPr>
          <p:nvPr/>
        </p:nvCxnSpPr>
        <p:spPr bwMode="auto">
          <a:xfrm rot="5400000">
            <a:off x="3290841" y="3037249"/>
            <a:ext cx="148999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48" name="Connecteur droit 186"/>
          <p:cNvCxnSpPr>
            <a:cxnSpLocks noChangeShapeType="1"/>
          </p:cNvCxnSpPr>
          <p:nvPr/>
        </p:nvCxnSpPr>
        <p:spPr bwMode="auto">
          <a:xfrm rot="5400000">
            <a:off x="3938685" y="3037249"/>
            <a:ext cx="148999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49" name="Connecteur droit 166"/>
          <p:cNvCxnSpPr>
            <a:cxnSpLocks noChangeShapeType="1"/>
          </p:cNvCxnSpPr>
          <p:nvPr/>
        </p:nvCxnSpPr>
        <p:spPr bwMode="auto">
          <a:xfrm>
            <a:off x="4405908" y="3218822"/>
            <a:ext cx="150201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50" name="Connecteur droit 166"/>
          <p:cNvCxnSpPr>
            <a:cxnSpLocks noChangeShapeType="1"/>
          </p:cNvCxnSpPr>
          <p:nvPr/>
        </p:nvCxnSpPr>
        <p:spPr bwMode="auto">
          <a:xfrm>
            <a:off x="4900970" y="3247591"/>
            <a:ext cx="150201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52" name="ZoneTexte 152"/>
          <p:cNvSpPr txBox="1">
            <a:spLocks noChangeArrowheads="1"/>
          </p:cNvSpPr>
          <p:nvPr/>
        </p:nvSpPr>
        <p:spPr bwMode="auto">
          <a:xfrm>
            <a:off x="4158516" y="2713102"/>
            <a:ext cx="2872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153" name="ZoneTexte 154"/>
          <p:cNvSpPr txBox="1">
            <a:spLocks noChangeArrowheads="1"/>
          </p:cNvSpPr>
          <p:nvPr/>
        </p:nvSpPr>
        <p:spPr bwMode="auto">
          <a:xfrm>
            <a:off x="4258181" y="2712468"/>
            <a:ext cx="2979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latin typeface="Calibri" charset="0"/>
                <a:cs typeface="Calibri" charset="0"/>
              </a:rPr>
              <a:t>H</a:t>
            </a:r>
          </a:p>
        </p:txBody>
      </p:sp>
      <p:cxnSp>
        <p:nvCxnSpPr>
          <p:cNvPr id="154" name="Connecteur droit 186"/>
          <p:cNvCxnSpPr>
            <a:cxnSpLocks noChangeShapeType="1"/>
          </p:cNvCxnSpPr>
          <p:nvPr/>
        </p:nvCxnSpPr>
        <p:spPr bwMode="auto">
          <a:xfrm rot="5400000">
            <a:off x="4229769" y="3044369"/>
            <a:ext cx="148999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55" name="ZoneTexte 155"/>
          <p:cNvSpPr txBox="1">
            <a:spLocks noChangeArrowheads="1"/>
          </p:cNvSpPr>
          <p:nvPr/>
        </p:nvSpPr>
        <p:spPr bwMode="auto">
          <a:xfrm>
            <a:off x="4362499" y="2786492"/>
            <a:ext cx="2626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b="1" dirty="0">
                <a:latin typeface="Calibri" charset="0"/>
                <a:cs typeface="Calibri" charset="0"/>
              </a:rPr>
              <a:t>3</a:t>
            </a:r>
          </a:p>
        </p:txBody>
      </p:sp>
      <p:sp>
        <p:nvSpPr>
          <p:cNvPr id="156" name="ZoneTexte 152"/>
          <p:cNvSpPr txBox="1">
            <a:spLocks noChangeArrowheads="1"/>
          </p:cNvSpPr>
          <p:nvPr/>
        </p:nvSpPr>
        <p:spPr bwMode="auto">
          <a:xfrm>
            <a:off x="4172235" y="3383731"/>
            <a:ext cx="2872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157" name="ZoneTexte 154"/>
          <p:cNvSpPr txBox="1">
            <a:spLocks noChangeArrowheads="1"/>
          </p:cNvSpPr>
          <p:nvPr/>
        </p:nvSpPr>
        <p:spPr bwMode="auto">
          <a:xfrm>
            <a:off x="4271900" y="3383097"/>
            <a:ext cx="2979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latin typeface="Calibri" charset="0"/>
                <a:cs typeface="Calibri" charset="0"/>
              </a:rPr>
              <a:t>H</a:t>
            </a:r>
          </a:p>
        </p:txBody>
      </p:sp>
      <p:cxnSp>
        <p:nvCxnSpPr>
          <p:cNvPr id="158" name="Connecteur droit 186"/>
          <p:cNvCxnSpPr>
            <a:cxnSpLocks noChangeShapeType="1"/>
          </p:cNvCxnSpPr>
          <p:nvPr/>
        </p:nvCxnSpPr>
        <p:spPr bwMode="auto">
          <a:xfrm rot="5400000">
            <a:off x="4236189" y="3379244"/>
            <a:ext cx="148999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59" name="ZoneTexte 155"/>
          <p:cNvSpPr txBox="1">
            <a:spLocks noChangeArrowheads="1"/>
          </p:cNvSpPr>
          <p:nvPr/>
        </p:nvSpPr>
        <p:spPr bwMode="auto">
          <a:xfrm>
            <a:off x="4376218" y="3457121"/>
            <a:ext cx="2626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b="1" dirty="0">
                <a:latin typeface="Calibri" charset="0"/>
                <a:cs typeface="Calibri" charset="0"/>
              </a:rPr>
              <a:t>3</a:t>
            </a:r>
          </a:p>
        </p:txBody>
      </p:sp>
      <p:sp>
        <p:nvSpPr>
          <p:cNvPr id="160" name="ZoneTexte 142"/>
          <p:cNvSpPr txBox="1">
            <a:spLocks noChangeArrowheads="1"/>
          </p:cNvSpPr>
          <p:nvPr/>
        </p:nvSpPr>
        <p:spPr bwMode="auto">
          <a:xfrm>
            <a:off x="3977390" y="3378985"/>
            <a:ext cx="2238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161" name="ZoneTexte 147"/>
          <p:cNvSpPr txBox="1">
            <a:spLocks noChangeArrowheads="1"/>
          </p:cNvSpPr>
          <p:nvPr/>
        </p:nvSpPr>
        <p:spPr bwMode="auto">
          <a:xfrm>
            <a:off x="3858493" y="3378985"/>
            <a:ext cx="3060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O</a:t>
            </a:r>
          </a:p>
        </p:txBody>
      </p:sp>
      <p:cxnSp>
        <p:nvCxnSpPr>
          <p:cNvPr id="162" name="Connecteur droit 186"/>
          <p:cNvCxnSpPr>
            <a:cxnSpLocks noChangeShapeType="1"/>
          </p:cNvCxnSpPr>
          <p:nvPr/>
        </p:nvCxnSpPr>
        <p:spPr bwMode="auto">
          <a:xfrm rot="5400000">
            <a:off x="3938684" y="3377407"/>
            <a:ext cx="148999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63" name="ZoneTexte 142"/>
          <p:cNvSpPr txBox="1">
            <a:spLocks noChangeArrowheads="1"/>
          </p:cNvSpPr>
          <p:nvPr/>
        </p:nvSpPr>
        <p:spPr bwMode="auto">
          <a:xfrm>
            <a:off x="3864771" y="2720669"/>
            <a:ext cx="2238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latin typeface="Calibri" charset="0"/>
                <a:cs typeface="Calibri" charset="0"/>
              </a:rPr>
              <a:t>H</a:t>
            </a:r>
          </a:p>
        </p:txBody>
      </p:sp>
      <p:grpSp>
        <p:nvGrpSpPr>
          <p:cNvPr id="164" name="Groupe 121"/>
          <p:cNvGrpSpPr>
            <a:grpSpLocks/>
          </p:cNvGrpSpPr>
          <p:nvPr/>
        </p:nvGrpSpPr>
        <p:grpSpPr bwMode="auto">
          <a:xfrm>
            <a:off x="3656266" y="3299262"/>
            <a:ext cx="36048" cy="148999"/>
            <a:chOff x="2547084" y="3303008"/>
            <a:chExt cx="47649" cy="198000"/>
          </a:xfrm>
        </p:grpSpPr>
        <p:cxnSp>
          <p:nvCxnSpPr>
            <p:cNvPr id="165" name="Connecteur droit 173"/>
            <p:cNvCxnSpPr>
              <a:cxnSpLocks noChangeShapeType="1"/>
            </p:cNvCxnSpPr>
            <p:nvPr/>
          </p:nvCxnSpPr>
          <p:spPr bwMode="auto">
            <a:xfrm rot="5400000">
              <a:off x="2448084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66" name="Connecteur droit 174"/>
            <p:cNvCxnSpPr>
              <a:cxnSpLocks noChangeShapeType="1"/>
            </p:cNvCxnSpPr>
            <p:nvPr/>
          </p:nvCxnSpPr>
          <p:spPr bwMode="auto">
            <a:xfrm rot="5400000">
              <a:off x="2495733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67" name="ZoneTexte 179"/>
          <p:cNvSpPr txBox="1">
            <a:spLocks noChangeArrowheads="1"/>
          </p:cNvSpPr>
          <p:nvPr/>
        </p:nvSpPr>
        <p:spPr bwMode="auto">
          <a:xfrm>
            <a:off x="3520484" y="3370157"/>
            <a:ext cx="375083" cy="377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68" name="ZoneTexte 142"/>
          <p:cNvSpPr txBox="1">
            <a:spLocks noChangeArrowheads="1"/>
          </p:cNvSpPr>
          <p:nvPr/>
        </p:nvSpPr>
        <p:spPr bwMode="auto">
          <a:xfrm>
            <a:off x="3214281" y="2719790"/>
            <a:ext cx="2238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173" name="ZoneTexte 152"/>
          <p:cNvSpPr txBox="1">
            <a:spLocks noChangeArrowheads="1"/>
          </p:cNvSpPr>
          <p:nvPr/>
        </p:nvSpPr>
        <p:spPr bwMode="auto">
          <a:xfrm>
            <a:off x="2722387" y="3040756"/>
            <a:ext cx="2872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174" name="ZoneTexte 154"/>
          <p:cNvSpPr txBox="1">
            <a:spLocks noChangeArrowheads="1"/>
          </p:cNvSpPr>
          <p:nvPr/>
        </p:nvSpPr>
        <p:spPr bwMode="auto">
          <a:xfrm>
            <a:off x="2822052" y="3040122"/>
            <a:ext cx="2979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175" name="ZoneTexte 155"/>
          <p:cNvSpPr txBox="1">
            <a:spLocks noChangeArrowheads="1"/>
          </p:cNvSpPr>
          <p:nvPr/>
        </p:nvSpPr>
        <p:spPr bwMode="auto">
          <a:xfrm>
            <a:off x="2929622" y="3094493"/>
            <a:ext cx="2626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b="1" dirty="0">
                <a:latin typeface="Calibri" charset="0"/>
                <a:cs typeface="Calibri" charset="0"/>
              </a:rPr>
              <a:t>2</a:t>
            </a:r>
          </a:p>
        </p:txBody>
      </p:sp>
      <p:cxnSp>
        <p:nvCxnSpPr>
          <p:cNvPr id="176" name="Connecteur droit 166"/>
          <p:cNvCxnSpPr>
            <a:cxnSpLocks noChangeShapeType="1"/>
          </p:cNvCxnSpPr>
          <p:nvPr/>
        </p:nvCxnSpPr>
        <p:spPr bwMode="auto">
          <a:xfrm>
            <a:off x="2641764" y="3211918"/>
            <a:ext cx="150201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77" name="Connecteur droit 166"/>
          <p:cNvCxnSpPr>
            <a:cxnSpLocks noChangeShapeType="1"/>
          </p:cNvCxnSpPr>
          <p:nvPr/>
        </p:nvCxnSpPr>
        <p:spPr bwMode="auto">
          <a:xfrm>
            <a:off x="3136826" y="3226089"/>
            <a:ext cx="150201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87" name="ZoneTexte 152"/>
          <p:cNvSpPr txBox="1">
            <a:spLocks noChangeArrowheads="1"/>
          </p:cNvSpPr>
          <p:nvPr/>
        </p:nvSpPr>
        <p:spPr bwMode="auto">
          <a:xfrm>
            <a:off x="2237401" y="3044065"/>
            <a:ext cx="2872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188" name="ZoneTexte 154"/>
          <p:cNvSpPr txBox="1">
            <a:spLocks noChangeArrowheads="1"/>
          </p:cNvSpPr>
          <p:nvPr/>
        </p:nvSpPr>
        <p:spPr bwMode="auto">
          <a:xfrm>
            <a:off x="2337066" y="3043431"/>
            <a:ext cx="2979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189" name="ZoneTexte 155"/>
          <p:cNvSpPr txBox="1">
            <a:spLocks noChangeArrowheads="1"/>
          </p:cNvSpPr>
          <p:nvPr/>
        </p:nvSpPr>
        <p:spPr bwMode="auto">
          <a:xfrm>
            <a:off x="2444636" y="3097802"/>
            <a:ext cx="2626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b="1" dirty="0">
                <a:latin typeface="Calibri" charset="0"/>
                <a:cs typeface="Calibri" charset="0"/>
              </a:rPr>
              <a:t>2</a:t>
            </a:r>
          </a:p>
        </p:txBody>
      </p:sp>
      <p:cxnSp>
        <p:nvCxnSpPr>
          <p:cNvPr id="190" name="Connecteur droit 166"/>
          <p:cNvCxnSpPr>
            <a:cxnSpLocks noChangeShapeType="1"/>
          </p:cNvCxnSpPr>
          <p:nvPr/>
        </p:nvCxnSpPr>
        <p:spPr bwMode="auto">
          <a:xfrm>
            <a:off x="2156778" y="3215227"/>
            <a:ext cx="150201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92" name="Connecteur droit 163"/>
          <p:cNvCxnSpPr>
            <a:cxnSpLocks noChangeShapeType="1"/>
          </p:cNvCxnSpPr>
          <p:nvPr/>
        </p:nvCxnSpPr>
        <p:spPr bwMode="auto">
          <a:xfrm>
            <a:off x="1809006" y="3209673"/>
            <a:ext cx="138035" cy="0"/>
          </a:xfrm>
          <a:prstGeom prst="line">
            <a:avLst/>
          </a:prstGeom>
          <a:noFill/>
          <a:ln w="22225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93" name="ZoneTexte 156"/>
          <p:cNvSpPr txBox="1">
            <a:spLocks noChangeArrowheads="1"/>
          </p:cNvSpPr>
          <p:nvPr/>
        </p:nvSpPr>
        <p:spPr bwMode="auto">
          <a:xfrm>
            <a:off x="1893267" y="3031902"/>
            <a:ext cx="2872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194" name="ZoneTexte 158"/>
          <p:cNvSpPr txBox="1">
            <a:spLocks noChangeArrowheads="1"/>
          </p:cNvSpPr>
          <p:nvPr/>
        </p:nvSpPr>
        <p:spPr bwMode="auto">
          <a:xfrm>
            <a:off x="1232385" y="3036709"/>
            <a:ext cx="1846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400" b="1" dirty="0">
              <a:latin typeface="Calibri" charset="0"/>
              <a:cs typeface="Calibri" charset="0"/>
            </a:endParaRPr>
          </a:p>
        </p:txBody>
      </p:sp>
      <p:sp>
        <p:nvSpPr>
          <p:cNvPr id="195" name="ZoneTexte 159"/>
          <p:cNvSpPr txBox="1">
            <a:spLocks noChangeArrowheads="1"/>
          </p:cNvSpPr>
          <p:nvPr/>
        </p:nvSpPr>
        <p:spPr bwMode="auto">
          <a:xfrm>
            <a:off x="1582052" y="3036709"/>
            <a:ext cx="3029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latin typeface="Calibri" charset="0"/>
                <a:cs typeface="Calibri" charset="0"/>
              </a:rPr>
              <a:t>N</a:t>
            </a:r>
          </a:p>
        </p:txBody>
      </p:sp>
      <p:cxnSp>
        <p:nvCxnSpPr>
          <p:cNvPr id="196" name="Connecteur droit 185"/>
          <p:cNvCxnSpPr>
            <a:cxnSpLocks noChangeShapeType="1"/>
          </p:cNvCxnSpPr>
          <p:nvPr/>
        </p:nvCxnSpPr>
        <p:spPr bwMode="auto">
          <a:xfrm rot="5400000">
            <a:off x="1646939" y="3022290"/>
            <a:ext cx="148999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197" name="Groupe 121"/>
          <p:cNvGrpSpPr>
            <a:grpSpLocks/>
          </p:cNvGrpSpPr>
          <p:nvPr/>
        </p:nvGrpSpPr>
        <p:grpSpPr bwMode="auto">
          <a:xfrm>
            <a:off x="2012364" y="3284303"/>
            <a:ext cx="36048" cy="148999"/>
            <a:chOff x="2547084" y="3303008"/>
            <a:chExt cx="47649" cy="198000"/>
          </a:xfrm>
        </p:grpSpPr>
        <p:cxnSp>
          <p:nvCxnSpPr>
            <p:cNvPr id="198" name="Connecteur droit 173"/>
            <p:cNvCxnSpPr>
              <a:cxnSpLocks noChangeShapeType="1"/>
            </p:cNvCxnSpPr>
            <p:nvPr/>
          </p:nvCxnSpPr>
          <p:spPr bwMode="auto">
            <a:xfrm rot="5400000">
              <a:off x="2448084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99" name="Connecteur droit 174"/>
            <p:cNvCxnSpPr>
              <a:cxnSpLocks noChangeShapeType="1"/>
            </p:cNvCxnSpPr>
            <p:nvPr/>
          </p:nvCxnSpPr>
          <p:spPr bwMode="auto">
            <a:xfrm rot="5400000">
              <a:off x="2495733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200" name="ZoneTexte 179"/>
          <p:cNvSpPr txBox="1">
            <a:spLocks noChangeArrowheads="1"/>
          </p:cNvSpPr>
          <p:nvPr/>
        </p:nvSpPr>
        <p:spPr bwMode="auto">
          <a:xfrm>
            <a:off x="1876582" y="3355198"/>
            <a:ext cx="375083" cy="377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201" name="ZoneTexte 142"/>
          <p:cNvSpPr txBox="1">
            <a:spLocks noChangeArrowheads="1"/>
          </p:cNvSpPr>
          <p:nvPr/>
        </p:nvSpPr>
        <p:spPr bwMode="auto">
          <a:xfrm>
            <a:off x="1570379" y="2704831"/>
            <a:ext cx="2238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202" name="ZoneTexte 152"/>
          <p:cNvSpPr txBox="1">
            <a:spLocks noChangeArrowheads="1"/>
          </p:cNvSpPr>
          <p:nvPr/>
        </p:nvSpPr>
        <p:spPr bwMode="auto">
          <a:xfrm>
            <a:off x="1078485" y="3025797"/>
            <a:ext cx="2872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203" name="ZoneTexte 154"/>
          <p:cNvSpPr txBox="1">
            <a:spLocks noChangeArrowheads="1"/>
          </p:cNvSpPr>
          <p:nvPr/>
        </p:nvSpPr>
        <p:spPr bwMode="auto">
          <a:xfrm>
            <a:off x="1178150" y="3025163"/>
            <a:ext cx="2979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204" name="ZoneTexte 155"/>
          <p:cNvSpPr txBox="1">
            <a:spLocks noChangeArrowheads="1"/>
          </p:cNvSpPr>
          <p:nvPr/>
        </p:nvSpPr>
        <p:spPr bwMode="auto">
          <a:xfrm>
            <a:off x="1285720" y="3079534"/>
            <a:ext cx="2626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b="1" dirty="0">
                <a:latin typeface="Calibri" charset="0"/>
                <a:cs typeface="Calibri" charset="0"/>
              </a:rPr>
              <a:t>2</a:t>
            </a:r>
          </a:p>
        </p:txBody>
      </p:sp>
      <p:cxnSp>
        <p:nvCxnSpPr>
          <p:cNvPr id="205" name="Connecteur droit 166"/>
          <p:cNvCxnSpPr>
            <a:cxnSpLocks noChangeShapeType="1"/>
          </p:cNvCxnSpPr>
          <p:nvPr/>
        </p:nvCxnSpPr>
        <p:spPr bwMode="auto">
          <a:xfrm>
            <a:off x="997862" y="3196959"/>
            <a:ext cx="150201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6" name="Connecteur droit 166"/>
          <p:cNvCxnSpPr>
            <a:cxnSpLocks noChangeShapeType="1"/>
          </p:cNvCxnSpPr>
          <p:nvPr/>
        </p:nvCxnSpPr>
        <p:spPr bwMode="auto">
          <a:xfrm>
            <a:off x="1492924" y="3211130"/>
            <a:ext cx="150201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07" name="ZoneTexte 152"/>
          <p:cNvSpPr txBox="1">
            <a:spLocks noChangeArrowheads="1"/>
          </p:cNvSpPr>
          <p:nvPr/>
        </p:nvSpPr>
        <p:spPr bwMode="auto">
          <a:xfrm>
            <a:off x="593499" y="3029106"/>
            <a:ext cx="2872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208" name="ZoneTexte 154"/>
          <p:cNvSpPr txBox="1">
            <a:spLocks noChangeArrowheads="1"/>
          </p:cNvSpPr>
          <p:nvPr/>
        </p:nvSpPr>
        <p:spPr bwMode="auto">
          <a:xfrm>
            <a:off x="693164" y="3028472"/>
            <a:ext cx="2979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209" name="ZoneTexte 155"/>
          <p:cNvSpPr txBox="1">
            <a:spLocks noChangeArrowheads="1"/>
          </p:cNvSpPr>
          <p:nvPr/>
        </p:nvSpPr>
        <p:spPr bwMode="auto">
          <a:xfrm>
            <a:off x="800734" y="3082843"/>
            <a:ext cx="2626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b="1" dirty="0">
                <a:latin typeface="Calibri" charset="0"/>
                <a:cs typeface="Calibri" charset="0"/>
              </a:rPr>
              <a:t>2</a:t>
            </a:r>
          </a:p>
        </p:txBody>
      </p:sp>
      <p:cxnSp>
        <p:nvCxnSpPr>
          <p:cNvPr id="210" name="Connecteur droit 166"/>
          <p:cNvCxnSpPr>
            <a:cxnSpLocks noChangeShapeType="1"/>
          </p:cNvCxnSpPr>
          <p:nvPr/>
        </p:nvCxnSpPr>
        <p:spPr bwMode="auto">
          <a:xfrm>
            <a:off x="512876" y="3200268"/>
            <a:ext cx="150201" cy="0"/>
          </a:xfrm>
          <a:prstGeom prst="line">
            <a:avLst/>
          </a:prstGeom>
          <a:noFill/>
          <a:ln w="22225" cap="rnd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12" name="ZoneTexte 154"/>
          <p:cNvSpPr txBox="1">
            <a:spLocks noChangeArrowheads="1"/>
          </p:cNvSpPr>
          <p:nvPr/>
        </p:nvSpPr>
        <p:spPr bwMode="auto">
          <a:xfrm>
            <a:off x="197918" y="3024604"/>
            <a:ext cx="3827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solidFill>
                  <a:srgbClr val="C00000"/>
                </a:solidFill>
                <a:latin typeface="Calibri" charset="0"/>
                <a:cs typeface="Calibri" charset="0"/>
              </a:rPr>
              <a:t>HS</a:t>
            </a:r>
          </a:p>
        </p:txBody>
      </p:sp>
      <p:sp>
        <p:nvSpPr>
          <p:cNvPr id="214" name="ZoneTexte 183"/>
          <p:cNvSpPr txBox="1">
            <a:spLocks noChangeArrowheads="1"/>
          </p:cNvSpPr>
          <p:nvPr/>
        </p:nvSpPr>
        <p:spPr bwMode="auto">
          <a:xfrm>
            <a:off x="6814679" y="4557204"/>
            <a:ext cx="3060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215" name="ZoneTexte 158"/>
          <p:cNvSpPr txBox="1">
            <a:spLocks noChangeArrowheads="1"/>
          </p:cNvSpPr>
          <p:nvPr/>
        </p:nvSpPr>
        <p:spPr bwMode="auto">
          <a:xfrm>
            <a:off x="6489098" y="4212279"/>
            <a:ext cx="3060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216" name="ZoneTexte 157"/>
          <p:cNvSpPr txBox="1">
            <a:spLocks noChangeArrowheads="1"/>
          </p:cNvSpPr>
          <p:nvPr/>
        </p:nvSpPr>
        <p:spPr bwMode="auto">
          <a:xfrm>
            <a:off x="6822687" y="4214554"/>
            <a:ext cx="2802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P</a:t>
            </a:r>
          </a:p>
        </p:txBody>
      </p:sp>
      <p:cxnSp>
        <p:nvCxnSpPr>
          <p:cNvPr id="217" name="Connecteur droit 163"/>
          <p:cNvCxnSpPr>
            <a:cxnSpLocks noChangeShapeType="1"/>
          </p:cNvCxnSpPr>
          <p:nvPr/>
        </p:nvCxnSpPr>
        <p:spPr bwMode="auto">
          <a:xfrm>
            <a:off x="7021457" y="4380196"/>
            <a:ext cx="138035" cy="0"/>
          </a:xfrm>
          <a:prstGeom prst="line">
            <a:avLst/>
          </a:prstGeom>
          <a:noFill/>
          <a:ln w="22225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218" name="Groupe 124"/>
          <p:cNvGrpSpPr>
            <a:grpSpLocks/>
          </p:cNvGrpSpPr>
          <p:nvPr/>
        </p:nvGrpSpPr>
        <p:grpSpPr bwMode="auto">
          <a:xfrm rot="16200000">
            <a:off x="6775769" y="4304101"/>
            <a:ext cx="33129" cy="136931"/>
            <a:chOff x="2547084" y="3303008"/>
            <a:chExt cx="47649" cy="198000"/>
          </a:xfrm>
        </p:grpSpPr>
        <p:cxnSp>
          <p:nvCxnSpPr>
            <p:cNvPr id="219" name="Connecteur droit 176"/>
            <p:cNvCxnSpPr>
              <a:cxnSpLocks noChangeShapeType="1"/>
            </p:cNvCxnSpPr>
            <p:nvPr/>
          </p:nvCxnSpPr>
          <p:spPr bwMode="auto">
            <a:xfrm rot="5400000">
              <a:off x="2448084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20" name="Connecteur droit 177"/>
            <p:cNvCxnSpPr>
              <a:cxnSpLocks noChangeShapeType="1"/>
            </p:cNvCxnSpPr>
            <p:nvPr/>
          </p:nvCxnSpPr>
          <p:spPr bwMode="auto">
            <a:xfrm rot="5400000">
              <a:off x="2495733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221" name="ZoneTexte 183"/>
          <p:cNvSpPr txBox="1">
            <a:spLocks noChangeArrowheads="1"/>
          </p:cNvSpPr>
          <p:nvPr/>
        </p:nvSpPr>
        <p:spPr bwMode="auto">
          <a:xfrm>
            <a:off x="6810538" y="3875539"/>
            <a:ext cx="3060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222" name="ZoneTexte 180"/>
          <p:cNvSpPr txBox="1">
            <a:spLocks noChangeArrowheads="1"/>
          </p:cNvSpPr>
          <p:nvPr/>
        </p:nvSpPr>
        <p:spPr bwMode="auto">
          <a:xfrm>
            <a:off x="7119377" y="4217976"/>
            <a:ext cx="3060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O</a:t>
            </a:r>
          </a:p>
        </p:txBody>
      </p:sp>
      <p:cxnSp>
        <p:nvCxnSpPr>
          <p:cNvPr id="223" name="Connecteur droit 189"/>
          <p:cNvCxnSpPr>
            <a:cxnSpLocks noChangeShapeType="1"/>
          </p:cNvCxnSpPr>
          <p:nvPr/>
        </p:nvCxnSpPr>
        <p:spPr bwMode="auto">
          <a:xfrm rot="10800000">
            <a:off x="7319365" y="4337946"/>
            <a:ext cx="96810" cy="0"/>
          </a:xfrm>
          <a:prstGeom prst="line">
            <a:avLst/>
          </a:prstGeom>
          <a:noFill/>
          <a:ln w="28575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24" name="Connecteur droit 186"/>
          <p:cNvCxnSpPr>
            <a:cxnSpLocks noChangeShapeType="1"/>
          </p:cNvCxnSpPr>
          <p:nvPr/>
        </p:nvCxnSpPr>
        <p:spPr bwMode="auto">
          <a:xfrm rot="5400000">
            <a:off x="6886332" y="4548537"/>
            <a:ext cx="136931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25" name="Connecteur droit 186"/>
          <p:cNvCxnSpPr>
            <a:cxnSpLocks noChangeShapeType="1"/>
          </p:cNvCxnSpPr>
          <p:nvPr/>
        </p:nvCxnSpPr>
        <p:spPr bwMode="auto">
          <a:xfrm rot="5400000">
            <a:off x="6883511" y="4207052"/>
            <a:ext cx="136931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26" name="Connecteur droit 189"/>
          <p:cNvCxnSpPr>
            <a:cxnSpLocks noChangeShapeType="1"/>
          </p:cNvCxnSpPr>
          <p:nvPr/>
        </p:nvCxnSpPr>
        <p:spPr bwMode="auto">
          <a:xfrm rot="10800000">
            <a:off x="7022567" y="4673584"/>
            <a:ext cx="96810" cy="0"/>
          </a:xfrm>
          <a:prstGeom prst="line">
            <a:avLst/>
          </a:prstGeom>
          <a:noFill/>
          <a:ln w="28575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27" name="ZoneTexte 192"/>
          <p:cNvSpPr txBox="1">
            <a:spLocks noChangeArrowheads="1"/>
          </p:cNvSpPr>
          <p:nvPr/>
        </p:nvSpPr>
        <p:spPr bwMode="auto">
          <a:xfrm flipH="1">
            <a:off x="5397911" y="5004178"/>
            <a:ext cx="35120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chemeClr val="accent5">
                    <a:lumMod val="75000"/>
                  </a:schemeClr>
                </a:solidFill>
                <a:latin typeface="Calibri" charset="0"/>
                <a:cs typeface="Calibri" charset="0"/>
              </a:rPr>
              <a:t>3’-Phosphoadénosine </a:t>
            </a:r>
            <a:r>
              <a:rPr lang="fr-FR" b="1" dirty="0" err="1">
                <a:solidFill>
                  <a:schemeClr val="accent5">
                    <a:lumMod val="75000"/>
                  </a:schemeClr>
                </a:solidFill>
                <a:latin typeface="Calibri" charset="0"/>
                <a:cs typeface="Calibri" charset="0"/>
              </a:rPr>
              <a:t>diphosphate</a:t>
            </a:r>
            <a:endParaRPr lang="fr-FR" b="1" dirty="0">
              <a:solidFill>
                <a:schemeClr val="accent5">
                  <a:lumMod val="75000"/>
                </a:schemeClr>
              </a:solidFill>
              <a:latin typeface="Calibri" charset="0"/>
              <a:cs typeface="Calibri" charset="0"/>
            </a:endParaRPr>
          </a:p>
        </p:txBody>
      </p:sp>
      <p:cxnSp>
        <p:nvCxnSpPr>
          <p:cNvPr id="228" name="Connecteur droit 163"/>
          <p:cNvCxnSpPr>
            <a:cxnSpLocks noChangeShapeType="1"/>
          </p:cNvCxnSpPr>
          <p:nvPr/>
        </p:nvCxnSpPr>
        <p:spPr bwMode="auto">
          <a:xfrm flipH="1">
            <a:off x="5447637" y="4879477"/>
            <a:ext cx="3454149" cy="0"/>
          </a:xfrm>
          <a:prstGeom prst="line">
            <a:avLst/>
          </a:prstGeom>
          <a:noFill/>
          <a:ln w="38100" cap="rnd" cmpd="sng">
            <a:solidFill>
              <a:schemeClr val="accent5">
                <a:lumMod val="75000"/>
              </a:schemeClr>
            </a:solidFill>
            <a:prstDash val="sysDash"/>
            <a:round/>
            <a:headEnd type="triangle"/>
            <a:tailEnd type="triangle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29" name="Connecteur droit 163"/>
          <p:cNvCxnSpPr>
            <a:cxnSpLocks noChangeShapeType="1"/>
          </p:cNvCxnSpPr>
          <p:nvPr/>
        </p:nvCxnSpPr>
        <p:spPr bwMode="auto">
          <a:xfrm flipV="1">
            <a:off x="5447637" y="3771531"/>
            <a:ext cx="0" cy="972138"/>
          </a:xfrm>
          <a:prstGeom prst="line">
            <a:avLst/>
          </a:prstGeom>
          <a:noFill/>
          <a:ln w="22225" cap="rnd">
            <a:solidFill>
              <a:schemeClr val="accent5">
                <a:lumMod val="75000"/>
              </a:schemeClr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34" name="Rectangle 233"/>
          <p:cNvSpPr/>
          <p:nvPr/>
        </p:nvSpPr>
        <p:spPr>
          <a:xfrm>
            <a:off x="2635758" y="2253394"/>
            <a:ext cx="2041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Unité </a:t>
            </a:r>
            <a:r>
              <a:rPr lang="fr-FR" dirty="0" err="1">
                <a:solidFill>
                  <a:schemeClr val="accent6">
                    <a:lumMod val="50000"/>
                  </a:schemeClr>
                </a:solidFill>
              </a:rPr>
              <a:t>pantothénate</a:t>
            </a:r>
            <a:endParaRPr lang="fr-FR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5" name="Rectangle 234"/>
          <p:cNvSpPr/>
          <p:nvPr/>
        </p:nvSpPr>
        <p:spPr>
          <a:xfrm>
            <a:off x="121766" y="375985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Unité </a:t>
            </a:r>
            <a:r>
              <a:rPr lang="fr-FR" dirty="0">
                <a:latin typeface="Symbol" charset="2"/>
                <a:cs typeface="Symbol" charset="2"/>
              </a:rPr>
              <a:t>b</a:t>
            </a:r>
            <a:r>
              <a:rPr lang="fr-FR" dirty="0"/>
              <a:t>-</a:t>
            </a:r>
            <a:r>
              <a:rPr lang="fr-FR" dirty="0" err="1"/>
              <a:t>mercaptoéthylamine</a:t>
            </a:r>
            <a:endParaRPr lang="fr-FR" dirty="0"/>
          </a:p>
        </p:txBody>
      </p:sp>
      <p:sp>
        <p:nvSpPr>
          <p:cNvPr id="236" name="Forme libre 235"/>
          <p:cNvSpPr/>
          <p:nvPr/>
        </p:nvSpPr>
        <p:spPr>
          <a:xfrm>
            <a:off x="345103" y="2222684"/>
            <a:ext cx="437332" cy="805156"/>
          </a:xfrm>
          <a:custGeom>
            <a:avLst/>
            <a:gdLst>
              <a:gd name="connsiteX0" fmla="*/ 17765 w 437332"/>
              <a:gd name="connsiteY0" fmla="*/ 805156 h 805156"/>
              <a:gd name="connsiteX1" fmla="*/ 29105 w 437332"/>
              <a:gd name="connsiteY1" fmla="*/ 430928 h 805156"/>
              <a:gd name="connsiteX2" fmla="*/ 289917 w 437332"/>
              <a:gd name="connsiteY2" fmla="*/ 646392 h 805156"/>
              <a:gd name="connsiteX3" fmla="*/ 437332 w 437332"/>
              <a:gd name="connsiteY3" fmla="*/ 0 h 805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332" h="805156">
                <a:moveTo>
                  <a:pt x="17765" y="805156"/>
                </a:moveTo>
                <a:cubicBezTo>
                  <a:pt x="755" y="631272"/>
                  <a:pt x="-16254" y="457389"/>
                  <a:pt x="29105" y="430928"/>
                </a:cubicBezTo>
                <a:cubicBezTo>
                  <a:pt x="74464" y="404467"/>
                  <a:pt x="221879" y="718213"/>
                  <a:pt x="289917" y="646392"/>
                </a:cubicBezTo>
                <a:cubicBezTo>
                  <a:pt x="357955" y="574571"/>
                  <a:pt x="437332" y="0"/>
                  <a:pt x="437332" y="0"/>
                </a:cubicBezTo>
              </a:path>
            </a:pathLst>
          </a:custGeom>
          <a:ln w="38100" cmpd="sng">
            <a:solidFill>
              <a:srgbClr val="C0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7" name="Rectangle 236"/>
          <p:cNvSpPr/>
          <p:nvPr/>
        </p:nvSpPr>
        <p:spPr>
          <a:xfrm>
            <a:off x="630513" y="1895356"/>
            <a:ext cx="12306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Site actif</a:t>
            </a:r>
          </a:p>
        </p:txBody>
      </p:sp>
      <p:sp>
        <p:nvSpPr>
          <p:cNvPr id="238" name="Rectangle 237"/>
          <p:cNvSpPr/>
          <p:nvPr/>
        </p:nvSpPr>
        <p:spPr>
          <a:xfrm>
            <a:off x="1323807" y="5467018"/>
            <a:ext cx="11333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/>
              <a:t>CoA</a:t>
            </a:r>
            <a:r>
              <a:rPr lang="fr-FR" sz="2400" b="1" dirty="0">
                <a:solidFill>
                  <a:srgbClr val="C00000"/>
                </a:solidFill>
              </a:rPr>
              <a:t>-SH</a:t>
            </a:r>
          </a:p>
        </p:txBody>
      </p:sp>
      <p:cxnSp>
        <p:nvCxnSpPr>
          <p:cNvPr id="240" name="Connecteur droit avec flèche 239"/>
          <p:cNvCxnSpPr/>
          <p:nvPr/>
        </p:nvCxnSpPr>
        <p:spPr>
          <a:xfrm rot="16200000">
            <a:off x="2679130" y="5441660"/>
            <a:ext cx="0" cy="580589"/>
          </a:xfrm>
          <a:prstGeom prst="straightConnector1">
            <a:avLst/>
          </a:prstGeom>
          <a:ln w="38100" cap="rnd" cmpd="sng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3" name="Forme libre 242"/>
          <p:cNvSpPr/>
          <p:nvPr/>
        </p:nvSpPr>
        <p:spPr>
          <a:xfrm rot="20363844" flipH="1" flipV="1">
            <a:off x="3828246" y="5354075"/>
            <a:ext cx="243655" cy="195735"/>
          </a:xfrm>
          <a:custGeom>
            <a:avLst/>
            <a:gdLst>
              <a:gd name="connsiteX0" fmla="*/ 0 w 237994"/>
              <a:gd name="connsiteY0" fmla="*/ 134655 h 134655"/>
              <a:gd name="connsiteX1" fmla="*/ 237994 w 237994"/>
              <a:gd name="connsiteY1" fmla="*/ 0 h 134655"/>
              <a:gd name="connsiteX2" fmla="*/ 237994 w 237994"/>
              <a:gd name="connsiteY2" fmla="*/ 0 h 1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94" h="134655">
                <a:moveTo>
                  <a:pt x="0" y="134655"/>
                </a:moveTo>
                <a:lnTo>
                  <a:pt x="237994" y="0"/>
                </a:lnTo>
                <a:lnTo>
                  <a:pt x="237994" y="0"/>
                </a:lnTo>
              </a:path>
            </a:pathLst>
          </a:custGeom>
          <a:ln w="31750" cap="rnd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2400"/>
          </a:p>
        </p:txBody>
      </p:sp>
      <p:sp>
        <p:nvSpPr>
          <p:cNvPr id="244" name="Forme libre 243"/>
          <p:cNvSpPr/>
          <p:nvPr/>
        </p:nvSpPr>
        <p:spPr>
          <a:xfrm rot="20363844" flipH="1" flipV="1">
            <a:off x="3767295" y="5319139"/>
            <a:ext cx="243655" cy="195737"/>
          </a:xfrm>
          <a:custGeom>
            <a:avLst/>
            <a:gdLst>
              <a:gd name="connsiteX0" fmla="*/ 0 w 237994"/>
              <a:gd name="connsiteY0" fmla="*/ 134655 h 134655"/>
              <a:gd name="connsiteX1" fmla="*/ 237994 w 237994"/>
              <a:gd name="connsiteY1" fmla="*/ 0 h 134655"/>
              <a:gd name="connsiteX2" fmla="*/ 237994 w 237994"/>
              <a:gd name="connsiteY2" fmla="*/ 0 h 1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94" h="134655">
                <a:moveTo>
                  <a:pt x="0" y="134655"/>
                </a:moveTo>
                <a:lnTo>
                  <a:pt x="237994" y="0"/>
                </a:lnTo>
                <a:lnTo>
                  <a:pt x="237994" y="0"/>
                </a:lnTo>
              </a:path>
            </a:pathLst>
          </a:custGeom>
          <a:ln w="31750" cap="rnd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2400"/>
          </a:p>
        </p:txBody>
      </p:sp>
      <p:sp>
        <p:nvSpPr>
          <p:cNvPr id="246" name="ZoneTexte 175"/>
          <p:cNvSpPr txBox="1">
            <a:spLocks noChangeArrowheads="1"/>
          </p:cNvSpPr>
          <p:nvPr/>
        </p:nvSpPr>
        <p:spPr bwMode="auto">
          <a:xfrm flipH="1">
            <a:off x="2887339" y="5463820"/>
            <a:ext cx="6463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Calibri" charset="0"/>
                <a:cs typeface="Calibri" charset="0"/>
              </a:rPr>
              <a:t>CH</a:t>
            </a:r>
            <a:r>
              <a:rPr lang="fr-FR" sz="2400" b="1" baseline="-25000" dirty="0">
                <a:solidFill>
                  <a:schemeClr val="accent1">
                    <a:lumMod val="75000"/>
                  </a:schemeClr>
                </a:solidFill>
                <a:latin typeface="Calibri" charset="0"/>
                <a:cs typeface="Calibri" charset="0"/>
              </a:rPr>
              <a:t>3</a:t>
            </a:r>
          </a:p>
        </p:txBody>
      </p:sp>
      <p:sp>
        <p:nvSpPr>
          <p:cNvPr id="247" name="ZoneTexte 181"/>
          <p:cNvSpPr txBox="1">
            <a:spLocks noChangeArrowheads="1"/>
          </p:cNvSpPr>
          <p:nvPr/>
        </p:nvSpPr>
        <p:spPr bwMode="auto">
          <a:xfrm flipH="1">
            <a:off x="3885338" y="4917550"/>
            <a:ext cx="3928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253" name="Forme libre 252"/>
          <p:cNvSpPr/>
          <p:nvPr/>
        </p:nvSpPr>
        <p:spPr>
          <a:xfrm rot="346966" flipH="1">
            <a:off x="3845188" y="5837198"/>
            <a:ext cx="341887" cy="192410"/>
          </a:xfrm>
          <a:custGeom>
            <a:avLst/>
            <a:gdLst>
              <a:gd name="connsiteX0" fmla="*/ 0 w 237994"/>
              <a:gd name="connsiteY0" fmla="*/ 134655 h 134655"/>
              <a:gd name="connsiteX1" fmla="*/ 237994 w 237994"/>
              <a:gd name="connsiteY1" fmla="*/ 0 h 134655"/>
              <a:gd name="connsiteX2" fmla="*/ 237994 w 237994"/>
              <a:gd name="connsiteY2" fmla="*/ 0 h 1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94" h="134655">
                <a:moveTo>
                  <a:pt x="0" y="134655"/>
                </a:moveTo>
                <a:lnTo>
                  <a:pt x="237994" y="0"/>
                </a:lnTo>
                <a:lnTo>
                  <a:pt x="237994" y="0"/>
                </a:lnTo>
              </a:path>
            </a:pathLst>
          </a:custGeom>
          <a:ln w="31750" cap="rnd">
            <a:solidFill>
              <a:srgbClr val="3760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500"/>
          </a:p>
        </p:txBody>
      </p:sp>
      <p:cxnSp>
        <p:nvCxnSpPr>
          <p:cNvPr id="254" name="Connecteur droit 163"/>
          <p:cNvCxnSpPr>
            <a:cxnSpLocks noChangeShapeType="1"/>
          </p:cNvCxnSpPr>
          <p:nvPr/>
        </p:nvCxnSpPr>
        <p:spPr bwMode="auto">
          <a:xfrm>
            <a:off x="3447372" y="5705561"/>
            <a:ext cx="153990" cy="0"/>
          </a:xfrm>
          <a:prstGeom prst="line">
            <a:avLst/>
          </a:prstGeom>
          <a:noFill/>
          <a:ln w="22225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55" name="ZoneTexte 175"/>
          <p:cNvSpPr txBox="1">
            <a:spLocks noChangeArrowheads="1"/>
          </p:cNvSpPr>
          <p:nvPr/>
        </p:nvSpPr>
        <p:spPr bwMode="auto">
          <a:xfrm flipH="1">
            <a:off x="3566754" y="5470989"/>
            <a:ext cx="3475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Calibri" charset="0"/>
                <a:cs typeface="Calibri" charset="0"/>
              </a:rPr>
              <a:t>C</a:t>
            </a:r>
            <a:endParaRPr lang="fr-FR" sz="2400" b="1" baseline="-25000" dirty="0">
              <a:solidFill>
                <a:schemeClr val="accent1">
                  <a:lumMod val="75000"/>
                </a:schemeClr>
              </a:solidFill>
              <a:latin typeface="Calibri" charset="0"/>
              <a:cs typeface="Calibri" charset="0"/>
            </a:endParaRPr>
          </a:p>
        </p:txBody>
      </p:sp>
      <p:sp>
        <p:nvSpPr>
          <p:cNvPr id="257" name="Rectangle 256"/>
          <p:cNvSpPr/>
          <p:nvPr/>
        </p:nvSpPr>
        <p:spPr>
          <a:xfrm>
            <a:off x="4109888" y="5797783"/>
            <a:ext cx="9412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S-</a:t>
            </a:r>
            <a:r>
              <a:rPr lang="fr-FR" sz="2400" b="1" dirty="0" err="1"/>
              <a:t>CoA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258" name="Rectangle 257"/>
          <p:cNvSpPr/>
          <p:nvPr/>
        </p:nvSpPr>
        <p:spPr>
          <a:xfrm>
            <a:off x="2969425" y="6272373"/>
            <a:ext cx="15953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  <a:latin typeface="Calibri" charset="0"/>
                <a:cs typeface="Calibri" charset="0"/>
              </a:rPr>
              <a:t>Acétyl-</a:t>
            </a:r>
            <a:r>
              <a:rPr lang="fr-FR" sz="2400" b="1" dirty="0" err="1">
                <a:latin typeface="Calibri" charset="0"/>
                <a:cs typeface="Calibri" charset="0"/>
              </a:rPr>
              <a:t>CoA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98416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0" animBg="1"/>
      <p:bldP spid="227" grpId="0"/>
      <p:bldP spid="234" grpId="0"/>
      <p:bldP spid="235" grpId="0"/>
      <p:bldP spid="238" grpId="0"/>
      <p:bldP spid="243" grpId="0" animBg="1"/>
      <p:bldP spid="244" grpId="0" animBg="1"/>
      <p:bldP spid="246" grpId="0"/>
      <p:bldP spid="247" grpId="0"/>
      <p:bldP spid="253" grpId="0" animBg="1"/>
      <p:bldP spid="255" grpId="0"/>
      <p:bldP spid="257" grpId="0"/>
      <p:bldP spid="25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79388" y="188913"/>
            <a:ext cx="18506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>
                <a:solidFill>
                  <a:schemeClr val="accent2"/>
                </a:solidFill>
                <a:latin typeface="Calibri" charset="0"/>
                <a:cs typeface="Calibri" charset="0"/>
              </a:rPr>
              <a:t>VIII</a:t>
            </a:r>
            <a:r>
              <a:rPr lang="fr-FR" b="1" dirty="0">
                <a:solidFill>
                  <a:schemeClr val="accent2"/>
                </a:solidFill>
                <a:latin typeface="Calibri" charset="0"/>
                <a:cs typeface="Calibri" charset="0"/>
              </a:rPr>
              <a:t>. Les Oses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4787788" y="2496477"/>
            <a:ext cx="2069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>
                <a:latin typeface="Calibri" pitchFamily="34" charset="0"/>
                <a:cs typeface="Calibri" pitchFamily="34" charset="0"/>
              </a:rPr>
              <a:t>D-Glycéraldéhyde</a:t>
            </a:r>
            <a:endParaRPr lang="fr-FR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6712693" y="2494464"/>
            <a:ext cx="2133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>
                <a:latin typeface="Calibri" pitchFamily="34" charset="0"/>
                <a:cs typeface="Calibri" pitchFamily="34" charset="0"/>
              </a:rPr>
              <a:t>Dihydroxyacétone</a:t>
            </a:r>
            <a:endParaRPr lang="fr-FR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225440" y="1780012"/>
            <a:ext cx="314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H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596757" y="2198668"/>
            <a:ext cx="760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CH</a:t>
            </a:r>
            <a:r>
              <a:rPr lang="fr-FR" sz="1600" b="1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fr-FR" sz="1600" b="1" dirty="0">
                <a:latin typeface="Calibri" pitchFamily="34" charset="0"/>
                <a:cs typeface="Calibri" pitchFamily="34" charset="0"/>
              </a:rPr>
              <a:t>OH</a:t>
            </a:r>
          </a:p>
        </p:txBody>
      </p:sp>
      <p:cxnSp>
        <p:nvCxnSpPr>
          <p:cNvPr id="9" name="Connecteur droit 8"/>
          <p:cNvCxnSpPr/>
          <p:nvPr/>
        </p:nvCxnSpPr>
        <p:spPr bwMode="auto">
          <a:xfrm rot="5400000">
            <a:off x="5639184" y="2167675"/>
            <a:ext cx="215997" cy="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Connecteur droit 9"/>
          <p:cNvCxnSpPr/>
          <p:nvPr/>
        </p:nvCxnSpPr>
        <p:spPr bwMode="auto">
          <a:xfrm rot="10800000">
            <a:off x="5806814" y="1965255"/>
            <a:ext cx="215997" cy="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Connecteur droit 10"/>
          <p:cNvCxnSpPr/>
          <p:nvPr/>
        </p:nvCxnSpPr>
        <p:spPr bwMode="auto">
          <a:xfrm rot="10800000">
            <a:off x="5448518" y="1964812"/>
            <a:ext cx="215997" cy="29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ZoneTexte 12"/>
          <p:cNvSpPr txBox="1"/>
          <p:nvPr/>
        </p:nvSpPr>
        <p:spPr>
          <a:xfrm>
            <a:off x="5588567" y="1768673"/>
            <a:ext cx="293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C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942681" y="1773103"/>
            <a:ext cx="4528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OH</a:t>
            </a:r>
          </a:p>
        </p:txBody>
      </p:sp>
      <p:cxnSp>
        <p:nvCxnSpPr>
          <p:cNvPr id="15" name="Connecteur droit 14"/>
          <p:cNvCxnSpPr/>
          <p:nvPr/>
        </p:nvCxnSpPr>
        <p:spPr bwMode="auto">
          <a:xfrm rot="5400000">
            <a:off x="5639169" y="1746257"/>
            <a:ext cx="215997" cy="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ZoneTexte 15"/>
          <p:cNvSpPr txBox="1"/>
          <p:nvPr/>
        </p:nvSpPr>
        <p:spPr>
          <a:xfrm>
            <a:off x="5588551" y="1350503"/>
            <a:ext cx="293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cxnSp>
        <p:nvCxnSpPr>
          <p:cNvPr id="17" name="Connecteur droit 16"/>
          <p:cNvCxnSpPr/>
          <p:nvPr/>
        </p:nvCxnSpPr>
        <p:spPr bwMode="auto">
          <a:xfrm>
            <a:off x="5525582" y="1383008"/>
            <a:ext cx="126586" cy="8284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8" name="Groupe 164"/>
          <p:cNvGrpSpPr/>
          <p:nvPr/>
        </p:nvGrpSpPr>
        <p:grpSpPr>
          <a:xfrm flipV="1">
            <a:off x="5808458" y="1389980"/>
            <a:ext cx="215999" cy="144000"/>
            <a:chOff x="946484" y="1853608"/>
            <a:chExt cx="336376" cy="231866"/>
          </a:xfrm>
        </p:grpSpPr>
        <p:cxnSp>
          <p:nvCxnSpPr>
            <p:cNvPr id="19" name="Connecteur droit 18"/>
            <p:cNvCxnSpPr/>
            <p:nvPr/>
          </p:nvCxnSpPr>
          <p:spPr bwMode="auto">
            <a:xfrm>
              <a:off x="946484" y="1909011"/>
              <a:ext cx="304800" cy="17646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Connecteur droit 19"/>
            <p:cNvCxnSpPr/>
            <p:nvPr/>
          </p:nvCxnSpPr>
          <p:spPr bwMode="auto">
            <a:xfrm>
              <a:off x="978060" y="1853608"/>
              <a:ext cx="304800" cy="17646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1" name="ZoneTexte 20"/>
          <p:cNvSpPr txBox="1"/>
          <p:nvPr/>
        </p:nvSpPr>
        <p:spPr>
          <a:xfrm>
            <a:off x="5274587" y="1142836"/>
            <a:ext cx="314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5962332" y="1172976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</a:t>
            </a:r>
          </a:p>
        </p:txBody>
      </p:sp>
      <p:sp>
        <p:nvSpPr>
          <p:cNvPr id="41" name="Ellipse 40"/>
          <p:cNvSpPr/>
          <p:nvPr/>
        </p:nvSpPr>
        <p:spPr bwMode="auto">
          <a:xfrm>
            <a:off x="5248129" y="1091170"/>
            <a:ext cx="1050101" cy="599732"/>
          </a:xfrm>
          <a:prstGeom prst="ellipse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8" name="Connecteur droit 27"/>
          <p:cNvCxnSpPr/>
          <p:nvPr/>
        </p:nvCxnSpPr>
        <p:spPr bwMode="auto">
          <a:xfrm rot="5400000">
            <a:off x="7491505" y="2220128"/>
            <a:ext cx="215997" cy="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ZoneTexte 30"/>
          <p:cNvSpPr txBox="1"/>
          <p:nvPr/>
        </p:nvSpPr>
        <p:spPr>
          <a:xfrm>
            <a:off x="7440888" y="1821125"/>
            <a:ext cx="293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7818572" y="1820108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</a:t>
            </a:r>
          </a:p>
        </p:txBody>
      </p:sp>
      <p:cxnSp>
        <p:nvCxnSpPr>
          <p:cNvPr id="33" name="Connecteur droit 32"/>
          <p:cNvCxnSpPr/>
          <p:nvPr/>
        </p:nvCxnSpPr>
        <p:spPr bwMode="auto">
          <a:xfrm rot="5400000">
            <a:off x="7491490" y="1764690"/>
            <a:ext cx="215997" cy="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58" name="Grouper 157"/>
          <p:cNvGrpSpPr/>
          <p:nvPr/>
        </p:nvGrpSpPr>
        <p:grpSpPr>
          <a:xfrm>
            <a:off x="7671608" y="1990471"/>
            <a:ext cx="215999" cy="46207"/>
            <a:chOff x="7671608" y="1990471"/>
            <a:chExt cx="215999" cy="46207"/>
          </a:xfrm>
        </p:grpSpPr>
        <p:cxnSp>
          <p:nvCxnSpPr>
            <p:cNvPr id="29" name="Connecteur droit 28"/>
            <p:cNvCxnSpPr/>
            <p:nvPr/>
          </p:nvCxnSpPr>
          <p:spPr bwMode="auto">
            <a:xfrm rot="10800000">
              <a:off x="7671608" y="1990471"/>
              <a:ext cx="215999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Connecteur droit 34"/>
            <p:cNvCxnSpPr/>
            <p:nvPr/>
          </p:nvCxnSpPr>
          <p:spPr bwMode="auto">
            <a:xfrm rot="10800000">
              <a:off x="7671608" y="2036678"/>
              <a:ext cx="215999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2" name="Ellipse 41"/>
          <p:cNvSpPr/>
          <p:nvPr/>
        </p:nvSpPr>
        <p:spPr bwMode="auto">
          <a:xfrm>
            <a:off x="7404586" y="1841456"/>
            <a:ext cx="800742" cy="322628"/>
          </a:xfrm>
          <a:prstGeom prst="ellipse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3" name="Image 42" descr="doig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0412" y="4327560"/>
            <a:ext cx="1935440" cy="1584176"/>
          </a:xfrm>
          <a:prstGeom prst="rect">
            <a:avLst/>
          </a:prstGeom>
        </p:spPr>
      </p:pic>
      <p:sp>
        <p:nvSpPr>
          <p:cNvPr id="44" name="ZoneTexte 43"/>
          <p:cNvSpPr txBox="1"/>
          <p:nvPr/>
        </p:nvSpPr>
        <p:spPr>
          <a:xfrm>
            <a:off x="1742528" y="2221376"/>
            <a:ext cx="314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721168" y="2232134"/>
            <a:ext cx="314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</a:t>
            </a:r>
          </a:p>
        </p:txBody>
      </p:sp>
      <p:cxnSp>
        <p:nvCxnSpPr>
          <p:cNvPr id="46" name="Connecteur droit 45"/>
          <p:cNvCxnSpPr/>
          <p:nvPr/>
        </p:nvCxnSpPr>
        <p:spPr bwMode="auto">
          <a:xfrm rot="5400000">
            <a:off x="1336236" y="2604759"/>
            <a:ext cx="255974" cy="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Connecteur droit 46"/>
          <p:cNvCxnSpPr/>
          <p:nvPr/>
        </p:nvCxnSpPr>
        <p:spPr bwMode="auto">
          <a:xfrm rot="10800000">
            <a:off x="1529199" y="2393905"/>
            <a:ext cx="276452" cy="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Connecteur droit 47"/>
          <p:cNvCxnSpPr/>
          <p:nvPr/>
        </p:nvCxnSpPr>
        <p:spPr bwMode="auto">
          <a:xfrm rot="10800000">
            <a:off x="1093049" y="2393516"/>
            <a:ext cx="298623" cy="26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9" name="ZoneTexte 48"/>
          <p:cNvSpPr txBox="1"/>
          <p:nvPr/>
        </p:nvSpPr>
        <p:spPr>
          <a:xfrm>
            <a:off x="1325016" y="2221376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851928" y="2225265"/>
            <a:ext cx="3241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</a:t>
            </a:r>
          </a:p>
        </p:txBody>
      </p:sp>
      <p:cxnSp>
        <p:nvCxnSpPr>
          <p:cNvPr id="51" name="Connecteur droit 50"/>
          <p:cNvCxnSpPr/>
          <p:nvPr/>
        </p:nvCxnSpPr>
        <p:spPr bwMode="auto">
          <a:xfrm rot="5400000">
            <a:off x="1336223" y="2175192"/>
            <a:ext cx="255974" cy="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2" name="ZoneTexte 51"/>
          <p:cNvSpPr txBox="1"/>
          <p:nvPr/>
        </p:nvSpPr>
        <p:spPr>
          <a:xfrm>
            <a:off x="1301758" y="1320150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C</a:t>
            </a:r>
          </a:p>
        </p:txBody>
      </p:sp>
      <p:cxnSp>
        <p:nvCxnSpPr>
          <p:cNvPr id="53" name="Connecteur droit 52"/>
          <p:cNvCxnSpPr/>
          <p:nvPr/>
        </p:nvCxnSpPr>
        <p:spPr bwMode="auto">
          <a:xfrm>
            <a:off x="1246493" y="1348678"/>
            <a:ext cx="111096" cy="7270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54" name="Groupe 164"/>
          <p:cNvGrpSpPr/>
          <p:nvPr/>
        </p:nvGrpSpPr>
        <p:grpSpPr>
          <a:xfrm flipV="1">
            <a:off x="1494755" y="1314988"/>
            <a:ext cx="239176" cy="164866"/>
            <a:chOff x="946484" y="1853608"/>
            <a:chExt cx="336376" cy="231866"/>
          </a:xfrm>
        </p:grpSpPr>
        <p:cxnSp>
          <p:nvCxnSpPr>
            <p:cNvPr id="55" name="Connecteur droit 54"/>
            <p:cNvCxnSpPr/>
            <p:nvPr/>
          </p:nvCxnSpPr>
          <p:spPr bwMode="auto">
            <a:xfrm>
              <a:off x="946484" y="1909011"/>
              <a:ext cx="304800" cy="176463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Connecteur droit 55"/>
            <p:cNvCxnSpPr/>
            <p:nvPr/>
          </p:nvCxnSpPr>
          <p:spPr bwMode="auto">
            <a:xfrm>
              <a:off x="978060" y="1853608"/>
              <a:ext cx="304800" cy="176463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7" name="ZoneTexte 56"/>
          <p:cNvSpPr txBox="1"/>
          <p:nvPr/>
        </p:nvSpPr>
        <p:spPr>
          <a:xfrm>
            <a:off x="1026210" y="1137894"/>
            <a:ext cx="314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H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1659658" y="1114584"/>
            <a:ext cx="3241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O</a:t>
            </a:r>
          </a:p>
        </p:txBody>
      </p:sp>
      <p:sp>
        <p:nvSpPr>
          <p:cNvPr id="59" name="Ellipse 58"/>
          <p:cNvSpPr/>
          <p:nvPr/>
        </p:nvSpPr>
        <p:spPr bwMode="auto">
          <a:xfrm>
            <a:off x="700452" y="2167320"/>
            <a:ext cx="1368152" cy="504056"/>
          </a:xfrm>
          <a:prstGeom prst="ellipse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1463134" y="2183129"/>
            <a:ext cx="264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</a:rPr>
              <a:t>*</a:t>
            </a:r>
          </a:p>
        </p:txBody>
      </p:sp>
      <p:sp>
        <p:nvSpPr>
          <p:cNvPr id="61" name="ZoneTexte 60"/>
          <p:cNvSpPr txBox="1"/>
          <p:nvPr/>
        </p:nvSpPr>
        <p:spPr>
          <a:xfrm>
            <a:off x="1884054" y="2661596"/>
            <a:ext cx="314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H</a:t>
            </a:r>
          </a:p>
        </p:txBody>
      </p:sp>
      <p:sp>
        <p:nvSpPr>
          <p:cNvPr id="62" name="ZoneTexte 61"/>
          <p:cNvSpPr txBox="1"/>
          <p:nvPr/>
        </p:nvSpPr>
        <p:spPr>
          <a:xfrm>
            <a:off x="874606" y="2661596"/>
            <a:ext cx="314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H</a:t>
            </a:r>
          </a:p>
        </p:txBody>
      </p:sp>
      <p:cxnSp>
        <p:nvCxnSpPr>
          <p:cNvPr id="63" name="Connecteur droit 62"/>
          <p:cNvCxnSpPr/>
          <p:nvPr/>
        </p:nvCxnSpPr>
        <p:spPr bwMode="auto">
          <a:xfrm rot="10800000">
            <a:off x="1530871" y="2834125"/>
            <a:ext cx="276452" cy="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Connecteur droit 63"/>
          <p:cNvCxnSpPr/>
          <p:nvPr/>
        </p:nvCxnSpPr>
        <p:spPr bwMode="auto">
          <a:xfrm rot="10800000">
            <a:off x="1094721" y="2833736"/>
            <a:ext cx="298623" cy="26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5" name="ZoneTexte 64"/>
          <p:cNvSpPr txBox="1"/>
          <p:nvPr/>
        </p:nvSpPr>
        <p:spPr>
          <a:xfrm>
            <a:off x="1326688" y="2661596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C</a:t>
            </a:r>
          </a:p>
        </p:txBody>
      </p:sp>
      <p:sp>
        <p:nvSpPr>
          <p:cNvPr id="66" name="ZoneTexte 65"/>
          <p:cNvSpPr txBox="1"/>
          <p:nvPr/>
        </p:nvSpPr>
        <p:spPr>
          <a:xfrm>
            <a:off x="1736996" y="2665485"/>
            <a:ext cx="3241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O</a:t>
            </a:r>
          </a:p>
        </p:txBody>
      </p:sp>
      <p:sp>
        <p:nvSpPr>
          <p:cNvPr id="67" name="ZoneTexte 66"/>
          <p:cNvSpPr txBox="1"/>
          <p:nvPr/>
        </p:nvSpPr>
        <p:spPr>
          <a:xfrm>
            <a:off x="1464806" y="2623349"/>
            <a:ext cx="264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*</a:t>
            </a:r>
          </a:p>
        </p:txBody>
      </p:sp>
      <p:sp>
        <p:nvSpPr>
          <p:cNvPr id="68" name="Rectangle 67"/>
          <p:cNvSpPr/>
          <p:nvPr/>
        </p:nvSpPr>
        <p:spPr>
          <a:xfrm>
            <a:off x="1245522" y="1518118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69" name="Rectangle 68"/>
          <p:cNvSpPr/>
          <p:nvPr/>
        </p:nvSpPr>
        <p:spPr>
          <a:xfrm>
            <a:off x="1258928" y="2383399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70" name="Rectangle 69"/>
          <p:cNvSpPr/>
          <p:nvPr/>
        </p:nvSpPr>
        <p:spPr>
          <a:xfrm>
            <a:off x="1258928" y="2768839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4</a:t>
            </a:r>
          </a:p>
        </p:txBody>
      </p:sp>
      <p:sp>
        <p:nvSpPr>
          <p:cNvPr id="71" name="ZoneTexte 70"/>
          <p:cNvSpPr txBox="1"/>
          <p:nvPr/>
        </p:nvSpPr>
        <p:spPr>
          <a:xfrm>
            <a:off x="1870662" y="1764236"/>
            <a:ext cx="314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H</a:t>
            </a:r>
          </a:p>
        </p:txBody>
      </p:sp>
      <p:sp>
        <p:nvSpPr>
          <p:cNvPr id="72" name="ZoneTexte 71"/>
          <p:cNvSpPr txBox="1"/>
          <p:nvPr/>
        </p:nvSpPr>
        <p:spPr>
          <a:xfrm>
            <a:off x="861214" y="1764236"/>
            <a:ext cx="314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H</a:t>
            </a:r>
          </a:p>
        </p:txBody>
      </p:sp>
      <p:cxnSp>
        <p:nvCxnSpPr>
          <p:cNvPr id="73" name="Connecteur droit 72"/>
          <p:cNvCxnSpPr/>
          <p:nvPr/>
        </p:nvCxnSpPr>
        <p:spPr bwMode="auto">
          <a:xfrm rot="10800000">
            <a:off x="1517479" y="1936765"/>
            <a:ext cx="276452" cy="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Connecteur droit 73"/>
          <p:cNvCxnSpPr/>
          <p:nvPr/>
        </p:nvCxnSpPr>
        <p:spPr bwMode="auto">
          <a:xfrm rot="10800000">
            <a:off x="1081329" y="1936376"/>
            <a:ext cx="298623" cy="26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5" name="ZoneTexte 74"/>
          <p:cNvSpPr txBox="1"/>
          <p:nvPr/>
        </p:nvSpPr>
        <p:spPr>
          <a:xfrm>
            <a:off x="1313296" y="1764236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C</a:t>
            </a:r>
          </a:p>
        </p:txBody>
      </p:sp>
      <p:sp>
        <p:nvSpPr>
          <p:cNvPr id="76" name="ZoneTexte 75"/>
          <p:cNvSpPr txBox="1"/>
          <p:nvPr/>
        </p:nvSpPr>
        <p:spPr>
          <a:xfrm>
            <a:off x="1723604" y="1768125"/>
            <a:ext cx="3241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O</a:t>
            </a:r>
          </a:p>
        </p:txBody>
      </p:sp>
      <p:cxnSp>
        <p:nvCxnSpPr>
          <p:cNvPr id="77" name="Connecteur droit 76"/>
          <p:cNvCxnSpPr/>
          <p:nvPr/>
        </p:nvCxnSpPr>
        <p:spPr bwMode="auto">
          <a:xfrm rot="5400000">
            <a:off x="1324503" y="1718052"/>
            <a:ext cx="255974" cy="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8" name="ZoneTexte 77"/>
          <p:cNvSpPr txBox="1"/>
          <p:nvPr/>
        </p:nvSpPr>
        <p:spPr>
          <a:xfrm>
            <a:off x="1451414" y="1725989"/>
            <a:ext cx="264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*</a:t>
            </a:r>
          </a:p>
        </p:txBody>
      </p:sp>
      <p:sp>
        <p:nvSpPr>
          <p:cNvPr id="79" name="Rectangle 78"/>
          <p:cNvSpPr/>
          <p:nvPr/>
        </p:nvSpPr>
        <p:spPr>
          <a:xfrm>
            <a:off x="1247208" y="1926259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2</a:t>
            </a:r>
          </a:p>
        </p:txBody>
      </p:sp>
      <p:cxnSp>
        <p:nvCxnSpPr>
          <p:cNvPr id="80" name="Connecteur droit 79"/>
          <p:cNvCxnSpPr/>
          <p:nvPr/>
        </p:nvCxnSpPr>
        <p:spPr bwMode="auto">
          <a:xfrm rot="5400000">
            <a:off x="1346994" y="3111079"/>
            <a:ext cx="255974" cy="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1" name="ZoneTexte 80"/>
          <p:cNvSpPr txBox="1"/>
          <p:nvPr/>
        </p:nvSpPr>
        <p:spPr>
          <a:xfrm>
            <a:off x="1894812" y="3167916"/>
            <a:ext cx="314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H</a:t>
            </a:r>
          </a:p>
        </p:txBody>
      </p:sp>
      <p:sp>
        <p:nvSpPr>
          <p:cNvPr id="82" name="ZoneTexte 81"/>
          <p:cNvSpPr txBox="1"/>
          <p:nvPr/>
        </p:nvSpPr>
        <p:spPr>
          <a:xfrm>
            <a:off x="885364" y="3167916"/>
            <a:ext cx="314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H</a:t>
            </a:r>
          </a:p>
        </p:txBody>
      </p:sp>
      <p:cxnSp>
        <p:nvCxnSpPr>
          <p:cNvPr id="83" name="Connecteur droit 82"/>
          <p:cNvCxnSpPr/>
          <p:nvPr/>
        </p:nvCxnSpPr>
        <p:spPr bwMode="auto">
          <a:xfrm rot="10800000">
            <a:off x="1541629" y="3340445"/>
            <a:ext cx="276452" cy="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Connecteur droit 83"/>
          <p:cNvCxnSpPr/>
          <p:nvPr/>
        </p:nvCxnSpPr>
        <p:spPr bwMode="auto">
          <a:xfrm rot="10800000">
            <a:off x="1105479" y="3340056"/>
            <a:ext cx="298623" cy="26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5" name="ZoneTexte 84"/>
          <p:cNvSpPr txBox="1"/>
          <p:nvPr/>
        </p:nvSpPr>
        <p:spPr>
          <a:xfrm>
            <a:off x="1337446" y="3167916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C</a:t>
            </a:r>
          </a:p>
        </p:txBody>
      </p:sp>
      <p:sp>
        <p:nvSpPr>
          <p:cNvPr id="86" name="ZoneTexte 85"/>
          <p:cNvSpPr txBox="1"/>
          <p:nvPr/>
        </p:nvSpPr>
        <p:spPr>
          <a:xfrm>
            <a:off x="1747754" y="3171805"/>
            <a:ext cx="3241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O</a:t>
            </a:r>
          </a:p>
        </p:txBody>
      </p:sp>
      <p:sp>
        <p:nvSpPr>
          <p:cNvPr id="87" name="ZoneTexte 86"/>
          <p:cNvSpPr txBox="1"/>
          <p:nvPr/>
        </p:nvSpPr>
        <p:spPr>
          <a:xfrm>
            <a:off x="1475564" y="3129669"/>
            <a:ext cx="264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*</a:t>
            </a:r>
          </a:p>
        </p:txBody>
      </p:sp>
      <p:sp>
        <p:nvSpPr>
          <p:cNvPr id="88" name="ZoneTexte 87"/>
          <p:cNvSpPr txBox="1"/>
          <p:nvPr/>
        </p:nvSpPr>
        <p:spPr>
          <a:xfrm>
            <a:off x="1339748" y="3611911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C</a:t>
            </a:r>
          </a:p>
        </p:txBody>
      </p:sp>
      <p:sp>
        <p:nvSpPr>
          <p:cNvPr id="89" name="ZoneTexte 88"/>
          <p:cNvSpPr txBox="1"/>
          <p:nvPr/>
        </p:nvSpPr>
        <p:spPr>
          <a:xfrm>
            <a:off x="1675007" y="3607100"/>
            <a:ext cx="3241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O</a:t>
            </a:r>
          </a:p>
        </p:txBody>
      </p:sp>
      <p:sp>
        <p:nvSpPr>
          <p:cNvPr id="90" name="ZoneTexte 89"/>
          <p:cNvSpPr txBox="1"/>
          <p:nvPr/>
        </p:nvSpPr>
        <p:spPr>
          <a:xfrm>
            <a:off x="1820393" y="3604514"/>
            <a:ext cx="314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H</a:t>
            </a:r>
          </a:p>
        </p:txBody>
      </p:sp>
      <p:sp>
        <p:nvSpPr>
          <p:cNvPr id="91" name="ZoneTexte 90"/>
          <p:cNvSpPr txBox="1"/>
          <p:nvPr/>
        </p:nvSpPr>
        <p:spPr>
          <a:xfrm>
            <a:off x="1456287" y="3609824"/>
            <a:ext cx="314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H</a:t>
            </a:r>
          </a:p>
        </p:txBody>
      </p:sp>
      <p:cxnSp>
        <p:nvCxnSpPr>
          <p:cNvPr id="92" name="Connecteur droit 91"/>
          <p:cNvCxnSpPr/>
          <p:nvPr/>
        </p:nvCxnSpPr>
        <p:spPr bwMode="auto">
          <a:xfrm rot="5400000">
            <a:off x="1343780" y="3558199"/>
            <a:ext cx="255974" cy="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3" name="ZoneTexte 92"/>
          <p:cNvSpPr txBox="1"/>
          <p:nvPr/>
        </p:nvSpPr>
        <p:spPr>
          <a:xfrm>
            <a:off x="1584014" y="3706638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94" name="Rectangle 93"/>
          <p:cNvSpPr/>
          <p:nvPr/>
        </p:nvSpPr>
        <p:spPr>
          <a:xfrm>
            <a:off x="1269686" y="3275159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5</a:t>
            </a:r>
          </a:p>
        </p:txBody>
      </p:sp>
      <p:sp>
        <p:nvSpPr>
          <p:cNvPr id="95" name="Rectangle 94"/>
          <p:cNvSpPr/>
          <p:nvPr/>
        </p:nvSpPr>
        <p:spPr>
          <a:xfrm>
            <a:off x="1257516" y="3707207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6</a:t>
            </a:r>
          </a:p>
        </p:txBody>
      </p:sp>
      <p:sp>
        <p:nvSpPr>
          <p:cNvPr id="96" name="ZoneTexte 95"/>
          <p:cNvSpPr txBox="1"/>
          <p:nvPr/>
        </p:nvSpPr>
        <p:spPr>
          <a:xfrm>
            <a:off x="916476" y="3895512"/>
            <a:ext cx="12237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atin typeface="Calibri" pitchFamily="34" charset="0"/>
                <a:cs typeface="Calibri" pitchFamily="34" charset="0"/>
              </a:rPr>
              <a:t>D-glucose</a:t>
            </a:r>
          </a:p>
        </p:txBody>
      </p:sp>
      <p:grpSp>
        <p:nvGrpSpPr>
          <p:cNvPr id="97" name="Groupe 268"/>
          <p:cNvGrpSpPr/>
          <p:nvPr/>
        </p:nvGrpSpPr>
        <p:grpSpPr>
          <a:xfrm>
            <a:off x="726208" y="4471576"/>
            <a:ext cx="1214765" cy="1802477"/>
            <a:chOff x="709324" y="4941168"/>
            <a:chExt cx="1214765" cy="1802477"/>
          </a:xfrm>
        </p:grpSpPr>
        <p:grpSp>
          <p:nvGrpSpPr>
            <p:cNvPr id="98" name="Groupe 244"/>
            <p:cNvGrpSpPr/>
            <p:nvPr/>
          </p:nvGrpSpPr>
          <p:grpSpPr>
            <a:xfrm>
              <a:off x="813624" y="5483858"/>
              <a:ext cx="1109382" cy="357301"/>
              <a:chOff x="813624" y="5483858"/>
              <a:chExt cx="1109382" cy="357301"/>
            </a:xfrm>
          </p:grpSpPr>
          <p:sp>
            <p:nvSpPr>
              <p:cNvPr id="147" name="ZoneTexte 146"/>
              <p:cNvSpPr txBox="1"/>
              <p:nvPr/>
            </p:nvSpPr>
            <p:spPr>
              <a:xfrm>
                <a:off x="1640556" y="5483858"/>
                <a:ext cx="2824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b="1" dirty="0">
                    <a:latin typeface="Calibri" pitchFamily="34" charset="0"/>
                    <a:cs typeface="Calibri" pitchFamily="34" charset="0"/>
                  </a:rPr>
                  <a:t>H</a:t>
                </a:r>
              </a:p>
            </p:txBody>
          </p:sp>
          <p:sp>
            <p:nvSpPr>
              <p:cNvPr id="148" name="ZoneTexte 147"/>
              <p:cNvSpPr txBox="1"/>
              <p:nvPr/>
            </p:nvSpPr>
            <p:spPr>
              <a:xfrm>
                <a:off x="813624" y="5483858"/>
                <a:ext cx="2824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b="1" dirty="0">
                    <a:latin typeface="Calibri" pitchFamily="34" charset="0"/>
                    <a:cs typeface="Calibri" pitchFamily="34" charset="0"/>
                  </a:rPr>
                  <a:t>H</a:t>
                </a:r>
              </a:p>
            </p:txBody>
          </p:sp>
          <p:cxnSp>
            <p:nvCxnSpPr>
              <p:cNvPr id="149" name="Connecteur droit 148"/>
              <p:cNvCxnSpPr/>
              <p:nvPr/>
            </p:nvCxnSpPr>
            <p:spPr bwMode="auto">
              <a:xfrm rot="10800000">
                <a:off x="1356312" y="5622710"/>
                <a:ext cx="222491" cy="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0" name="Connecteur droit 149"/>
              <p:cNvCxnSpPr/>
              <p:nvPr/>
            </p:nvCxnSpPr>
            <p:spPr bwMode="auto">
              <a:xfrm rot="10800000">
                <a:off x="1005295" y="5622397"/>
                <a:ext cx="240334" cy="21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51" name="ZoneTexte 150"/>
              <p:cNvSpPr txBox="1"/>
              <p:nvPr/>
            </p:nvSpPr>
            <p:spPr>
              <a:xfrm>
                <a:off x="1191985" y="5483858"/>
                <a:ext cx="26642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b="1" dirty="0">
                    <a:latin typeface="Calibri" pitchFamily="34" charset="0"/>
                    <a:cs typeface="Calibri" pitchFamily="34" charset="0"/>
                  </a:rPr>
                  <a:t>C</a:t>
                </a:r>
              </a:p>
            </p:txBody>
          </p:sp>
          <p:sp>
            <p:nvSpPr>
              <p:cNvPr id="152" name="ZoneTexte 151"/>
              <p:cNvSpPr txBox="1"/>
              <p:nvPr/>
            </p:nvSpPr>
            <p:spPr>
              <a:xfrm>
                <a:off x="1522202" y="5486988"/>
                <a:ext cx="28886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b="1" dirty="0">
                    <a:latin typeface="Calibri" pitchFamily="34" charset="0"/>
                    <a:cs typeface="Calibri" pitchFamily="34" charset="0"/>
                  </a:rPr>
                  <a:t>O</a:t>
                </a:r>
              </a:p>
            </p:txBody>
          </p:sp>
          <p:sp>
            <p:nvSpPr>
              <p:cNvPr id="153" name="Rectangle 152"/>
              <p:cNvSpPr/>
              <p:nvPr/>
            </p:nvSpPr>
            <p:spPr>
              <a:xfrm>
                <a:off x="1139878" y="5594938"/>
                <a:ext cx="250390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000" b="1" dirty="0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</p:grpSp>
        <p:cxnSp>
          <p:nvCxnSpPr>
            <p:cNvPr id="99" name="Connecteur droit 98"/>
            <p:cNvCxnSpPr/>
            <p:nvPr/>
          </p:nvCxnSpPr>
          <p:spPr bwMode="auto">
            <a:xfrm rot="5400000">
              <a:off x="1228635" y="5432133"/>
              <a:ext cx="206010" cy="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00" name="Groupe 209"/>
            <p:cNvGrpSpPr/>
            <p:nvPr/>
          </p:nvGrpSpPr>
          <p:grpSpPr>
            <a:xfrm>
              <a:off x="971600" y="4941168"/>
              <a:ext cx="811543" cy="475691"/>
              <a:chOff x="2911847" y="4017374"/>
              <a:chExt cx="811543" cy="475691"/>
            </a:xfrm>
          </p:grpSpPr>
          <p:sp>
            <p:nvSpPr>
              <p:cNvPr id="139" name="ZoneTexte 138"/>
              <p:cNvSpPr txBox="1"/>
              <p:nvPr/>
            </p:nvSpPr>
            <p:spPr>
              <a:xfrm>
                <a:off x="3146489" y="4182815"/>
                <a:ext cx="26642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b="1" dirty="0">
                    <a:latin typeface="Calibri" pitchFamily="34" charset="0"/>
                    <a:cs typeface="Calibri" pitchFamily="34" charset="0"/>
                  </a:rPr>
                  <a:t>C</a:t>
                </a:r>
              </a:p>
            </p:txBody>
          </p:sp>
          <p:cxnSp>
            <p:nvCxnSpPr>
              <p:cNvPr id="140" name="Connecteur droit 139"/>
              <p:cNvCxnSpPr/>
              <p:nvPr/>
            </p:nvCxnSpPr>
            <p:spPr bwMode="auto">
              <a:xfrm>
                <a:off x="3102010" y="4205775"/>
                <a:ext cx="89411" cy="58514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141" name="Groupe 164"/>
              <p:cNvGrpSpPr/>
              <p:nvPr/>
            </p:nvGrpSpPr>
            <p:grpSpPr>
              <a:xfrm flipV="1">
                <a:off x="3301813" y="4178661"/>
                <a:ext cx="192491" cy="132685"/>
                <a:chOff x="946484" y="1853608"/>
                <a:chExt cx="336376" cy="231866"/>
              </a:xfrm>
            </p:grpSpPr>
            <p:cxnSp>
              <p:nvCxnSpPr>
                <p:cNvPr id="145" name="Connecteur droit 144"/>
                <p:cNvCxnSpPr/>
                <p:nvPr/>
              </p:nvCxnSpPr>
              <p:spPr bwMode="auto">
                <a:xfrm>
                  <a:off x="946484" y="1909011"/>
                  <a:ext cx="304800" cy="176463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46" name="Connecteur droit 145"/>
                <p:cNvCxnSpPr/>
                <p:nvPr/>
              </p:nvCxnSpPr>
              <p:spPr bwMode="auto">
                <a:xfrm>
                  <a:off x="978060" y="1853608"/>
                  <a:ext cx="304800" cy="176463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142" name="ZoneTexte 141"/>
              <p:cNvSpPr txBox="1"/>
              <p:nvPr/>
            </p:nvSpPr>
            <p:spPr>
              <a:xfrm>
                <a:off x="2911847" y="4036134"/>
                <a:ext cx="2824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b="1" dirty="0">
                    <a:latin typeface="Calibri" pitchFamily="34" charset="0"/>
                    <a:cs typeface="Calibri" pitchFamily="34" charset="0"/>
                  </a:rPr>
                  <a:t>H</a:t>
                </a:r>
              </a:p>
            </p:txBody>
          </p:sp>
          <p:sp>
            <p:nvSpPr>
              <p:cNvPr id="143" name="ZoneTexte 142"/>
              <p:cNvSpPr txBox="1"/>
              <p:nvPr/>
            </p:nvSpPr>
            <p:spPr>
              <a:xfrm>
                <a:off x="3434528" y="4017374"/>
                <a:ext cx="28886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b="1" dirty="0">
                    <a:latin typeface="Calibri" pitchFamily="34" charset="0"/>
                    <a:cs typeface="Calibri" pitchFamily="34" charset="0"/>
                  </a:rPr>
                  <a:t>O</a:t>
                </a:r>
              </a:p>
            </p:txBody>
          </p:sp>
          <p:sp>
            <p:nvSpPr>
              <p:cNvPr id="144" name="Rectangle 143"/>
              <p:cNvSpPr/>
              <p:nvPr/>
            </p:nvSpPr>
            <p:spPr>
              <a:xfrm>
                <a:off x="3085588" y="4246844"/>
                <a:ext cx="250390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000" b="1" dirty="0">
                    <a:latin typeface="Calibri" pitchFamily="34" charset="0"/>
                    <a:cs typeface="Calibri" pitchFamily="34" charset="0"/>
                  </a:rPr>
                  <a:t>1</a:t>
                </a:r>
              </a:p>
            </p:txBody>
          </p:sp>
        </p:grpSp>
        <p:grpSp>
          <p:nvGrpSpPr>
            <p:cNvPr id="101" name="Groupe 238"/>
            <p:cNvGrpSpPr/>
            <p:nvPr/>
          </p:nvGrpSpPr>
          <p:grpSpPr>
            <a:xfrm>
              <a:off x="709324" y="5733256"/>
              <a:ext cx="1104448" cy="337546"/>
              <a:chOff x="709324" y="6093296"/>
              <a:chExt cx="1104448" cy="337546"/>
            </a:xfrm>
          </p:grpSpPr>
          <p:grpSp>
            <p:nvGrpSpPr>
              <p:cNvPr id="131" name="Groupe 231"/>
              <p:cNvGrpSpPr/>
              <p:nvPr/>
            </p:nvGrpSpPr>
            <p:grpSpPr>
              <a:xfrm>
                <a:off x="709324" y="6093296"/>
                <a:ext cx="1104448" cy="285657"/>
                <a:chOff x="2679225" y="4908129"/>
                <a:chExt cx="1104448" cy="285657"/>
              </a:xfrm>
            </p:grpSpPr>
            <p:sp>
              <p:nvSpPr>
                <p:cNvPr id="133" name="ZoneTexte 132"/>
                <p:cNvSpPr txBox="1"/>
                <p:nvPr/>
              </p:nvSpPr>
              <p:spPr>
                <a:xfrm>
                  <a:off x="3501223" y="4908129"/>
                  <a:ext cx="28245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b="1" dirty="0">
                      <a:solidFill>
                        <a:srgbClr val="C00000"/>
                      </a:solidFill>
                      <a:latin typeface="Calibri" pitchFamily="34" charset="0"/>
                      <a:cs typeface="Calibri" pitchFamily="34" charset="0"/>
                    </a:rPr>
                    <a:t>H</a:t>
                  </a:r>
                </a:p>
              </p:txBody>
            </p:sp>
            <p:sp>
              <p:nvSpPr>
                <p:cNvPr id="134" name="ZoneTexte 133"/>
                <p:cNvSpPr txBox="1"/>
                <p:nvPr/>
              </p:nvSpPr>
              <p:spPr>
                <a:xfrm>
                  <a:off x="2679225" y="4916787"/>
                  <a:ext cx="28245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b="1" dirty="0">
                      <a:solidFill>
                        <a:srgbClr val="C00000"/>
                      </a:solidFill>
                      <a:latin typeface="Calibri" pitchFamily="34" charset="0"/>
                      <a:cs typeface="Calibri" pitchFamily="34" charset="0"/>
                    </a:rPr>
                    <a:t>H</a:t>
                  </a:r>
                </a:p>
              </p:txBody>
            </p:sp>
            <p:cxnSp>
              <p:nvCxnSpPr>
                <p:cNvPr id="135" name="Connecteur droit 134"/>
                <p:cNvCxnSpPr/>
                <p:nvPr/>
              </p:nvCxnSpPr>
              <p:spPr bwMode="auto">
                <a:xfrm rot="10800000">
                  <a:off x="3329534" y="5046981"/>
                  <a:ext cx="222491" cy="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6" name="Connecteur droit 135"/>
                <p:cNvCxnSpPr/>
                <p:nvPr/>
              </p:nvCxnSpPr>
              <p:spPr bwMode="auto">
                <a:xfrm rot="10800000">
                  <a:off x="2978517" y="5046668"/>
                  <a:ext cx="240334" cy="21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37" name="ZoneTexte 136"/>
                <p:cNvSpPr txBox="1"/>
                <p:nvPr/>
              </p:nvSpPr>
              <p:spPr>
                <a:xfrm>
                  <a:off x="3165206" y="4908129"/>
                  <a:ext cx="26642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b="1" dirty="0">
                      <a:solidFill>
                        <a:srgbClr val="C00000"/>
                      </a:solidFill>
                      <a:latin typeface="Calibri" pitchFamily="34" charset="0"/>
                      <a:cs typeface="Calibri" pitchFamily="34" charset="0"/>
                    </a:rPr>
                    <a:t>C</a:t>
                  </a:r>
                </a:p>
              </p:txBody>
            </p:sp>
            <p:sp>
              <p:nvSpPr>
                <p:cNvPr id="138" name="ZoneTexte 137"/>
                <p:cNvSpPr txBox="1"/>
                <p:nvPr/>
              </p:nvSpPr>
              <p:spPr>
                <a:xfrm>
                  <a:off x="2784462" y="4911258"/>
                  <a:ext cx="28886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b="1" dirty="0">
                      <a:solidFill>
                        <a:srgbClr val="C00000"/>
                      </a:solidFill>
                      <a:latin typeface="Calibri" pitchFamily="34" charset="0"/>
                      <a:cs typeface="Calibri" pitchFamily="34" charset="0"/>
                    </a:rPr>
                    <a:t>O</a:t>
                  </a:r>
                </a:p>
              </p:txBody>
            </p:sp>
          </p:grpSp>
          <p:sp>
            <p:nvSpPr>
              <p:cNvPr id="132" name="Rectangle 131"/>
              <p:cNvSpPr/>
              <p:nvPr/>
            </p:nvSpPr>
            <p:spPr>
              <a:xfrm>
                <a:off x="1134933" y="6184621"/>
                <a:ext cx="250390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000" b="1" dirty="0">
                    <a:solidFill>
                      <a:srgbClr val="C00000"/>
                    </a:solidFill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</p:grpSp>
        <p:grpSp>
          <p:nvGrpSpPr>
            <p:cNvPr id="102" name="Groupe 240"/>
            <p:cNvGrpSpPr/>
            <p:nvPr/>
          </p:nvGrpSpPr>
          <p:grpSpPr>
            <a:xfrm>
              <a:off x="814706" y="5949280"/>
              <a:ext cx="1109383" cy="331107"/>
              <a:chOff x="814706" y="6309320"/>
              <a:chExt cx="1109383" cy="331107"/>
            </a:xfrm>
          </p:grpSpPr>
          <p:grpSp>
            <p:nvGrpSpPr>
              <p:cNvPr id="123" name="Groupe 233"/>
              <p:cNvGrpSpPr/>
              <p:nvPr/>
            </p:nvGrpSpPr>
            <p:grpSpPr>
              <a:xfrm>
                <a:off x="814706" y="6309320"/>
                <a:ext cx="1109383" cy="280129"/>
                <a:chOff x="2788191" y="5262421"/>
                <a:chExt cx="1109383" cy="280129"/>
              </a:xfrm>
            </p:grpSpPr>
            <p:sp>
              <p:nvSpPr>
                <p:cNvPr id="125" name="ZoneTexte 124"/>
                <p:cNvSpPr txBox="1"/>
                <p:nvPr/>
              </p:nvSpPr>
              <p:spPr>
                <a:xfrm>
                  <a:off x="3615124" y="5262421"/>
                  <a:ext cx="28245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b="1" dirty="0">
                      <a:latin typeface="Calibri" pitchFamily="34" charset="0"/>
                      <a:cs typeface="Calibri" pitchFamily="34" charset="0"/>
                    </a:rPr>
                    <a:t>H</a:t>
                  </a:r>
                </a:p>
              </p:txBody>
            </p:sp>
            <p:sp>
              <p:nvSpPr>
                <p:cNvPr id="126" name="ZoneTexte 125"/>
                <p:cNvSpPr txBox="1"/>
                <p:nvPr/>
              </p:nvSpPr>
              <p:spPr>
                <a:xfrm>
                  <a:off x="2788191" y="5262421"/>
                  <a:ext cx="28245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b="1" dirty="0">
                      <a:latin typeface="Calibri" pitchFamily="34" charset="0"/>
                      <a:cs typeface="Calibri" pitchFamily="34" charset="0"/>
                    </a:rPr>
                    <a:t>H</a:t>
                  </a:r>
                </a:p>
              </p:txBody>
            </p:sp>
            <p:cxnSp>
              <p:nvCxnSpPr>
                <p:cNvPr id="127" name="Connecteur droit 126"/>
                <p:cNvCxnSpPr/>
                <p:nvPr/>
              </p:nvCxnSpPr>
              <p:spPr bwMode="auto">
                <a:xfrm rot="10800000">
                  <a:off x="3330880" y="5401273"/>
                  <a:ext cx="222491" cy="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8" name="Connecteur droit 127"/>
                <p:cNvCxnSpPr/>
                <p:nvPr/>
              </p:nvCxnSpPr>
              <p:spPr bwMode="auto">
                <a:xfrm rot="10800000">
                  <a:off x="2979863" y="5400960"/>
                  <a:ext cx="240334" cy="21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29" name="ZoneTexte 128"/>
                <p:cNvSpPr txBox="1"/>
                <p:nvPr/>
              </p:nvSpPr>
              <p:spPr>
                <a:xfrm>
                  <a:off x="3166552" y="5262421"/>
                  <a:ext cx="26642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b="1" dirty="0">
                      <a:latin typeface="Calibri" pitchFamily="34" charset="0"/>
                      <a:cs typeface="Calibri" pitchFamily="34" charset="0"/>
                    </a:rPr>
                    <a:t>C</a:t>
                  </a:r>
                </a:p>
              </p:txBody>
            </p:sp>
            <p:sp>
              <p:nvSpPr>
                <p:cNvPr id="130" name="ZoneTexte 129"/>
                <p:cNvSpPr txBox="1"/>
                <p:nvPr/>
              </p:nvSpPr>
              <p:spPr>
                <a:xfrm>
                  <a:off x="3496771" y="5265551"/>
                  <a:ext cx="28886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b="1" dirty="0">
                      <a:latin typeface="Calibri" pitchFamily="34" charset="0"/>
                      <a:cs typeface="Calibri" pitchFamily="34" charset="0"/>
                    </a:rPr>
                    <a:t>O</a:t>
                  </a:r>
                </a:p>
              </p:txBody>
            </p:sp>
          </p:grpSp>
          <p:sp>
            <p:nvSpPr>
              <p:cNvPr id="124" name="Rectangle 123"/>
              <p:cNvSpPr/>
              <p:nvPr/>
            </p:nvSpPr>
            <p:spPr>
              <a:xfrm>
                <a:off x="1134933" y="6394206"/>
                <a:ext cx="250390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000" b="1" dirty="0">
                    <a:latin typeface="Calibri" pitchFamily="34" charset="0"/>
                    <a:cs typeface="Calibri" pitchFamily="34" charset="0"/>
                  </a:rPr>
                  <a:t>4</a:t>
                </a:r>
              </a:p>
            </p:txBody>
          </p:sp>
        </p:grpSp>
        <p:cxnSp>
          <p:nvCxnSpPr>
            <p:cNvPr id="103" name="Connecteur droit 102"/>
            <p:cNvCxnSpPr/>
            <p:nvPr/>
          </p:nvCxnSpPr>
          <p:spPr bwMode="auto">
            <a:xfrm rot="5400000">
              <a:off x="1293433" y="5726283"/>
              <a:ext cx="72000" cy="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04" name="Groupe 241"/>
            <p:cNvGrpSpPr/>
            <p:nvPr/>
          </p:nvGrpSpPr>
          <p:grpSpPr>
            <a:xfrm>
              <a:off x="814706" y="6158865"/>
              <a:ext cx="1109383" cy="339095"/>
              <a:chOff x="814706" y="6518905"/>
              <a:chExt cx="1109383" cy="339095"/>
            </a:xfrm>
          </p:grpSpPr>
          <p:grpSp>
            <p:nvGrpSpPr>
              <p:cNvPr id="115" name="Groupe 237"/>
              <p:cNvGrpSpPr/>
              <p:nvPr/>
            </p:nvGrpSpPr>
            <p:grpSpPr>
              <a:xfrm>
                <a:off x="814706" y="6518905"/>
                <a:ext cx="1109383" cy="280128"/>
                <a:chOff x="2796849" y="5669911"/>
                <a:chExt cx="1109383" cy="280128"/>
              </a:xfrm>
            </p:grpSpPr>
            <p:sp>
              <p:nvSpPr>
                <p:cNvPr id="117" name="ZoneTexte 116"/>
                <p:cNvSpPr txBox="1"/>
                <p:nvPr/>
              </p:nvSpPr>
              <p:spPr>
                <a:xfrm>
                  <a:off x="3623782" y="5669911"/>
                  <a:ext cx="28245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b="1" dirty="0">
                      <a:latin typeface="Calibri" pitchFamily="34" charset="0"/>
                      <a:cs typeface="Calibri" pitchFamily="34" charset="0"/>
                    </a:rPr>
                    <a:t>H</a:t>
                  </a:r>
                </a:p>
              </p:txBody>
            </p:sp>
            <p:sp>
              <p:nvSpPr>
                <p:cNvPr id="118" name="ZoneTexte 117"/>
                <p:cNvSpPr txBox="1"/>
                <p:nvPr/>
              </p:nvSpPr>
              <p:spPr>
                <a:xfrm>
                  <a:off x="2796849" y="5669911"/>
                  <a:ext cx="28245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b="1" dirty="0">
                      <a:latin typeface="Calibri" pitchFamily="34" charset="0"/>
                      <a:cs typeface="Calibri" pitchFamily="34" charset="0"/>
                    </a:rPr>
                    <a:t>H</a:t>
                  </a:r>
                </a:p>
              </p:txBody>
            </p:sp>
            <p:cxnSp>
              <p:nvCxnSpPr>
                <p:cNvPr id="119" name="Connecteur droit 118"/>
                <p:cNvCxnSpPr/>
                <p:nvPr/>
              </p:nvCxnSpPr>
              <p:spPr bwMode="auto">
                <a:xfrm rot="10800000">
                  <a:off x="3339538" y="5808763"/>
                  <a:ext cx="222491" cy="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0" name="Connecteur droit 119"/>
                <p:cNvCxnSpPr/>
                <p:nvPr/>
              </p:nvCxnSpPr>
              <p:spPr bwMode="auto">
                <a:xfrm rot="10800000">
                  <a:off x="2988521" y="5808450"/>
                  <a:ext cx="240334" cy="211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21" name="ZoneTexte 120"/>
                <p:cNvSpPr txBox="1"/>
                <p:nvPr/>
              </p:nvSpPr>
              <p:spPr>
                <a:xfrm>
                  <a:off x="3175210" y="5669911"/>
                  <a:ext cx="26642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b="1" dirty="0">
                      <a:latin typeface="Calibri" pitchFamily="34" charset="0"/>
                      <a:cs typeface="Calibri" pitchFamily="34" charset="0"/>
                    </a:rPr>
                    <a:t>C</a:t>
                  </a:r>
                </a:p>
              </p:txBody>
            </p:sp>
            <p:sp>
              <p:nvSpPr>
                <p:cNvPr id="122" name="ZoneTexte 121"/>
                <p:cNvSpPr txBox="1"/>
                <p:nvPr/>
              </p:nvSpPr>
              <p:spPr>
                <a:xfrm>
                  <a:off x="3505429" y="5673040"/>
                  <a:ext cx="28886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b="1" dirty="0">
                      <a:latin typeface="Calibri" pitchFamily="34" charset="0"/>
                      <a:cs typeface="Calibri" pitchFamily="34" charset="0"/>
                    </a:rPr>
                    <a:t>O</a:t>
                  </a:r>
                </a:p>
              </p:txBody>
            </p:sp>
          </p:grpSp>
          <p:sp>
            <p:nvSpPr>
              <p:cNvPr id="116" name="Rectangle 115"/>
              <p:cNvSpPr/>
              <p:nvPr/>
            </p:nvSpPr>
            <p:spPr>
              <a:xfrm>
                <a:off x="1147811" y="6611779"/>
                <a:ext cx="250390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000" b="1" dirty="0">
                    <a:latin typeface="Calibri" pitchFamily="34" charset="0"/>
                    <a:cs typeface="Calibri" pitchFamily="34" charset="0"/>
                  </a:rPr>
                  <a:t>5</a:t>
                </a:r>
              </a:p>
            </p:txBody>
          </p:sp>
        </p:grpSp>
        <p:grpSp>
          <p:nvGrpSpPr>
            <p:cNvPr id="105" name="Groupe 243"/>
            <p:cNvGrpSpPr/>
            <p:nvPr/>
          </p:nvGrpSpPr>
          <p:grpSpPr>
            <a:xfrm>
              <a:off x="1138764" y="6425416"/>
              <a:ext cx="721929" cy="318229"/>
              <a:chOff x="3124409" y="6021288"/>
              <a:chExt cx="721929" cy="318229"/>
            </a:xfrm>
          </p:grpSpPr>
          <p:sp>
            <p:nvSpPr>
              <p:cNvPr id="109" name="ZoneTexte 108"/>
              <p:cNvSpPr txBox="1"/>
              <p:nvPr/>
            </p:nvSpPr>
            <p:spPr>
              <a:xfrm>
                <a:off x="3177063" y="6027242"/>
                <a:ext cx="26642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b="1" dirty="0">
                    <a:latin typeface="Calibri" pitchFamily="34" charset="0"/>
                    <a:cs typeface="Calibri" pitchFamily="34" charset="0"/>
                  </a:rPr>
                  <a:t>C</a:t>
                </a:r>
              </a:p>
            </p:txBody>
          </p:sp>
          <p:sp>
            <p:nvSpPr>
              <p:cNvPr id="110" name="ZoneTexte 109"/>
              <p:cNvSpPr txBox="1"/>
              <p:nvPr/>
            </p:nvSpPr>
            <p:spPr>
              <a:xfrm>
                <a:off x="3446881" y="6023370"/>
                <a:ext cx="28886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b="1" dirty="0">
                    <a:latin typeface="Calibri" pitchFamily="34" charset="0"/>
                    <a:cs typeface="Calibri" pitchFamily="34" charset="0"/>
                  </a:rPr>
                  <a:t>O</a:t>
                </a:r>
              </a:p>
            </p:txBody>
          </p:sp>
          <p:sp>
            <p:nvSpPr>
              <p:cNvPr id="111" name="ZoneTexte 110"/>
              <p:cNvSpPr txBox="1"/>
              <p:nvPr/>
            </p:nvSpPr>
            <p:spPr>
              <a:xfrm>
                <a:off x="3563888" y="6021288"/>
                <a:ext cx="2824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b="1" dirty="0">
                    <a:latin typeface="Calibri" pitchFamily="34" charset="0"/>
                    <a:cs typeface="Calibri" pitchFamily="34" charset="0"/>
                  </a:rPr>
                  <a:t>H</a:t>
                </a:r>
              </a:p>
            </p:txBody>
          </p:sp>
          <p:sp>
            <p:nvSpPr>
              <p:cNvPr id="112" name="ZoneTexte 111"/>
              <p:cNvSpPr txBox="1"/>
              <p:nvPr/>
            </p:nvSpPr>
            <p:spPr>
              <a:xfrm>
                <a:off x="3270854" y="6025562"/>
                <a:ext cx="2824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b="1" dirty="0">
                    <a:latin typeface="Calibri" pitchFamily="34" charset="0"/>
                    <a:cs typeface="Calibri" pitchFamily="34" charset="0"/>
                  </a:rPr>
                  <a:t>H</a:t>
                </a:r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3124409" y="6093296"/>
                <a:ext cx="250390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000" b="1" dirty="0">
                    <a:latin typeface="Calibri" pitchFamily="34" charset="0"/>
                    <a:cs typeface="Calibri" pitchFamily="34" charset="0"/>
                  </a:rPr>
                  <a:t>6</a:t>
                </a:r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3380059" y="6093296"/>
                <a:ext cx="250390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000" b="1" dirty="0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</p:grpSp>
        <p:cxnSp>
          <p:nvCxnSpPr>
            <p:cNvPr id="106" name="Connecteur droit 105"/>
            <p:cNvCxnSpPr/>
            <p:nvPr/>
          </p:nvCxnSpPr>
          <p:spPr bwMode="auto">
            <a:xfrm rot="5400000">
              <a:off x="1288661" y="5970227"/>
              <a:ext cx="72000" cy="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7" name="Connecteur droit 106"/>
            <p:cNvCxnSpPr/>
            <p:nvPr/>
          </p:nvCxnSpPr>
          <p:spPr bwMode="auto">
            <a:xfrm rot="5400000">
              <a:off x="1288661" y="6186251"/>
              <a:ext cx="72000" cy="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8" name="Connecteur droit 107"/>
            <p:cNvCxnSpPr/>
            <p:nvPr/>
          </p:nvCxnSpPr>
          <p:spPr bwMode="auto">
            <a:xfrm rot="5400000">
              <a:off x="1277641" y="6434235"/>
              <a:ext cx="108000" cy="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56" name="ZoneTexte 155"/>
          <p:cNvSpPr txBox="1"/>
          <p:nvPr/>
        </p:nvSpPr>
        <p:spPr>
          <a:xfrm>
            <a:off x="7438577" y="1376155"/>
            <a:ext cx="760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CH</a:t>
            </a:r>
            <a:r>
              <a:rPr lang="fr-FR" sz="1600" b="1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fr-FR" sz="1600" b="1" dirty="0">
                <a:latin typeface="Calibri" pitchFamily="34" charset="0"/>
                <a:cs typeface="Calibri" pitchFamily="34" charset="0"/>
              </a:rPr>
              <a:t>OH</a:t>
            </a:r>
          </a:p>
        </p:txBody>
      </p:sp>
      <p:sp>
        <p:nvSpPr>
          <p:cNvPr id="157" name="ZoneTexte 156"/>
          <p:cNvSpPr txBox="1"/>
          <p:nvPr/>
        </p:nvSpPr>
        <p:spPr>
          <a:xfrm>
            <a:off x="7449790" y="2232124"/>
            <a:ext cx="760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CH</a:t>
            </a:r>
            <a:r>
              <a:rPr lang="fr-FR" sz="1600" b="1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fr-FR" sz="1600" b="1" dirty="0">
                <a:latin typeface="Calibri" pitchFamily="34" charset="0"/>
                <a:cs typeface="Calibri" pitchFamily="34" charset="0"/>
              </a:rPr>
              <a:t>OH</a:t>
            </a:r>
          </a:p>
        </p:txBody>
      </p:sp>
      <p:sp>
        <p:nvSpPr>
          <p:cNvPr id="159" name="ZoneTexte 158"/>
          <p:cNvSpPr txBox="1"/>
          <p:nvPr/>
        </p:nvSpPr>
        <p:spPr>
          <a:xfrm>
            <a:off x="2898912" y="3595508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C</a:t>
            </a:r>
          </a:p>
        </p:txBody>
      </p:sp>
      <p:sp>
        <p:nvSpPr>
          <p:cNvPr id="160" name="ZoneTexte 159"/>
          <p:cNvSpPr txBox="1"/>
          <p:nvPr/>
        </p:nvSpPr>
        <p:spPr>
          <a:xfrm>
            <a:off x="3234171" y="3590697"/>
            <a:ext cx="3241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O</a:t>
            </a:r>
          </a:p>
        </p:txBody>
      </p:sp>
      <p:sp>
        <p:nvSpPr>
          <p:cNvPr id="161" name="ZoneTexte 160"/>
          <p:cNvSpPr txBox="1"/>
          <p:nvPr/>
        </p:nvSpPr>
        <p:spPr>
          <a:xfrm>
            <a:off x="3379557" y="3588111"/>
            <a:ext cx="314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H</a:t>
            </a:r>
          </a:p>
        </p:txBody>
      </p:sp>
      <p:sp>
        <p:nvSpPr>
          <p:cNvPr id="162" name="ZoneTexte 161"/>
          <p:cNvSpPr txBox="1"/>
          <p:nvPr/>
        </p:nvSpPr>
        <p:spPr>
          <a:xfrm>
            <a:off x="3015451" y="3593421"/>
            <a:ext cx="314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H</a:t>
            </a:r>
          </a:p>
        </p:txBody>
      </p:sp>
      <p:cxnSp>
        <p:nvCxnSpPr>
          <p:cNvPr id="163" name="Connecteur droit 162"/>
          <p:cNvCxnSpPr/>
          <p:nvPr/>
        </p:nvCxnSpPr>
        <p:spPr bwMode="auto">
          <a:xfrm rot="5400000">
            <a:off x="2883522" y="2147532"/>
            <a:ext cx="255974" cy="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4" name="ZoneTexte 163"/>
          <p:cNvSpPr txBox="1"/>
          <p:nvPr/>
        </p:nvSpPr>
        <p:spPr>
          <a:xfrm>
            <a:off x="3143178" y="3690235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165" name="ZoneTexte 164"/>
          <p:cNvSpPr txBox="1"/>
          <p:nvPr/>
        </p:nvSpPr>
        <p:spPr>
          <a:xfrm>
            <a:off x="2872302" y="1764149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C</a:t>
            </a:r>
          </a:p>
        </p:txBody>
      </p:sp>
      <p:sp>
        <p:nvSpPr>
          <p:cNvPr id="166" name="ZoneTexte 165"/>
          <p:cNvSpPr txBox="1"/>
          <p:nvPr/>
        </p:nvSpPr>
        <p:spPr>
          <a:xfrm>
            <a:off x="3202096" y="1768038"/>
            <a:ext cx="3241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O</a:t>
            </a:r>
          </a:p>
        </p:txBody>
      </p:sp>
      <p:cxnSp>
        <p:nvCxnSpPr>
          <p:cNvPr id="167" name="Connecteur droit 166"/>
          <p:cNvCxnSpPr/>
          <p:nvPr/>
        </p:nvCxnSpPr>
        <p:spPr bwMode="auto">
          <a:xfrm rot="5400000">
            <a:off x="2883509" y="1717965"/>
            <a:ext cx="255974" cy="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8" name="Rectangle 167"/>
          <p:cNvSpPr/>
          <p:nvPr/>
        </p:nvSpPr>
        <p:spPr>
          <a:xfrm>
            <a:off x="2780814" y="1419900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2794220" y="1898556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170" name="Rectangle 169"/>
          <p:cNvSpPr/>
          <p:nvPr/>
        </p:nvSpPr>
        <p:spPr>
          <a:xfrm>
            <a:off x="2813642" y="3678260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6</a:t>
            </a:r>
          </a:p>
        </p:txBody>
      </p:sp>
      <p:sp>
        <p:nvSpPr>
          <p:cNvPr id="171" name="ZoneTexte 170"/>
          <p:cNvSpPr txBox="1"/>
          <p:nvPr/>
        </p:nvSpPr>
        <p:spPr>
          <a:xfrm>
            <a:off x="2843398" y="1324043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C</a:t>
            </a:r>
          </a:p>
        </p:txBody>
      </p:sp>
      <p:sp>
        <p:nvSpPr>
          <p:cNvPr id="172" name="ZoneTexte 171"/>
          <p:cNvSpPr txBox="1"/>
          <p:nvPr/>
        </p:nvSpPr>
        <p:spPr>
          <a:xfrm>
            <a:off x="3174086" y="1319461"/>
            <a:ext cx="3241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O</a:t>
            </a:r>
          </a:p>
        </p:txBody>
      </p:sp>
      <p:sp>
        <p:nvSpPr>
          <p:cNvPr id="173" name="ZoneTexte 172"/>
          <p:cNvSpPr txBox="1"/>
          <p:nvPr/>
        </p:nvSpPr>
        <p:spPr>
          <a:xfrm>
            <a:off x="3319472" y="1316875"/>
            <a:ext cx="314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H</a:t>
            </a:r>
          </a:p>
        </p:txBody>
      </p:sp>
      <p:sp>
        <p:nvSpPr>
          <p:cNvPr id="174" name="ZoneTexte 173"/>
          <p:cNvSpPr txBox="1"/>
          <p:nvPr/>
        </p:nvSpPr>
        <p:spPr>
          <a:xfrm>
            <a:off x="2955366" y="1322185"/>
            <a:ext cx="314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H</a:t>
            </a:r>
          </a:p>
        </p:txBody>
      </p:sp>
      <p:sp>
        <p:nvSpPr>
          <p:cNvPr id="175" name="ZoneTexte 174"/>
          <p:cNvSpPr txBox="1"/>
          <p:nvPr/>
        </p:nvSpPr>
        <p:spPr>
          <a:xfrm>
            <a:off x="3083093" y="1418999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2</a:t>
            </a:r>
          </a:p>
        </p:txBody>
      </p:sp>
      <p:grpSp>
        <p:nvGrpSpPr>
          <p:cNvPr id="176" name="Groupe 208"/>
          <p:cNvGrpSpPr/>
          <p:nvPr/>
        </p:nvGrpSpPr>
        <p:grpSpPr>
          <a:xfrm>
            <a:off x="3098174" y="1917185"/>
            <a:ext cx="180242" cy="49761"/>
            <a:chOff x="1394900" y="3630526"/>
            <a:chExt cx="180242" cy="49761"/>
          </a:xfrm>
        </p:grpSpPr>
        <p:cxnSp>
          <p:nvCxnSpPr>
            <p:cNvPr id="177" name="Connecteur droit 176"/>
            <p:cNvCxnSpPr/>
            <p:nvPr/>
          </p:nvCxnSpPr>
          <p:spPr bwMode="auto">
            <a:xfrm rot="10800000">
              <a:off x="1394900" y="3630526"/>
              <a:ext cx="180000" cy="1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8" name="Connecteur droit 177"/>
            <p:cNvCxnSpPr/>
            <p:nvPr/>
          </p:nvCxnSpPr>
          <p:spPr bwMode="auto">
            <a:xfrm rot="10800000">
              <a:off x="1395142" y="3680286"/>
              <a:ext cx="180000" cy="1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79" name="ZoneTexte 178"/>
          <p:cNvSpPr txBox="1"/>
          <p:nvPr/>
        </p:nvSpPr>
        <p:spPr>
          <a:xfrm>
            <a:off x="3304271" y="2196195"/>
            <a:ext cx="314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</a:t>
            </a:r>
          </a:p>
        </p:txBody>
      </p:sp>
      <p:sp>
        <p:nvSpPr>
          <p:cNvPr id="180" name="ZoneTexte 179"/>
          <p:cNvSpPr txBox="1"/>
          <p:nvPr/>
        </p:nvSpPr>
        <p:spPr>
          <a:xfrm>
            <a:off x="2282911" y="2206953"/>
            <a:ext cx="314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</a:t>
            </a:r>
          </a:p>
        </p:txBody>
      </p:sp>
      <p:cxnSp>
        <p:nvCxnSpPr>
          <p:cNvPr id="181" name="Connecteur droit 180"/>
          <p:cNvCxnSpPr/>
          <p:nvPr/>
        </p:nvCxnSpPr>
        <p:spPr bwMode="auto">
          <a:xfrm rot="5400000">
            <a:off x="2897979" y="2579578"/>
            <a:ext cx="255974" cy="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2" name="Connecteur droit 181"/>
          <p:cNvCxnSpPr/>
          <p:nvPr/>
        </p:nvCxnSpPr>
        <p:spPr bwMode="auto">
          <a:xfrm rot="10800000">
            <a:off x="3090942" y="2368724"/>
            <a:ext cx="276452" cy="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3" name="Connecteur droit 182"/>
          <p:cNvCxnSpPr/>
          <p:nvPr/>
        </p:nvCxnSpPr>
        <p:spPr bwMode="auto">
          <a:xfrm rot="10800000">
            <a:off x="2654792" y="2368335"/>
            <a:ext cx="298623" cy="26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4" name="ZoneTexte 183"/>
          <p:cNvSpPr txBox="1"/>
          <p:nvPr/>
        </p:nvSpPr>
        <p:spPr>
          <a:xfrm>
            <a:off x="2886759" y="2196195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sp>
        <p:nvSpPr>
          <p:cNvPr id="185" name="ZoneTexte 184"/>
          <p:cNvSpPr txBox="1"/>
          <p:nvPr/>
        </p:nvSpPr>
        <p:spPr>
          <a:xfrm>
            <a:off x="2413671" y="2200084"/>
            <a:ext cx="3241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</a:t>
            </a:r>
          </a:p>
        </p:txBody>
      </p:sp>
      <p:sp>
        <p:nvSpPr>
          <p:cNvPr id="186" name="Ellipse 185"/>
          <p:cNvSpPr/>
          <p:nvPr/>
        </p:nvSpPr>
        <p:spPr bwMode="auto">
          <a:xfrm>
            <a:off x="2262195" y="2142139"/>
            <a:ext cx="1368152" cy="504056"/>
          </a:xfrm>
          <a:prstGeom prst="ellipse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7" name="ZoneTexte 186"/>
          <p:cNvSpPr txBox="1"/>
          <p:nvPr/>
        </p:nvSpPr>
        <p:spPr>
          <a:xfrm>
            <a:off x="3024877" y="2146608"/>
            <a:ext cx="264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</a:rPr>
              <a:t>*</a:t>
            </a:r>
          </a:p>
        </p:txBody>
      </p:sp>
      <p:sp>
        <p:nvSpPr>
          <p:cNvPr id="188" name="ZoneTexte 187"/>
          <p:cNvSpPr txBox="1"/>
          <p:nvPr/>
        </p:nvSpPr>
        <p:spPr>
          <a:xfrm>
            <a:off x="3445797" y="2636415"/>
            <a:ext cx="314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H</a:t>
            </a:r>
          </a:p>
        </p:txBody>
      </p:sp>
      <p:sp>
        <p:nvSpPr>
          <p:cNvPr id="189" name="ZoneTexte 188"/>
          <p:cNvSpPr txBox="1"/>
          <p:nvPr/>
        </p:nvSpPr>
        <p:spPr>
          <a:xfrm>
            <a:off x="2436349" y="2636415"/>
            <a:ext cx="314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H</a:t>
            </a:r>
          </a:p>
        </p:txBody>
      </p:sp>
      <p:cxnSp>
        <p:nvCxnSpPr>
          <p:cNvPr id="190" name="Connecteur droit 189"/>
          <p:cNvCxnSpPr/>
          <p:nvPr/>
        </p:nvCxnSpPr>
        <p:spPr bwMode="auto">
          <a:xfrm rot="10800000">
            <a:off x="3092614" y="2808944"/>
            <a:ext cx="276452" cy="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1" name="Connecteur droit 190"/>
          <p:cNvCxnSpPr/>
          <p:nvPr/>
        </p:nvCxnSpPr>
        <p:spPr bwMode="auto">
          <a:xfrm rot="10800000">
            <a:off x="2656464" y="2808555"/>
            <a:ext cx="298623" cy="26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2" name="ZoneTexte 191"/>
          <p:cNvSpPr txBox="1"/>
          <p:nvPr/>
        </p:nvSpPr>
        <p:spPr>
          <a:xfrm>
            <a:off x="2888431" y="2636415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C</a:t>
            </a:r>
          </a:p>
        </p:txBody>
      </p:sp>
      <p:sp>
        <p:nvSpPr>
          <p:cNvPr id="193" name="ZoneTexte 192"/>
          <p:cNvSpPr txBox="1"/>
          <p:nvPr/>
        </p:nvSpPr>
        <p:spPr>
          <a:xfrm>
            <a:off x="3298739" y="2640304"/>
            <a:ext cx="3241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O</a:t>
            </a:r>
          </a:p>
        </p:txBody>
      </p:sp>
      <p:sp>
        <p:nvSpPr>
          <p:cNvPr id="194" name="ZoneTexte 193"/>
          <p:cNvSpPr txBox="1"/>
          <p:nvPr/>
        </p:nvSpPr>
        <p:spPr>
          <a:xfrm>
            <a:off x="3026549" y="2586828"/>
            <a:ext cx="264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*</a:t>
            </a:r>
          </a:p>
        </p:txBody>
      </p:sp>
      <p:sp>
        <p:nvSpPr>
          <p:cNvPr id="195" name="Rectangle 194"/>
          <p:cNvSpPr/>
          <p:nvPr/>
        </p:nvSpPr>
        <p:spPr>
          <a:xfrm>
            <a:off x="2820671" y="2358218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196" name="Rectangle 195"/>
          <p:cNvSpPr/>
          <p:nvPr/>
        </p:nvSpPr>
        <p:spPr>
          <a:xfrm>
            <a:off x="2820671" y="2743658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4</a:t>
            </a:r>
          </a:p>
        </p:txBody>
      </p:sp>
      <p:cxnSp>
        <p:nvCxnSpPr>
          <p:cNvPr id="197" name="Connecteur droit 196"/>
          <p:cNvCxnSpPr/>
          <p:nvPr/>
        </p:nvCxnSpPr>
        <p:spPr bwMode="auto">
          <a:xfrm rot="5400000">
            <a:off x="2908737" y="3085898"/>
            <a:ext cx="255974" cy="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8" name="ZoneTexte 197"/>
          <p:cNvSpPr txBox="1"/>
          <p:nvPr/>
        </p:nvSpPr>
        <p:spPr>
          <a:xfrm>
            <a:off x="3456555" y="3142735"/>
            <a:ext cx="314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H</a:t>
            </a:r>
          </a:p>
        </p:txBody>
      </p:sp>
      <p:sp>
        <p:nvSpPr>
          <p:cNvPr id="199" name="ZoneTexte 198"/>
          <p:cNvSpPr txBox="1"/>
          <p:nvPr/>
        </p:nvSpPr>
        <p:spPr>
          <a:xfrm>
            <a:off x="2447107" y="3142735"/>
            <a:ext cx="314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H</a:t>
            </a:r>
          </a:p>
        </p:txBody>
      </p:sp>
      <p:cxnSp>
        <p:nvCxnSpPr>
          <p:cNvPr id="200" name="Connecteur droit 199"/>
          <p:cNvCxnSpPr/>
          <p:nvPr/>
        </p:nvCxnSpPr>
        <p:spPr bwMode="auto">
          <a:xfrm rot="10800000">
            <a:off x="3103372" y="3315264"/>
            <a:ext cx="276452" cy="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1" name="Connecteur droit 200"/>
          <p:cNvCxnSpPr/>
          <p:nvPr/>
        </p:nvCxnSpPr>
        <p:spPr bwMode="auto">
          <a:xfrm rot="10800000">
            <a:off x="2667222" y="3314875"/>
            <a:ext cx="298623" cy="26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2" name="ZoneTexte 201"/>
          <p:cNvSpPr txBox="1"/>
          <p:nvPr/>
        </p:nvSpPr>
        <p:spPr>
          <a:xfrm>
            <a:off x="2899189" y="3142735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C</a:t>
            </a:r>
          </a:p>
        </p:txBody>
      </p:sp>
      <p:sp>
        <p:nvSpPr>
          <p:cNvPr id="203" name="ZoneTexte 202"/>
          <p:cNvSpPr txBox="1"/>
          <p:nvPr/>
        </p:nvSpPr>
        <p:spPr>
          <a:xfrm>
            <a:off x="3309497" y="3146624"/>
            <a:ext cx="3241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O</a:t>
            </a:r>
          </a:p>
        </p:txBody>
      </p:sp>
      <p:sp>
        <p:nvSpPr>
          <p:cNvPr id="204" name="ZoneTexte 203"/>
          <p:cNvSpPr txBox="1"/>
          <p:nvPr/>
        </p:nvSpPr>
        <p:spPr>
          <a:xfrm>
            <a:off x="3037307" y="3093148"/>
            <a:ext cx="264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*</a:t>
            </a:r>
          </a:p>
        </p:txBody>
      </p:sp>
      <p:cxnSp>
        <p:nvCxnSpPr>
          <p:cNvPr id="205" name="Connecteur droit 204"/>
          <p:cNvCxnSpPr/>
          <p:nvPr/>
        </p:nvCxnSpPr>
        <p:spPr bwMode="auto">
          <a:xfrm rot="5400000">
            <a:off x="2905523" y="3533018"/>
            <a:ext cx="255974" cy="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6" name="Rectangle 205"/>
          <p:cNvSpPr/>
          <p:nvPr/>
        </p:nvSpPr>
        <p:spPr>
          <a:xfrm>
            <a:off x="2831429" y="3249978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5</a:t>
            </a:r>
          </a:p>
        </p:txBody>
      </p:sp>
      <p:sp>
        <p:nvSpPr>
          <p:cNvPr id="207" name="ZoneTexte 206"/>
          <p:cNvSpPr txBox="1"/>
          <p:nvPr/>
        </p:nvSpPr>
        <p:spPr>
          <a:xfrm>
            <a:off x="2541515" y="3900338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atin typeface="Calibri" pitchFamily="34" charset="0"/>
                <a:cs typeface="Calibri" pitchFamily="34" charset="0"/>
              </a:rPr>
              <a:t>D-Fructose</a:t>
            </a:r>
          </a:p>
        </p:txBody>
      </p:sp>
      <p:grpSp>
        <p:nvGrpSpPr>
          <p:cNvPr id="322" name="Grouper 321"/>
          <p:cNvGrpSpPr/>
          <p:nvPr/>
        </p:nvGrpSpPr>
        <p:grpSpPr>
          <a:xfrm>
            <a:off x="6202906" y="3629509"/>
            <a:ext cx="2979024" cy="2094544"/>
            <a:chOff x="4790808" y="4641732"/>
            <a:chExt cx="2979024" cy="2094544"/>
          </a:xfrm>
        </p:grpSpPr>
        <p:sp>
          <p:nvSpPr>
            <p:cNvPr id="240" name="ZoneTexte 239"/>
            <p:cNvSpPr txBox="1"/>
            <p:nvPr/>
          </p:nvSpPr>
          <p:spPr>
            <a:xfrm>
              <a:off x="5217812" y="6336166"/>
              <a:ext cx="22476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  <a:latin typeface="Symbol" pitchFamily="18" charset="2"/>
                  <a:cs typeface="Calibri" pitchFamily="34" charset="0"/>
                </a:rPr>
                <a:t>a</a:t>
              </a:r>
              <a:r>
                <a:rPr lang="fr-FR" sz="2000" b="1" dirty="0">
                  <a:latin typeface="Calibri" pitchFamily="34" charset="0"/>
                  <a:cs typeface="Calibri" pitchFamily="34" charset="0"/>
                </a:rPr>
                <a:t>-D-</a:t>
              </a:r>
              <a:r>
                <a:rPr lang="fr-FR" sz="2000" b="1" dirty="0" err="1">
                  <a:latin typeface="Calibri" pitchFamily="34" charset="0"/>
                  <a:cs typeface="Calibri" pitchFamily="34" charset="0"/>
                </a:rPr>
                <a:t>fructofuranose</a:t>
              </a:r>
              <a:endParaRPr lang="fr-FR" sz="2000" b="1" dirty="0"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242" name="Groupe 130"/>
            <p:cNvGrpSpPr/>
            <p:nvPr/>
          </p:nvGrpSpPr>
          <p:grpSpPr>
            <a:xfrm>
              <a:off x="5692294" y="5221827"/>
              <a:ext cx="1201930" cy="378580"/>
              <a:chOff x="7057738" y="1696629"/>
              <a:chExt cx="1201930" cy="473225"/>
            </a:xfrm>
            <a:solidFill>
              <a:schemeClr val="tx1"/>
            </a:solidFill>
          </p:grpSpPr>
          <p:sp>
            <p:nvSpPr>
              <p:cNvPr id="274" name="Forme libre 273"/>
              <p:cNvSpPr/>
              <p:nvPr/>
            </p:nvSpPr>
            <p:spPr bwMode="auto">
              <a:xfrm>
                <a:off x="7057738" y="1698351"/>
                <a:ext cx="328474" cy="470517"/>
              </a:xfrm>
              <a:custGeom>
                <a:avLst/>
                <a:gdLst>
                  <a:gd name="connsiteX0" fmla="*/ 0 w 328474"/>
                  <a:gd name="connsiteY0" fmla="*/ 0 h 470517"/>
                  <a:gd name="connsiteX1" fmla="*/ 328474 w 328474"/>
                  <a:gd name="connsiteY1" fmla="*/ 470517 h 470517"/>
                  <a:gd name="connsiteX2" fmla="*/ 328474 w 328474"/>
                  <a:gd name="connsiteY2" fmla="*/ 423169 h 470517"/>
                  <a:gd name="connsiteX3" fmla="*/ 0 w 328474"/>
                  <a:gd name="connsiteY3" fmla="*/ 0 h 470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8474" h="470517">
                    <a:moveTo>
                      <a:pt x="0" y="0"/>
                    </a:moveTo>
                    <a:lnTo>
                      <a:pt x="328474" y="470517"/>
                    </a:lnTo>
                    <a:lnTo>
                      <a:pt x="328474" y="42316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sp>
            <p:nvSpPr>
              <p:cNvPr id="275" name="Rectangle 274"/>
              <p:cNvSpPr/>
              <p:nvPr/>
            </p:nvSpPr>
            <p:spPr bwMode="auto">
              <a:xfrm>
                <a:off x="7386221" y="2123736"/>
                <a:ext cx="541529" cy="46118"/>
              </a:xfrm>
              <a:prstGeom prst="rect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sp>
            <p:nvSpPr>
              <p:cNvPr id="276" name="Forme libre 275"/>
              <p:cNvSpPr/>
              <p:nvPr/>
            </p:nvSpPr>
            <p:spPr bwMode="auto">
              <a:xfrm flipH="1">
                <a:off x="7931194" y="1696629"/>
                <a:ext cx="328474" cy="470517"/>
              </a:xfrm>
              <a:custGeom>
                <a:avLst/>
                <a:gdLst>
                  <a:gd name="connsiteX0" fmla="*/ 0 w 328474"/>
                  <a:gd name="connsiteY0" fmla="*/ 0 h 470517"/>
                  <a:gd name="connsiteX1" fmla="*/ 328474 w 328474"/>
                  <a:gd name="connsiteY1" fmla="*/ 470517 h 470517"/>
                  <a:gd name="connsiteX2" fmla="*/ 328474 w 328474"/>
                  <a:gd name="connsiteY2" fmla="*/ 423169 h 470517"/>
                  <a:gd name="connsiteX3" fmla="*/ 0 w 328474"/>
                  <a:gd name="connsiteY3" fmla="*/ 0 h 470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8474" h="470517">
                    <a:moveTo>
                      <a:pt x="0" y="0"/>
                    </a:moveTo>
                    <a:lnTo>
                      <a:pt x="328474" y="470517"/>
                    </a:lnTo>
                    <a:lnTo>
                      <a:pt x="328474" y="42316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</p:grpSp>
        <p:cxnSp>
          <p:nvCxnSpPr>
            <p:cNvPr id="243" name="Connecteur droit 242"/>
            <p:cNvCxnSpPr/>
            <p:nvPr/>
          </p:nvCxnSpPr>
          <p:spPr bwMode="auto">
            <a:xfrm rot="5400000">
              <a:off x="5503505" y="5234053"/>
              <a:ext cx="37167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4" name="Connecteur droit 243"/>
            <p:cNvCxnSpPr/>
            <p:nvPr/>
          </p:nvCxnSpPr>
          <p:spPr bwMode="auto">
            <a:xfrm rot="5400000">
              <a:off x="5829504" y="5573578"/>
              <a:ext cx="37167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5" name="Connecteur droit 244"/>
            <p:cNvCxnSpPr/>
            <p:nvPr/>
          </p:nvCxnSpPr>
          <p:spPr bwMode="auto">
            <a:xfrm rot="5400000">
              <a:off x="6373498" y="5576610"/>
              <a:ext cx="37167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6" name="Connecteur droit 245"/>
            <p:cNvCxnSpPr/>
            <p:nvPr/>
          </p:nvCxnSpPr>
          <p:spPr bwMode="auto">
            <a:xfrm rot="5400000">
              <a:off x="6726174" y="5216699"/>
              <a:ext cx="37167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0" name="ZoneTexte 249"/>
            <p:cNvSpPr txBox="1"/>
            <p:nvPr/>
          </p:nvSpPr>
          <p:spPr>
            <a:xfrm>
              <a:off x="6377004" y="5654054"/>
              <a:ext cx="386644" cy="381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500" b="1" dirty="0">
                  <a:latin typeface="Calibri" pitchFamily="34" charset="0"/>
                  <a:cs typeface="Calibri" pitchFamily="34" charset="0"/>
                </a:rPr>
                <a:t>H</a:t>
              </a:r>
            </a:p>
          </p:txBody>
        </p:sp>
        <p:sp>
          <p:nvSpPr>
            <p:cNvPr id="251" name="ZoneTexte 250"/>
            <p:cNvSpPr txBox="1"/>
            <p:nvPr/>
          </p:nvSpPr>
          <p:spPr>
            <a:xfrm>
              <a:off x="5486133" y="5313953"/>
              <a:ext cx="386644" cy="381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500" b="1" dirty="0">
                  <a:latin typeface="Calibri" pitchFamily="34" charset="0"/>
                  <a:cs typeface="Calibri" pitchFamily="34" charset="0"/>
                </a:rPr>
                <a:t>H</a:t>
              </a:r>
            </a:p>
          </p:txBody>
        </p:sp>
        <p:sp>
          <p:nvSpPr>
            <p:cNvPr id="253" name="ZoneTexte 252"/>
            <p:cNvSpPr txBox="1"/>
            <p:nvPr/>
          </p:nvSpPr>
          <p:spPr>
            <a:xfrm>
              <a:off x="5826477" y="5096509"/>
              <a:ext cx="386644" cy="381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500" b="1" dirty="0">
                  <a:latin typeface="Calibri" pitchFamily="34" charset="0"/>
                  <a:cs typeface="Calibri" pitchFamily="34" charset="0"/>
                </a:rPr>
                <a:t>H</a:t>
              </a:r>
            </a:p>
          </p:txBody>
        </p:sp>
        <p:sp>
          <p:nvSpPr>
            <p:cNvPr id="254" name="ZoneTexte 253"/>
            <p:cNvSpPr txBox="1"/>
            <p:nvPr/>
          </p:nvSpPr>
          <p:spPr>
            <a:xfrm>
              <a:off x="5825720" y="5658088"/>
              <a:ext cx="603732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500" b="1" dirty="0">
                  <a:latin typeface="Calibri" pitchFamily="34" charset="0"/>
                  <a:cs typeface="Calibri" pitchFamily="34" charset="0"/>
                </a:rPr>
                <a:t>OH</a:t>
              </a:r>
            </a:p>
          </p:txBody>
        </p:sp>
        <p:sp>
          <p:nvSpPr>
            <p:cNvPr id="255" name="ZoneTexte 254"/>
            <p:cNvSpPr txBox="1"/>
            <p:nvPr/>
          </p:nvSpPr>
          <p:spPr>
            <a:xfrm>
              <a:off x="6156188" y="5013356"/>
              <a:ext cx="603732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500" b="1" dirty="0">
                  <a:latin typeface="Calibri" pitchFamily="34" charset="0"/>
                  <a:cs typeface="Calibri" pitchFamily="34" charset="0"/>
                </a:rPr>
                <a:t>HO</a:t>
              </a:r>
            </a:p>
          </p:txBody>
        </p:sp>
        <p:sp>
          <p:nvSpPr>
            <p:cNvPr id="256" name="ZoneTexte 255"/>
            <p:cNvSpPr txBox="1"/>
            <p:nvPr/>
          </p:nvSpPr>
          <p:spPr>
            <a:xfrm>
              <a:off x="6721202" y="5294994"/>
              <a:ext cx="603732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500" b="1" dirty="0">
                  <a:latin typeface="Calibri" pitchFamily="34" charset="0"/>
                  <a:cs typeface="Calibri" pitchFamily="34" charset="0"/>
                </a:rPr>
                <a:t>OH</a:t>
              </a:r>
            </a:p>
          </p:txBody>
        </p:sp>
        <p:sp>
          <p:nvSpPr>
            <p:cNvPr id="257" name="ZoneTexte 256"/>
            <p:cNvSpPr txBox="1"/>
            <p:nvPr/>
          </p:nvSpPr>
          <p:spPr>
            <a:xfrm>
              <a:off x="6097752" y="4728097"/>
              <a:ext cx="401072" cy="381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500" b="1" dirty="0">
                  <a:latin typeface="Calibri" pitchFamily="34" charset="0"/>
                  <a:cs typeface="Calibri" pitchFamily="34" charset="0"/>
                </a:rPr>
                <a:t>O</a:t>
              </a:r>
            </a:p>
          </p:txBody>
        </p:sp>
        <p:sp>
          <p:nvSpPr>
            <p:cNvPr id="258" name="Forme libre 257"/>
            <p:cNvSpPr/>
            <p:nvPr/>
          </p:nvSpPr>
          <p:spPr bwMode="auto">
            <a:xfrm>
              <a:off x="5694143" y="4949146"/>
              <a:ext cx="482138" cy="292608"/>
            </a:xfrm>
            <a:custGeom>
              <a:avLst/>
              <a:gdLst>
                <a:gd name="connsiteX0" fmla="*/ 0 w 482138"/>
                <a:gd name="connsiteY0" fmla="*/ 365760 h 365760"/>
                <a:gd name="connsiteX1" fmla="*/ 482138 w 482138"/>
                <a:gd name="connsiteY1" fmla="*/ 0 h 36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2138" h="365760">
                  <a:moveTo>
                    <a:pt x="0" y="365760"/>
                  </a:moveTo>
                  <a:lnTo>
                    <a:pt x="482138" y="0"/>
                  </a:lnTo>
                </a:path>
              </a:pathLst>
            </a:cu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9" name="Forme libre 258"/>
            <p:cNvSpPr/>
            <p:nvPr/>
          </p:nvSpPr>
          <p:spPr bwMode="auto">
            <a:xfrm flipH="1">
              <a:off x="6414116" y="4935540"/>
              <a:ext cx="482138" cy="292608"/>
            </a:xfrm>
            <a:custGeom>
              <a:avLst/>
              <a:gdLst>
                <a:gd name="connsiteX0" fmla="*/ 0 w 482138"/>
                <a:gd name="connsiteY0" fmla="*/ 365760 h 365760"/>
                <a:gd name="connsiteX1" fmla="*/ 482138 w 482138"/>
                <a:gd name="connsiteY1" fmla="*/ 0 h 36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2138" h="365760">
                  <a:moveTo>
                    <a:pt x="0" y="365760"/>
                  </a:moveTo>
                  <a:lnTo>
                    <a:pt x="482138" y="0"/>
                  </a:lnTo>
                </a:path>
              </a:pathLst>
            </a:cu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5" name="ZoneTexte 264"/>
            <p:cNvSpPr txBox="1"/>
            <p:nvPr/>
          </p:nvSpPr>
          <p:spPr>
            <a:xfrm>
              <a:off x="6863951" y="5076482"/>
              <a:ext cx="301686" cy="295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0" b="1" dirty="0">
                  <a:latin typeface="Calibri" pitchFamily="34" charset="0"/>
                  <a:cs typeface="Calibri" pitchFamily="34" charset="0"/>
                </a:rPr>
                <a:t>2</a:t>
              </a:r>
            </a:p>
          </p:txBody>
        </p:sp>
        <p:sp>
          <p:nvSpPr>
            <p:cNvPr id="268" name="Ellipse 267"/>
            <p:cNvSpPr/>
            <p:nvPr/>
          </p:nvSpPr>
          <p:spPr bwMode="auto">
            <a:xfrm>
              <a:off x="6728540" y="5418870"/>
              <a:ext cx="585065" cy="288032"/>
            </a:xfrm>
            <a:prstGeom prst="ellipse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17" name="Rectangle 316"/>
            <p:cNvSpPr/>
            <p:nvPr/>
          </p:nvSpPr>
          <p:spPr>
            <a:xfrm>
              <a:off x="4790808" y="4661548"/>
              <a:ext cx="115202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HOH</a:t>
              </a:r>
              <a:r>
                <a:rPr lang="fr-FR" sz="2400" b="1" baseline="-25000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2</a:t>
              </a:r>
              <a:r>
                <a:rPr lang="fr-FR" sz="24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C</a:t>
              </a:r>
              <a:r>
                <a:rPr lang="fr-FR" sz="2400" b="1" baseline="-25000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6</a:t>
              </a:r>
            </a:p>
          </p:txBody>
        </p:sp>
        <p:sp>
          <p:nvSpPr>
            <p:cNvPr id="318" name="Rectangle 317"/>
            <p:cNvSpPr/>
            <p:nvPr/>
          </p:nvSpPr>
          <p:spPr>
            <a:xfrm>
              <a:off x="6617804" y="4641732"/>
              <a:ext cx="115202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1" baseline="-25000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1</a:t>
              </a:r>
              <a:r>
                <a:rPr lang="fr-FR" sz="24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CH</a:t>
              </a:r>
              <a:r>
                <a:rPr lang="fr-FR" sz="2400" b="1" baseline="-25000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2</a:t>
              </a:r>
              <a:r>
                <a:rPr lang="fr-FR" sz="24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OH</a:t>
              </a:r>
            </a:p>
          </p:txBody>
        </p:sp>
      </p:grpSp>
      <p:grpSp>
        <p:nvGrpSpPr>
          <p:cNvPr id="321" name="Grouper 320"/>
          <p:cNvGrpSpPr/>
          <p:nvPr/>
        </p:nvGrpSpPr>
        <p:grpSpPr>
          <a:xfrm>
            <a:off x="4187406" y="3281080"/>
            <a:ext cx="2306621" cy="2435324"/>
            <a:chOff x="2553570" y="4293303"/>
            <a:chExt cx="2306621" cy="2435324"/>
          </a:xfrm>
        </p:grpSpPr>
        <p:grpSp>
          <p:nvGrpSpPr>
            <p:cNvPr id="208" name="Groupe 104"/>
            <p:cNvGrpSpPr/>
            <p:nvPr/>
          </p:nvGrpSpPr>
          <p:grpSpPr>
            <a:xfrm>
              <a:off x="2954264" y="5356124"/>
              <a:ext cx="1201930" cy="473225"/>
              <a:chOff x="7057738" y="1696629"/>
              <a:chExt cx="1201930" cy="473225"/>
            </a:xfrm>
            <a:solidFill>
              <a:schemeClr val="tx1"/>
            </a:solidFill>
          </p:grpSpPr>
          <p:sp>
            <p:nvSpPr>
              <p:cNvPr id="209" name="Forme libre 208"/>
              <p:cNvSpPr/>
              <p:nvPr/>
            </p:nvSpPr>
            <p:spPr bwMode="auto">
              <a:xfrm>
                <a:off x="7057738" y="1698351"/>
                <a:ext cx="328474" cy="470517"/>
              </a:xfrm>
              <a:custGeom>
                <a:avLst/>
                <a:gdLst>
                  <a:gd name="connsiteX0" fmla="*/ 0 w 328474"/>
                  <a:gd name="connsiteY0" fmla="*/ 0 h 470517"/>
                  <a:gd name="connsiteX1" fmla="*/ 328474 w 328474"/>
                  <a:gd name="connsiteY1" fmla="*/ 470517 h 470517"/>
                  <a:gd name="connsiteX2" fmla="*/ 328474 w 328474"/>
                  <a:gd name="connsiteY2" fmla="*/ 423169 h 470517"/>
                  <a:gd name="connsiteX3" fmla="*/ 0 w 328474"/>
                  <a:gd name="connsiteY3" fmla="*/ 0 h 470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8474" h="470517">
                    <a:moveTo>
                      <a:pt x="0" y="0"/>
                    </a:moveTo>
                    <a:lnTo>
                      <a:pt x="328474" y="470517"/>
                    </a:lnTo>
                    <a:lnTo>
                      <a:pt x="328474" y="42316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sp>
            <p:nvSpPr>
              <p:cNvPr id="210" name="Rectangle 209"/>
              <p:cNvSpPr/>
              <p:nvPr/>
            </p:nvSpPr>
            <p:spPr bwMode="auto">
              <a:xfrm>
                <a:off x="7386221" y="2123736"/>
                <a:ext cx="541529" cy="46118"/>
              </a:xfrm>
              <a:prstGeom prst="rect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sp>
            <p:nvSpPr>
              <p:cNvPr id="211" name="Forme libre 210"/>
              <p:cNvSpPr/>
              <p:nvPr/>
            </p:nvSpPr>
            <p:spPr bwMode="auto">
              <a:xfrm flipH="1">
                <a:off x="7931194" y="1696629"/>
                <a:ext cx="328474" cy="470517"/>
              </a:xfrm>
              <a:custGeom>
                <a:avLst/>
                <a:gdLst>
                  <a:gd name="connsiteX0" fmla="*/ 0 w 328474"/>
                  <a:gd name="connsiteY0" fmla="*/ 0 h 470517"/>
                  <a:gd name="connsiteX1" fmla="*/ 328474 w 328474"/>
                  <a:gd name="connsiteY1" fmla="*/ 470517 h 470517"/>
                  <a:gd name="connsiteX2" fmla="*/ 328474 w 328474"/>
                  <a:gd name="connsiteY2" fmla="*/ 423169 h 470517"/>
                  <a:gd name="connsiteX3" fmla="*/ 0 w 328474"/>
                  <a:gd name="connsiteY3" fmla="*/ 0 h 470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8474" h="470517">
                    <a:moveTo>
                      <a:pt x="0" y="0"/>
                    </a:moveTo>
                    <a:lnTo>
                      <a:pt x="328474" y="470517"/>
                    </a:lnTo>
                    <a:lnTo>
                      <a:pt x="328474" y="42316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</p:grpSp>
        <p:sp>
          <p:nvSpPr>
            <p:cNvPr id="212" name="Forme libre 211"/>
            <p:cNvSpPr/>
            <p:nvPr/>
          </p:nvSpPr>
          <p:spPr bwMode="auto">
            <a:xfrm>
              <a:off x="2954274" y="4940839"/>
              <a:ext cx="760520" cy="417250"/>
            </a:xfrm>
            <a:custGeom>
              <a:avLst/>
              <a:gdLst>
                <a:gd name="connsiteX0" fmla="*/ 0 w 760520"/>
                <a:gd name="connsiteY0" fmla="*/ 417250 h 417250"/>
                <a:gd name="connsiteX1" fmla="*/ 366943 w 760520"/>
                <a:gd name="connsiteY1" fmla="*/ 0 h 417250"/>
                <a:gd name="connsiteX2" fmla="*/ 760520 w 760520"/>
                <a:gd name="connsiteY2" fmla="*/ 0 h 41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0520" h="417250">
                  <a:moveTo>
                    <a:pt x="0" y="417250"/>
                  </a:moveTo>
                  <a:lnTo>
                    <a:pt x="366943" y="0"/>
                  </a:lnTo>
                  <a:lnTo>
                    <a:pt x="760520" y="0"/>
                  </a:lnTo>
                </a:path>
              </a:pathLst>
            </a:cu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cxnSp>
          <p:nvCxnSpPr>
            <p:cNvPr id="213" name="Connecteur droit 212"/>
            <p:cNvCxnSpPr/>
            <p:nvPr/>
          </p:nvCxnSpPr>
          <p:spPr bwMode="auto">
            <a:xfrm rot="16200000" flipH="1">
              <a:off x="3874591" y="5065125"/>
              <a:ext cx="316638" cy="26337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4" name="Connecteur droit 213"/>
            <p:cNvCxnSpPr/>
            <p:nvPr/>
          </p:nvCxnSpPr>
          <p:spPr bwMode="auto">
            <a:xfrm rot="5400000">
              <a:off x="2719015" y="5371406"/>
              <a:ext cx="46459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5" name="Connecteur droit 214"/>
            <p:cNvCxnSpPr/>
            <p:nvPr/>
          </p:nvCxnSpPr>
          <p:spPr bwMode="auto">
            <a:xfrm rot="5400000">
              <a:off x="3045014" y="5795813"/>
              <a:ext cx="46459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6" name="Connecteur droit 215"/>
            <p:cNvCxnSpPr/>
            <p:nvPr/>
          </p:nvCxnSpPr>
          <p:spPr bwMode="auto">
            <a:xfrm rot="5400000">
              <a:off x="3589008" y="5780281"/>
              <a:ext cx="46459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7" name="Connecteur droit 216"/>
            <p:cNvCxnSpPr/>
            <p:nvPr/>
          </p:nvCxnSpPr>
          <p:spPr bwMode="auto">
            <a:xfrm rot="5400000">
              <a:off x="3941684" y="5349714"/>
              <a:ext cx="46459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8" name="Connecteur droit 217"/>
            <p:cNvCxnSpPr/>
            <p:nvPr/>
          </p:nvCxnSpPr>
          <p:spPr bwMode="auto">
            <a:xfrm rot="5400000">
              <a:off x="3082024" y="4896198"/>
              <a:ext cx="46459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9" name="ZoneTexte 218"/>
            <p:cNvSpPr txBox="1"/>
            <p:nvPr/>
          </p:nvSpPr>
          <p:spPr>
            <a:xfrm>
              <a:off x="3133574" y="4293303"/>
              <a:ext cx="1084007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5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CH</a:t>
              </a:r>
              <a:r>
                <a:rPr lang="fr-FR" sz="2500" b="1" baseline="-25000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2</a:t>
              </a:r>
              <a:r>
                <a:rPr lang="fr-FR" sz="25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OH</a:t>
              </a:r>
            </a:p>
          </p:txBody>
        </p:sp>
        <p:sp>
          <p:nvSpPr>
            <p:cNvPr id="224" name="ZoneTexte 223"/>
            <p:cNvSpPr txBox="1"/>
            <p:nvPr/>
          </p:nvSpPr>
          <p:spPr>
            <a:xfrm>
              <a:off x="2772782" y="4784239"/>
              <a:ext cx="386644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500" b="1" dirty="0">
                  <a:latin typeface="Calibri" pitchFamily="34" charset="0"/>
                  <a:cs typeface="Calibri" pitchFamily="34" charset="0"/>
                </a:rPr>
                <a:t>H</a:t>
              </a:r>
            </a:p>
          </p:txBody>
        </p:sp>
        <p:sp>
          <p:nvSpPr>
            <p:cNvPr id="225" name="ZoneTexte 224"/>
            <p:cNvSpPr txBox="1"/>
            <p:nvPr/>
          </p:nvSpPr>
          <p:spPr>
            <a:xfrm>
              <a:off x="3995504" y="4736831"/>
              <a:ext cx="386644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500" b="1" dirty="0">
                  <a:latin typeface="Calibri" pitchFamily="34" charset="0"/>
                  <a:cs typeface="Calibri" pitchFamily="34" charset="0"/>
                </a:rPr>
                <a:t>H</a:t>
              </a:r>
            </a:p>
          </p:txBody>
        </p:sp>
        <p:sp>
          <p:nvSpPr>
            <p:cNvPr id="226" name="ZoneTexte 225"/>
            <p:cNvSpPr txBox="1"/>
            <p:nvPr/>
          </p:nvSpPr>
          <p:spPr>
            <a:xfrm>
              <a:off x="3120522" y="4965155"/>
              <a:ext cx="386644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500" b="1" dirty="0">
                  <a:latin typeface="Calibri" pitchFamily="34" charset="0"/>
                  <a:cs typeface="Calibri" pitchFamily="34" charset="0"/>
                </a:rPr>
                <a:t>H</a:t>
              </a:r>
            </a:p>
          </p:txBody>
        </p:sp>
        <p:sp>
          <p:nvSpPr>
            <p:cNvPr id="228" name="ZoneTexte 227"/>
            <p:cNvSpPr txBox="1"/>
            <p:nvPr/>
          </p:nvSpPr>
          <p:spPr>
            <a:xfrm>
              <a:off x="3638974" y="5183581"/>
              <a:ext cx="386644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500" b="1" dirty="0">
                  <a:latin typeface="Calibri" pitchFamily="34" charset="0"/>
                  <a:cs typeface="Calibri" pitchFamily="34" charset="0"/>
                </a:rPr>
                <a:t>H</a:t>
              </a:r>
            </a:p>
          </p:txBody>
        </p:sp>
        <p:sp>
          <p:nvSpPr>
            <p:cNvPr id="232" name="ZoneTexte 231"/>
            <p:cNvSpPr txBox="1"/>
            <p:nvPr/>
          </p:nvSpPr>
          <p:spPr>
            <a:xfrm>
              <a:off x="3100022" y="5907981"/>
              <a:ext cx="386644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500" b="1" dirty="0">
                  <a:latin typeface="Calibri" pitchFamily="34" charset="0"/>
                  <a:cs typeface="Calibri" pitchFamily="34" charset="0"/>
                </a:rPr>
                <a:t>H</a:t>
              </a:r>
            </a:p>
          </p:txBody>
        </p:sp>
        <p:sp>
          <p:nvSpPr>
            <p:cNvPr id="233" name="ZoneTexte 232"/>
            <p:cNvSpPr txBox="1"/>
            <p:nvPr/>
          </p:nvSpPr>
          <p:spPr>
            <a:xfrm>
              <a:off x="3622826" y="4695925"/>
              <a:ext cx="401072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500" b="1" dirty="0">
                  <a:latin typeface="Calibri" pitchFamily="34" charset="0"/>
                  <a:cs typeface="Calibri" pitchFamily="34" charset="0"/>
                </a:rPr>
                <a:t>O</a:t>
              </a:r>
            </a:p>
          </p:txBody>
        </p:sp>
        <p:sp>
          <p:nvSpPr>
            <p:cNvPr id="234" name="ZoneTexte 233"/>
            <p:cNvSpPr txBox="1"/>
            <p:nvPr/>
          </p:nvSpPr>
          <p:spPr>
            <a:xfrm>
              <a:off x="3087690" y="5196825"/>
              <a:ext cx="603732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500" b="1" dirty="0">
                  <a:latin typeface="Calibri" pitchFamily="34" charset="0"/>
                  <a:cs typeface="Calibri" pitchFamily="34" charset="0"/>
                </a:rPr>
                <a:t>OH</a:t>
              </a:r>
            </a:p>
          </p:txBody>
        </p:sp>
        <p:sp>
          <p:nvSpPr>
            <p:cNvPr id="235" name="ZoneTexte 234"/>
            <p:cNvSpPr txBox="1"/>
            <p:nvPr/>
          </p:nvSpPr>
          <p:spPr>
            <a:xfrm>
              <a:off x="2553570" y="5476325"/>
              <a:ext cx="603732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500" b="1" dirty="0">
                  <a:latin typeface="Calibri" pitchFamily="34" charset="0"/>
                  <a:cs typeface="Calibri" pitchFamily="34" charset="0"/>
                </a:rPr>
                <a:t>HO</a:t>
              </a:r>
            </a:p>
          </p:txBody>
        </p:sp>
        <p:sp>
          <p:nvSpPr>
            <p:cNvPr id="236" name="ZoneTexte 235"/>
            <p:cNvSpPr txBox="1"/>
            <p:nvPr/>
          </p:nvSpPr>
          <p:spPr>
            <a:xfrm>
              <a:off x="3624546" y="5887025"/>
              <a:ext cx="603732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500" b="1" dirty="0">
                  <a:latin typeface="Calibri" pitchFamily="34" charset="0"/>
                  <a:cs typeface="Calibri" pitchFamily="34" charset="0"/>
                </a:rPr>
                <a:t>OH</a:t>
              </a:r>
            </a:p>
          </p:txBody>
        </p:sp>
        <p:sp>
          <p:nvSpPr>
            <p:cNvPr id="237" name="ZoneTexte 236"/>
            <p:cNvSpPr txBox="1"/>
            <p:nvPr/>
          </p:nvSpPr>
          <p:spPr>
            <a:xfrm>
              <a:off x="3984632" y="5456167"/>
              <a:ext cx="603732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500" b="1" dirty="0">
                  <a:latin typeface="Calibri" pitchFamily="34" charset="0"/>
                  <a:cs typeface="Calibri" pitchFamily="34" charset="0"/>
                </a:rPr>
                <a:t>OH</a:t>
              </a:r>
            </a:p>
          </p:txBody>
        </p:sp>
        <p:sp>
          <p:nvSpPr>
            <p:cNvPr id="315" name="ZoneTexte 314"/>
            <p:cNvSpPr txBox="1"/>
            <p:nvPr/>
          </p:nvSpPr>
          <p:spPr>
            <a:xfrm>
              <a:off x="2636505" y="6328517"/>
              <a:ext cx="22236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  <a:latin typeface="Symbol" pitchFamily="18" charset="2"/>
                  <a:cs typeface="Calibri" pitchFamily="34" charset="0"/>
                </a:rPr>
                <a:t>a</a:t>
              </a:r>
              <a:r>
                <a:rPr lang="fr-FR" sz="2000" b="1" dirty="0">
                  <a:latin typeface="Calibri" pitchFamily="34" charset="0"/>
                  <a:cs typeface="Calibri" pitchFamily="34" charset="0"/>
                </a:rPr>
                <a:t>-D-</a:t>
              </a:r>
              <a:r>
                <a:rPr lang="fr-FR" sz="2000" b="1" dirty="0" err="1">
                  <a:latin typeface="Calibri" pitchFamily="34" charset="0"/>
                  <a:cs typeface="Calibri" pitchFamily="34" charset="0"/>
                </a:rPr>
                <a:t>glucopyranose</a:t>
              </a:r>
              <a:endParaRPr lang="fr-FR" sz="20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20" name="Ellipse 319"/>
            <p:cNvSpPr/>
            <p:nvPr/>
          </p:nvSpPr>
          <p:spPr bwMode="auto">
            <a:xfrm>
              <a:off x="4003299" y="5582013"/>
              <a:ext cx="585065" cy="288032"/>
            </a:xfrm>
            <a:prstGeom prst="ellipse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23" name="ZoneTexte 322"/>
          <p:cNvSpPr txBox="1"/>
          <p:nvPr/>
        </p:nvSpPr>
        <p:spPr>
          <a:xfrm>
            <a:off x="538749" y="708030"/>
            <a:ext cx="1595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1 </a:t>
            </a:r>
            <a:r>
              <a:rPr lang="fr-FR" sz="2000" b="1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aldohexose</a:t>
            </a:r>
            <a:endParaRPr lang="fr-FR" sz="20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4" name="ZoneTexte 323"/>
          <p:cNvSpPr txBox="1"/>
          <p:nvPr/>
        </p:nvSpPr>
        <p:spPr>
          <a:xfrm>
            <a:off x="2162683" y="699182"/>
            <a:ext cx="1595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1 </a:t>
            </a:r>
            <a:r>
              <a:rPr lang="fr-FR" sz="2000" b="1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cetohexose</a:t>
            </a:r>
            <a:endParaRPr lang="fr-FR" sz="20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5" name="ZoneTexte 324"/>
          <p:cNvSpPr txBox="1"/>
          <p:nvPr/>
        </p:nvSpPr>
        <p:spPr>
          <a:xfrm>
            <a:off x="5004961" y="699182"/>
            <a:ext cx="1441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L’</a:t>
            </a:r>
            <a:r>
              <a:rPr lang="fr-FR" sz="2000" b="1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aldotriose</a:t>
            </a:r>
            <a:endParaRPr lang="fr-FR" sz="20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6" name="ZoneTexte 325"/>
          <p:cNvSpPr txBox="1"/>
          <p:nvPr/>
        </p:nvSpPr>
        <p:spPr>
          <a:xfrm>
            <a:off x="6971581" y="690334"/>
            <a:ext cx="1510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le </a:t>
            </a:r>
            <a:r>
              <a:rPr lang="fr-FR" sz="2000" b="1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cetotriose</a:t>
            </a:r>
            <a:endParaRPr lang="fr-FR" sz="20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96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4" grpId="0"/>
      <p:bldP spid="4" grpId="0"/>
      <p:bldP spid="5" grpId="0"/>
      <p:bldP spid="13" grpId="0"/>
      <p:bldP spid="14" grpId="0"/>
      <p:bldP spid="16" grpId="0"/>
      <p:bldP spid="21" grpId="0"/>
      <p:bldP spid="22" grpId="0"/>
      <p:bldP spid="41" grpId="0" animBg="1"/>
      <p:bldP spid="31" grpId="0"/>
      <p:bldP spid="32" grpId="0"/>
      <p:bldP spid="42" grpId="0" animBg="1"/>
      <p:bldP spid="96" grpId="0"/>
      <p:bldP spid="156" grpId="0"/>
      <p:bldP spid="157" grpId="0"/>
      <p:bldP spid="207" grpId="0"/>
      <p:bldP spid="325" grpId="0"/>
      <p:bldP spid="32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icture 10" descr="MITO definitive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28221">
            <a:off x="1503058" y="3245204"/>
            <a:ext cx="4011994" cy="3352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" name="Forme libre 154"/>
          <p:cNvSpPr/>
          <p:nvPr/>
        </p:nvSpPr>
        <p:spPr bwMode="auto">
          <a:xfrm>
            <a:off x="475013" y="4025735"/>
            <a:ext cx="3788229" cy="878774"/>
          </a:xfrm>
          <a:custGeom>
            <a:avLst/>
            <a:gdLst>
              <a:gd name="connsiteX0" fmla="*/ 0 w 3788229"/>
              <a:gd name="connsiteY0" fmla="*/ 0 h 878774"/>
              <a:gd name="connsiteX1" fmla="*/ 3788229 w 3788229"/>
              <a:gd name="connsiteY1" fmla="*/ 0 h 878774"/>
              <a:gd name="connsiteX2" fmla="*/ 3788229 w 3788229"/>
              <a:gd name="connsiteY2" fmla="*/ 878774 h 878774"/>
              <a:gd name="connsiteX3" fmla="*/ 843148 w 3788229"/>
              <a:gd name="connsiteY3" fmla="*/ 878774 h 878774"/>
              <a:gd name="connsiteX4" fmla="*/ 843148 w 3788229"/>
              <a:gd name="connsiteY4" fmla="*/ 688769 h 878774"/>
              <a:gd name="connsiteX5" fmla="*/ 0 w 3788229"/>
              <a:gd name="connsiteY5" fmla="*/ 688769 h 878774"/>
              <a:gd name="connsiteX6" fmla="*/ 0 w 3788229"/>
              <a:gd name="connsiteY6" fmla="*/ 0 h 878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88229" h="878774">
                <a:moveTo>
                  <a:pt x="0" y="0"/>
                </a:moveTo>
                <a:lnTo>
                  <a:pt x="3788229" y="0"/>
                </a:lnTo>
                <a:lnTo>
                  <a:pt x="3788229" y="878774"/>
                </a:lnTo>
                <a:lnTo>
                  <a:pt x="843148" y="878774"/>
                </a:lnTo>
                <a:lnTo>
                  <a:pt x="843148" y="688769"/>
                </a:lnTo>
                <a:lnTo>
                  <a:pt x="0" y="6887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196"/>
            </a:schemeClr>
          </a:solidFill>
          <a:ln w="25400" cap="flat" cmpd="sng" algn="ctr">
            <a:solidFill>
              <a:schemeClr val="accent1">
                <a:lumMod val="50000"/>
                <a:alpha val="50196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3" name="Forme libre 132"/>
          <p:cNvSpPr/>
          <p:nvPr/>
        </p:nvSpPr>
        <p:spPr bwMode="auto">
          <a:xfrm>
            <a:off x="486888" y="1484416"/>
            <a:ext cx="3230089" cy="878774"/>
          </a:xfrm>
          <a:custGeom>
            <a:avLst/>
            <a:gdLst>
              <a:gd name="connsiteX0" fmla="*/ 0 w 3230089"/>
              <a:gd name="connsiteY0" fmla="*/ 0 h 878774"/>
              <a:gd name="connsiteX1" fmla="*/ 3230089 w 3230089"/>
              <a:gd name="connsiteY1" fmla="*/ 0 h 878774"/>
              <a:gd name="connsiteX2" fmla="*/ 3230089 w 3230089"/>
              <a:gd name="connsiteY2" fmla="*/ 866898 h 878774"/>
              <a:gd name="connsiteX3" fmla="*/ 1365663 w 3230089"/>
              <a:gd name="connsiteY3" fmla="*/ 878774 h 878774"/>
              <a:gd name="connsiteX4" fmla="*/ 1377538 w 3230089"/>
              <a:gd name="connsiteY4" fmla="*/ 700644 h 878774"/>
              <a:gd name="connsiteX5" fmla="*/ 0 w 3230089"/>
              <a:gd name="connsiteY5" fmla="*/ 700644 h 878774"/>
              <a:gd name="connsiteX6" fmla="*/ 0 w 3230089"/>
              <a:gd name="connsiteY6" fmla="*/ 0 h 878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0089" h="878774">
                <a:moveTo>
                  <a:pt x="0" y="0"/>
                </a:moveTo>
                <a:lnTo>
                  <a:pt x="3230089" y="0"/>
                </a:lnTo>
                <a:lnTo>
                  <a:pt x="3230089" y="866898"/>
                </a:lnTo>
                <a:lnTo>
                  <a:pt x="1365663" y="878774"/>
                </a:lnTo>
                <a:lnTo>
                  <a:pt x="1377538" y="700644"/>
                </a:lnTo>
                <a:lnTo>
                  <a:pt x="0" y="70064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  <a:alpha val="50196"/>
            </a:schemeClr>
          </a:solidFill>
          <a:ln w="25400" cap="flat" cmpd="sng" algn="ctr">
            <a:solidFill>
              <a:schemeClr val="accent6">
                <a:lumMod val="50000"/>
                <a:alpha val="50196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4" name="Forme libre 113"/>
          <p:cNvSpPr/>
          <p:nvPr/>
        </p:nvSpPr>
        <p:spPr bwMode="auto">
          <a:xfrm>
            <a:off x="475013" y="1009403"/>
            <a:ext cx="1971304" cy="3598223"/>
          </a:xfrm>
          <a:custGeom>
            <a:avLst/>
            <a:gdLst>
              <a:gd name="connsiteX0" fmla="*/ 11875 w 1971304"/>
              <a:gd name="connsiteY0" fmla="*/ 0 h 3598223"/>
              <a:gd name="connsiteX1" fmla="*/ 1377538 w 1971304"/>
              <a:gd name="connsiteY1" fmla="*/ 0 h 3598223"/>
              <a:gd name="connsiteX2" fmla="*/ 1377538 w 1971304"/>
              <a:gd name="connsiteY2" fmla="*/ 1615044 h 3598223"/>
              <a:gd name="connsiteX3" fmla="*/ 1971304 w 1971304"/>
              <a:gd name="connsiteY3" fmla="*/ 1615044 h 3598223"/>
              <a:gd name="connsiteX4" fmla="*/ 1971304 w 1971304"/>
              <a:gd name="connsiteY4" fmla="*/ 2220685 h 3598223"/>
              <a:gd name="connsiteX5" fmla="*/ 1068779 w 1971304"/>
              <a:gd name="connsiteY5" fmla="*/ 2220685 h 3598223"/>
              <a:gd name="connsiteX6" fmla="*/ 1068779 w 1971304"/>
              <a:gd name="connsiteY6" fmla="*/ 3598223 h 3598223"/>
              <a:gd name="connsiteX7" fmla="*/ 0 w 1971304"/>
              <a:gd name="connsiteY7" fmla="*/ 3598223 h 3598223"/>
              <a:gd name="connsiteX8" fmla="*/ 11875 w 1971304"/>
              <a:gd name="connsiteY8" fmla="*/ 0 h 3598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1304" h="3598223">
                <a:moveTo>
                  <a:pt x="11875" y="0"/>
                </a:moveTo>
                <a:lnTo>
                  <a:pt x="1377538" y="0"/>
                </a:lnTo>
                <a:lnTo>
                  <a:pt x="1377538" y="1615044"/>
                </a:lnTo>
                <a:lnTo>
                  <a:pt x="1971304" y="1615044"/>
                </a:lnTo>
                <a:lnTo>
                  <a:pt x="1971304" y="2220685"/>
                </a:lnTo>
                <a:lnTo>
                  <a:pt x="1068779" y="2220685"/>
                </a:lnTo>
                <a:lnTo>
                  <a:pt x="1068779" y="3598223"/>
                </a:lnTo>
                <a:lnTo>
                  <a:pt x="0" y="3598223"/>
                </a:lnTo>
                <a:cubicBezTo>
                  <a:pt x="3958" y="2398815"/>
                  <a:pt x="7917" y="1199408"/>
                  <a:pt x="11875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50196"/>
            </a:schemeClr>
          </a:solidFill>
          <a:ln w="25400" cap="flat" cmpd="sng" algn="ctr">
            <a:solidFill>
              <a:schemeClr val="accent1">
                <a:lumMod val="50000"/>
                <a:alpha val="50196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67544" y="1052736"/>
            <a:ext cx="891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latin typeface="Calibri" pitchFamily="34" charset="0"/>
                <a:cs typeface="Calibri" pitchFamily="34" charset="0"/>
              </a:rPr>
              <a:t>glucose</a:t>
            </a:r>
          </a:p>
        </p:txBody>
      </p:sp>
      <p:grpSp>
        <p:nvGrpSpPr>
          <p:cNvPr id="9" name="Groupe 22"/>
          <p:cNvGrpSpPr/>
          <p:nvPr/>
        </p:nvGrpSpPr>
        <p:grpSpPr>
          <a:xfrm>
            <a:off x="467544" y="1601625"/>
            <a:ext cx="1361117" cy="387215"/>
            <a:chOff x="1187624" y="1437284"/>
            <a:chExt cx="1361117" cy="387215"/>
          </a:xfrm>
        </p:grpSpPr>
        <p:sp>
          <p:nvSpPr>
            <p:cNvPr id="3" name="ZoneTexte 2"/>
            <p:cNvSpPr txBox="1"/>
            <p:nvPr/>
          </p:nvSpPr>
          <p:spPr>
            <a:xfrm>
              <a:off x="1187624" y="1455167"/>
              <a:ext cx="11493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0" dirty="0">
                  <a:latin typeface="Calibri" pitchFamily="34" charset="0"/>
                  <a:cs typeface="Calibri" pitchFamily="34" charset="0"/>
                </a:rPr>
                <a:t>glucose-6-</a:t>
              </a:r>
            </a:p>
          </p:txBody>
        </p:sp>
        <p:grpSp>
          <p:nvGrpSpPr>
            <p:cNvPr id="10" name="Groupe 9"/>
            <p:cNvGrpSpPr/>
            <p:nvPr/>
          </p:nvGrpSpPr>
          <p:grpSpPr>
            <a:xfrm>
              <a:off x="2134845" y="1437284"/>
              <a:ext cx="413896" cy="384140"/>
              <a:chOff x="4349620" y="3198168"/>
              <a:chExt cx="413896" cy="384140"/>
            </a:xfrm>
          </p:grpSpPr>
          <p:sp>
            <p:nvSpPr>
              <p:cNvPr id="4" name="ZoneTexte 3"/>
              <p:cNvSpPr txBox="1"/>
              <p:nvPr/>
            </p:nvSpPr>
            <p:spPr>
              <a:xfrm>
                <a:off x="4403476" y="3212976"/>
                <a:ext cx="3080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800" b="1" dirty="0">
                    <a:latin typeface="Calibri" pitchFamily="34" charset="0"/>
                    <a:cs typeface="Calibri" pitchFamily="34" charset="0"/>
                  </a:rPr>
                  <a:t>P</a:t>
                </a:r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4349620" y="3198168"/>
                <a:ext cx="4138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800" b="1" dirty="0">
                    <a:latin typeface="Calibri"/>
                    <a:cs typeface="Calibri"/>
                  </a:rPr>
                  <a:t>⃝</a:t>
                </a:r>
                <a:endParaRPr lang="fr-FR" sz="1800" b="1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  <p:sp>
        <p:nvSpPr>
          <p:cNvPr id="8" name="ZoneTexte 7"/>
          <p:cNvSpPr txBox="1"/>
          <p:nvPr/>
        </p:nvSpPr>
        <p:spPr>
          <a:xfrm>
            <a:off x="467544" y="4146078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>
                <a:latin typeface="Calibri" pitchFamily="34" charset="0"/>
                <a:cs typeface="Calibri" pitchFamily="34" charset="0"/>
              </a:rPr>
              <a:t>pyruvate</a:t>
            </a:r>
          </a:p>
        </p:txBody>
      </p:sp>
      <p:grpSp>
        <p:nvGrpSpPr>
          <p:cNvPr id="11" name="Groupe 23"/>
          <p:cNvGrpSpPr/>
          <p:nvPr/>
        </p:nvGrpSpPr>
        <p:grpSpPr>
          <a:xfrm>
            <a:off x="467544" y="2192989"/>
            <a:ext cx="1434641" cy="384140"/>
            <a:chOff x="1187624" y="1880449"/>
            <a:chExt cx="1434641" cy="384140"/>
          </a:xfrm>
        </p:grpSpPr>
        <p:sp>
          <p:nvSpPr>
            <p:cNvPr id="6" name="ZoneTexte 5"/>
            <p:cNvSpPr txBox="1"/>
            <p:nvPr/>
          </p:nvSpPr>
          <p:spPr>
            <a:xfrm>
              <a:off x="1187624" y="1887215"/>
              <a:ext cx="12147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0" dirty="0">
                  <a:latin typeface="Calibri" pitchFamily="34" charset="0"/>
                  <a:cs typeface="Calibri" pitchFamily="34" charset="0"/>
                </a:rPr>
                <a:t>fructose-6-</a:t>
              </a:r>
            </a:p>
          </p:txBody>
        </p:sp>
        <p:grpSp>
          <p:nvGrpSpPr>
            <p:cNvPr id="14" name="Groupe 10"/>
            <p:cNvGrpSpPr/>
            <p:nvPr/>
          </p:nvGrpSpPr>
          <p:grpSpPr>
            <a:xfrm>
              <a:off x="2208369" y="1880449"/>
              <a:ext cx="413896" cy="384140"/>
              <a:chOff x="4349620" y="3198168"/>
              <a:chExt cx="413896" cy="384140"/>
            </a:xfrm>
          </p:grpSpPr>
          <p:sp>
            <p:nvSpPr>
              <p:cNvPr id="12" name="ZoneTexte 11"/>
              <p:cNvSpPr txBox="1"/>
              <p:nvPr/>
            </p:nvSpPr>
            <p:spPr>
              <a:xfrm>
                <a:off x="4403476" y="3212976"/>
                <a:ext cx="3080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800" b="1" dirty="0">
                    <a:latin typeface="Calibri" pitchFamily="34" charset="0"/>
                    <a:cs typeface="Calibri" pitchFamily="34" charset="0"/>
                  </a:rPr>
                  <a:t>P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349620" y="3198168"/>
                <a:ext cx="4138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800" b="1" dirty="0">
                    <a:latin typeface="Calibri"/>
                    <a:cs typeface="Calibri"/>
                  </a:rPr>
                  <a:t>⃝</a:t>
                </a:r>
                <a:endParaRPr lang="fr-FR" sz="1800" b="1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  <p:grpSp>
        <p:nvGrpSpPr>
          <p:cNvPr id="15" name="Groupe 24"/>
          <p:cNvGrpSpPr/>
          <p:nvPr/>
        </p:nvGrpSpPr>
        <p:grpSpPr>
          <a:xfrm>
            <a:off x="467544" y="2745303"/>
            <a:ext cx="2063368" cy="389048"/>
            <a:chOff x="1187624" y="2299547"/>
            <a:chExt cx="2063368" cy="389048"/>
          </a:xfrm>
        </p:grpSpPr>
        <p:sp>
          <p:nvSpPr>
            <p:cNvPr id="7" name="ZoneTexte 6"/>
            <p:cNvSpPr txBox="1"/>
            <p:nvPr/>
          </p:nvSpPr>
          <p:spPr>
            <a:xfrm>
              <a:off x="1187624" y="2319263"/>
              <a:ext cx="18515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0" dirty="0">
                  <a:latin typeface="Calibri" pitchFamily="34" charset="0"/>
                  <a:cs typeface="Calibri" pitchFamily="34" charset="0"/>
                </a:rPr>
                <a:t>glycéraldéhyde-3-</a:t>
              </a:r>
            </a:p>
          </p:txBody>
        </p:sp>
        <p:grpSp>
          <p:nvGrpSpPr>
            <p:cNvPr id="16" name="Groupe 19"/>
            <p:cNvGrpSpPr/>
            <p:nvPr/>
          </p:nvGrpSpPr>
          <p:grpSpPr>
            <a:xfrm>
              <a:off x="2837096" y="2299547"/>
              <a:ext cx="413896" cy="384140"/>
              <a:chOff x="4349620" y="3198168"/>
              <a:chExt cx="413896" cy="384140"/>
            </a:xfrm>
          </p:grpSpPr>
          <p:sp>
            <p:nvSpPr>
              <p:cNvPr id="21" name="ZoneTexte 20"/>
              <p:cNvSpPr txBox="1"/>
              <p:nvPr/>
            </p:nvSpPr>
            <p:spPr>
              <a:xfrm>
                <a:off x="4403476" y="3212976"/>
                <a:ext cx="3080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800" b="1" dirty="0">
                    <a:latin typeface="Calibri" pitchFamily="34" charset="0"/>
                    <a:cs typeface="Calibri" pitchFamily="34" charset="0"/>
                  </a:rPr>
                  <a:t>P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4349620" y="3198168"/>
                <a:ext cx="4138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800" b="1" dirty="0">
                    <a:latin typeface="Calibri"/>
                    <a:cs typeface="Calibri"/>
                  </a:rPr>
                  <a:t>⃝</a:t>
                </a:r>
                <a:endParaRPr lang="fr-FR" sz="1800" b="1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  <p:cxnSp>
        <p:nvCxnSpPr>
          <p:cNvPr id="28" name="Connecteur droit avec flèche 27"/>
          <p:cNvCxnSpPr/>
          <p:nvPr/>
        </p:nvCxnSpPr>
        <p:spPr bwMode="auto">
          <a:xfrm rot="5400000">
            <a:off x="720386" y="1531849"/>
            <a:ext cx="360000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stealth"/>
            <a:tailEnd type="stealth"/>
          </a:ln>
          <a:effectLst/>
        </p:spPr>
      </p:cxnSp>
      <p:cxnSp>
        <p:nvCxnSpPr>
          <p:cNvPr id="29" name="Connecteur droit avec flèche 28"/>
          <p:cNvCxnSpPr/>
          <p:nvPr/>
        </p:nvCxnSpPr>
        <p:spPr bwMode="auto">
          <a:xfrm rot="5400000">
            <a:off x="720386" y="2096078"/>
            <a:ext cx="360000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stealth"/>
            <a:tailEnd type="stealth"/>
          </a:ln>
          <a:effectLst/>
        </p:spPr>
      </p:cxnSp>
      <p:cxnSp>
        <p:nvCxnSpPr>
          <p:cNvPr id="30" name="Connecteur droit avec flèche 29"/>
          <p:cNvCxnSpPr/>
          <p:nvPr/>
        </p:nvCxnSpPr>
        <p:spPr bwMode="auto">
          <a:xfrm rot="5400000">
            <a:off x="720386" y="2672142"/>
            <a:ext cx="360000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stealth"/>
            <a:tailEnd type="stealth"/>
          </a:ln>
          <a:effectLst/>
        </p:spPr>
      </p:cxnSp>
      <p:cxnSp>
        <p:nvCxnSpPr>
          <p:cNvPr id="31" name="Connecteur droit avec flèche 30"/>
          <p:cNvCxnSpPr/>
          <p:nvPr/>
        </p:nvCxnSpPr>
        <p:spPr bwMode="auto">
          <a:xfrm rot="5400000">
            <a:off x="363125" y="3681445"/>
            <a:ext cx="1079286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stealth"/>
            <a:tailEnd type="stealth"/>
          </a:ln>
          <a:effectLst/>
        </p:spPr>
      </p:cxnSp>
      <p:sp>
        <p:nvSpPr>
          <p:cNvPr id="55" name="ZoneTexte 54"/>
          <p:cNvSpPr txBox="1"/>
          <p:nvPr/>
        </p:nvSpPr>
        <p:spPr>
          <a:xfrm>
            <a:off x="426082" y="4883611"/>
            <a:ext cx="912429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fr-FR" sz="1800" dirty="0">
                <a:latin typeface="Calibri" pitchFamily="34" charset="0"/>
                <a:cs typeface="Calibri" pitchFamily="34" charset="0"/>
              </a:rPr>
              <a:t>acides </a:t>
            </a:r>
          </a:p>
          <a:p>
            <a:pPr>
              <a:lnSpc>
                <a:spcPts val="1500"/>
              </a:lnSpc>
            </a:pPr>
            <a:r>
              <a:rPr lang="fr-FR" sz="1800" dirty="0">
                <a:latin typeface="Calibri" pitchFamily="34" charset="0"/>
                <a:cs typeface="Calibri" pitchFamily="34" charset="0"/>
              </a:rPr>
              <a:t>aminés </a:t>
            </a:r>
          </a:p>
          <a:p>
            <a:pPr>
              <a:lnSpc>
                <a:spcPts val="1500"/>
              </a:lnSpc>
            </a:pPr>
            <a:r>
              <a:rPr lang="fr-FR" sz="1200" b="1" dirty="0">
                <a:latin typeface="Calibri" pitchFamily="34" charset="0"/>
                <a:cs typeface="Calibri" pitchFamily="34" charset="0"/>
              </a:rPr>
              <a:t>(A,C,S,G)</a:t>
            </a:r>
          </a:p>
        </p:txBody>
      </p:sp>
      <p:cxnSp>
        <p:nvCxnSpPr>
          <p:cNvPr id="65" name="Connecteur droit avec flèche 64"/>
          <p:cNvCxnSpPr/>
          <p:nvPr/>
        </p:nvCxnSpPr>
        <p:spPr bwMode="auto">
          <a:xfrm rot="5400000">
            <a:off x="720386" y="4630068"/>
            <a:ext cx="360000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stealth"/>
            <a:tailEnd type="stealth"/>
          </a:ln>
          <a:effectLst/>
        </p:spPr>
      </p:cxnSp>
      <p:cxnSp>
        <p:nvCxnSpPr>
          <p:cNvPr id="106" name="Connecteur droit avec flèche 105"/>
          <p:cNvCxnSpPr/>
          <p:nvPr/>
        </p:nvCxnSpPr>
        <p:spPr bwMode="auto">
          <a:xfrm rot="5400000">
            <a:off x="720386" y="5733256"/>
            <a:ext cx="360000" cy="158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/>
            <a:tailEnd type="stealth"/>
          </a:ln>
          <a:effectLst/>
        </p:spPr>
      </p:cxnSp>
      <p:sp>
        <p:nvSpPr>
          <p:cNvPr id="107" name="ZoneTexte 106"/>
          <p:cNvSpPr txBox="1"/>
          <p:nvPr/>
        </p:nvSpPr>
        <p:spPr>
          <a:xfrm>
            <a:off x="386127" y="5949280"/>
            <a:ext cx="1089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>
                <a:solidFill>
                  <a:srgbClr val="984807"/>
                </a:solidFill>
                <a:latin typeface="Calibri" pitchFamily="34" charset="0"/>
                <a:cs typeface="Calibri" pitchFamily="34" charset="0"/>
              </a:rPr>
              <a:t>Protéines</a:t>
            </a:r>
          </a:p>
        </p:txBody>
      </p:sp>
      <p:sp>
        <p:nvSpPr>
          <p:cNvPr id="115" name="ZoneTexte 114"/>
          <p:cNvSpPr txBox="1"/>
          <p:nvPr/>
        </p:nvSpPr>
        <p:spPr>
          <a:xfrm>
            <a:off x="443794" y="476672"/>
            <a:ext cx="1095172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Glycolyse</a:t>
            </a:r>
          </a:p>
        </p:txBody>
      </p:sp>
      <p:grpSp>
        <p:nvGrpSpPr>
          <p:cNvPr id="17" name="Groupe 131"/>
          <p:cNvGrpSpPr/>
          <p:nvPr/>
        </p:nvGrpSpPr>
        <p:grpSpPr>
          <a:xfrm>
            <a:off x="1612776" y="1517774"/>
            <a:ext cx="5573587" cy="795481"/>
            <a:chOff x="1612776" y="1517774"/>
            <a:chExt cx="5573587" cy="795481"/>
          </a:xfrm>
        </p:grpSpPr>
        <p:grpSp>
          <p:nvGrpSpPr>
            <p:cNvPr id="18" name="Groupe 81"/>
            <p:cNvGrpSpPr/>
            <p:nvPr/>
          </p:nvGrpSpPr>
          <p:grpSpPr>
            <a:xfrm>
              <a:off x="1619672" y="1521167"/>
              <a:ext cx="1188141" cy="792088"/>
              <a:chOff x="4535987" y="1412776"/>
              <a:chExt cx="1188141" cy="792088"/>
            </a:xfrm>
          </p:grpSpPr>
          <p:grpSp>
            <p:nvGrpSpPr>
              <p:cNvPr id="19" name="Groupe 74"/>
              <p:cNvGrpSpPr/>
              <p:nvPr/>
            </p:nvGrpSpPr>
            <p:grpSpPr>
              <a:xfrm>
                <a:off x="4535987" y="1412776"/>
                <a:ext cx="792088" cy="792088"/>
                <a:chOff x="4932040" y="3573016"/>
                <a:chExt cx="792088" cy="792088"/>
              </a:xfrm>
            </p:grpSpPr>
            <p:sp>
              <p:nvSpPr>
                <p:cNvPr id="119" name="Arc 118"/>
                <p:cNvSpPr/>
                <p:nvPr/>
              </p:nvSpPr>
              <p:spPr bwMode="auto">
                <a:xfrm rot="18735186">
                  <a:off x="4932040" y="3573016"/>
                  <a:ext cx="792088" cy="792088"/>
                </a:xfrm>
                <a:prstGeom prst="arc">
                  <a:avLst/>
                </a:prstGeom>
                <a:noFill/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20" name="Arc 119"/>
                <p:cNvSpPr/>
                <p:nvPr/>
              </p:nvSpPr>
              <p:spPr bwMode="auto">
                <a:xfrm>
                  <a:off x="4932040" y="3573016"/>
                  <a:ext cx="792088" cy="792088"/>
                </a:xfrm>
                <a:prstGeom prst="arc">
                  <a:avLst/>
                </a:prstGeom>
                <a:noFill/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21" name="Arc 120"/>
                <p:cNvSpPr/>
                <p:nvPr/>
              </p:nvSpPr>
              <p:spPr bwMode="auto">
                <a:xfrm rot="5400000">
                  <a:off x="4932040" y="3573016"/>
                  <a:ext cx="792088" cy="792088"/>
                </a:xfrm>
                <a:prstGeom prst="arc">
                  <a:avLst/>
                </a:prstGeom>
                <a:noFill/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22" name="Arc 121"/>
                <p:cNvSpPr/>
                <p:nvPr/>
              </p:nvSpPr>
              <p:spPr bwMode="auto">
                <a:xfrm rot="10800000">
                  <a:off x="4932040" y="3573016"/>
                  <a:ext cx="792088" cy="792088"/>
                </a:xfrm>
                <a:prstGeom prst="arc">
                  <a:avLst/>
                </a:prstGeom>
                <a:noFill/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stealth" w="lg" len="lg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18" name="Arc 117"/>
              <p:cNvSpPr>
                <a:spLocks/>
              </p:cNvSpPr>
              <p:nvPr/>
            </p:nvSpPr>
            <p:spPr bwMode="auto">
              <a:xfrm rot="16200000" flipH="1">
                <a:off x="5328084" y="1580542"/>
                <a:ext cx="396044" cy="396044"/>
              </a:xfrm>
              <a:prstGeom prst="arc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20" name="Groupe 89"/>
            <p:cNvGrpSpPr/>
            <p:nvPr/>
          </p:nvGrpSpPr>
          <p:grpSpPr>
            <a:xfrm>
              <a:off x="2555776" y="1854032"/>
              <a:ext cx="1242367" cy="387215"/>
              <a:chOff x="3635896" y="764704"/>
              <a:chExt cx="1242367" cy="387215"/>
            </a:xfrm>
          </p:grpSpPr>
          <p:sp>
            <p:nvSpPr>
              <p:cNvPr id="124" name="ZoneTexte 123"/>
              <p:cNvSpPr txBox="1"/>
              <p:nvPr/>
            </p:nvSpPr>
            <p:spPr>
              <a:xfrm>
                <a:off x="3635896" y="782587"/>
                <a:ext cx="10246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800" dirty="0">
                    <a:latin typeface="Calibri" pitchFamily="34" charset="0"/>
                    <a:cs typeface="Calibri" pitchFamily="34" charset="0"/>
                  </a:rPr>
                  <a:t>ribose-5-</a:t>
                </a:r>
              </a:p>
            </p:txBody>
          </p:sp>
          <p:grpSp>
            <p:nvGrpSpPr>
              <p:cNvPr id="23" name="Groupe 9"/>
              <p:cNvGrpSpPr/>
              <p:nvPr/>
            </p:nvGrpSpPr>
            <p:grpSpPr>
              <a:xfrm>
                <a:off x="4464367" y="764704"/>
                <a:ext cx="413896" cy="384140"/>
                <a:chOff x="4349620" y="3198168"/>
                <a:chExt cx="413896" cy="384140"/>
              </a:xfrm>
            </p:grpSpPr>
            <p:sp>
              <p:nvSpPr>
                <p:cNvPr id="126" name="ZoneTexte 3"/>
                <p:cNvSpPr txBox="1"/>
                <p:nvPr/>
              </p:nvSpPr>
              <p:spPr>
                <a:xfrm>
                  <a:off x="4403476" y="3212976"/>
                  <a:ext cx="30809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800" b="1" dirty="0">
                      <a:latin typeface="Calibri" pitchFamily="34" charset="0"/>
                      <a:cs typeface="Calibri" pitchFamily="34" charset="0"/>
                    </a:rPr>
                    <a:t>P</a:t>
                  </a:r>
                </a:p>
              </p:txBody>
            </p:sp>
            <p:sp>
              <p:nvSpPr>
                <p:cNvPr id="127" name="Rectangle 126"/>
                <p:cNvSpPr/>
                <p:nvPr/>
              </p:nvSpPr>
              <p:spPr>
                <a:xfrm>
                  <a:off x="4349620" y="3198168"/>
                  <a:ext cx="41389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sz="1800" b="1" dirty="0">
                      <a:latin typeface="Calibri"/>
                      <a:cs typeface="Calibri"/>
                    </a:rPr>
                    <a:t>⃝</a:t>
                  </a:r>
                  <a:endParaRPr lang="fr-FR" sz="1800" b="1" dirty="0">
                    <a:latin typeface="Calibri" pitchFamily="34" charset="0"/>
                    <a:cs typeface="Calibri" pitchFamily="34" charset="0"/>
                  </a:endParaRPr>
                </a:p>
              </p:txBody>
            </p:sp>
          </p:grpSp>
        </p:grpSp>
        <p:sp>
          <p:nvSpPr>
            <p:cNvPr id="128" name="ZoneTexte 127"/>
            <p:cNvSpPr txBox="1"/>
            <p:nvPr/>
          </p:nvSpPr>
          <p:spPr>
            <a:xfrm>
              <a:off x="1631547" y="1580542"/>
              <a:ext cx="803425" cy="5846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300"/>
                </a:lnSpc>
              </a:pPr>
              <a:r>
                <a:rPr lang="fr-FR" sz="1000" b="1" dirty="0">
                  <a:latin typeface="Calibri" pitchFamily="34" charset="0"/>
                  <a:cs typeface="Calibri" pitchFamily="34" charset="0"/>
                </a:rPr>
                <a:t>cycle des</a:t>
              </a:r>
            </a:p>
            <a:p>
              <a:pPr algn="ctr">
                <a:lnSpc>
                  <a:spcPts val="1300"/>
                </a:lnSpc>
              </a:pPr>
              <a:r>
                <a:rPr lang="fr-FR" sz="1000" b="1" dirty="0">
                  <a:latin typeface="Calibri" pitchFamily="34" charset="0"/>
                  <a:cs typeface="Calibri" pitchFamily="34" charset="0"/>
                </a:rPr>
                <a:t>pentoses-</a:t>
              </a:r>
            </a:p>
            <a:p>
              <a:pPr algn="ctr">
                <a:lnSpc>
                  <a:spcPts val="1300"/>
                </a:lnSpc>
              </a:pPr>
              <a:r>
                <a:rPr lang="fr-FR" sz="1000" b="1" dirty="0">
                  <a:latin typeface="Calibri" pitchFamily="34" charset="0"/>
                  <a:cs typeface="Calibri" pitchFamily="34" charset="0"/>
                </a:rPr>
                <a:t>phosphates</a:t>
              </a:r>
            </a:p>
          </p:txBody>
        </p:sp>
        <p:cxnSp>
          <p:nvCxnSpPr>
            <p:cNvPr id="129" name="Connecteur droit avec flèche 128"/>
            <p:cNvCxnSpPr/>
            <p:nvPr/>
          </p:nvCxnSpPr>
          <p:spPr bwMode="auto">
            <a:xfrm>
              <a:off x="3779912" y="2060848"/>
              <a:ext cx="360000" cy="1588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984807"/>
              </a:solidFill>
              <a:prstDash val="solid"/>
              <a:round/>
              <a:headEnd type="none"/>
              <a:tailEnd type="stealth"/>
            </a:ln>
            <a:effectLst/>
          </p:spPr>
        </p:cxnSp>
        <p:sp>
          <p:nvSpPr>
            <p:cNvPr id="130" name="Ellipse 129"/>
            <p:cNvSpPr/>
            <p:nvPr/>
          </p:nvSpPr>
          <p:spPr bwMode="auto">
            <a:xfrm>
              <a:off x="1612776" y="1517774"/>
              <a:ext cx="792088" cy="79208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50196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charset="0"/>
              </a:endParaRPr>
            </a:p>
          </p:txBody>
        </p:sp>
        <p:sp>
          <p:nvSpPr>
            <p:cNvPr id="131" name="ZoneTexte 130"/>
            <p:cNvSpPr txBox="1"/>
            <p:nvPr/>
          </p:nvSpPr>
          <p:spPr>
            <a:xfrm>
              <a:off x="4139952" y="1868574"/>
              <a:ext cx="30464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0" b="1" dirty="0">
                  <a:solidFill>
                    <a:srgbClr val="984807"/>
                  </a:solidFill>
                  <a:latin typeface="Calibri" pitchFamily="34" charset="0"/>
                  <a:cs typeface="Calibri" pitchFamily="34" charset="0"/>
                </a:rPr>
                <a:t>Acides nucléiques, coenzymes</a:t>
              </a:r>
            </a:p>
          </p:txBody>
        </p:sp>
      </p:grpSp>
      <p:sp>
        <p:nvSpPr>
          <p:cNvPr id="135" name="ZoneTexte 134"/>
          <p:cNvSpPr txBox="1"/>
          <p:nvPr/>
        </p:nvSpPr>
        <p:spPr>
          <a:xfrm>
            <a:off x="1907704" y="1023119"/>
            <a:ext cx="3089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984807"/>
                </a:solidFill>
                <a:latin typeface="Calibri" pitchFamily="34" charset="0"/>
                <a:cs typeface="Calibri" pitchFamily="34" charset="0"/>
              </a:rPr>
              <a:t>Voie des pentoses phosphates</a:t>
            </a:r>
          </a:p>
        </p:txBody>
      </p:sp>
      <p:grpSp>
        <p:nvGrpSpPr>
          <p:cNvPr id="24" name="Groupe 152"/>
          <p:cNvGrpSpPr/>
          <p:nvPr/>
        </p:nvGrpSpPr>
        <p:grpSpPr>
          <a:xfrm>
            <a:off x="1403648" y="3253317"/>
            <a:ext cx="4035830" cy="2107276"/>
            <a:chOff x="1403648" y="3253317"/>
            <a:chExt cx="4035830" cy="2107276"/>
          </a:xfrm>
        </p:grpSpPr>
        <p:sp>
          <p:nvSpPr>
            <p:cNvPr id="136" name="ZoneTexte 135"/>
            <p:cNvSpPr txBox="1"/>
            <p:nvPr/>
          </p:nvSpPr>
          <p:spPr>
            <a:xfrm>
              <a:off x="1689131" y="4151673"/>
              <a:ext cx="19928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0" b="1" dirty="0" err="1">
                  <a:latin typeface="Calibri" pitchFamily="34" charset="0"/>
                  <a:cs typeface="Calibri" pitchFamily="34" charset="0"/>
                </a:rPr>
                <a:t>acétyl-coenzyme</a:t>
              </a:r>
              <a:r>
                <a:rPr lang="fr-FR" sz="1800" b="1" dirty="0">
                  <a:latin typeface="Calibri" pitchFamily="34" charset="0"/>
                  <a:cs typeface="Calibri" pitchFamily="34" charset="0"/>
                </a:rPr>
                <a:t> A</a:t>
              </a:r>
            </a:p>
          </p:txBody>
        </p:sp>
        <p:cxnSp>
          <p:nvCxnSpPr>
            <p:cNvPr id="137" name="Connecteur droit avec flèche 136"/>
            <p:cNvCxnSpPr/>
            <p:nvPr/>
          </p:nvCxnSpPr>
          <p:spPr bwMode="auto">
            <a:xfrm rot="10800000" flipH="1">
              <a:off x="1403648" y="4365351"/>
              <a:ext cx="360000" cy="15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/>
              <a:tailEnd type="stealth"/>
            </a:ln>
            <a:effectLst/>
          </p:spPr>
        </p:cxnSp>
        <p:grpSp>
          <p:nvGrpSpPr>
            <p:cNvPr id="25" name="Groupe 52"/>
            <p:cNvGrpSpPr/>
            <p:nvPr/>
          </p:nvGrpSpPr>
          <p:grpSpPr>
            <a:xfrm>
              <a:off x="3419872" y="4103415"/>
              <a:ext cx="792088" cy="792088"/>
              <a:chOff x="4932040" y="3573016"/>
              <a:chExt cx="792088" cy="792088"/>
            </a:xfrm>
          </p:grpSpPr>
          <p:sp>
            <p:nvSpPr>
              <p:cNvPr id="139" name="Arc 138"/>
              <p:cNvSpPr/>
              <p:nvPr/>
            </p:nvSpPr>
            <p:spPr bwMode="auto">
              <a:xfrm rot="18735186">
                <a:off x="4932040" y="3573016"/>
                <a:ext cx="792088" cy="792088"/>
              </a:xfrm>
              <a:prstGeom prst="arc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0" name="Arc 139"/>
              <p:cNvSpPr/>
              <p:nvPr/>
            </p:nvSpPr>
            <p:spPr bwMode="auto">
              <a:xfrm>
                <a:off x="4932040" y="3573016"/>
                <a:ext cx="792088" cy="792088"/>
              </a:xfrm>
              <a:prstGeom prst="arc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2" name="Arc 141"/>
              <p:cNvSpPr/>
              <p:nvPr/>
            </p:nvSpPr>
            <p:spPr bwMode="auto">
              <a:xfrm rot="10800000">
                <a:off x="4932040" y="3573016"/>
                <a:ext cx="792088" cy="792088"/>
              </a:xfrm>
              <a:prstGeom prst="arc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1" name="Arc 140"/>
              <p:cNvSpPr/>
              <p:nvPr/>
            </p:nvSpPr>
            <p:spPr bwMode="auto">
              <a:xfrm rot="5400000">
                <a:off x="4932040" y="3573016"/>
                <a:ext cx="792088" cy="792088"/>
              </a:xfrm>
              <a:prstGeom prst="arc">
                <a:avLst/>
              </a:prstGeom>
              <a:noFill/>
              <a:ln w="25400" cap="flat" cmpd="sng" algn="ctr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43" name="ZoneTexte 142"/>
            <p:cNvSpPr txBox="1"/>
            <p:nvPr/>
          </p:nvSpPr>
          <p:spPr>
            <a:xfrm>
              <a:off x="4355976" y="4477913"/>
              <a:ext cx="1083502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fr-FR" sz="1800" dirty="0">
                  <a:latin typeface="Calibri" pitchFamily="34" charset="0"/>
                  <a:cs typeface="Calibri" pitchFamily="34" charset="0"/>
                </a:rPr>
                <a:t>acides </a:t>
              </a:r>
            </a:p>
            <a:p>
              <a:pPr>
                <a:lnSpc>
                  <a:spcPts val="1400"/>
                </a:lnSpc>
              </a:pPr>
              <a:r>
                <a:rPr lang="fr-FR" sz="1800" dirty="0">
                  <a:latin typeface="Calibri" pitchFamily="34" charset="0"/>
                  <a:cs typeface="Calibri" pitchFamily="34" charset="0"/>
                </a:rPr>
                <a:t>aminés </a:t>
              </a:r>
            </a:p>
            <a:p>
              <a:pPr>
                <a:lnSpc>
                  <a:spcPts val="1400"/>
                </a:lnSpc>
              </a:pPr>
              <a:r>
                <a:rPr lang="fr-FR" sz="1200" b="1" dirty="0">
                  <a:latin typeface="Calibri" pitchFamily="34" charset="0"/>
                  <a:cs typeface="Calibri" pitchFamily="34" charset="0"/>
                </a:rPr>
                <a:t>(E,P,R,H,V,L,D)</a:t>
              </a:r>
            </a:p>
          </p:txBody>
        </p:sp>
        <p:sp>
          <p:nvSpPr>
            <p:cNvPr id="144" name="ZoneTexte 143"/>
            <p:cNvSpPr txBox="1"/>
            <p:nvPr/>
          </p:nvSpPr>
          <p:spPr>
            <a:xfrm>
              <a:off x="3491880" y="4991261"/>
              <a:ext cx="5616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ATP</a:t>
              </a:r>
            </a:p>
          </p:txBody>
        </p:sp>
        <p:sp>
          <p:nvSpPr>
            <p:cNvPr id="145" name="ZoneTexte 144"/>
            <p:cNvSpPr txBox="1"/>
            <p:nvPr/>
          </p:nvSpPr>
          <p:spPr>
            <a:xfrm>
              <a:off x="1849143" y="3253317"/>
              <a:ext cx="1210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0" dirty="0">
                  <a:latin typeface="Calibri" pitchFamily="34" charset="0"/>
                  <a:cs typeface="Calibri" pitchFamily="34" charset="0"/>
                </a:rPr>
                <a:t>acides gras</a:t>
              </a:r>
            </a:p>
          </p:txBody>
        </p:sp>
        <p:sp>
          <p:nvSpPr>
            <p:cNvPr id="146" name="ZoneTexte 145"/>
            <p:cNvSpPr txBox="1"/>
            <p:nvPr/>
          </p:nvSpPr>
          <p:spPr>
            <a:xfrm>
              <a:off x="1875916" y="4981509"/>
              <a:ext cx="10399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0" dirty="0">
                  <a:latin typeface="Calibri" pitchFamily="34" charset="0"/>
                  <a:cs typeface="Calibri" pitchFamily="34" charset="0"/>
                </a:rPr>
                <a:t>stéroïdes</a:t>
              </a:r>
            </a:p>
          </p:txBody>
        </p:sp>
        <p:sp>
          <p:nvSpPr>
            <p:cNvPr id="147" name="Arc 146"/>
            <p:cNvSpPr>
              <a:spLocks/>
            </p:cNvSpPr>
            <p:nvPr/>
          </p:nvSpPr>
          <p:spPr bwMode="auto">
            <a:xfrm rot="16200000" flipH="1">
              <a:off x="4211969" y="4271181"/>
              <a:ext cx="396044" cy="396044"/>
            </a:xfrm>
            <a:prstGeom prst="arc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8" name="Arc 147"/>
            <p:cNvSpPr>
              <a:spLocks/>
            </p:cNvSpPr>
            <p:nvPr/>
          </p:nvSpPr>
          <p:spPr bwMode="auto">
            <a:xfrm flipH="1">
              <a:off x="3743908" y="4883249"/>
              <a:ext cx="396044" cy="396044"/>
            </a:xfrm>
            <a:prstGeom prst="arc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9" name="ZoneTexte 148"/>
            <p:cNvSpPr txBox="1"/>
            <p:nvPr/>
          </p:nvSpPr>
          <p:spPr>
            <a:xfrm>
              <a:off x="3526770" y="4199173"/>
              <a:ext cx="541174" cy="5924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300"/>
                </a:lnSpc>
              </a:pPr>
              <a:r>
                <a:rPr lang="fr-FR" sz="1200" b="1" dirty="0">
                  <a:latin typeface="Calibri" pitchFamily="34" charset="0"/>
                  <a:cs typeface="Calibri" pitchFamily="34" charset="0"/>
                </a:rPr>
                <a:t>cycle </a:t>
              </a:r>
            </a:p>
            <a:p>
              <a:pPr algn="ctr">
                <a:lnSpc>
                  <a:spcPts val="1300"/>
                </a:lnSpc>
              </a:pPr>
              <a:r>
                <a:rPr lang="fr-FR" sz="1200" b="1" dirty="0">
                  <a:latin typeface="Calibri" pitchFamily="34" charset="0"/>
                  <a:cs typeface="Calibri" pitchFamily="34" charset="0"/>
                </a:rPr>
                <a:t>de</a:t>
              </a:r>
            </a:p>
            <a:p>
              <a:pPr algn="ctr">
                <a:lnSpc>
                  <a:spcPts val="1300"/>
                </a:lnSpc>
              </a:pPr>
              <a:r>
                <a:rPr lang="fr-FR" sz="1200" b="1" dirty="0">
                  <a:latin typeface="Calibri" pitchFamily="34" charset="0"/>
                  <a:cs typeface="Calibri" pitchFamily="34" charset="0"/>
                </a:rPr>
                <a:t>Krebs</a:t>
              </a:r>
            </a:p>
          </p:txBody>
        </p:sp>
        <p:cxnSp>
          <p:nvCxnSpPr>
            <p:cNvPr id="150" name="Connecteur droit avec flèche 149"/>
            <p:cNvCxnSpPr/>
            <p:nvPr/>
          </p:nvCxnSpPr>
          <p:spPr bwMode="auto">
            <a:xfrm rot="5400000">
              <a:off x="2063302" y="4801905"/>
              <a:ext cx="576024" cy="15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/>
              <a:tailEnd type="stealth"/>
            </a:ln>
            <a:effectLst/>
          </p:spPr>
        </p:cxnSp>
        <p:cxnSp>
          <p:nvCxnSpPr>
            <p:cNvPr id="151" name="Connecteur droit avec flèche 150"/>
            <p:cNvCxnSpPr/>
            <p:nvPr/>
          </p:nvCxnSpPr>
          <p:spPr bwMode="auto">
            <a:xfrm rot="16200000" flipV="1">
              <a:off x="2065982" y="3891901"/>
              <a:ext cx="576024" cy="15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/>
              <a:tailEnd type="stealth"/>
            </a:ln>
            <a:effectLst/>
          </p:spPr>
        </p:cxnSp>
        <p:sp>
          <p:nvSpPr>
            <p:cNvPr id="152" name="Ellipse 151"/>
            <p:cNvSpPr/>
            <p:nvPr/>
          </p:nvSpPr>
          <p:spPr bwMode="auto">
            <a:xfrm>
              <a:off x="3407997" y="4100822"/>
              <a:ext cx="792088" cy="792088"/>
            </a:xfrm>
            <a:prstGeom prst="ellipse">
              <a:avLst/>
            </a:prstGeom>
            <a:solidFill>
              <a:srgbClr val="95B3D7">
                <a:alpha val="5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56" name="ZoneTexte 155"/>
          <p:cNvSpPr txBox="1"/>
          <p:nvPr/>
        </p:nvSpPr>
        <p:spPr>
          <a:xfrm>
            <a:off x="2627784" y="3573016"/>
            <a:ext cx="1570562" cy="369332"/>
          </a:xfrm>
          <a:prstGeom prst="rect">
            <a:avLst/>
          </a:prstGeom>
          <a:solidFill>
            <a:srgbClr val="254061"/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Cycle de Krebs</a:t>
            </a:r>
          </a:p>
        </p:txBody>
      </p:sp>
      <p:grpSp>
        <p:nvGrpSpPr>
          <p:cNvPr id="26" name="Groupe 160"/>
          <p:cNvGrpSpPr/>
          <p:nvPr/>
        </p:nvGrpSpPr>
        <p:grpSpPr>
          <a:xfrm>
            <a:off x="1475656" y="4449745"/>
            <a:ext cx="5265993" cy="2228907"/>
            <a:chOff x="1475656" y="4449745"/>
            <a:chExt cx="5265993" cy="2228907"/>
          </a:xfrm>
        </p:grpSpPr>
        <p:cxnSp>
          <p:nvCxnSpPr>
            <p:cNvPr id="157" name="Connecteur droit avec flèche 156"/>
            <p:cNvCxnSpPr/>
            <p:nvPr/>
          </p:nvCxnSpPr>
          <p:spPr bwMode="auto">
            <a:xfrm rot="5400000">
              <a:off x="1848011" y="5804511"/>
              <a:ext cx="1006607" cy="1588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984807"/>
              </a:solidFill>
              <a:prstDash val="solid"/>
              <a:round/>
              <a:headEnd type="none"/>
              <a:tailEnd type="stealth"/>
            </a:ln>
            <a:effectLst/>
          </p:spPr>
        </p:cxnSp>
        <p:sp>
          <p:nvSpPr>
            <p:cNvPr id="158" name="ZoneTexte 157"/>
            <p:cNvSpPr txBox="1"/>
            <p:nvPr/>
          </p:nvSpPr>
          <p:spPr>
            <a:xfrm>
              <a:off x="1475656" y="6309320"/>
              <a:ext cx="22198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0" b="1" dirty="0">
                  <a:solidFill>
                    <a:srgbClr val="984807"/>
                  </a:solidFill>
                  <a:latin typeface="Calibri" pitchFamily="34" charset="0"/>
                  <a:cs typeface="Calibri" pitchFamily="34" charset="0"/>
                </a:rPr>
                <a:t>Hormones, vitamines</a:t>
              </a:r>
            </a:p>
          </p:txBody>
        </p:sp>
        <p:sp>
          <p:nvSpPr>
            <p:cNvPr id="159" name="ZoneTexte 158"/>
            <p:cNvSpPr txBox="1"/>
            <p:nvPr/>
          </p:nvSpPr>
          <p:spPr>
            <a:xfrm>
              <a:off x="5652120" y="4449745"/>
              <a:ext cx="10895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0" b="1" dirty="0">
                  <a:solidFill>
                    <a:srgbClr val="984807"/>
                  </a:solidFill>
                  <a:latin typeface="Calibri" pitchFamily="34" charset="0"/>
                  <a:cs typeface="Calibri" pitchFamily="34" charset="0"/>
                </a:rPr>
                <a:t>Protéines</a:t>
              </a:r>
            </a:p>
          </p:txBody>
        </p:sp>
        <p:cxnSp>
          <p:nvCxnSpPr>
            <p:cNvPr id="160" name="Connecteur droit avec flèche 159"/>
            <p:cNvCxnSpPr/>
            <p:nvPr/>
          </p:nvCxnSpPr>
          <p:spPr bwMode="auto">
            <a:xfrm>
              <a:off x="5220072" y="4653136"/>
              <a:ext cx="360000" cy="1588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none"/>
              <a:tailEnd type="stealth"/>
            </a:ln>
            <a:effectLst/>
          </p:spPr>
        </p:cxnSp>
      </p:grpSp>
      <p:grpSp>
        <p:nvGrpSpPr>
          <p:cNvPr id="27" name="Groupe 169"/>
          <p:cNvGrpSpPr/>
          <p:nvPr/>
        </p:nvGrpSpPr>
        <p:grpSpPr>
          <a:xfrm>
            <a:off x="2484566" y="2746378"/>
            <a:ext cx="3755312" cy="392007"/>
            <a:chOff x="2484566" y="2746378"/>
            <a:chExt cx="3755312" cy="392007"/>
          </a:xfrm>
        </p:grpSpPr>
        <p:grpSp>
          <p:nvGrpSpPr>
            <p:cNvPr id="32" name="Groupe 25"/>
            <p:cNvGrpSpPr/>
            <p:nvPr/>
          </p:nvGrpSpPr>
          <p:grpSpPr>
            <a:xfrm>
              <a:off x="2783675" y="2746378"/>
              <a:ext cx="2317951" cy="387973"/>
              <a:chOff x="3700565" y="2300622"/>
              <a:chExt cx="2317951" cy="387973"/>
            </a:xfrm>
          </p:grpSpPr>
          <p:sp>
            <p:nvSpPr>
              <p:cNvPr id="163" name="ZoneTexte 162"/>
              <p:cNvSpPr txBox="1"/>
              <p:nvPr/>
            </p:nvSpPr>
            <p:spPr>
              <a:xfrm>
                <a:off x="3700565" y="2319263"/>
                <a:ext cx="21085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800" dirty="0" err="1">
                    <a:latin typeface="Calibri" pitchFamily="34" charset="0"/>
                    <a:cs typeface="Calibri" pitchFamily="34" charset="0"/>
                  </a:rPr>
                  <a:t>dihydroxyacétone</a:t>
                </a:r>
                <a:r>
                  <a:rPr lang="fr-FR" sz="1800" dirty="0">
                    <a:latin typeface="Calibri" pitchFamily="34" charset="0"/>
                    <a:cs typeface="Calibri" pitchFamily="34" charset="0"/>
                  </a:rPr>
                  <a:t>-3-</a:t>
                </a:r>
              </a:p>
            </p:txBody>
          </p:sp>
          <p:grpSp>
            <p:nvGrpSpPr>
              <p:cNvPr id="33" name="Groupe 13"/>
              <p:cNvGrpSpPr/>
              <p:nvPr/>
            </p:nvGrpSpPr>
            <p:grpSpPr>
              <a:xfrm>
                <a:off x="5604620" y="2300622"/>
                <a:ext cx="413896" cy="384140"/>
                <a:chOff x="4349620" y="3198168"/>
                <a:chExt cx="413896" cy="384140"/>
              </a:xfrm>
            </p:grpSpPr>
            <p:sp>
              <p:nvSpPr>
                <p:cNvPr id="165" name="ZoneTexte 164"/>
                <p:cNvSpPr txBox="1"/>
                <p:nvPr/>
              </p:nvSpPr>
              <p:spPr>
                <a:xfrm>
                  <a:off x="4403476" y="3212976"/>
                  <a:ext cx="30809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800" b="1" dirty="0">
                      <a:latin typeface="Calibri" pitchFamily="34" charset="0"/>
                      <a:cs typeface="Calibri" pitchFamily="34" charset="0"/>
                    </a:rPr>
                    <a:t>P</a:t>
                  </a:r>
                </a:p>
              </p:txBody>
            </p:sp>
            <p:sp>
              <p:nvSpPr>
                <p:cNvPr id="166" name="Rectangle 165"/>
                <p:cNvSpPr/>
                <p:nvPr/>
              </p:nvSpPr>
              <p:spPr>
                <a:xfrm>
                  <a:off x="4349620" y="3198168"/>
                  <a:ext cx="41389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sz="1800" b="1" dirty="0">
                      <a:latin typeface="Calibri"/>
                      <a:cs typeface="Calibri"/>
                    </a:rPr>
                    <a:t>⃝</a:t>
                  </a:r>
                  <a:endParaRPr lang="fr-FR" sz="1800" b="1" dirty="0">
                    <a:latin typeface="Calibri" pitchFamily="34" charset="0"/>
                    <a:cs typeface="Calibri" pitchFamily="34" charset="0"/>
                  </a:endParaRPr>
                </a:p>
              </p:txBody>
            </p:sp>
          </p:grpSp>
        </p:grpSp>
        <p:cxnSp>
          <p:nvCxnSpPr>
            <p:cNvPr id="167" name="Connecteur droit avec flèche 166"/>
            <p:cNvCxnSpPr/>
            <p:nvPr/>
          </p:nvCxnSpPr>
          <p:spPr bwMode="auto">
            <a:xfrm rot="10800000">
              <a:off x="2484566" y="2971614"/>
              <a:ext cx="360000" cy="15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stealth"/>
              <a:tailEnd type="stealth"/>
            </a:ln>
            <a:effectLst/>
          </p:spPr>
        </p:cxnSp>
        <p:sp>
          <p:nvSpPr>
            <p:cNvPr id="168" name="ZoneTexte 167"/>
            <p:cNvSpPr txBox="1"/>
            <p:nvPr/>
          </p:nvSpPr>
          <p:spPr>
            <a:xfrm>
              <a:off x="5327705" y="2769053"/>
              <a:ext cx="9121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0" dirty="0">
                  <a:latin typeface="Calibri" pitchFamily="34" charset="0"/>
                  <a:cs typeface="Calibri" pitchFamily="34" charset="0"/>
                </a:rPr>
                <a:t>glycérol</a:t>
              </a:r>
            </a:p>
          </p:txBody>
        </p:sp>
        <p:cxnSp>
          <p:nvCxnSpPr>
            <p:cNvPr id="169" name="Connecteur droit avec flèche 168"/>
            <p:cNvCxnSpPr/>
            <p:nvPr/>
          </p:nvCxnSpPr>
          <p:spPr bwMode="auto">
            <a:xfrm rot="10800000">
              <a:off x="5039673" y="2971613"/>
              <a:ext cx="360000" cy="15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stealth"/>
              <a:tailEnd type="stealth"/>
            </a:ln>
            <a:effectLst/>
          </p:spPr>
        </p:cxnSp>
      </p:grpSp>
      <p:grpSp>
        <p:nvGrpSpPr>
          <p:cNvPr id="34" name="Groupe 173"/>
          <p:cNvGrpSpPr/>
          <p:nvPr/>
        </p:nvGrpSpPr>
        <p:grpSpPr>
          <a:xfrm>
            <a:off x="3052482" y="2931459"/>
            <a:ext cx="6036750" cy="510988"/>
            <a:chOff x="3052482" y="2931459"/>
            <a:chExt cx="6036750" cy="510988"/>
          </a:xfrm>
        </p:grpSpPr>
        <p:cxnSp>
          <p:nvCxnSpPr>
            <p:cNvPr id="171" name="Connecteur droit avec flèche 170"/>
            <p:cNvCxnSpPr/>
            <p:nvPr/>
          </p:nvCxnSpPr>
          <p:spPr bwMode="auto">
            <a:xfrm>
              <a:off x="6471102" y="3186082"/>
              <a:ext cx="360000" cy="1588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none"/>
              <a:tailEnd type="stealth"/>
            </a:ln>
            <a:effectLst/>
          </p:spPr>
        </p:cxnSp>
        <p:sp>
          <p:nvSpPr>
            <p:cNvPr id="172" name="Forme libre 171"/>
            <p:cNvSpPr/>
            <p:nvPr/>
          </p:nvSpPr>
          <p:spPr bwMode="auto">
            <a:xfrm>
              <a:off x="3052482" y="2931459"/>
              <a:ext cx="3429000" cy="510988"/>
            </a:xfrm>
            <a:custGeom>
              <a:avLst/>
              <a:gdLst>
                <a:gd name="connsiteX0" fmla="*/ 3133165 w 3429000"/>
                <a:gd name="connsiteY0" fmla="*/ 0 h 510988"/>
                <a:gd name="connsiteX1" fmla="*/ 3429000 w 3429000"/>
                <a:gd name="connsiteY1" fmla="*/ 0 h 510988"/>
                <a:gd name="connsiteX2" fmla="*/ 3429000 w 3429000"/>
                <a:gd name="connsiteY2" fmla="*/ 510988 h 510988"/>
                <a:gd name="connsiteX3" fmla="*/ 0 w 3429000"/>
                <a:gd name="connsiteY3" fmla="*/ 510988 h 510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000" h="510988">
                  <a:moveTo>
                    <a:pt x="3133165" y="0"/>
                  </a:moveTo>
                  <a:lnTo>
                    <a:pt x="3429000" y="0"/>
                  </a:lnTo>
                  <a:lnTo>
                    <a:pt x="3429000" y="510988"/>
                  </a:lnTo>
                  <a:lnTo>
                    <a:pt x="0" y="510988"/>
                  </a:lnTo>
                </a:path>
              </a:pathLst>
            </a:custGeom>
            <a:noFill/>
            <a:ln w="50800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3" name="ZoneTexte 172"/>
            <p:cNvSpPr txBox="1"/>
            <p:nvPr/>
          </p:nvSpPr>
          <p:spPr>
            <a:xfrm>
              <a:off x="6804248" y="2996952"/>
              <a:ext cx="228498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800" b="1" dirty="0">
                  <a:solidFill>
                    <a:schemeClr val="accent6">
                      <a:lumMod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Lipides membranaires</a:t>
              </a:r>
            </a:p>
          </p:txBody>
        </p:sp>
      </p:grpSp>
      <p:sp>
        <p:nvSpPr>
          <p:cNvPr id="177" name="ZoneTexte 176"/>
          <p:cNvSpPr txBox="1"/>
          <p:nvPr/>
        </p:nvSpPr>
        <p:spPr>
          <a:xfrm>
            <a:off x="3059832" y="5157192"/>
            <a:ext cx="14542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Energie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86888" y="4025735"/>
            <a:ext cx="3093527" cy="581891"/>
          </a:xfrm>
          <a:prstGeom prst="rect">
            <a:avLst/>
          </a:prstGeom>
          <a:noFill/>
          <a:ln w="38100" cmpd="sng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Text Box 3"/>
          <p:cNvSpPr txBox="1">
            <a:spLocks noChangeArrowheads="1"/>
          </p:cNvSpPr>
          <p:nvPr/>
        </p:nvSpPr>
        <p:spPr bwMode="auto">
          <a:xfrm>
            <a:off x="179388" y="19581"/>
            <a:ext cx="69504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chemeClr val="accent2"/>
                </a:solidFill>
                <a:latin typeface="Calibri" charset="0"/>
                <a:cs typeface="Calibri" charset="0"/>
              </a:rPr>
              <a:t>VII. Une vue d’ensemble du métabolisme du carbone</a:t>
            </a:r>
          </a:p>
        </p:txBody>
      </p:sp>
    </p:spTree>
    <p:extLst>
      <p:ext uri="{BB962C8B-B14F-4D97-AF65-F5344CB8AC3E}">
        <p14:creationId xmlns:p14="http://schemas.microsoft.com/office/powerpoint/2010/main" val="1977528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animBg="1"/>
      <p:bldP spid="133" grpId="0" animBg="1"/>
      <p:bldP spid="114" grpId="0" animBg="1"/>
      <p:bldP spid="8" grpId="0"/>
      <p:bldP spid="55" grpId="0"/>
      <p:bldP spid="107" grpId="0"/>
      <p:bldP spid="115" grpId="0" animBg="1"/>
      <p:bldP spid="135" grpId="0"/>
      <p:bldP spid="156" grpId="0" animBg="1"/>
      <p:bldP spid="177" grpId="0"/>
      <p:bldP spid="3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8477" y="1620596"/>
            <a:ext cx="78120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Les stocks d'ATP ne sont pas très importants (0,1 mole = 50 g), donc renouvellement intense, donc production permanente, rapide et importante. </a:t>
            </a:r>
          </a:p>
        </p:txBody>
      </p:sp>
      <p:sp>
        <p:nvSpPr>
          <p:cNvPr id="4" name="Rectangle 3"/>
          <p:cNvSpPr/>
          <p:nvPr/>
        </p:nvSpPr>
        <p:spPr>
          <a:xfrm>
            <a:off x="658477" y="2366096"/>
            <a:ext cx="87367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Consommation énergétique moyenne d'un individu = </a:t>
            </a:r>
            <a:r>
              <a:rPr lang="fr-FR" b="1" dirty="0">
                <a:solidFill>
                  <a:srgbClr val="C00000"/>
                </a:solidFill>
              </a:rPr>
              <a:t>8360 kJ </a:t>
            </a:r>
            <a:r>
              <a:rPr lang="fr-FR" dirty="0"/>
              <a:t>(2000 kcal) </a:t>
            </a:r>
          </a:p>
        </p:txBody>
      </p:sp>
      <p:sp>
        <p:nvSpPr>
          <p:cNvPr id="5" name="Rectangle 4"/>
          <p:cNvSpPr/>
          <p:nvPr/>
        </p:nvSpPr>
        <p:spPr>
          <a:xfrm>
            <a:off x="658477" y="3227320"/>
            <a:ext cx="82805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Or, </a:t>
            </a:r>
            <a:r>
              <a:rPr lang="fr-FR" dirty="0" err="1"/>
              <a:t>ATP</a:t>
            </a:r>
            <a:r>
              <a:rPr lang="fr-FR" dirty="0" err="1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fr-FR" dirty="0" err="1">
                <a:sym typeface="Wingdings"/>
              </a:rPr>
              <a:t>ADP+Pi</a:t>
            </a:r>
            <a:r>
              <a:rPr lang="fr-FR" dirty="0">
                <a:sym typeface="Wingdings"/>
              </a:rPr>
              <a:t> f</a:t>
            </a:r>
            <a:r>
              <a:rPr lang="fr-FR" dirty="0"/>
              <a:t>ournit </a:t>
            </a:r>
            <a:r>
              <a:rPr lang="fr-FR" b="1" dirty="0">
                <a:solidFill>
                  <a:srgbClr val="C00000"/>
                </a:solidFill>
              </a:rPr>
              <a:t>30,5 kJ </a:t>
            </a:r>
            <a:r>
              <a:rPr lang="fr-FR" dirty="0"/>
              <a:t>(7,3 kcal) </a:t>
            </a:r>
          </a:p>
          <a:p>
            <a:r>
              <a:rPr lang="fr-FR" dirty="0"/>
              <a:t>dans conditions standard [composés intervenants]=1 M) </a:t>
            </a:r>
          </a:p>
        </p:txBody>
      </p:sp>
      <p:sp>
        <p:nvSpPr>
          <p:cNvPr id="6" name="Rectangle 5"/>
          <p:cNvSpPr/>
          <p:nvPr/>
        </p:nvSpPr>
        <p:spPr>
          <a:xfrm>
            <a:off x="658477" y="3946555"/>
            <a:ext cx="82805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Mais </a:t>
            </a:r>
            <a:r>
              <a:rPr lang="en-GB" dirty="0"/>
              <a:t>~</a:t>
            </a:r>
            <a:r>
              <a:rPr lang="fr-FR" dirty="0">
                <a:solidFill>
                  <a:srgbClr val="C00000"/>
                </a:solidFill>
              </a:rPr>
              <a:t> </a:t>
            </a:r>
            <a:r>
              <a:rPr lang="fr-FR" b="1" dirty="0">
                <a:solidFill>
                  <a:srgbClr val="C00000"/>
                </a:solidFill>
              </a:rPr>
              <a:t>50 kJ</a:t>
            </a:r>
            <a:r>
              <a:rPr lang="fr-FR" dirty="0"/>
              <a:t> (12 kcal) en conditions physiologiques </a:t>
            </a:r>
          </a:p>
        </p:txBody>
      </p:sp>
      <p:sp>
        <p:nvSpPr>
          <p:cNvPr id="7" name="Rectangle 6"/>
          <p:cNvSpPr/>
          <p:nvPr/>
        </p:nvSpPr>
        <p:spPr>
          <a:xfrm>
            <a:off x="658477" y="4476965"/>
            <a:ext cx="81029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4180 kJ </a:t>
            </a:r>
            <a:r>
              <a:rPr lang="fr-FR" dirty="0"/>
              <a:t>fournis aux cellules correspondent donc à l'hydrolyse de </a:t>
            </a:r>
            <a:r>
              <a:rPr lang="fr-FR" b="1" dirty="0">
                <a:solidFill>
                  <a:srgbClr val="C00000"/>
                </a:solidFill>
              </a:rPr>
              <a:t>83,6 moles</a:t>
            </a:r>
            <a:r>
              <a:rPr lang="fr-FR" dirty="0"/>
              <a:t> d'ATP</a:t>
            </a:r>
          </a:p>
        </p:txBody>
      </p:sp>
      <p:sp>
        <p:nvSpPr>
          <p:cNvPr id="8" name="Rectangle 7"/>
          <p:cNvSpPr/>
          <p:nvPr/>
        </p:nvSpPr>
        <p:spPr>
          <a:xfrm>
            <a:off x="658477" y="5723268"/>
            <a:ext cx="83668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Sachant que stock d'ATP/ADP pour tout l'organisme </a:t>
            </a:r>
            <a:r>
              <a:rPr lang="en-GB" dirty="0"/>
              <a:t>~</a:t>
            </a:r>
            <a:r>
              <a:rPr lang="fr-FR" b="1" dirty="0">
                <a:solidFill>
                  <a:srgbClr val="C00000"/>
                </a:solidFill>
              </a:rPr>
              <a:t>0,1 mole</a:t>
            </a:r>
            <a:r>
              <a:rPr lang="fr-FR" dirty="0"/>
              <a:t> (autour de 50g) </a:t>
            </a:r>
          </a:p>
          <a:p>
            <a:r>
              <a:rPr lang="fr-FR" dirty="0"/>
              <a:t>=&gt; renouvelé </a:t>
            </a:r>
            <a:r>
              <a:rPr lang="fr-FR" b="1" dirty="0">
                <a:solidFill>
                  <a:srgbClr val="C00000"/>
                </a:solidFill>
              </a:rPr>
              <a:t>460/jour</a:t>
            </a:r>
            <a:r>
              <a:rPr lang="fr-FR" dirty="0"/>
              <a:t>, soit  </a:t>
            </a:r>
            <a:r>
              <a:rPr lang="en-GB" dirty="0"/>
              <a:t>~</a:t>
            </a:r>
            <a:r>
              <a:rPr lang="en-GB" b="1" dirty="0">
                <a:solidFill>
                  <a:srgbClr val="C00000"/>
                </a:solidFill>
              </a:rPr>
              <a:t>1 </a:t>
            </a:r>
            <a:r>
              <a:rPr lang="en-GB" b="1" dirty="0" err="1">
                <a:solidFill>
                  <a:srgbClr val="C00000"/>
                </a:solidFill>
              </a:rPr>
              <a:t>fois</a:t>
            </a:r>
            <a:r>
              <a:rPr lang="en-GB" b="1" dirty="0">
                <a:solidFill>
                  <a:srgbClr val="C00000"/>
                </a:solidFill>
              </a:rPr>
              <a:t> </a:t>
            </a:r>
            <a:r>
              <a:rPr lang="en-GB" b="1" dirty="0" err="1">
                <a:solidFill>
                  <a:srgbClr val="C00000"/>
                </a:solidFill>
              </a:rPr>
              <a:t>toutes</a:t>
            </a:r>
            <a:r>
              <a:rPr lang="en-GB" b="1" dirty="0">
                <a:solidFill>
                  <a:srgbClr val="C00000"/>
                </a:solidFill>
              </a:rPr>
              <a:t> les 3 min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8477" y="2802063"/>
            <a:ext cx="87367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Elle sert à synthétiser équivalent ATP mais rendement 50% = </a:t>
            </a:r>
            <a:r>
              <a:rPr lang="fr-FR" b="1" dirty="0">
                <a:solidFill>
                  <a:srgbClr val="C00000"/>
                </a:solidFill>
              </a:rPr>
              <a:t>4180 kJ </a:t>
            </a:r>
            <a:r>
              <a:rPr lang="fr-FR" dirty="0"/>
              <a:t>(1000 kcal)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58477" y="5230646"/>
            <a:ext cx="2591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83,6 moles</a:t>
            </a:r>
            <a:r>
              <a:rPr lang="fr-FR" dirty="0"/>
              <a:t> d'ATP = </a:t>
            </a:r>
            <a:r>
              <a:rPr lang="fr-FR" b="1" dirty="0">
                <a:solidFill>
                  <a:srgbClr val="C00000"/>
                </a:solidFill>
              </a:rPr>
              <a:t>46 kg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658477" y="1162263"/>
            <a:ext cx="46346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/>
              <a:t>homme au repos : 40 kg ATP / 24 h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79388" y="19581"/>
            <a:ext cx="69504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chemeClr val="accent2"/>
                </a:solidFill>
                <a:latin typeface="Calibri" charset="0"/>
                <a:cs typeface="Calibri" charset="0"/>
              </a:rPr>
              <a:t>VII. Une vue d’ensemble du métabolisme du carbone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87629" y="637285"/>
            <a:ext cx="64422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i="1" dirty="0">
                <a:solidFill>
                  <a:schemeClr val="accent1">
                    <a:lumMod val="75000"/>
                  </a:schemeClr>
                </a:solidFill>
              </a:rPr>
              <a:t>Ce que la thermo nous apprends</a:t>
            </a:r>
          </a:p>
        </p:txBody>
      </p:sp>
    </p:spTree>
    <p:extLst>
      <p:ext uri="{BB962C8B-B14F-4D97-AF65-F5344CB8AC3E}">
        <p14:creationId xmlns:p14="http://schemas.microsoft.com/office/powerpoint/2010/main" val="209943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54728" y="33960"/>
            <a:ext cx="83535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800" b="1" dirty="0">
                <a:solidFill>
                  <a:schemeClr val="accent1">
                    <a:lumMod val="75000"/>
                  </a:schemeClr>
                </a:solidFill>
                <a:latin typeface="Calibri" charset="0"/>
                <a:cs typeface="Calibri" charset="0"/>
              </a:rPr>
              <a:t>Chapitre II – La Glycolyse – Voie de </a:t>
            </a:r>
            <a:r>
              <a:rPr lang="fr-FR" sz="2800" b="1" dirty="0" err="1">
                <a:solidFill>
                  <a:schemeClr val="accent1">
                    <a:lumMod val="75000"/>
                  </a:schemeClr>
                </a:solidFill>
                <a:latin typeface="Calibri" charset="0"/>
                <a:cs typeface="Calibri" charset="0"/>
              </a:rPr>
              <a:t>Embden</a:t>
            </a: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  <a:latin typeface="Calibri" charset="0"/>
                <a:cs typeface="Calibri" charset="0"/>
              </a:rPr>
              <a:t>-Meyerhof</a:t>
            </a:r>
          </a:p>
        </p:txBody>
      </p:sp>
      <p:pic>
        <p:nvPicPr>
          <p:cNvPr id="4" name="Picture 2" descr="un-14-01-p522.jpg                                              0003FC1BBigMac                         BB9E1EE7: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0"/>
          <a:stretch/>
        </p:blipFill>
        <p:spPr bwMode="auto">
          <a:xfrm>
            <a:off x="2241493" y="842848"/>
            <a:ext cx="3797542" cy="296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71" name="Grouper 70"/>
          <p:cNvGrpSpPr/>
          <p:nvPr/>
        </p:nvGrpSpPr>
        <p:grpSpPr>
          <a:xfrm>
            <a:off x="2070892" y="4316028"/>
            <a:ext cx="1562251" cy="1583229"/>
            <a:chOff x="4056465" y="950901"/>
            <a:chExt cx="2078044" cy="2105949"/>
          </a:xfrm>
        </p:grpSpPr>
        <p:grpSp>
          <p:nvGrpSpPr>
            <p:cNvPr id="6" name="Groupe 104"/>
            <p:cNvGrpSpPr/>
            <p:nvPr/>
          </p:nvGrpSpPr>
          <p:grpSpPr>
            <a:xfrm>
              <a:off x="4457159" y="2013722"/>
              <a:ext cx="1201930" cy="473225"/>
              <a:chOff x="7057738" y="1696629"/>
              <a:chExt cx="1201930" cy="473225"/>
            </a:xfrm>
            <a:solidFill>
              <a:schemeClr val="tx1"/>
            </a:solidFill>
          </p:grpSpPr>
          <p:sp>
            <p:nvSpPr>
              <p:cNvPr id="27" name="Forme libre 26"/>
              <p:cNvSpPr/>
              <p:nvPr/>
            </p:nvSpPr>
            <p:spPr bwMode="auto">
              <a:xfrm>
                <a:off x="7057738" y="1698351"/>
                <a:ext cx="328474" cy="470517"/>
              </a:xfrm>
              <a:custGeom>
                <a:avLst/>
                <a:gdLst>
                  <a:gd name="connsiteX0" fmla="*/ 0 w 328474"/>
                  <a:gd name="connsiteY0" fmla="*/ 0 h 470517"/>
                  <a:gd name="connsiteX1" fmla="*/ 328474 w 328474"/>
                  <a:gd name="connsiteY1" fmla="*/ 470517 h 470517"/>
                  <a:gd name="connsiteX2" fmla="*/ 328474 w 328474"/>
                  <a:gd name="connsiteY2" fmla="*/ 423169 h 470517"/>
                  <a:gd name="connsiteX3" fmla="*/ 0 w 328474"/>
                  <a:gd name="connsiteY3" fmla="*/ 0 h 470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8474" h="470517">
                    <a:moveTo>
                      <a:pt x="0" y="0"/>
                    </a:moveTo>
                    <a:lnTo>
                      <a:pt x="328474" y="470517"/>
                    </a:lnTo>
                    <a:lnTo>
                      <a:pt x="328474" y="42316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normalizeH="0" baseline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7386221" y="2123736"/>
                <a:ext cx="541529" cy="46118"/>
              </a:xfrm>
              <a:prstGeom prst="rect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normalizeH="0" baseline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sp>
            <p:nvSpPr>
              <p:cNvPr id="29" name="Forme libre 28"/>
              <p:cNvSpPr/>
              <p:nvPr/>
            </p:nvSpPr>
            <p:spPr bwMode="auto">
              <a:xfrm flipH="1">
                <a:off x="7931194" y="1696629"/>
                <a:ext cx="328474" cy="470517"/>
              </a:xfrm>
              <a:custGeom>
                <a:avLst/>
                <a:gdLst>
                  <a:gd name="connsiteX0" fmla="*/ 0 w 328474"/>
                  <a:gd name="connsiteY0" fmla="*/ 0 h 470517"/>
                  <a:gd name="connsiteX1" fmla="*/ 328474 w 328474"/>
                  <a:gd name="connsiteY1" fmla="*/ 470517 h 470517"/>
                  <a:gd name="connsiteX2" fmla="*/ 328474 w 328474"/>
                  <a:gd name="connsiteY2" fmla="*/ 423169 h 470517"/>
                  <a:gd name="connsiteX3" fmla="*/ 0 w 328474"/>
                  <a:gd name="connsiteY3" fmla="*/ 0 h 470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8474" h="470517">
                    <a:moveTo>
                      <a:pt x="0" y="0"/>
                    </a:moveTo>
                    <a:lnTo>
                      <a:pt x="328474" y="470517"/>
                    </a:lnTo>
                    <a:lnTo>
                      <a:pt x="328474" y="42316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normalizeH="0" baseline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</p:grpSp>
        <p:sp>
          <p:nvSpPr>
            <p:cNvPr id="7" name="Forme libre 6"/>
            <p:cNvSpPr/>
            <p:nvPr/>
          </p:nvSpPr>
          <p:spPr bwMode="auto">
            <a:xfrm>
              <a:off x="4457169" y="1598437"/>
              <a:ext cx="760520" cy="417250"/>
            </a:xfrm>
            <a:custGeom>
              <a:avLst/>
              <a:gdLst>
                <a:gd name="connsiteX0" fmla="*/ 0 w 760520"/>
                <a:gd name="connsiteY0" fmla="*/ 417250 h 417250"/>
                <a:gd name="connsiteX1" fmla="*/ 366943 w 760520"/>
                <a:gd name="connsiteY1" fmla="*/ 0 h 417250"/>
                <a:gd name="connsiteX2" fmla="*/ 760520 w 760520"/>
                <a:gd name="connsiteY2" fmla="*/ 0 h 41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0520" h="417250">
                  <a:moveTo>
                    <a:pt x="0" y="417250"/>
                  </a:moveTo>
                  <a:lnTo>
                    <a:pt x="366943" y="0"/>
                  </a:lnTo>
                  <a:lnTo>
                    <a:pt x="760520" y="0"/>
                  </a:lnTo>
                </a:path>
              </a:pathLst>
            </a:cu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cxnSp>
          <p:nvCxnSpPr>
            <p:cNvPr id="8" name="Connecteur droit 7"/>
            <p:cNvCxnSpPr/>
            <p:nvPr/>
          </p:nvCxnSpPr>
          <p:spPr bwMode="auto">
            <a:xfrm rot="16200000" flipH="1">
              <a:off x="5377486" y="1722723"/>
              <a:ext cx="316638" cy="26337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Connecteur droit 8"/>
            <p:cNvCxnSpPr/>
            <p:nvPr/>
          </p:nvCxnSpPr>
          <p:spPr bwMode="auto">
            <a:xfrm rot="5400000">
              <a:off x="4221910" y="2029004"/>
              <a:ext cx="46459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Connecteur droit 9"/>
            <p:cNvCxnSpPr/>
            <p:nvPr/>
          </p:nvCxnSpPr>
          <p:spPr bwMode="auto">
            <a:xfrm rot="5400000">
              <a:off x="4547909" y="2453411"/>
              <a:ext cx="46459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Connecteur droit 10"/>
            <p:cNvCxnSpPr/>
            <p:nvPr/>
          </p:nvCxnSpPr>
          <p:spPr bwMode="auto">
            <a:xfrm rot="5400000">
              <a:off x="5091903" y="2437879"/>
              <a:ext cx="46459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Connecteur droit 11"/>
            <p:cNvCxnSpPr/>
            <p:nvPr/>
          </p:nvCxnSpPr>
          <p:spPr bwMode="auto">
            <a:xfrm rot="5400000">
              <a:off x="5444579" y="2007312"/>
              <a:ext cx="46459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Connecteur droit 12"/>
            <p:cNvCxnSpPr/>
            <p:nvPr/>
          </p:nvCxnSpPr>
          <p:spPr bwMode="auto">
            <a:xfrm rot="5400000">
              <a:off x="4584919" y="1553796"/>
              <a:ext cx="46459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ZoneTexte 13"/>
            <p:cNvSpPr txBox="1"/>
            <p:nvPr/>
          </p:nvSpPr>
          <p:spPr>
            <a:xfrm>
              <a:off x="4636469" y="950901"/>
              <a:ext cx="1106947" cy="491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libri" pitchFamily="34" charset="0"/>
                  <a:cs typeface="Calibri" pitchFamily="34" charset="0"/>
                </a:rPr>
                <a:t>CH</a:t>
              </a:r>
              <a:r>
                <a:rPr lang="fr-FR" b="1" baseline="-25000" dirty="0">
                  <a:latin typeface="Calibri" pitchFamily="34" charset="0"/>
                  <a:cs typeface="Calibri" pitchFamily="34" charset="0"/>
                </a:rPr>
                <a:t>2</a:t>
              </a:r>
              <a:r>
                <a:rPr lang="fr-FR" b="1" dirty="0">
                  <a:latin typeface="Calibri" pitchFamily="34" charset="0"/>
                  <a:cs typeface="Calibri" pitchFamily="34" charset="0"/>
                </a:rPr>
                <a:t>OH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4275677" y="1441837"/>
              <a:ext cx="439337" cy="491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libri" pitchFamily="34" charset="0"/>
                  <a:cs typeface="Calibri" pitchFamily="34" charset="0"/>
                </a:rPr>
                <a:t>H</a:t>
              </a: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5498399" y="1394428"/>
              <a:ext cx="439337" cy="491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libri" pitchFamily="34" charset="0"/>
                  <a:cs typeface="Calibri" pitchFamily="34" charset="0"/>
                </a:rPr>
                <a:t>H</a:t>
              </a: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4623417" y="1622753"/>
              <a:ext cx="439337" cy="491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libri" pitchFamily="34" charset="0"/>
                  <a:cs typeface="Calibri" pitchFamily="34" charset="0"/>
                </a:rPr>
                <a:t>H</a:t>
              </a: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5141869" y="1841179"/>
              <a:ext cx="439337" cy="491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libri" pitchFamily="34" charset="0"/>
                  <a:cs typeface="Calibri" pitchFamily="34" charset="0"/>
                </a:rPr>
                <a:t>H</a:t>
              </a: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4602917" y="2565579"/>
              <a:ext cx="439337" cy="491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libri" pitchFamily="34" charset="0"/>
                  <a:cs typeface="Calibri" pitchFamily="34" charset="0"/>
                </a:rPr>
                <a:t>H</a:t>
              </a: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5125721" y="1353523"/>
              <a:ext cx="453280" cy="491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libri" pitchFamily="34" charset="0"/>
                  <a:cs typeface="Calibri" pitchFamily="34" charset="0"/>
                </a:rPr>
                <a:t>O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4590586" y="1854423"/>
              <a:ext cx="646982" cy="491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libri" pitchFamily="34" charset="0"/>
                  <a:cs typeface="Calibri" pitchFamily="34" charset="0"/>
                </a:rPr>
                <a:t>OH</a:t>
              </a: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4056465" y="2133923"/>
              <a:ext cx="646982" cy="491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libri" pitchFamily="34" charset="0"/>
                  <a:cs typeface="Calibri" pitchFamily="34" charset="0"/>
                </a:rPr>
                <a:t>HO</a:t>
              </a: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5127441" y="2544622"/>
              <a:ext cx="646982" cy="491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libri" pitchFamily="34" charset="0"/>
                  <a:cs typeface="Calibri" pitchFamily="34" charset="0"/>
                </a:rPr>
                <a:t>OH</a:t>
              </a: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5487527" y="2113765"/>
              <a:ext cx="646982" cy="491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libri" pitchFamily="34" charset="0"/>
                  <a:cs typeface="Calibri" pitchFamily="34" charset="0"/>
                </a:rPr>
                <a:t>OH</a:t>
              </a:r>
            </a:p>
          </p:txBody>
        </p:sp>
      </p:grpSp>
      <p:sp>
        <p:nvSpPr>
          <p:cNvPr id="25" name="ZoneTexte 24"/>
          <p:cNvSpPr txBox="1"/>
          <p:nvPr/>
        </p:nvSpPr>
        <p:spPr>
          <a:xfrm>
            <a:off x="2396829" y="5775041"/>
            <a:ext cx="10253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atin typeface="Calibri" pitchFamily="34" charset="0"/>
                <a:cs typeface="Calibri" pitchFamily="34" charset="0"/>
              </a:rPr>
              <a:t>Glucose</a:t>
            </a:r>
          </a:p>
        </p:txBody>
      </p:sp>
      <p:grpSp>
        <p:nvGrpSpPr>
          <p:cNvPr id="44" name="Grouper 43"/>
          <p:cNvGrpSpPr/>
          <p:nvPr/>
        </p:nvGrpSpPr>
        <p:grpSpPr>
          <a:xfrm rot="16200000">
            <a:off x="5604235" y="5154208"/>
            <a:ext cx="40653" cy="209427"/>
            <a:chOff x="3730875" y="3466831"/>
            <a:chExt cx="40653" cy="209427"/>
          </a:xfrm>
        </p:grpSpPr>
        <p:sp>
          <p:nvSpPr>
            <p:cNvPr id="40" name="Forme libre 39"/>
            <p:cNvSpPr/>
            <p:nvPr/>
          </p:nvSpPr>
          <p:spPr>
            <a:xfrm flipH="1">
              <a:off x="3771528" y="3466831"/>
              <a:ext cx="0" cy="209427"/>
            </a:xfrm>
            <a:custGeom>
              <a:avLst/>
              <a:gdLst>
                <a:gd name="connsiteX0" fmla="*/ 0 w 0"/>
                <a:gd name="connsiteY0" fmla="*/ 0 h 269309"/>
                <a:gd name="connsiteX1" fmla="*/ 0 w 0"/>
                <a:gd name="connsiteY1" fmla="*/ 269309 h 269309"/>
                <a:gd name="connsiteX2" fmla="*/ 0 w 0"/>
                <a:gd name="connsiteY2" fmla="*/ 269309 h 26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269309">
                  <a:moveTo>
                    <a:pt x="0" y="0"/>
                  </a:moveTo>
                  <a:lnTo>
                    <a:pt x="0" y="269309"/>
                  </a:lnTo>
                  <a:lnTo>
                    <a:pt x="0" y="269309"/>
                  </a:lnTo>
                </a:path>
              </a:pathLst>
            </a:custGeom>
            <a:ln w="317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500">
                <a:solidFill>
                  <a:srgbClr val="000000"/>
                </a:solidFill>
              </a:endParaRPr>
            </a:p>
          </p:txBody>
        </p:sp>
        <p:sp>
          <p:nvSpPr>
            <p:cNvPr id="41" name="Forme libre 40"/>
            <p:cNvSpPr/>
            <p:nvPr/>
          </p:nvSpPr>
          <p:spPr>
            <a:xfrm flipH="1">
              <a:off x="3730875" y="3466831"/>
              <a:ext cx="0" cy="209427"/>
            </a:xfrm>
            <a:custGeom>
              <a:avLst/>
              <a:gdLst>
                <a:gd name="connsiteX0" fmla="*/ 0 w 0"/>
                <a:gd name="connsiteY0" fmla="*/ 0 h 269309"/>
                <a:gd name="connsiteX1" fmla="*/ 0 w 0"/>
                <a:gd name="connsiteY1" fmla="*/ 269309 h 269309"/>
                <a:gd name="connsiteX2" fmla="*/ 0 w 0"/>
                <a:gd name="connsiteY2" fmla="*/ 269309 h 26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269309">
                  <a:moveTo>
                    <a:pt x="0" y="0"/>
                  </a:moveTo>
                  <a:lnTo>
                    <a:pt x="0" y="269309"/>
                  </a:lnTo>
                  <a:lnTo>
                    <a:pt x="0" y="269309"/>
                  </a:lnTo>
                </a:path>
              </a:pathLst>
            </a:custGeom>
            <a:ln w="317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500">
                <a:solidFill>
                  <a:srgbClr val="000000"/>
                </a:solidFill>
              </a:endParaRPr>
            </a:p>
          </p:txBody>
        </p:sp>
      </p:grpSp>
      <p:grpSp>
        <p:nvGrpSpPr>
          <p:cNvPr id="45" name="Grouper 44"/>
          <p:cNvGrpSpPr/>
          <p:nvPr/>
        </p:nvGrpSpPr>
        <p:grpSpPr>
          <a:xfrm>
            <a:off x="5175486" y="4717101"/>
            <a:ext cx="182207" cy="128097"/>
            <a:chOff x="4242007" y="1518066"/>
            <a:chExt cx="203268" cy="142904"/>
          </a:xfrm>
        </p:grpSpPr>
        <p:sp>
          <p:nvSpPr>
            <p:cNvPr id="46" name="Forme libre 45"/>
            <p:cNvSpPr/>
            <p:nvPr/>
          </p:nvSpPr>
          <p:spPr>
            <a:xfrm flipH="1">
              <a:off x="4261718" y="1518066"/>
              <a:ext cx="183557" cy="104713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>
                <a:solidFill>
                  <a:srgbClr val="000000"/>
                </a:solidFill>
              </a:endParaRPr>
            </a:p>
          </p:txBody>
        </p:sp>
        <p:sp>
          <p:nvSpPr>
            <p:cNvPr id="47" name="Forme libre 46"/>
            <p:cNvSpPr/>
            <p:nvPr/>
          </p:nvSpPr>
          <p:spPr>
            <a:xfrm flipH="1">
              <a:off x="4242007" y="1556256"/>
              <a:ext cx="183557" cy="104714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>
                <a:solidFill>
                  <a:srgbClr val="000000"/>
                </a:solidFill>
              </a:endParaRPr>
            </a:p>
          </p:txBody>
        </p:sp>
      </p:grpSp>
      <p:sp>
        <p:nvSpPr>
          <p:cNvPr id="51" name="Forme libre 50"/>
          <p:cNvSpPr/>
          <p:nvPr/>
        </p:nvSpPr>
        <p:spPr>
          <a:xfrm flipH="1" flipV="1">
            <a:off x="5506244" y="4745974"/>
            <a:ext cx="165642" cy="93864"/>
          </a:xfrm>
          <a:custGeom>
            <a:avLst/>
            <a:gdLst>
              <a:gd name="connsiteX0" fmla="*/ 0 w 237994"/>
              <a:gd name="connsiteY0" fmla="*/ 134655 h 134655"/>
              <a:gd name="connsiteX1" fmla="*/ 237994 w 237994"/>
              <a:gd name="connsiteY1" fmla="*/ 0 h 134655"/>
              <a:gd name="connsiteX2" fmla="*/ 237994 w 237994"/>
              <a:gd name="connsiteY2" fmla="*/ 0 h 1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94" h="134655">
                <a:moveTo>
                  <a:pt x="0" y="134655"/>
                </a:moveTo>
                <a:lnTo>
                  <a:pt x="237994" y="0"/>
                </a:lnTo>
                <a:lnTo>
                  <a:pt x="237994" y="0"/>
                </a:lnTo>
              </a:path>
            </a:pathLst>
          </a:custGeom>
          <a:ln w="31750" cap="rnd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400">
              <a:solidFill>
                <a:srgbClr val="000000"/>
              </a:solidFill>
            </a:endParaRPr>
          </a:p>
        </p:txBody>
      </p:sp>
      <p:sp>
        <p:nvSpPr>
          <p:cNvPr id="52" name="Forme libre 51"/>
          <p:cNvSpPr/>
          <p:nvPr/>
        </p:nvSpPr>
        <p:spPr>
          <a:xfrm flipH="1">
            <a:off x="5435406" y="4976993"/>
            <a:ext cx="0" cy="187728"/>
          </a:xfrm>
          <a:custGeom>
            <a:avLst/>
            <a:gdLst>
              <a:gd name="connsiteX0" fmla="*/ 0 w 0"/>
              <a:gd name="connsiteY0" fmla="*/ 0 h 269309"/>
              <a:gd name="connsiteX1" fmla="*/ 0 w 0"/>
              <a:gd name="connsiteY1" fmla="*/ 269309 h 269309"/>
              <a:gd name="connsiteX2" fmla="*/ 0 w 0"/>
              <a:gd name="connsiteY2" fmla="*/ 269309 h 26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269309">
                <a:moveTo>
                  <a:pt x="0" y="0"/>
                </a:moveTo>
                <a:lnTo>
                  <a:pt x="0" y="269309"/>
                </a:lnTo>
                <a:lnTo>
                  <a:pt x="0" y="269309"/>
                </a:lnTo>
              </a:path>
            </a:pathLst>
          </a:custGeom>
          <a:ln w="31750" cap="rnd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400">
              <a:solidFill>
                <a:srgbClr val="000000"/>
              </a:solidFill>
            </a:endParaRPr>
          </a:p>
        </p:txBody>
      </p:sp>
      <p:sp>
        <p:nvSpPr>
          <p:cNvPr id="53" name="ZoneTexte 172"/>
          <p:cNvSpPr txBox="1">
            <a:spLocks noChangeArrowheads="1"/>
          </p:cNvSpPr>
          <p:nvPr/>
        </p:nvSpPr>
        <p:spPr bwMode="auto">
          <a:xfrm flipH="1">
            <a:off x="5287985" y="4726166"/>
            <a:ext cx="2872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54" name="ZoneTexte 173"/>
          <p:cNvSpPr txBox="1">
            <a:spLocks noChangeArrowheads="1"/>
          </p:cNvSpPr>
          <p:nvPr/>
        </p:nvSpPr>
        <p:spPr bwMode="auto">
          <a:xfrm flipH="1">
            <a:off x="5287985" y="5083954"/>
            <a:ext cx="2872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61" name="ZoneTexte 175"/>
          <p:cNvSpPr txBox="1">
            <a:spLocks noChangeArrowheads="1"/>
          </p:cNvSpPr>
          <p:nvPr/>
        </p:nvSpPr>
        <p:spPr bwMode="auto">
          <a:xfrm flipH="1">
            <a:off x="5287985" y="5470069"/>
            <a:ext cx="4536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CH</a:t>
            </a:r>
            <a:r>
              <a:rPr lang="fr-FR" sz="1400" b="1" baseline="-25000" dirty="0">
                <a:solidFill>
                  <a:srgbClr val="000000"/>
                </a:solidFill>
                <a:latin typeface="Calibri" charset="0"/>
                <a:cs typeface="Calibri" charset="0"/>
              </a:rPr>
              <a:t>3</a:t>
            </a:r>
          </a:p>
        </p:txBody>
      </p:sp>
      <p:sp>
        <p:nvSpPr>
          <p:cNvPr id="62" name="ZoneTexte 172"/>
          <p:cNvSpPr txBox="1">
            <a:spLocks noChangeArrowheads="1"/>
          </p:cNvSpPr>
          <p:nvPr/>
        </p:nvSpPr>
        <p:spPr bwMode="auto">
          <a:xfrm flipH="1">
            <a:off x="5589065" y="4497491"/>
            <a:ext cx="3060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64" name="Forme libre 63"/>
          <p:cNvSpPr/>
          <p:nvPr/>
        </p:nvSpPr>
        <p:spPr>
          <a:xfrm flipH="1">
            <a:off x="5435406" y="5338986"/>
            <a:ext cx="0" cy="187728"/>
          </a:xfrm>
          <a:custGeom>
            <a:avLst/>
            <a:gdLst>
              <a:gd name="connsiteX0" fmla="*/ 0 w 0"/>
              <a:gd name="connsiteY0" fmla="*/ 0 h 269309"/>
              <a:gd name="connsiteX1" fmla="*/ 0 w 0"/>
              <a:gd name="connsiteY1" fmla="*/ 269309 h 269309"/>
              <a:gd name="connsiteX2" fmla="*/ 0 w 0"/>
              <a:gd name="connsiteY2" fmla="*/ 269309 h 26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269309">
                <a:moveTo>
                  <a:pt x="0" y="0"/>
                </a:moveTo>
                <a:lnTo>
                  <a:pt x="0" y="269309"/>
                </a:lnTo>
                <a:lnTo>
                  <a:pt x="0" y="269309"/>
                </a:lnTo>
              </a:path>
            </a:pathLst>
          </a:custGeom>
          <a:ln w="31750" cap="rnd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400">
              <a:solidFill>
                <a:srgbClr val="000000"/>
              </a:solidFill>
            </a:endParaRPr>
          </a:p>
        </p:txBody>
      </p:sp>
      <p:sp>
        <p:nvSpPr>
          <p:cNvPr id="72" name="ZoneTexte 172"/>
          <p:cNvSpPr txBox="1">
            <a:spLocks noChangeArrowheads="1"/>
          </p:cNvSpPr>
          <p:nvPr/>
        </p:nvSpPr>
        <p:spPr bwMode="auto">
          <a:xfrm flipH="1">
            <a:off x="4940015" y="4501943"/>
            <a:ext cx="3060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74" name="ZoneTexte 172"/>
          <p:cNvSpPr txBox="1">
            <a:spLocks noChangeArrowheads="1"/>
          </p:cNvSpPr>
          <p:nvPr/>
        </p:nvSpPr>
        <p:spPr bwMode="auto">
          <a:xfrm flipH="1">
            <a:off x="5679815" y="5081406"/>
            <a:ext cx="3060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75" name="Flèche vers la droite 74"/>
          <p:cNvSpPr/>
          <p:nvPr/>
        </p:nvSpPr>
        <p:spPr>
          <a:xfrm>
            <a:off x="3485211" y="5120941"/>
            <a:ext cx="496782" cy="189766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Flèche vers la droite 75"/>
          <p:cNvSpPr/>
          <p:nvPr/>
        </p:nvSpPr>
        <p:spPr>
          <a:xfrm>
            <a:off x="3994323" y="5120941"/>
            <a:ext cx="496782" cy="189766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Flèche vers la droite 76"/>
          <p:cNvSpPr/>
          <p:nvPr/>
        </p:nvSpPr>
        <p:spPr>
          <a:xfrm>
            <a:off x="4802228" y="5120941"/>
            <a:ext cx="496782" cy="189766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Rectangle 77"/>
          <p:cNvSpPr/>
          <p:nvPr/>
        </p:nvSpPr>
        <p:spPr>
          <a:xfrm>
            <a:off x="4397427" y="4795290"/>
            <a:ext cx="47661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cs typeface="Calibri" charset="0"/>
              </a:rPr>
              <a:t>…</a:t>
            </a:r>
          </a:p>
        </p:txBody>
      </p:sp>
      <p:sp>
        <p:nvSpPr>
          <p:cNvPr id="79" name="ZoneTexte 78"/>
          <p:cNvSpPr txBox="1"/>
          <p:nvPr/>
        </p:nvSpPr>
        <p:spPr>
          <a:xfrm>
            <a:off x="4895225" y="5775041"/>
            <a:ext cx="1137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atin typeface="Calibri" pitchFamily="34" charset="0"/>
                <a:cs typeface="Calibri" pitchFamily="34" charset="0"/>
              </a:rPr>
              <a:t>Pyruvate</a:t>
            </a:r>
          </a:p>
        </p:txBody>
      </p:sp>
      <p:sp>
        <p:nvSpPr>
          <p:cNvPr id="80" name="ZoneTexte 79"/>
          <p:cNvSpPr txBox="1"/>
          <p:nvPr/>
        </p:nvSpPr>
        <p:spPr>
          <a:xfrm>
            <a:off x="6128074" y="5036029"/>
            <a:ext cx="789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atin typeface="Calibri" pitchFamily="34" charset="0"/>
                <a:cs typeface="Calibri" pitchFamily="34" charset="0"/>
              </a:rPr>
              <a:t>+ </a:t>
            </a:r>
            <a:r>
              <a:rPr lang="fr-FR" sz="2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ATP</a:t>
            </a:r>
          </a:p>
        </p:txBody>
      </p:sp>
      <p:sp>
        <p:nvSpPr>
          <p:cNvPr id="81" name="ZoneTexte 80"/>
          <p:cNvSpPr txBox="1"/>
          <p:nvPr/>
        </p:nvSpPr>
        <p:spPr>
          <a:xfrm>
            <a:off x="3573813" y="4644309"/>
            <a:ext cx="15972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Glycolyse</a:t>
            </a:r>
          </a:p>
        </p:txBody>
      </p:sp>
      <p:sp>
        <p:nvSpPr>
          <p:cNvPr id="82" name="Rectangle 81"/>
          <p:cNvSpPr/>
          <p:nvPr/>
        </p:nvSpPr>
        <p:spPr>
          <a:xfrm>
            <a:off x="1551299" y="623475"/>
            <a:ext cx="53998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i="1" dirty="0">
                <a:solidFill>
                  <a:schemeClr val="accent2">
                    <a:lumMod val="75000"/>
                  </a:schemeClr>
                </a:solidFill>
              </a:rPr>
              <a:t>Prix Nobel de physiologie et médecine en 1922 – O. </a:t>
            </a:r>
            <a:r>
              <a:rPr lang="fr-FR" sz="1400" i="1" dirty="0" err="1">
                <a:solidFill>
                  <a:schemeClr val="accent2">
                    <a:lumMod val="75000"/>
                  </a:schemeClr>
                </a:solidFill>
              </a:rPr>
              <a:t>Meyerhoff</a:t>
            </a:r>
            <a:r>
              <a:rPr lang="fr-FR" sz="1400" i="1" dirty="0">
                <a:solidFill>
                  <a:schemeClr val="accent2">
                    <a:lumMod val="75000"/>
                  </a:schemeClr>
                </a:solidFill>
              </a:rPr>
              <a:t> &amp; A. Hill </a:t>
            </a:r>
          </a:p>
        </p:txBody>
      </p:sp>
      <p:sp>
        <p:nvSpPr>
          <p:cNvPr id="83" name="Rectangle 82"/>
          <p:cNvSpPr/>
          <p:nvPr/>
        </p:nvSpPr>
        <p:spPr>
          <a:xfrm>
            <a:off x="5221906" y="3446435"/>
            <a:ext cx="9819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i="1" dirty="0" err="1">
                <a:solidFill>
                  <a:schemeClr val="accent2">
                    <a:lumMod val="75000"/>
                  </a:schemeClr>
                </a:solidFill>
              </a:rPr>
              <a:t>PhD</a:t>
            </a:r>
            <a:r>
              <a:rPr lang="fr-FR" sz="1400" i="1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fr-FR" sz="1400" i="1" dirty="0" err="1">
                <a:solidFill>
                  <a:schemeClr val="accent2">
                    <a:lumMod val="75000"/>
                  </a:schemeClr>
                </a:solidFill>
              </a:rPr>
              <a:t>UdS</a:t>
            </a:r>
            <a:endParaRPr lang="fr-FR" sz="1400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3996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11708" y="667185"/>
            <a:ext cx="2413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En milieu aérobie</a:t>
            </a:r>
          </a:p>
        </p:txBody>
      </p:sp>
      <p:sp>
        <p:nvSpPr>
          <p:cNvPr id="3" name="Rectangle 2"/>
          <p:cNvSpPr/>
          <p:nvPr/>
        </p:nvSpPr>
        <p:spPr>
          <a:xfrm>
            <a:off x="4823616" y="1256487"/>
            <a:ext cx="35223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Chaîne de transport des électrons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908988" y="1256487"/>
            <a:ext cx="1095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Glycolyse</a:t>
            </a:r>
          </a:p>
        </p:txBody>
      </p:sp>
      <p:sp>
        <p:nvSpPr>
          <p:cNvPr id="5" name="Rectangle 4"/>
          <p:cNvSpPr/>
          <p:nvPr/>
        </p:nvSpPr>
        <p:spPr>
          <a:xfrm>
            <a:off x="2699872" y="1256487"/>
            <a:ext cx="1570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Cycle de Krebs </a:t>
            </a:r>
          </a:p>
        </p:txBody>
      </p:sp>
      <p:sp>
        <p:nvSpPr>
          <p:cNvPr id="6" name="Flèche vers la droite 5"/>
          <p:cNvSpPr/>
          <p:nvPr/>
        </p:nvSpPr>
        <p:spPr>
          <a:xfrm>
            <a:off x="2171896" y="1367925"/>
            <a:ext cx="496782" cy="189766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vers la droite 6"/>
          <p:cNvSpPr/>
          <p:nvPr/>
        </p:nvSpPr>
        <p:spPr>
          <a:xfrm>
            <a:off x="4244538" y="1368128"/>
            <a:ext cx="496782" cy="189766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Parenthèse fermante 7"/>
          <p:cNvSpPr/>
          <p:nvPr/>
        </p:nvSpPr>
        <p:spPr>
          <a:xfrm rot="5400000">
            <a:off x="4950469" y="357966"/>
            <a:ext cx="123294" cy="2711530"/>
          </a:xfrm>
          <a:prstGeom prst="rightBracket">
            <a:avLst/>
          </a:prstGeom>
          <a:ln w="38100" cap="rnd" cmpd="sng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2859700" y="1840402"/>
            <a:ext cx="4801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Extraction de l’énergie contenue dans le glucose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00662" y="2285996"/>
            <a:ext cx="1043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7F7F7F"/>
                </a:solidFill>
              </a:rPr>
              <a:t>Pyruvate</a:t>
            </a:r>
          </a:p>
        </p:txBody>
      </p:sp>
      <p:sp>
        <p:nvSpPr>
          <p:cNvPr id="11" name="Flèche vers la droite 10"/>
          <p:cNvSpPr/>
          <p:nvPr/>
        </p:nvSpPr>
        <p:spPr>
          <a:xfrm>
            <a:off x="4261308" y="2375779"/>
            <a:ext cx="496782" cy="189766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4758090" y="2285996"/>
            <a:ext cx="543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7F7F7F"/>
                </a:solidFill>
              </a:rPr>
              <a:t>CO</a:t>
            </a:r>
            <a:r>
              <a:rPr lang="fr-FR" b="1" baseline="-25000" dirty="0">
                <a:solidFill>
                  <a:srgbClr val="7F7F7F"/>
                </a:solidFill>
              </a:rPr>
              <a:t>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170639" y="2285996"/>
            <a:ext cx="731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7F7F7F"/>
                </a:solidFill>
              </a:rPr>
              <a:t>+ H</a:t>
            </a:r>
            <a:r>
              <a:rPr lang="fr-FR" b="1" baseline="-25000" dirty="0">
                <a:solidFill>
                  <a:srgbClr val="7F7F7F"/>
                </a:solidFill>
              </a:rPr>
              <a:t>2</a:t>
            </a:r>
            <a:r>
              <a:rPr lang="fr-FR" b="1" dirty="0">
                <a:solidFill>
                  <a:srgbClr val="7F7F7F"/>
                </a:solidFill>
              </a:rPr>
              <a:t>O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784960" y="273650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ex : muscle en contraction très active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11708" y="2681264"/>
            <a:ext cx="2152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En anaérobiose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205102" y="3215123"/>
            <a:ext cx="1043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7F7F7F"/>
                </a:solidFill>
              </a:rPr>
              <a:t>Pyruvate</a:t>
            </a:r>
          </a:p>
        </p:txBody>
      </p:sp>
      <p:sp>
        <p:nvSpPr>
          <p:cNvPr id="17" name="Flèche vers la droite 16"/>
          <p:cNvSpPr/>
          <p:nvPr/>
        </p:nvSpPr>
        <p:spPr>
          <a:xfrm>
            <a:off x="4265748" y="3341893"/>
            <a:ext cx="496782" cy="189766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4762530" y="3215123"/>
            <a:ext cx="883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7F7F7F"/>
                </a:solidFill>
              </a:rPr>
              <a:t>Lactate</a:t>
            </a:r>
            <a:endParaRPr lang="fr-FR" b="1" baseline="-25000" dirty="0">
              <a:solidFill>
                <a:srgbClr val="7F7F7F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711708" y="3625820"/>
            <a:ext cx="4262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Dans les organismes anaérobies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14300" y="2281770"/>
            <a:ext cx="1095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Glycolyse</a:t>
            </a:r>
          </a:p>
        </p:txBody>
      </p:sp>
      <p:sp>
        <p:nvSpPr>
          <p:cNvPr id="23" name="Flèche vers la droite 22"/>
          <p:cNvSpPr/>
          <p:nvPr/>
        </p:nvSpPr>
        <p:spPr>
          <a:xfrm>
            <a:off x="1974614" y="2401860"/>
            <a:ext cx="1259993" cy="189766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914300" y="3215123"/>
            <a:ext cx="1095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Glycolyse</a:t>
            </a:r>
          </a:p>
        </p:txBody>
      </p:sp>
      <p:sp>
        <p:nvSpPr>
          <p:cNvPr id="25" name="Flèche vers la droite 24"/>
          <p:cNvSpPr/>
          <p:nvPr/>
        </p:nvSpPr>
        <p:spPr>
          <a:xfrm>
            <a:off x="1974614" y="3335213"/>
            <a:ext cx="1259993" cy="189766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3210082" y="4081943"/>
            <a:ext cx="1043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7F7F7F"/>
                </a:solidFill>
              </a:rPr>
              <a:t>Pyruvate</a:t>
            </a:r>
          </a:p>
        </p:txBody>
      </p:sp>
      <p:sp>
        <p:nvSpPr>
          <p:cNvPr id="27" name="Flèche vers la droite 26"/>
          <p:cNvSpPr/>
          <p:nvPr/>
        </p:nvSpPr>
        <p:spPr>
          <a:xfrm>
            <a:off x="4270728" y="4208713"/>
            <a:ext cx="496782" cy="189766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4767510" y="4081943"/>
            <a:ext cx="919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7F7F7F"/>
                </a:solidFill>
              </a:rPr>
              <a:t>Ethanol</a:t>
            </a:r>
            <a:endParaRPr lang="fr-FR" b="1" baseline="-25000" dirty="0">
              <a:solidFill>
                <a:srgbClr val="7F7F7F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19280" y="4081943"/>
            <a:ext cx="1095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Glycolyse</a:t>
            </a:r>
          </a:p>
        </p:txBody>
      </p:sp>
      <p:sp>
        <p:nvSpPr>
          <p:cNvPr id="30" name="Flèche vers la droite 29"/>
          <p:cNvSpPr/>
          <p:nvPr/>
        </p:nvSpPr>
        <p:spPr>
          <a:xfrm>
            <a:off x="1979594" y="4202033"/>
            <a:ext cx="1259993" cy="189766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/>
          <p:cNvSpPr txBox="1"/>
          <p:nvPr/>
        </p:nvSpPr>
        <p:spPr>
          <a:xfrm rot="16200000">
            <a:off x="-343404" y="1508386"/>
            <a:ext cx="1648558" cy="461665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Respiration</a:t>
            </a:r>
          </a:p>
        </p:txBody>
      </p:sp>
      <p:sp>
        <p:nvSpPr>
          <p:cNvPr id="32" name="ZoneTexte 31"/>
          <p:cNvSpPr txBox="1"/>
          <p:nvPr/>
        </p:nvSpPr>
        <p:spPr>
          <a:xfrm rot="16200000">
            <a:off x="-545606" y="3478601"/>
            <a:ext cx="2052966" cy="461665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Fermentations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1729778" y="5450829"/>
            <a:ext cx="910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Bilan: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175420" y="5535048"/>
            <a:ext cx="1043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7F7F7F"/>
                </a:solidFill>
              </a:rPr>
              <a:t>Pyruvate</a:t>
            </a:r>
          </a:p>
        </p:txBody>
      </p:sp>
      <p:sp>
        <p:nvSpPr>
          <p:cNvPr id="35" name="Flèche vers la droite 34"/>
          <p:cNvSpPr/>
          <p:nvPr/>
        </p:nvSpPr>
        <p:spPr>
          <a:xfrm>
            <a:off x="6201144" y="5624831"/>
            <a:ext cx="496782" cy="189766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/>
          <p:cNvSpPr/>
          <p:nvPr/>
        </p:nvSpPr>
        <p:spPr>
          <a:xfrm>
            <a:off x="6732848" y="5535048"/>
            <a:ext cx="543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7F7F7F"/>
                </a:solidFill>
              </a:rPr>
              <a:t>CO</a:t>
            </a:r>
            <a:r>
              <a:rPr lang="fr-FR" b="1" baseline="-25000" dirty="0">
                <a:solidFill>
                  <a:srgbClr val="7F7F7F"/>
                </a:solidFill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145397" y="5535048"/>
            <a:ext cx="731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7F7F7F"/>
                </a:solidFill>
              </a:rPr>
              <a:t>+ H</a:t>
            </a:r>
            <a:r>
              <a:rPr lang="fr-FR" b="1" baseline="-25000" dirty="0">
                <a:solidFill>
                  <a:srgbClr val="7F7F7F"/>
                </a:solidFill>
              </a:rPr>
              <a:t>2</a:t>
            </a:r>
            <a:r>
              <a:rPr lang="fr-FR" b="1" dirty="0">
                <a:solidFill>
                  <a:srgbClr val="7F7F7F"/>
                </a:solidFill>
              </a:rPr>
              <a:t>O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889058" y="5530822"/>
            <a:ext cx="941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Glucose</a:t>
            </a:r>
          </a:p>
        </p:txBody>
      </p:sp>
      <p:sp>
        <p:nvSpPr>
          <p:cNvPr id="39" name="Flèche vers la droite 38"/>
          <p:cNvSpPr/>
          <p:nvPr/>
        </p:nvSpPr>
        <p:spPr>
          <a:xfrm>
            <a:off x="3949372" y="5650912"/>
            <a:ext cx="1259993" cy="189766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Flèche vers la droite 39"/>
          <p:cNvSpPr/>
          <p:nvPr/>
        </p:nvSpPr>
        <p:spPr>
          <a:xfrm rot="1191307">
            <a:off x="6218605" y="5885652"/>
            <a:ext cx="496782" cy="189766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Flèche vers la droite 40"/>
          <p:cNvSpPr/>
          <p:nvPr/>
        </p:nvSpPr>
        <p:spPr>
          <a:xfrm rot="20408693" flipV="1">
            <a:off x="6218605" y="5356341"/>
            <a:ext cx="496782" cy="189766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/>
          <p:cNvSpPr/>
          <p:nvPr/>
        </p:nvSpPr>
        <p:spPr>
          <a:xfrm>
            <a:off x="6732848" y="5115517"/>
            <a:ext cx="883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7F7F7F"/>
                </a:solidFill>
              </a:rPr>
              <a:t>Lactate</a:t>
            </a:r>
            <a:endParaRPr lang="fr-FR" b="1" baseline="-25000" dirty="0">
              <a:solidFill>
                <a:srgbClr val="7F7F7F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732848" y="5969476"/>
            <a:ext cx="919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7F7F7F"/>
                </a:solidFill>
              </a:rPr>
              <a:t>Ethanol</a:t>
            </a:r>
            <a:endParaRPr lang="fr-FR" b="1" baseline="-25000" dirty="0">
              <a:solidFill>
                <a:srgbClr val="7F7F7F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972875" y="5312199"/>
            <a:ext cx="11977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75000"/>
                  </a:schemeClr>
                </a:solidFill>
              </a:rPr>
              <a:t>Glycolyse</a:t>
            </a:r>
          </a:p>
        </p:txBody>
      </p:sp>
      <p:sp>
        <p:nvSpPr>
          <p:cNvPr id="46" name="Text Box 5"/>
          <p:cNvSpPr txBox="1">
            <a:spLocks noChangeArrowheads="1"/>
          </p:cNvSpPr>
          <p:nvPr/>
        </p:nvSpPr>
        <p:spPr bwMode="auto">
          <a:xfrm>
            <a:off x="300387" y="84890"/>
            <a:ext cx="38808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alibri" charset="0"/>
                <a:cs typeface="Calibri" charset="0"/>
              </a:rPr>
              <a:t>I. Généralités sur la glycolyse</a:t>
            </a:r>
          </a:p>
        </p:txBody>
      </p:sp>
    </p:spTree>
    <p:extLst>
      <p:ext uri="{BB962C8B-B14F-4D97-AF65-F5344CB8AC3E}">
        <p14:creationId xmlns:p14="http://schemas.microsoft.com/office/powerpoint/2010/main" val="178181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 animBg="1"/>
      <p:bldP spid="18" grpId="0"/>
      <p:bldP spid="20" grpId="0"/>
      <p:bldP spid="24" grpId="0"/>
      <p:bldP spid="25" grpId="0" animBg="1"/>
      <p:bldP spid="26" grpId="0"/>
      <p:bldP spid="27" grpId="0" animBg="1"/>
      <p:bldP spid="28" grpId="0"/>
      <p:bldP spid="29" grpId="0"/>
      <p:bldP spid="30" grpId="0" animBg="1"/>
      <p:bldP spid="32" grpId="0" animBg="1"/>
      <p:bldP spid="33" grpId="0"/>
      <p:bldP spid="34" grpId="0"/>
      <p:bldP spid="35" grpId="0" animBg="1"/>
      <p:bldP spid="36" grpId="0"/>
      <p:bldP spid="37" grpId="0"/>
      <p:bldP spid="38" grpId="0"/>
      <p:bldP spid="39" grpId="0" animBg="1"/>
      <p:bldP spid="40" grpId="0" animBg="1"/>
      <p:bldP spid="41" grpId="0" animBg="1"/>
      <p:bldP spid="43" grpId="0"/>
      <p:bldP spid="44" grpId="0"/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oneTexte 2"/>
          <p:cNvSpPr txBox="1">
            <a:spLocks noChangeArrowheads="1"/>
          </p:cNvSpPr>
          <p:nvPr/>
        </p:nvSpPr>
        <p:spPr bwMode="auto">
          <a:xfrm>
            <a:off x="1984252" y="800469"/>
            <a:ext cx="57647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u="sng" dirty="0">
                <a:solidFill>
                  <a:schemeClr val="accent1">
                    <a:lumMod val="50000"/>
                  </a:schemeClr>
                </a:solidFill>
              </a:rPr>
              <a:t>https://</a:t>
            </a:r>
            <a:r>
              <a:rPr lang="fr-FR" sz="1600" u="sng" dirty="0" err="1">
                <a:solidFill>
                  <a:schemeClr val="accent1">
                    <a:lumMod val="50000"/>
                  </a:schemeClr>
                </a:solidFill>
              </a:rPr>
              <a:t>dyps.unistra.fr</a:t>
            </a:r>
            <a:r>
              <a:rPr lang="fr-FR" sz="1600" u="sng" dirty="0">
                <a:solidFill>
                  <a:schemeClr val="accent1">
                    <a:lumMod val="50000"/>
                  </a:schemeClr>
                </a:solidFill>
              </a:rPr>
              <a:t>/enseignement/de-la-licence-au-doctorat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79388" y="188913"/>
            <a:ext cx="24910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chemeClr val="accent2"/>
                </a:solidFill>
                <a:latin typeface="Calibri" charset="0"/>
                <a:cs typeface="Calibri" charset="0"/>
              </a:rPr>
              <a:t>Supports du cours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E67EA8A-7D24-1A42-8F13-FA4E15974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8915"/>
            <a:ext cx="9144000" cy="428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5552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302367" y="84890"/>
            <a:ext cx="18355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rgbClr val="953735"/>
                </a:solidFill>
                <a:latin typeface="Calibri" charset="0"/>
                <a:cs typeface="Calibri" charset="0"/>
              </a:rPr>
              <a:t>II. Historique</a:t>
            </a:r>
          </a:p>
        </p:txBody>
      </p:sp>
      <p:sp>
        <p:nvSpPr>
          <p:cNvPr id="3" name="Rectangle 2"/>
          <p:cNvSpPr/>
          <p:nvPr/>
        </p:nvSpPr>
        <p:spPr>
          <a:xfrm>
            <a:off x="908988" y="589638"/>
            <a:ext cx="7879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>
                <a:solidFill>
                  <a:schemeClr val="accent1">
                    <a:lumMod val="75000"/>
                  </a:schemeClr>
                </a:solidFill>
              </a:rPr>
              <a:t>La description de la Glycolyse s’est faite en parallèle avec le </a:t>
            </a:r>
            <a:r>
              <a:rPr lang="fr-FR" i="1" dirty="0" err="1">
                <a:solidFill>
                  <a:schemeClr val="accent1">
                    <a:lumMod val="75000"/>
                  </a:schemeClr>
                </a:solidFill>
              </a:rPr>
              <a:t>dvpt</a:t>
            </a:r>
            <a:r>
              <a:rPr lang="fr-FR" i="1" dirty="0">
                <a:solidFill>
                  <a:schemeClr val="accent1">
                    <a:lumMod val="75000"/>
                  </a:schemeClr>
                </a:solidFill>
              </a:rPr>
              <a:t> de la biochimie</a:t>
            </a:r>
          </a:p>
        </p:txBody>
      </p:sp>
      <p:sp>
        <p:nvSpPr>
          <p:cNvPr id="4" name="Rectangle 3"/>
          <p:cNvSpPr/>
          <p:nvPr/>
        </p:nvSpPr>
        <p:spPr>
          <a:xfrm>
            <a:off x="670089" y="1838133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1897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340" y="1840540"/>
            <a:ext cx="1751368" cy="2749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49469" y="2208577"/>
            <a:ext cx="61903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i="1" dirty="0">
                <a:solidFill>
                  <a:schemeClr val="accent1">
                    <a:lumMod val="75000"/>
                  </a:schemeClr>
                </a:solidFill>
              </a:rPr>
              <a:t>Il a produit le premier EB de levure et a montré que l’EB pouvait fermenter du sucre</a:t>
            </a:r>
          </a:p>
        </p:txBody>
      </p:sp>
      <p:sp>
        <p:nvSpPr>
          <p:cNvPr id="8" name="Rectangle 7"/>
          <p:cNvSpPr/>
          <p:nvPr/>
        </p:nvSpPr>
        <p:spPr>
          <a:xfrm>
            <a:off x="1559568" y="2549191"/>
            <a:ext cx="41989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levure sèche + poudre de quartz + poudre de diatomée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3658850" y="2856968"/>
            <a:ext cx="0" cy="359696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798461" y="2856968"/>
            <a:ext cx="12837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solidFill>
                  <a:schemeClr val="bg2">
                    <a:lumMod val="50000"/>
                  </a:schemeClr>
                </a:solidFill>
              </a:rPr>
              <a:t>Mortier + pilon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03650" y="3193425"/>
            <a:ext cx="11119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pâte humide</a:t>
            </a:r>
          </a:p>
        </p:txBody>
      </p:sp>
      <p:cxnSp>
        <p:nvCxnSpPr>
          <p:cNvPr id="14" name="Connecteur droit avec flèche 13"/>
          <p:cNvCxnSpPr/>
          <p:nvPr/>
        </p:nvCxnSpPr>
        <p:spPr>
          <a:xfrm>
            <a:off x="3658850" y="3464000"/>
            <a:ext cx="0" cy="359696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798461" y="3464000"/>
            <a:ext cx="6606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solidFill>
                  <a:schemeClr val="bg2">
                    <a:lumMod val="50000"/>
                  </a:schemeClr>
                </a:solidFill>
              </a:rPr>
              <a:t>presse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97290" y="3765405"/>
            <a:ext cx="22940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jus: glucose + fructose + CO</a:t>
            </a:r>
            <a:r>
              <a:rPr lang="fr-FR" sz="1400" baseline="-25000" dirty="0"/>
              <a:t>2</a:t>
            </a:r>
          </a:p>
        </p:txBody>
      </p:sp>
      <p:cxnSp>
        <p:nvCxnSpPr>
          <p:cNvPr id="17" name="Connecteur droit avec flèche 16"/>
          <p:cNvCxnSpPr/>
          <p:nvPr/>
        </p:nvCxnSpPr>
        <p:spPr>
          <a:xfrm>
            <a:off x="3663830" y="4047320"/>
            <a:ext cx="0" cy="359696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803441" y="4047320"/>
            <a:ext cx="10310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solidFill>
                  <a:schemeClr val="bg2">
                    <a:lumMod val="50000"/>
                  </a:schemeClr>
                </a:solidFill>
              </a:rPr>
              <a:t>microscope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102270" y="4337385"/>
            <a:ext cx="25314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aucune cellule vivante de levure</a:t>
            </a:r>
            <a:endParaRPr lang="fr-FR" sz="1400" baseline="-25000" dirty="0"/>
          </a:p>
        </p:txBody>
      </p:sp>
      <p:sp>
        <p:nvSpPr>
          <p:cNvPr id="20" name="Rectangle 19"/>
          <p:cNvSpPr/>
          <p:nvPr/>
        </p:nvSpPr>
        <p:spPr>
          <a:xfrm>
            <a:off x="846311" y="5054381"/>
            <a:ext cx="72675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>
                <a:solidFill>
                  <a:schemeClr val="accent1">
                    <a:lumMod val="75000"/>
                  </a:schemeClr>
                </a:solidFill>
              </a:rPr>
              <a:t>On a pas besoin d’avoir un organisme vivant pour réaliser une fermentation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675042" y="1584591"/>
            <a:ext cx="23592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i="1" dirty="0">
                <a:solidFill>
                  <a:schemeClr val="accent2">
                    <a:lumMod val="75000"/>
                  </a:schemeClr>
                </a:solidFill>
              </a:rPr>
              <a:t>Prix Nobel de chimie en 1907</a:t>
            </a:r>
          </a:p>
        </p:txBody>
      </p:sp>
    </p:spTree>
    <p:extLst>
      <p:ext uri="{BB962C8B-B14F-4D97-AF65-F5344CB8AC3E}">
        <p14:creationId xmlns:p14="http://schemas.microsoft.com/office/powerpoint/2010/main" val="203063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5" grpId="0"/>
      <p:bldP spid="16" grpId="0"/>
      <p:bldP spid="18" grpId="0"/>
      <p:bldP spid="19" grpId="0"/>
      <p:bldP spid="2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5168" y="3213051"/>
            <a:ext cx="4929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/>
              <a:t>2C</a:t>
            </a:r>
            <a:r>
              <a:rPr lang="pt-BR" sz="1400" baseline="-25000" dirty="0"/>
              <a:t>6</a:t>
            </a:r>
            <a:r>
              <a:rPr lang="pt-BR" sz="1400" dirty="0"/>
              <a:t>H</a:t>
            </a:r>
            <a:r>
              <a:rPr lang="pt-BR" sz="1400" baseline="-25000" dirty="0"/>
              <a:t>12</a:t>
            </a:r>
            <a:r>
              <a:rPr lang="pt-BR" sz="1400" dirty="0"/>
              <a:t>O</a:t>
            </a:r>
            <a:r>
              <a:rPr lang="pt-BR" sz="1400" baseline="-25000" dirty="0"/>
              <a:t>6</a:t>
            </a:r>
            <a:r>
              <a:rPr lang="pt-BR" sz="1400" dirty="0"/>
              <a:t> + </a:t>
            </a:r>
            <a:r>
              <a:rPr lang="pt-BR" sz="1400" b="1" dirty="0">
                <a:solidFill>
                  <a:srgbClr val="C00000"/>
                </a:solidFill>
              </a:rPr>
              <a:t>2Na</a:t>
            </a:r>
            <a:r>
              <a:rPr lang="pt-BR" sz="1400" b="1" baseline="-25000" dirty="0">
                <a:solidFill>
                  <a:srgbClr val="C00000"/>
                </a:solidFill>
              </a:rPr>
              <a:t>2</a:t>
            </a:r>
            <a:r>
              <a:rPr lang="pt-BR" sz="1400" b="1" dirty="0">
                <a:solidFill>
                  <a:srgbClr val="C00000"/>
                </a:solidFill>
              </a:rPr>
              <a:t>HPO</a:t>
            </a:r>
            <a:r>
              <a:rPr lang="pt-BR" sz="1400" b="1" baseline="-25000" dirty="0">
                <a:solidFill>
                  <a:srgbClr val="C00000"/>
                </a:solidFill>
              </a:rPr>
              <a:t>4</a:t>
            </a:r>
            <a:r>
              <a:rPr lang="pt-BR" sz="1400" dirty="0"/>
              <a:t> </a:t>
            </a:r>
            <a:r>
              <a:rPr lang="pt-BR" sz="14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pt-BR" sz="1400" dirty="0"/>
              <a:t>C</a:t>
            </a:r>
            <a:r>
              <a:rPr lang="pt-BR" sz="1400" baseline="-25000" dirty="0"/>
              <a:t>6</a:t>
            </a:r>
            <a:r>
              <a:rPr lang="pt-BR" sz="1400" dirty="0"/>
              <a:t>H</a:t>
            </a:r>
            <a:r>
              <a:rPr lang="pt-BR" sz="1400" baseline="-25000" dirty="0"/>
              <a:t>10</a:t>
            </a:r>
            <a:r>
              <a:rPr lang="pt-BR" sz="1400" dirty="0"/>
              <a:t>O</a:t>
            </a:r>
            <a:r>
              <a:rPr lang="pt-BR" sz="1400" baseline="-25000" dirty="0"/>
              <a:t>4</a:t>
            </a:r>
            <a:r>
              <a:rPr lang="pt-BR" sz="1400" b="1" dirty="0">
                <a:solidFill>
                  <a:srgbClr val="C00000"/>
                </a:solidFill>
              </a:rPr>
              <a:t>(PO</a:t>
            </a:r>
            <a:r>
              <a:rPr lang="pt-BR" sz="1400" b="1" baseline="-25000" dirty="0">
                <a:solidFill>
                  <a:srgbClr val="C00000"/>
                </a:solidFill>
              </a:rPr>
              <a:t>4</a:t>
            </a:r>
            <a:r>
              <a:rPr lang="pt-BR" sz="1400" b="1" dirty="0">
                <a:solidFill>
                  <a:srgbClr val="C00000"/>
                </a:solidFill>
              </a:rPr>
              <a:t>Na</a:t>
            </a:r>
            <a:r>
              <a:rPr lang="pt-BR" sz="1400" b="1" baseline="-25000" dirty="0">
                <a:solidFill>
                  <a:srgbClr val="C00000"/>
                </a:solidFill>
              </a:rPr>
              <a:t>2</a:t>
            </a:r>
            <a:r>
              <a:rPr lang="pt-BR" sz="1400" b="1" dirty="0">
                <a:solidFill>
                  <a:srgbClr val="C00000"/>
                </a:solidFill>
              </a:rPr>
              <a:t>)2</a:t>
            </a:r>
            <a:r>
              <a:rPr lang="pt-BR" sz="1400" dirty="0"/>
              <a:t>+2H</a:t>
            </a:r>
            <a:r>
              <a:rPr lang="pt-BR" sz="1400" baseline="-25000" dirty="0"/>
              <a:t>2</a:t>
            </a:r>
            <a:r>
              <a:rPr lang="pt-BR" sz="1400" dirty="0"/>
              <a:t>O + CO</a:t>
            </a:r>
            <a:r>
              <a:rPr lang="pt-BR" sz="1400" baseline="-25000" dirty="0"/>
              <a:t>2</a:t>
            </a:r>
            <a:r>
              <a:rPr lang="pt-BR" sz="1400" dirty="0"/>
              <a:t> +2C</a:t>
            </a:r>
            <a:r>
              <a:rPr lang="pt-BR" sz="1400" baseline="-25000" dirty="0"/>
              <a:t>2</a:t>
            </a:r>
            <a:r>
              <a:rPr lang="pt-BR" sz="1400" dirty="0"/>
              <a:t>H</a:t>
            </a:r>
            <a:r>
              <a:rPr lang="pt-BR" sz="1400" baseline="-25000" dirty="0"/>
              <a:t>6</a:t>
            </a:r>
            <a:r>
              <a:rPr lang="pt-BR" sz="1400" dirty="0"/>
              <a:t>O</a:t>
            </a:r>
          </a:p>
          <a:p>
            <a:endParaRPr lang="pt-BR" sz="1400" dirty="0"/>
          </a:p>
          <a:p>
            <a:r>
              <a:rPr lang="pt-BR" sz="1400" dirty="0"/>
              <a:t>C</a:t>
            </a:r>
            <a:r>
              <a:rPr lang="pt-BR" sz="1400" baseline="-25000" dirty="0"/>
              <a:t>6</a:t>
            </a:r>
            <a:r>
              <a:rPr lang="pt-BR" sz="1400" dirty="0"/>
              <a:t>H</a:t>
            </a:r>
            <a:r>
              <a:rPr lang="pt-BR" sz="1400" baseline="-25000" dirty="0"/>
              <a:t>10</a:t>
            </a:r>
            <a:r>
              <a:rPr lang="pt-BR" sz="1400" dirty="0"/>
              <a:t>O</a:t>
            </a:r>
            <a:r>
              <a:rPr lang="pt-BR" sz="1400" baseline="-25000" dirty="0"/>
              <a:t>4</a:t>
            </a:r>
            <a:r>
              <a:rPr lang="pt-BR" sz="1400" dirty="0"/>
              <a:t>(PO</a:t>
            </a:r>
            <a:r>
              <a:rPr lang="pt-BR" sz="1400" baseline="-25000" dirty="0"/>
              <a:t>4</a:t>
            </a:r>
            <a:r>
              <a:rPr lang="pt-BR" sz="1400" dirty="0"/>
              <a:t>Na</a:t>
            </a:r>
            <a:r>
              <a:rPr lang="pt-BR" sz="1400" baseline="-25000" dirty="0"/>
              <a:t>2</a:t>
            </a:r>
            <a:r>
              <a:rPr lang="pt-BR" sz="1400" dirty="0"/>
              <a:t>)2 + H</a:t>
            </a:r>
            <a:r>
              <a:rPr lang="pt-BR" sz="1400" baseline="-25000" dirty="0"/>
              <a:t>2</a:t>
            </a:r>
            <a:r>
              <a:rPr lang="pt-BR" sz="1400" dirty="0"/>
              <a:t>O </a:t>
            </a:r>
            <a:r>
              <a:rPr lang="pt-BR" sz="14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pt-BR" sz="1400" dirty="0"/>
              <a:t>  C</a:t>
            </a:r>
            <a:r>
              <a:rPr lang="pt-BR" sz="1400" baseline="-25000" dirty="0"/>
              <a:t>6</a:t>
            </a:r>
            <a:r>
              <a:rPr lang="pt-BR" sz="1400" dirty="0"/>
              <a:t>H</a:t>
            </a:r>
            <a:r>
              <a:rPr lang="pt-BR" sz="1400" baseline="-25000" dirty="0"/>
              <a:t>12</a:t>
            </a:r>
            <a:r>
              <a:rPr lang="pt-BR" sz="1400" dirty="0"/>
              <a:t>O</a:t>
            </a:r>
            <a:r>
              <a:rPr lang="pt-BR" sz="1400" baseline="-25000" dirty="0"/>
              <a:t>6</a:t>
            </a:r>
            <a:r>
              <a:rPr lang="pt-BR" sz="1400" dirty="0"/>
              <a:t> + 2Na</a:t>
            </a:r>
            <a:r>
              <a:rPr lang="pt-BR" sz="1400" baseline="-25000" dirty="0"/>
              <a:t>2</a:t>
            </a:r>
            <a:r>
              <a:rPr lang="pt-BR" sz="1400" dirty="0"/>
              <a:t>HPO</a:t>
            </a:r>
            <a:r>
              <a:rPr lang="pt-BR" sz="1400" baseline="-25000" dirty="0"/>
              <a:t>4</a:t>
            </a:r>
            <a:endParaRPr lang="fr-FR" sz="1400" dirty="0"/>
          </a:p>
        </p:txBody>
      </p:sp>
      <p:sp>
        <p:nvSpPr>
          <p:cNvPr id="3" name="Rectangle 2"/>
          <p:cNvSpPr/>
          <p:nvPr/>
        </p:nvSpPr>
        <p:spPr>
          <a:xfrm>
            <a:off x="5617074" y="1033484"/>
            <a:ext cx="25027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i="1" dirty="0">
                <a:solidFill>
                  <a:schemeClr val="accent2">
                    <a:lumMod val="75000"/>
                  </a:schemeClr>
                </a:solidFill>
              </a:rPr>
              <a:t>Prix Nobel de chimie en 1929</a:t>
            </a:r>
          </a:p>
        </p:txBody>
      </p:sp>
      <p:pic>
        <p:nvPicPr>
          <p:cNvPr id="4" name="Picture 2" descr="un-14-02-p525.jpg                                              0003FC1BBigMac                         BB9E1EE7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095" y="1272516"/>
            <a:ext cx="3144473" cy="236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75069" y="1253433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1905</a:t>
            </a:r>
          </a:p>
        </p:txBody>
      </p:sp>
      <p:sp>
        <p:nvSpPr>
          <p:cNvPr id="6" name="Rectangle 5"/>
          <p:cNvSpPr/>
          <p:nvPr/>
        </p:nvSpPr>
        <p:spPr>
          <a:xfrm>
            <a:off x="1094649" y="2202194"/>
            <a:ext cx="35953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i="1" dirty="0">
                <a:solidFill>
                  <a:srgbClr val="376092"/>
                </a:solidFill>
              </a:rPr>
              <a:t>Mais les sels de l’acide </a:t>
            </a:r>
            <a:r>
              <a:rPr lang="fr-FR" sz="1400" i="1" dirty="0" err="1">
                <a:solidFill>
                  <a:srgbClr val="376092"/>
                </a:solidFill>
              </a:rPr>
              <a:t>orthophosphorique</a:t>
            </a:r>
            <a:r>
              <a:rPr lang="fr-FR" sz="1400" i="1" dirty="0">
                <a:solidFill>
                  <a:srgbClr val="376092"/>
                </a:solidFill>
              </a:rPr>
              <a:t> </a:t>
            </a:r>
          </a:p>
          <a:p>
            <a:r>
              <a:rPr lang="fr-FR" sz="1400" i="1" dirty="0">
                <a:solidFill>
                  <a:srgbClr val="376092"/>
                </a:solidFill>
              </a:rPr>
              <a:t>stimulent la fermentation: </a:t>
            </a:r>
            <a:r>
              <a:rPr lang="fr-FR" sz="1400" i="1" dirty="0" err="1">
                <a:solidFill>
                  <a:srgbClr val="376092"/>
                </a:solidFill>
              </a:rPr>
              <a:t>V</a:t>
            </a:r>
            <a:r>
              <a:rPr lang="fr-FR" sz="1400" i="1" baseline="-25000" dirty="0" err="1">
                <a:solidFill>
                  <a:srgbClr val="376092"/>
                </a:solidFill>
              </a:rPr>
              <a:t>ferm</a:t>
            </a:r>
            <a:r>
              <a:rPr lang="fr-FR" sz="1400" i="1" dirty="0">
                <a:solidFill>
                  <a:srgbClr val="376092"/>
                </a:solidFill>
              </a:rPr>
              <a:t> </a:t>
            </a:r>
            <a:r>
              <a:rPr lang="fr-FR" sz="1400" i="1" dirty="0">
                <a:solidFill>
                  <a:srgbClr val="376092"/>
                </a:solidFill>
                <a:latin typeface="Wingdings"/>
                <a:ea typeface="Wingdings"/>
                <a:cs typeface="Wingdings"/>
                <a:sym typeface="Wingdings"/>
              </a:rPr>
              <a:t></a:t>
            </a:r>
            <a:r>
              <a:rPr lang="fr-FR" sz="1400" i="1" dirty="0">
                <a:solidFill>
                  <a:srgbClr val="376092"/>
                </a:solidFill>
                <a:sym typeface="Wingdings"/>
              </a:rPr>
              <a:t> rapidement</a:t>
            </a:r>
            <a:endParaRPr lang="fr-FR" sz="1400" i="1" dirty="0">
              <a:solidFill>
                <a:srgbClr val="37609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4057" y="3921515"/>
            <a:ext cx="69276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i="1" dirty="0">
                <a:solidFill>
                  <a:schemeClr val="accent1">
                    <a:lumMod val="75000"/>
                  </a:schemeClr>
                </a:solidFill>
              </a:rPr>
              <a:t>Ont découvert le formation de sucres </a:t>
            </a:r>
            <a:r>
              <a:rPr lang="fr-FR" sz="1400" i="1" dirty="0" err="1">
                <a:solidFill>
                  <a:schemeClr val="accent1">
                    <a:lumMod val="75000"/>
                  </a:schemeClr>
                </a:solidFill>
              </a:rPr>
              <a:t>di</a:t>
            </a:r>
            <a:r>
              <a:rPr lang="fr-FR" sz="1400" b="1" i="1" dirty="0" err="1">
                <a:solidFill>
                  <a:srgbClr val="C00000"/>
                </a:solidFill>
              </a:rPr>
              <a:t>P</a:t>
            </a:r>
            <a:r>
              <a:rPr lang="fr-FR" sz="1400" i="1" dirty="0">
                <a:solidFill>
                  <a:schemeClr val="accent1">
                    <a:lumMod val="75000"/>
                  </a:schemeClr>
                </a:solidFill>
              </a:rPr>
              <a:t> = ester d’Harden-Young = </a:t>
            </a:r>
            <a:r>
              <a:rPr lang="fr-FR" sz="1400" b="1" i="1" dirty="0">
                <a:solidFill>
                  <a:schemeClr val="accent1">
                    <a:lumMod val="75000"/>
                  </a:schemeClr>
                </a:solidFill>
              </a:rPr>
              <a:t>fructose 1,6-diphosphate 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02367" y="84890"/>
            <a:ext cx="18355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rgbClr val="953735"/>
                </a:solidFill>
                <a:latin typeface="Calibri" charset="0"/>
                <a:cs typeface="Calibri" charset="0"/>
              </a:rPr>
              <a:t>II. Historique</a:t>
            </a:r>
          </a:p>
        </p:txBody>
      </p:sp>
      <p:sp>
        <p:nvSpPr>
          <p:cNvPr id="9" name="Rectangle 8"/>
          <p:cNvSpPr/>
          <p:nvPr/>
        </p:nvSpPr>
        <p:spPr>
          <a:xfrm>
            <a:off x="733201" y="1583381"/>
            <a:ext cx="763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Glucose</a:t>
            </a:r>
            <a:endParaRPr lang="fr-FR" sz="1400" baseline="-25000" dirty="0"/>
          </a:p>
        </p:txBody>
      </p:sp>
      <p:cxnSp>
        <p:nvCxnSpPr>
          <p:cNvPr id="10" name="Connecteur droit avec flèche 9"/>
          <p:cNvCxnSpPr/>
          <p:nvPr/>
        </p:nvCxnSpPr>
        <p:spPr>
          <a:xfrm rot="16200000">
            <a:off x="3117343" y="1559110"/>
            <a:ext cx="0" cy="359696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366189" y="1577464"/>
            <a:ext cx="274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+</a:t>
            </a:r>
            <a:endParaRPr lang="fr-FR" sz="1400" baseline="-25000" dirty="0"/>
          </a:p>
        </p:txBody>
      </p:sp>
      <p:sp>
        <p:nvSpPr>
          <p:cNvPr id="12" name="Rectangle 11"/>
          <p:cNvSpPr/>
          <p:nvPr/>
        </p:nvSpPr>
        <p:spPr>
          <a:xfrm>
            <a:off x="1543294" y="1587218"/>
            <a:ext cx="13828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Extrait de levure</a:t>
            </a:r>
            <a:endParaRPr lang="fr-FR" sz="1400" baseline="-25000" dirty="0"/>
          </a:p>
        </p:txBody>
      </p:sp>
      <p:sp>
        <p:nvSpPr>
          <p:cNvPr id="13" name="Rectangle 12"/>
          <p:cNvSpPr/>
          <p:nvPr/>
        </p:nvSpPr>
        <p:spPr>
          <a:xfrm>
            <a:off x="3297191" y="1577464"/>
            <a:ext cx="12028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/>
              <a:t>Fermentation</a:t>
            </a:r>
            <a:endParaRPr lang="fr-FR" sz="1400" b="1" baseline="-25000" dirty="0"/>
          </a:p>
        </p:txBody>
      </p:sp>
      <p:sp>
        <p:nvSpPr>
          <p:cNvPr id="14" name="Rectangle 13"/>
          <p:cNvSpPr/>
          <p:nvPr/>
        </p:nvSpPr>
        <p:spPr>
          <a:xfrm>
            <a:off x="733201" y="1894995"/>
            <a:ext cx="29921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i="1" dirty="0">
                <a:solidFill>
                  <a:srgbClr val="376092"/>
                </a:solidFill>
              </a:rPr>
              <a:t>1</a:t>
            </a:r>
            <a:r>
              <a:rPr lang="fr-FR" sz="1400" b="1" i="1" baseline="30000" dirty="0">
                <a:solidFill>
                  <a:srgbClr val="376092"/>
                </a:solidFill>
              </a:rPr>
              <a:t>ère</a:t>
            </a:r>
            <a:r>
              <a:rPr lang="fr-FR" sz="1400" b="1" i="1" dirty="0">
                <a:solidFill>
                  <a:srgbClr val="376092"/>
                </a:solidFill>
              </a:rPr>
              <a:t> observation: </a:t>
            </a:r>
            <a:r>
              <a:rPr lang="fr-FR" sz="1400" i="1" dirty="0" err="1">
                <a:solidFill>
                  <a:srgbClr val="376092"/>
                </a:solidFill>
              </a:rPr>
              <a:t>V</a:t>
            </a:r>
            <a:r>
              <a:rPr lang="fr-FR" sz="1400" i="1" baseline="-25000" dirty="0" err="1">
                <a:solidFill>
                  <a:srgbClr val="376092"/>
                </a:solidFill>
              </a:rPr>
              <a:t>ferm</a:t>
            </a:r>
            <a:r>
              <a:rPr lang="fr-FR" sz="1400" i="1" dirty="0">
                <a:solidFill>
                  <a:srgbClr val="376092"/>
                </a:solidFill>
              </a:rPr>
              <a:t> </a:t>
            </a:r>
            <a:r>
              <a:rPr lang="fr-FR" sz="1400" i="1" dirty="0">
                <a:solidFill>
                  <a:srgbClr val="376092"/>
                </a:solidFill>
                <a:latin typeface="Wingdings"/>
                <a:ea typeface="Wingdings"/>
                <a:cs typeface="Wingdings"/>
                <a:sym typeface="Wingdings"/>
              </a:rPr>
              <a:t></a:t>
            </a:r>
            <a:r>
              <a:rPr lang="fr-FR" sz="1400" i="1" dirty="0">
                <a:solidFill>
                  <a:srgbClr val="376092"/>
                </a:solidFill>
                <a:sym typeface="Wingdings"/>
              </a:rPr>
              <a:t> rapidement</a:t>
            </a:r>
            <a:endParaRPr lang="fr-FR" sz="1400" i="1" dirty="0">
              <a:solidFill>
                <a:srgbClr val="376092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26841" y="2999955"/>
            <a:ext cx="33500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i="1" dirty="0">
                <a:solidFill>
                  <a:srgbClr val="376092"/>
                </a:solidFill>
              </a:rPr>
              <a:t>2</a:t>
            </a:r>
            <a:r>
              <a:rPr lang="fr-FR" sz="1400" b="1" i="1" baseline="30000" dirty="0">
                <a:solidFill>
                  <a:srgbClr val="376092"/>
                </a:solidFill>
              </a:rPr>
              <a:t>ème</a:t>
            </a:r>
            <a:r>
              <a:rPr lang="fr-FR" sz="1400" b="1" i="1" dirty="0">
                <a:solidFill>
                  <a:srgbClr val="376092"/>
                </a:solidFill>
              </a:rPr>
              <a:t> observation: </a:t>
            </a:r>
            <a:r>
              <a:rPr lang="fr-FR" sz="1400" i="1" dirty="0">
                <a:solidFill>
                  <a:srgbClr val="376092"/>
                </a:solidFill>
              </a:rPr>
              <a:t>Pi disparaît dans les oses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31821" y="4297695"/>
            <a:ext cx="15087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i="1" dirty="0">
                <a:solidFill>
                  <a:srgbClr val="376092"/>
                </a:solidFill>
              </a:rPr>
              <a:t>3</a:t>
            </a:r>
            <a:r>
              <a:rPr lang="fr-FR" sz="1400" b="1" i="1" baseline="30000" dirty="0">
                <a:solidFill>
                  <a:srgbClr val="376092"/>
                </a:solidFill>
              </a:rPr>
              <a:t>ème</a:t>
            </a:r>
            <a:r>
              <a:rPr lang="fr-FR" sz="1400" b="1" i="1" dirty="0">
                <a:solidFill>
                  <a:srgbClr val="376092"/>
                </a:solidFill>
              </a:rPr>
              <a:t> observation:</a:t>
            </a:r>
            <a:endParaRPr lang="fr-FR" sz="1400" i="1" dirty="0">
              <a:solidFill>
                <a:srgbClr val="376092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34057" y="5481892"/>
            <a:ext cx="13828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Extrait de levure</a:t>
            </a:r>
            <a:endParaRPr lang="fr-FR" sz="1400" baseline="-25000" dirty="0"/>
          </a:p>
        </p:txBody>
      </p:sp>
      <p:cxnSp>
        <p:nvCxnSpPr>
          <p:cNvPr id="18" name="Connecteur droit avec flèche 17"/>
          <p:cNvCxnSpPr/>
          <p:nvPr/>
        </p:nvCxnSpPr>
        <p:spPr>
          <a:xfrm flipV="1">
            <a:off x="2171896" y="5126029"/>
            <a:ext cx="459942" cy="439807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>
            <a:off x="2171896" y="5675329"/>
            <a:ext cx="459942" cy="439807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605760" y="4972140"/>
            <a:ext cx="6409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Inactif</a:t>
            </a:r>
            <a:endParaRPr lang="fr-FR" sz="1400" baseline="-25000" dirty="0"/>
          </a:p>
        </p:txBody>
      </p:sp>
      <p:sp>
        <p:nvSpPr>
          <p:cNvPr id="22" name="Rectangle 21"/>
          <p:cNvSpPr/>
          <p:nvPr/>
        </p:nvSpPr>
        <p:spPr>
          <a:xfrm>
            <a:off x="1726677" y="5124540"/>
            <a:ext cx="7104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chemeClr val="bg2">
                    <a:lumMod val="50000"/>
                  </a:schemeClr>
                </a:solidFill>
              </a:rPr>
              <a:t>dialyse</a:t>
            </a:r>
            <a:endParaRPr lang="fr-FR" sz="1400" b="1" baseline="-25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833717" y="5730540"/>
            <a:ext cx="5309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chemeClr val="bg2">
                    <a:lumMod val="50000"/>
                  </a:schemeClr>
                </a:solidFill>
              </a:rPr>
              <a:t>50°C</a:t>
            </a:r>
            <a:endParaRPr lang="fr-FR" sz="1400" b="1" baseline="-25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605760" y="5907000"/>
            <a:ext cx="6409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Inactif</a:t>
            </a:r>
            <a:endParaRPr lang="fr-FR" sz="1400" baseline="-25000" dirty="0"/>
          </a:p>
        </p:txBody>
      </p:sp>
      <p:cxnSp>
        <p:nvCxnSpPr>
          <p:cNvPr id="25" name="Connecteur droit avec flèche 24"/>
          <p:cNvCxnSpPr/>
          <p:nvPr/>
        </p:nvCxnSpPr>
        <p:spPr>
          <a:xfrm flipV="1">
            <a:off x="3265434" y="5675329"/>
            <a:ext cx="459942" cy="439807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>
            <a:off x="3265434" y="5126029"/>
            <a:ext cx="459942" cy="439807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2891492" y="5411947"/>
            <a:ext cx="8258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chemeClr val="bg2">
                    <a:lumMod val="50000"/>
                  </a:schemeClr>
                </a:solidFill>
              </a:rPr>
              <a:t>mélange</a:t>
            </a:r>
            <a:endParaRPr lang="fr-FR" sz="1400" b="1" baseline="-25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717359" y="5421327"/>
            <a:ext cx="5180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C00000"/>
                </a:solidFill>
              </a:rPr>
              <a:t>actif</a:t>
            </a:r>
            <a:endParaRPr lang="fr-FR" sz="1400" b="1" baseline="-25000" dirty="0">
              <a:solidFill>
                <a:srgbClr val="C0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849754" y="4451583"/>
            <a:ext cx="12028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/>
              <a:t>Fermentation</a:t>
            </a:r>
            <a:endParaRPr lang="fr-FR" sz="1400" b="1" baseline="-25000" dirty="0"/>
          </a:p>
        </p:txBody>
      </p:sp>
      <p:cxnSp>
        <p:nvCxnSpPr>
          <p:cNvPr id="31" name="Connecteur droit avec flèche 30"/>
          <p:cNvCxnSpPr/>
          <p:nvPr/>
        </p:nvCxnSpPr>
        <p:spPr>
          <a:xfrm rot="16200000">
            <a:off x="3955043" y="4642405"/>
            <a:ext cx="0" cy="1007691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prstDash val="sysDash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4500077" y="498752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200" dirty="0"/>
              <a:t>contient </a:t>
            </a:r>
            <a:r>
              <a:rPr lang="fr-FR" sz="1200" b="1" dirty="0">
                <a:solidFill>
                  <a:srgbClr val="C00000"/>
                </a:solidFill>
              </a:rPr>
              <a:t>petites</a:t>
            </a:r>
            <a:r>
              <a:rPr lang="fr-FR" sz="1200" dirty="0"/>
              <a:t> molécules </a:t>
            </a:r>
            <a:r>
              <a:rPr lang="fr-FR" sz="1200" b="1" dirty="0">
                <a:solidFill>
                  <a:srgbClr val="C00000"/>
                </a:solidFill>
              </a:rPr>
              <a:t>COZYMASE</a:t>
            </a:r>
            <a:r>
              <a:rPr lang="fr-FR" sz="1200" dirty="0"/>
              <a:t> (Métaux, ATP, ADP, NAD</a:t>
            </a:r>
            <a:r>
              <a:rPr lang="fr-FR" sz="1200" baseline="30000" dirty="0"/>
              <a:t>+</a:t>
            </a:r>
            <a:r>
              <a:rPr lang="fr-FR" sz="1200" dirty="0"/>
              <a:t>…)</a:t>
            </a:r>
          </a:p>
        </p:txBody>
      </p:sp>
      <p:cxnSp>
        <p:nvCxnSpPr>
          <p:cNvPr id="34" name="Connecteur droit avec flèche 33"/>
          <p:cNvCxnSpPr/>
          <p:nvPr/>
        </p:nvCxnSpPr>
        <p:spPr>
          <a:xfrm rot="16200000">
            <a:off x="3971363" y="5554585"/>
            <a:ext cx="0" cy="1007691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prstDash val="sysDash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4516397" y="589970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200" dirty="0"/>
              <a:t>contient molécules </a:t>
            </a:r>
            <a:r>
              <a:rPr lang="fr-FR" sz="1200" b="1" dirty="0">
                <a:solidFill>
                  <a:srgbClr val="C00000"/>
                </a:solidFill>
              </a:rPr>
              <a:t>thermolabile</a:t>
            </a:r>
            <a:r>
              <a:rPr lang="fr-FR" sz="1200" dirty="0"/>
              <a:t> </a:t>
            </a:r>
            <a:r>
              <a:rPr lang="fr-FR" sz="1200" b="1" dirty="0">
                <a:solidFill>
                  <a:srgbClr val="C00000"/>
                </a:solidFill>
              </a:rPr>
              <a:t>ZYMASE</a:t>
            </a:r>
            <a:r>
              <a:rPr lang="fr-FR" sz="1200" dirty="0"/>
              <a:t> (Enzymes)</a:t>
            </a:r>
          </a:p>
        </p:txBody>
      </p:sp>
    </p:spTree>
    <p:extLst>
      <p:ext uri="{BB962C8B-B14F-4D97-AF65-F5344CB8AC3E}">
        <p14:creationId xmlns:p14="http://schemas.microsoft.com/office/powerpoint/2010/main" val="34375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14" grpId="0"/>
      <p:bldP spid="15" grpId="0"/>
      <p:bldP spid="16" grpId="0"/>
      <p:bldP spid="17" grpId="0"/>
      <p:bldP spid="21" grpId="0"/>
      <p:bldP spid="22" grpId="0"/>
      <p:bldP spid="23" grpId="0"/>
      <p:bldP spid="24" grpId="0"/>
      <p:bldP spid="27" grpId="0"/>
      <p:bldP spid="28" grpId="0"/>
      <p:bldP spid="29" grpId="0"/>
      <p:bldP spid="33" grpId="0"/>
      <p:bldP spid="3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02367" y="84890"/>
            <a:ext cx="18355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rgbClr val="953735"/>
                </a:solidFill>
                <a:latin typeface="Calibri" charset="0"/>
                <a:cs typeface="Calibri" charset="0"/>
              </a:rPr>
              <a:t>II. Historique</a:t>
            </a:r>
          </a:p>
        </p:txBody>
      </p:sp>
      <p:sp>
        <p:nvSpPr>
          <p:cNvPr id="4" name="Rectangle 3"/>
          <p:cNvSpPr/>
          <p:nvPr/>
        </p:nvSpPr>
        <p:spPr>
          <a:xfrm>
            <a:off x="443289" y="1135053"/>
            <a:ext cx="744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Puis…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1446859" y="1121583"/>
            <a:ext cx="467653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Gustav 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Embden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, Otto Meyerhof, </a:t>
            </a:r>
          </a:p>
          <a:p>
            <a:endParaRPr lang="fr-FR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Carl 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Neuberg</a:t>
            </a:r>
            <a:endParaRPr lang="fr-FR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Jacob 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Parnas</a:t>
            </a:r>
            <a:endParaRPr lang="fr-FR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fr-FR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Gerty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et Carl Cori</a:t>
            </a: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369" y="612213"/>
            <a:ext cx="1632908" cy="2073793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177002" y="2653016"/>
            <a:ext cx="17243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Carl </a:t>
            </a:r>
            <a:r>
              <a:rPr lang="fr-FR" sz="12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Neuberg</a:t>
            </a:r>
            <a:r>
              <a:rPr lang="fr-FR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1877-1956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827702" y="1665627"/>
            <a:ext cx="4429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7F7F7F"/>
                </a:solidFill>
              </a:rPr>
              <a:t>père de la biochimie 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/pyruvate décarboxylase</a:t>
            </a:r>
            <a:endParaRPr lang="fr-FR" dirty="0"/>
          </a:p>
        </p:txBody>
      </p:sp>
      <p:sp>
        <p:nvSpPr>
          <p:cNvPr id="27" name="Rectangle 26"/>
          <p:cNvSpPr/>
          <p:nvPr/>
        </p:nvSpPr>
        <p:spPr>
          <a:xfrm>
            <a:off x="2832682" y="2192247"/>
            <a:ext cx="4429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>
                <a:solidFill>
                  <a:schemeClr val="accent1">
                    <a:lumMod val="75000"/>
                  </a:schemeClr>
                </a:solidFill>
              </a:rPr>
              <a:t>Phosphorolyse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1400" dirty="0">
                <a:solidFill>
                  <a:srgbClr val="7F7F7F"/>
                </a:solidFill>
              </a:rPr>
              <a:t>(Pi est le </a:t>
            </a:r>
            <a:r>
              <a:rPr lang="fr-FR" sz="1400" dirty="0" err="1">
                <a:solidFill>
                  <a:srgbClr val="7F7F7F"/>
                </a:solidFill>
              </a:rPr>
              <a:t>gpe</a:t>
            </a:r>
            <a:r>
              <a:rPr lang="fr-FR" sz="1400" dirty="0">
                <a:solidFill>
                  <a:srgbClr val="7F7F7F"/>
                </a:solidFill>
              </a:rPr>
              <a:t> qui attaque la liaison)</a:t>
            </a: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626" y="3186928"/>
            <a:ext cx="1895177" cy="231503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462822" y="5443135"/>
            <a:ext cx="13003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Gerty</a:t>
            </a:r>
            <a:r>
              <a:rPr lang="fr-FR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&amp; Carl Cori</a:t>
            </a: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6859" y="3407137"/>
            <a:ext cx="3490364" cy="265267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5573047" y="2895323"/>
            <a:ext cx="36082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i="1" dirty="0">
                <a:solidFill>
                  <a:schemeClr val="accent2">
                    <a:lumMod val="75000"/>
                  </a:schemeClr>
                </a:solidFill>
              </a:rPr>
              <a:t>Prix Nobel de physiologie et médecine en 1947</a:t>
            </a:r>
          </a:p>
        </p:txBody>
      </p:sp>
    </p:spTree>
    <p:extLst>
      <p:ext uri="{BB962C8B-B14F-4D97-AF65-F5344CB8AC3E}">
        <p14:creationId xmlns:p14="http://schemas.microsoft.com/office/powerpoint/2010/main" val="228931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02367" y="84890"/>
            <a:ext cx="18355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rgbClr val="953735"/>
                </a:solidFill>
                <a:latin typeface="Calibri" charset="0"/>
                <a:cs typeface="Calibri" charset="0"/>
              </a:rPr>
              <a:t>II. Historique</a:t>
            </a:r>
          </a:p>
        </p:txBody>
      </p:sp>
      <p:sp>
        <p:nvSpPr>
          <p:cNvPr id="4" name="Rectangle 3"/>
          <p:cNvSpPr/>
          <p:nvPr/>
        </p:nvSpPr>
        <p:spPr>
          <a:xfrm>
            <a:off x="670089" y="1135053"/>
            <a:ext cx="744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Puis…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1673659" y="1121583"/>
            <a:ext cx="46765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Otto Warburg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4316" y="988815"/>
            <a:ext cx="1901755" cy="27641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666872" y="692141"/>
            <a:ext cx="36429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i="1" dirty="0">
                <a:solidFill>
                  <a:schemeClr val="accent2">
                    <a:lumMod val="75000"/>
                  </a:schemeClr>
                </a:solidFill>
              </a:rPr>
              <a:t>Prix Nobel de physiologie et médecine en 1931</a:t>
            </a:r>
          </a:p>
        </p:txBody>
      </p:sp>
      <p:sp>
        <p:nvSpPr>
          <p:cNvPr id="8" name="Rectangle 7"/>
          <p:cNvSpPr/>
          <p:nvPr/>
        </p:nvSpPr>
        <p:spPr>
          <a:xfrm>
            <a:off x="1778196" y="234441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i="1" dirty="0">
                <a:solidFill>
                  <a:srgbClr val="376092"/>
                </a:solidFill>
              </a:rPr>
              <a:t>"The </a:t>
            </a:r>
            <a:r>
              <a:rPr lang="fr-FR" i="1" dirty="0" err="1">
                <a:solidFill>
                  <a:srgbClr val="376092"/>
                </a:solidFill>
              </a:rPr>
              <a:t>energy</a:t>
            </a:r>
            <a:r>
              <a:rPr lang="fr-FR" i="1" dirty="0">
                <a:solidFill>
                  <a:srgbClr val="376092"/>
                </a:solidFill>
              </a:rPr>
              <a:t> </a:t>
            </a:r>
            <a:r>
              <a:rPr lang="fr-FR" i="1" dirty="0" err="1">
                <a:solidFill>
                  <a:srgbClr val="376092"/>
                </a:solidFill>
              </a:rPr>
              <a:t>that</a:t>
            </a:r>
            <a:r>
              <a:rPr lang="fr-FR" i="1" dirty="0">
                <a:solidFill>
                  <a:srgbClr val="376092"/>
                </a:solidFill>
              </a:rPr>
              <a:t> </a:t>
            </a:r>
            <a:r>
              <a:rPr lang="fr-FR" i="1" dirty="0" err="1">
                <a:solidFill>
                  <a:srgbClr val="376092"/>
                </a:solidFill>
              </a:rPr>
              <a:t>sustains</a:t>
            </a:r>
            <a:r>
              <a:rPr lang="fr-FR" i="1" dirty="0">
                <a:solidFill>
                  <a:srgbClr val="376092"/>
                </a:solidFill>
              </a:rPr>
              <a:t> cancer </a:t>
            </a:r>
            <a:r>
              <a:rPr lang="fr-FR" i="1" dirty="0" err="1">
                <a:solidFill>
                  <a:srgbClr val="376092"/>
                </a:solidFill>
              </a:rPr>
              <a:t>cells</a:t>
            </a:r>
            <a:r>
              <a:rPr lang="fr-FR" i="1" dirty="0">
                <a:solidFill>
                  <a:srgbClr val="376092"/>
                </a:solidFill>
              </a:rPr>
              <a:t> </a:t>
            </a:r>
            <a:r>
              <a:rPr lang="fr-FR" i="1" dirty="0" err="1">
                <a:solidFill>
                  <a:srgbClr val="376092"/>
                </a:solidFill>
              </a:rPr>
              <a:t>is</a:t>
            </a:r>
            <a:r>
              <a:rPr lang="fr-FR" i="1" dirty="0">
                <a:solidFill>
                  <a:srgbClr val="376092"/>
                </a:solidFill>
              </a:rPr>
              <a:t> </a:t>
            </a:r>
            <a:r>
              <a:rPr lang="fr-FR" i="1" dirty="0" err="1">
                <a:solidFill>
                  <a:srgbClr val="376092"/>
                </a:solidFill>
              </a:rPr>
              <a:t>derived</a:t>
            </a:r>
            <a:r>
              <a:rPr lang="fr-FR" i="1" dirty="0">
                <a:solidFill>
                  <a:srgbClr val="376092"/>
                </a:solidFill>
              </a:rPr>
              <a:t> </a:t>
            </a:r>
            <a:r>
              <a:rPr lang="fr-FR" i="1" dirty="0" err="1">
                <a:solidFill>
                  <a:srgbClr val="376092"/>
                </a:solidFill>
              </a:rPr>
              <a:t>preferentially</a:t>
            </a:r>
            <a:r>
              <a:rPr lang="fr-FR" i="1" dirty="0">
                <a:solidFill>
                  <a:srgbClr val="376092"/>
                </a:solidFill>
              </a:rPr>
              <a:t> </a:t>
            </a:r>
            <a:r>
              <a:rPr lang="fr-FR" i="1" dirty="0" err="1">
                <a:solidFill>
                  <a:srgbClr val="376092"/>
                </a:solidFill>
              </a:rPr>
              <a:t>from</a:t>
            </a:r>
            <a:r>
              <a:rPr lang="fr-FR" i="1" dirty="0">
                <a:solidFill>
                  <a:srgbClr val="376092"/>
                </a:solidFill>
              </a:rPr>
              <a:t> </a:t>
            </a:r>
            <a:r>
              <a:rPr lang="fr-FR" i="1" dirty="0" err="1">
                <a:solidFill>
                  <a:srgbClr val="376092"/>
                </a:solidFill>
              </a:rPr>
              <a:t>glycolysis</a:t>
            </a:r>
            <a:r>
              <a:rPr lang="fr-FR" i="1" dirty="0">
                <a:solidFill>
                  <a:srgbClr val="376092"/>
                </a:solidFill>
              </a:rPr>
              <a:t>"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78196" y="1982562"/>
            <a:ext cx="1659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/>
              <a:t>Warburg </a:t>
            </a:r>
            <a:r>
              <a:rPr lang="fr-FR" b="1" i="1" dirty="0" err="1"/>
              <a:t>effect</a:t>
            </a:r>
            <a:endParaRPr lang="fr-FR" b="1" dirty="0"/>
          </a:p>
        </p:txBody>
      </p:sp>
      <p:sp>
        <p:nvSpPr>
          <p:cNvPr id="11" name="Rectangle 10"/>
          <p:cNvSpPr/>
          <p:nvPr/>
        </p:nvSpPr>
        <p:spPr>
          <a:xfrm>
            <a:off x="1750909" y="3012676"/>
            <a:ext cx="44972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/>
              <a:t>La première altération qui confère un avantage aux cellules cancéreuses est cette suractivité glycolytique (200 fois)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77656" y="3928845"/>
            <a:ext cx="1043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7F7F7F"/>
                </a:solidFill>
              </a:rPr>
              <a:t>Pyruvate</a:t>
            </a:r>
          </a:p>
        </p:txBody>
      </p:sp>
      <p:sp>
        <p:nvSpPr>
          <p:cNvPr id="13" name="Flèche vers la droite 12"/>
          <p:cNvSpPr/>
          <p:nvPr/>
        </p:nvSpPr>
        <p:spPr>
          <a:xfrm>
            <a:off x="5003381" y="4063988"/>
            <a:ext cx="395998" cy="144000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5387664" y="3928845"/>
            <a:ext cx="543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7F7F7F"/>
                </a:solidFill>
              </a:rPr>
              <a:t>CO</a:t>
            </a:r>
            <a:r>
              <a:rPr lang="fr-FR" baseline="-25000" dirty="0">
                <a:solidFill>
                  <a:srgbClr val="7F7F7F"/>
                </a:solidFill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800213" y="3928845"/>
            <a:ext cx="731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7F7F7F"/>
                </a:solidFill>
              </a:rPr>
              <a:t>+ H</a:t>
            </a:r>
            <a:r>
              <a:rPr lang="fr-FR" baseline="-25000" dirty="0">
                <a:solidFill>
                  <a:srgbClr val="7F7F7F"/>
                </a:solidFill>
              </a:rPr>
              <a:t>2</a:t>
            </a:r>
            <a:r>
              <a:rPr lang="fr-FR" dirty="0">
                <a:solidFill>
                  <a:srgbClr val="7F7F7F"/>
                </a:solidFill>
              </a:rPr>
              <a:t>O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91294" y="3924619"/>
            <a:ext cx="941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Glucose</a:t>
            </a:r>
          </a:p>
        </p:txBody>
      </p:sp>
      <p:sp>
        <p:nvSpPr>
          <p:cNvPr id="17" name="Flèche vers la droite 16"/>
          <p:cNvSpPr/>
          <p:nvPr/>
        </p:nvSpPr>
        <p:spPr>
          <a:xfrm>
            <a:off x="2751608" y="4044709"/>
            <a:ext cx="1259993" cy="189766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 vers la droite 17"/>
          <p:cNvSpPr/>
          <p:nvPr/>
        </p:nvSpPr>
        <p:spPr>
          <a:xfrm rot="20408693" flipV="1">
            <a:off x="4955263" y="3695617"/>
            <a:ext cx="768278" cy="293475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5625804" y="3509314"/>
            <a:ext cx="883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Lactate</a:t>
            </a:r>
            <a:endParaRPr lang="fr-FR" b="1" baseline="-25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775111" y="3705996"/>
            <a:ext cx="11977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75000"/>
                  </a:schemeClr>
                </a:solidFill>
              </a:rPr>
              <a:t>Glycolyse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75069" y="4644093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1940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678639" y="4630623"/>
            <a:ext cx="46765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Elucidation complète</a:t>
            </a:r>
          </a:p>
        </p:txBody>
      </p:sp>
    </p:spTree>
    <p:extLst>
      <p:ext uri="{BB962C8B-B14F-4D97-AF65-F5344CB8AC3E}">
        <p14:creationId xmlns:p14="http://schemas.microsoft.com/office/powerpoint/2010/main" val="150439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 animBg="1"/>
      <p:bldP spid="14" grpId="0"/>
      <p:bldP spid="15" grpId="0"/>
      <p:bldP spid="16" grpId="0"/>
      <p:bldP spid="17" grpId="0" animBg="1"/>
      <p:bldP spid="18" grpId="0" animBg="1"/>
      <p:bldP spid="19" grpId="0"/>
      <p:bldP spid="20" grpId="0"/>
      <p:bldP spid="21" grpId="0"/>
      <p:bldP spid="2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à coins arrondis 91"/>
          <p:cNvSpPr/>
          <p:nvPr/>
        </p:nvSpPr>
        <p:spPr>
          <a:xfrm>
            <a:off x="7064265" y="5303918"/>
            <a:ext cx="2009837" cy="14393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 cmpd="sng">
            <a:solidFill>
              <a:schemeClr val="accent4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Rectangle à coins arrondis 90"/>
          <p:cNvSpPr/>
          <p:nvPr/>
        </p:nvSpPr>
        <p:spPr>
          <a:xfrm>
            <a:off x="1010585" y="4994693"/>
            <a:ext cx="3171985" cy="8096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 cmpd="sng">
            <a:solidFill>
              <a:schemeClr val="accent4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Rectangle à coins arrondis 88"/>
          <p:cNvSpPr/>
          <p:nvPr/>
        </p:nvSpPr>
        <p:spPr>
          <a:xfrm>
            <a:off x="1024185" y="4271074"/>
            <a:ext cx="3479757" cy="72419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 cmpd="sng">
            <a:solidFill>
              <a:schemeClr val="accent4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Rectangle à coins arrondis 86"/>
          <p:cNvSpPr/>
          <p:nvPr/>
        </p:nvSpPr>
        <p:spPr>
          <a:xfrm>
            <a:off x="1010585" y="3070734"/>
            <a:ext cx="3479757" cy="116058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57150" cmpd="sng"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Rectangle à coins arrondis 84"/>
          <p:cNvSpPr/>
          <p:nvPr/>
        </p:nvSpPr>
        <p:spPr>
          <a:xfrm>
            <a:off x="502587" y="607499"/>
            <a:ext cx="2910567" cy="24373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57150" cmpd="sng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302367" y="84890"/>
            <a:ext cx="25606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rgbClr val="953735"/>
                </a:solidFill>
                <a:latin typeface="Calibri" charset="0"/>
                <a:cs typeface="Calibri" charset="0"/>
              </a:rPr>
              <a:t>II. Vue d’ensemble</a:t>
            </a:r>
          </a:p>
        </p:txBody>
      </p:sp>
      <p:sp>
        <p:nvSpPr>
          <p:cNvPr id="3" name="Rectangle 2"/>
          <p:cNvSpPr/>
          <p:nvPr/>
        </p:nvSpPr>
        <p:spPr>
          <a:xfrm>
            <a:off x="1629147" y="607499"/>
            <a:ext cx="8572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/>
              <a:t>Glucose</a:t>
            </a:r>
          </a:p>
        </p:txBody>
      </p:sp>
      <p:cxnSp>
        <p:nvCxnSpPr>
          <p:cNvPr id="4" name="Connecteur droit avec flèche 3"/>
          <p:cNvCxnSpPr/>
          <p:nvPr/>
        </p:nvCxnSpPr>
        <p:spPr>
          <a:xfrm>
            <a:off x="2037324" y="915276"/>
            <a:ext cx="0" cy="467696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er 4"/>
          <p:cNvGrpSpPr/>
          <p:nvPr/>
        </p:nvGrpSpPr>
        <p:grpSpPr>
          <a:xfrm rot="5400000" flipV="1">
            <a:off x="2212814" y="822577"/>
            <a:ext cx="216327" cy="567307"/>
            <a:chOff x="2793116" y="3259844"/>
            <a:chExt cx="250081" cy="567307"/>
          </a:xfrm>
          <a:solidFill>
            <a:srgbClr val="7F7F7F"/>
          </a:solidFill>
        </p:grpSpPr>
        <p:sp>
          <p:nvSpPr>
            <p:cNvPr id="6" name="Arc plein 5"/>
            <p:cNvSpPr/>
            <p:nvPr/>
          </p:nvSpPr>
          <p:spPr>
            <a:xfrm>
              <a:off x="2793116" y="3259844"/>
              <a:ext cx="250081" cy="567307"/>
            </a:xfrm>
            <a:prstGeom prst="blockArc">
              <a:avLst>
                <a:gd name="adj1" fmla="val 8945606"/>
                <a:gd name="adj2" fmla="val 21243701"/>
                <a:gd name="adj3" fmla="val 10723"/>
              </a:avLst>
            </a:prstGeom>
            <a:grpFill/>
            <a:ln>
              <a:solidFill>
                <a:srgbClr val="948A5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7" name="Connecteur droit 6"/>
            <p:cNvCxnSpPr/>
            <p:nvPr/>
          </p:nvCxnSpPr>
          <p:spPr>
            <a:xfrm>
              <a:off x="3032070" y="3510850"/>
              <a:ext cx="0" cy="73781"/>
            </a:xfrm>
            <a:prstGeom prst="line">
              <a:avLst/>
            </a:prstGeom>
            <a:grpFill/>
            <a:ln w="19050" cmpd="sng">
              <a:solidFill>
                <a:srgbClr val="948A54"/>
              </a:solidFill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/>
          <p:cNvSpPr/>
          <p:nvPr/>
        </p:nvSpPr>
        <p:spPr>
          <a:xfrm>
            <a:off x="1634127" y="1258859"/>
            <a:ext cx="11796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/>
              <a:t>Glucose</a:t>
            </a:r>
            <a:r>
              <a:rPr lang="fr-FR" sz="1600" b="1" dirty="0">
                <a:solidFill>
                  <a:srgbClr val="C00000"/>
                </a:solidFill>
              </a:rPr>
              <a:t> 6-P</a:t>
            </a:r>
          </a:p>
        </p:txBody>
      </p:sp>
      <p:sp>
        <p:nvSpPr>
          <p:cNvPr id="9" name="Rectangle 8"/>
          <p:cNvSpPr/>
          <p:nvPr/>
        </p:nvSpPr>
        <p:spPr>
          <a:xfrm>
            <a:off x="2299670" y="820854"/>
            <a:ext cx="5326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</a:rPr>
              <a:t>ATP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93310" y="1018614"/>
            <a:ext cx="5603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/>
              <a:t>ADP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52560" y="888071"/>
            <a:ext cx="11204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</a:rPr>
              <a:t>hexokinase</a:t>
            </a:r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4" name="Connecteur droit avec flèche 13"/>
          <p:cNvCxnSpPr/>
          <p:nvPr/>
        </p:nvCxnSpPr>
        <p:spPr>
          <a:xfrm>
            <a:off x="1985604" y="1623336"/>
            <a:ext cx="0" cy="467696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639107" y="1966919"/>
            <a:ext cx="12367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</a:rPr>
              <a:t>Fructose</a:t>
            </a:r>
            <a:r>
              <a:rPr lang="fr-FR" sz="1600" b="1" dirty="0">
                <a:solidFill>
                  <a:srgbClr val="000000"/>
                </a:solidFill>
              </a:rPr>
              <a:t> 6-P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02588" y="1596131"/>
            <a:ext cx="1541307" cy="4907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20"/>
              </a:lnSpc>
            </a:pPr>
            <a:r>
              <a:rPr lang="fr-FR" sz="1600" dirty="0" err="1">
                <a:solidFill>
                  <a:srgbClr val="376092"/>
                </a:solidFill>
              </a:rPr>
              <a:t>phosphoglucose</a:t>
            </a:r>
            <a:endParaRPr lang="fr-FR" sz="1600" dirty="0">
              <a:solidFill>
                <a:srgbClr val="376092"/>
              </a:solidFill>
            </a:endParaRPr>
          </a:p>
          <a:p>
            <a:pPr algn="ctr">
              <a:lnSpc>
                <a:spcPts val="1520"/>
              </a:lnSpc>
            </a:pPr>
            <a:r>
              <a:rPr lang="fr-FR" sz="1600" dirty="0">
                <a:solidFill>
                  <a:srgbClr val="376092"/>
                </a:solidFill>
              </a:rPr>
              <a:t>isomérase</a:t>
            </a:r>
          </a:p>
        </p:txBody>
      </p:sp>
      <p:cxnSp>
        <p:nvCxnSpPr>
          <p:cNvPr id="22" name="Connecteur droit avec flèche 21"/>
          <p:cNvCxnSpPr/>
          <p:nvPr/>
        </p:nvCxnSpPr>
        <p:spPr>
          <a:xfrm flipV="1">
            <a:off x="2092644" y="1594296"/>
            <a:ext cx="0" cy="467696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>
            <a:off x="2042304" y="2337756"/>
            <a:ext cx="0" cy="467696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er 23"/>
          <p:cNvGrpSpPr/>
          <p:nvPr/>
        </p:nvGrpSpPr>
        <p:grpSpPr>
          <a:xfrm rot="5400000" flipV="1">
            <a:off x="2217794" y="2245057"/>
            <a:ext cx="216327" cy="567307"/>
            <a:chOff x="2793116" y="3259844"/>
            <a:chExt cx="250081" cy="567307"/>
          </a:xfrm>
          <a:solidFill>
            <a:srgbClr val="7F7F7F"/>
          </a:solidFill>
        </p:grpSpPr>
        <p:sp>
          <p:nvSpPr>
            <p:cNvPr id="25" name="Arc plein 24"/>
            <p:cNvSpPr/>
            <p:nvPr/>
          </p:nvSpPr>
          <p:spPr>
            <a:xfrm>
              <a:off x="2793116" y="3259844"/>
              <a:ext cx="250081" cy="567307"/>
            </a:xfrm>
            <a:prstGeom prst="blockArc">
              <a:avLst>
                <a:gd name="adj1" fmla="val 8945606"/>
                <a:gd name="adj2" fmla="val 21243701"/>
                <a:gd name="adj3" fmla="val 10723"/>
              </a:avLst>
            </a:prstGeom>
            <a:grpFill/>
            <a:ln>
              <a:solidFill>
                <a:srgbClr val="948A5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26" name="Connecteur droit 25"/>
            <p:cNvCxnSpPr/>
            <p:nvPr/>
          </p:nvCxnSpPr>
          <p:spPr>
            <a:xfrm>
              <a:off x="3032070" y="3510850"/>
              <a:ext cx="0" cy="73781"/>
            </a:xfrm>
            <a:prstGeom prst="line">
              <a:avLst/>
            </a:prstGeom>
            <a:grpFill/>
            <a:ln w="19050" cmpd="sng">
              <a:solidFill>
                <a:srgbClr val="948A54"/>
              </a:solidFill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26"/>
          <p:cNvSpPr/>
          <p:nvPr/>
        </p:nvSpPr>
        <p:spPr>
          <a:xfrm>
            <a:off x="1639107" y="2681339"/>
            <a:ext cx="16359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/>
              <a:t>Fructose</a:t>
            </a:r>
            <a:r>
              <a:rPr lang="fr-FR" sz="1600" b="1" dirty="0">
                <a:solidFill>
                  <a:srgbClr val="C00000"/>
                </a:solidFill>
              </a:rPr>
              <a:t> 1,</a:t>
            </a:r>
            <a:r>
              <a:rPr lang="fr-FR" sz="1600" b="1" dirty="0"/>
              <a:t>6-</a:t>
            </a:r>
            <a:r>
              <a:rPr lang="fr-FR" sz="1600" b="1" dirty="0">
                <a:solidFill>
                  <a:srgbClr val="C00000"/>
                </a:solidFill>
              </a:rPr>
              <a:t>bis</a:t>
            </a:r>
            <a:r>
              <a:rPr lang="fr-FR" sz="1600" b="1" dirty="0">
                <a:solidFill>
                  <a:srgbClr val="000000"/>
                </a:solidFill>
              </a:rPr>
              <a:t>P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304650" y="2243334"/>
            <a:ext cx="5326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</a:rPr>
              <a:t>ATP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298290" y="2441094"/>
            <a:ext cx="5603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/>
              <a:t>ADP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50458" y="2310551"/>
            <a:ext cx="141817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600" dirty="0" err="1">
                <a:solidFill>
                  <a:srgbClr val="376092"/>
                </a:solidFill>
              </a:rPr>
              <a:t>phosphofructo</a:t>
            </a:r>
            <a:endParaRPr lang="fr-FR" sz="1600" dirty="0">
              <a:solidFill>
                <a:srgbClr val="376092"/>
              </a:solidFill>
            </a:endParaRPr>
          </a:p>
          <a:p>
            <a:pPr algn="ctr"/>
            <a:r>
              <a:rPr lang="fr-FR" sz="1600" dirty="0">
                <a:solidFill>
                  <a:srgbClr val="376092"/>
                </a:solidFill>
              </a:rPr>
              <a:t>kinase</a:t>
            </a:r>
          </a:p>
        </p:txBody>
      </p:sp>
      <p:grpSp>
        <p:nvGrpSpPr>
          <p:cNvPr id="36" name="Grouper 35"/>
          <p:cNvGrpSpPr/>
          <p:nvPr/>
        </p:nvGrpSpPr>
        <p:grpSpPr>
          <a:xfrm>
            <a:off x="1110055" y="3114847"/>
            <a:ext cx="1767107" cy="646948"/>
            <a:chOff x="1167983" y="3141242"/>
            <a:chExt cx="1767107" cy="646917"/>
          </a:xfrm>
        </p:grpSpPr>
        <p:sp>
          <p:nvSpPr>
            <p:cNvPr id="31" name="Forme libre 30"/>
            <p:cNvSpPr/>
            <p:nvPr/>
          </p:nvSpPr>
          <p:spPr>
            <a:xfrm>
              <a:off x="1167983" y="3141242"/>
              <a:ext cx="884491" cy="646393"/>
            </a:xfrm>
            <a:custGeom>
              <a:avLst/>
              <a:gdLst>
                <a:gd name="connsiteX0" fmla="*/ 884491 w 884491"/>
                <a:gd name="connsiteY0" fmla="*/ 0 h 646393"/>
                <a:gd name="connsiteX1" fmla="*/ 884491 w 884491"/>
                <a:gd name="connsiteY1" fmla="*/ 385567 h 646393"/>
                <a:gd name="connsiteX2" fmla="*/ 0 w 884491"/>
                <a:gd name="connsiteY2" fmla="*/ 385567 h 646393"/>
                <a:gd name="connsiteX3" fmla="*/ 0 w 884491"/>
                <a:gd name="connsiteY3" fmla="*/ 646393 h 64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4491" h="646393">
                  <a:moveTo>
                    <a:pt x="884491" y="0"/>
                  </a:moveTo>
                  <a:lnTo>
                    <a:pt x="884491" y="385567"/>
                  </a:lnTo>
                  <a:lnTo>
                    <a:pt x="0" y="385567"/>
                  </a:lnTo>
                  <a:lnTo>
                    <a:pt x="0" y="646393"/>
                  </a:lnTo>
                </a:path>
              </a:pathLst>
            </a:custGeom>
            <a:ln w="38100" cap="rnd" cmpd="sng">
              <a:solidFill>
                <a:schemeClr val="bg2">
                  <a:lumMod val="50000"/>
                </a:schemeClr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Forme libre 31"/>
            <p:cNvSpPr/>
            <p:nvPr/>
          </p:nvSpPr>
          <p:spPr>
            <a:xfrm flipH="1">
              <a:off x="2050599" y="3141766"/>
              <a:ext cx="884491" cy="646393"/>
            </a:xfrm>
            <a:custGeom>
              <a:avLst/>
              <a:gdLst>
                <a:gd name="connsiteX0" fmla="*/ 884491 w 884491"/>
                <a:gd name="connsiteY0" fmla="*/ 0 h 646393"/>
                <a:gd name="connsiteX1" fmla="*/ 884491 w 884491"/>
                <a:gd name="connsiteY1" fmla="*/ 385567 h 646393"/>
                <a:gd name="connsiteX2" fmla="*/ 0 w 884491"/>
                <a:gd name="connsiteY2" fmla="*/ 385567 h 646393"/>
                <a:gd name="connsiteX3" fmla="*/ 0 w 884491"/>
                <a:gd name="connsiteY3" fmla="*/ 646393 h 64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4491" h="646393">
                  <a:moveTo>
                    <a:pt x="884491" y="0"/>
                  </a:moveTo>
                  <a:lnTo>
                    <a:pt x="884491" y="385567"/>
                  </a:lnTo>
                  <a:lnTo>
                    <a:pt x="0" y="385567"/>
                  </a:lnTo>
                  <a:lnTo>
                    <a:pt x="0" y="646393"/>
                  </a:lnTo>
                </a:path>
              </a:pathLst>
            </a:custGeom>
            <a:ln w="38100" cap="rnd" cmpd="sng">
              <a:solidFill>
                <a:schemeClr val="bg2">
                  <a:lumMod val="50000"/>
                </a:schemeClr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er 34"/>
          <p:cNvGrpSpPr/>
          <p:nvPr/>
        </p:nvGrpSpPr>
        <p:grpSpPr>
          <a:xfrm>
            <a:off x="1222351" y="3044106"/>
            <a:ext cx="1767107" cy="646917"/>
            <a:chOff x="1320383" y="3293642"/>
            <a:chExt cx="1767107" cy="646917"/>
          </a:xfrm>
        </p:grpSpPr>
        <p:sp>
          <p:nvSpPr>
            <p:cNvPr id="33" name="Forme libre 32"/>
            <p:cNvSpPr/>
            <p:nvPr/>
          </p:nvSpPr>
          <p:spPr>
            <a:xfrm>
              <a:off x="1320383" y="3293642"/>
              <a:ext cx="884491" cy="646393"/>
            </a:xfrm>
            <a:custGeom>
              <a:avLst/>
              <a:gdLst>
                <a:gd name="connsiteX0" fmla="*/ 884491 w 884491"/>
                <a:gd name="connsiteY0" fmla="*/ 0 h 646393"/>
                <a:gd name="connsiteX1" fmla="*/ 884491 w 884491"/>
                <a:gd name="connsiteY1" fmla="*/ 385567 h 646393"/>
                <a:gd name="connsiteX2" fmla="*/ 0 w 884491"/>
                <a:gd name="connsiteY2" fmla="*/ 385567 h 646393"/>
                <a:gd name="connsiteX3" fmla="*/ 0 w 884491"/>
                <a:gd name="connsiteY3" fmla="*/ 646393 h 64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4491" h="646393">
                  <a:moveTo>
                    <a:pt x="884491" y="0"/>
                  </a:moveTo>
                  <a:lnTo>
                    <a:pt x="884491" y="385567"/>
                  </a:lnTo>
                  <a:lnTo>
                    <a:pt x="0" y="385567"/>
                  </a:lnTo>
                  <a:lnTo>
                    <a:pt x="0" y="646393"/>
                  </a:lnTo>
                </a:path>
              </a:pathLst>
            </a:custGeom>
            <a:ln w="38100" cap="rnd" cmpd="sng">
              <a:solidFill>
                <a:schemeClr val="bg2">
                  <a:lumMod val="50000"/>
                </a:schemeClr>
              </a:solidFill>
              <a:headEnd type="stealth" w="lg" len="lg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Forme libre 33"/>
            <p:cNvSpPr/>
            <p:nvPr/>
          </p:nvSpPr>
          <p:spPr>
            <a:xfrm flipH="1">
              <a:off x="2202999" y="3294166"/>
              <a:ext cx="884491" cy="646393"/>
            </a:xfrm>
            <a:custGeom>
              <a:avLst/>
              <a:gdLst>
                <a:gd name="connsiteX0" fmla="*/ 884491 w 884491"/>
                <a:gd name="connsiteY0" fmla="*/ 0 h 646393"/>
                <a:gd name="connsiteX1" fmla="*/ 884491 w 884491"/>
                <a:gd name="connsiteY1" fmla="*/ 385567 h 646393"/>
                <a:gd name="connsiteX2" fmla="*/ 0 w 884491"/>
                <a:gd name="connsiteY2" fmla="*/ 385567 h 646393"/>
                <a:gd name="connsiteX3" fmla="*/ 0 w 884491"/>
                <a:gd name="connsiteY3" fmla="*/ 646393 h 64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4491" h="646393">
                  <a:moveTo>
                    <a:pt x="884491" y="0"/>
                  </a:moveTo>
                  <a:lnTo>
                    <a:pt x="884491" y="385567"/>
                  </a:lnTo>
                  <a:lnTo>
                    <a:pt x="0" y="385567"/>
                  </a:lnTo>
                  <a:lnTo>
                    <a:pt x="0" y="646393"/>
                  </a:lnTo>
                </a:path>
              </a:pathLst>
            </a:custGeom>
            <a:ln w="38100" cap="rnd" cmpd="sng">
              <a:solidFill>
                <a:schemeClr val="bg2">
                  <a:lumMod val="50000"/>
                </a:schemeClr>
              </a:solidFill>
              <a:headEnd type="stealth" w="lg" len="lg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8" name="Rectangle 37"/>
          <p:cNvSpPr/>
          <p:nvPr/>
        </p:nvSpPr>
        <p:spPr>
          <a:xfrm>
            <a:off x="1110717" y="3065999"/>
            <a:ext cx="873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600" dirty="0" err="1">
                <a:solidFill>
                  <a:srgbClr val="376092"/>
                </a:solidFill>
              </a:rPr>
              <a:t>aldolase</a:t>
            </a:r>
            <a:endParaRPr lang="fr-FR" sz="1600" dirty="0">
              <a:solidFill>
                <a:srgbClr val="376092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1328" y="3873591"/>
            <a:ext cx="19601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 err="1">
                <a:solidFill>
                  <a:srgbClr val="C00000"/>
                </a:solidFill>
              </a:rPr>
              <a:t>Dihydroxyacétone</a:t>
            </a:r>
            <a:r>
              <a:rPr lang="fr-FR" sz="1600" b="1" dirty="0">
                <a:solidFill>
                  <a:srgbClr val="C00000"/>
                </a:solidFill>
              </a:rPr>
              <a:t> </a:t>
            </a:r>
            <a:r>
              <a:rPr lang="fr-FR" sz="1600" b="1" dirty="0"/>
              <a:t>-</a:t>
            </a:r>
            <a:r>
              <a:rPr lang="fr-FR" sz="1600" b="1" dirty="0">
                <a:solidFill>
                  <a:srgbClr val="000000"/>
                </a:solidFill>
              </a:rPr>
              <a:t>P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349316" y="3873591"/>
            <a:ext cx="18332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 err="1">
                <a:solidFill>
                  <a:srgbClr val="C00000"/>
                </a:solidFill>
              </a:rPr>
              <a:t>Glyceraldéhyde</a:t>
            </a:r>
            <a:r>
              <a:rPr lang="fr-FR" sz="1600" b="1" dirty="0">
                <a:solidFill>
                  <a:srgbClr val="C00000"/>
                </a:solidFill>
              </a:rPr>
              <a:t> </a:t>
            </a:r>
            <a:r>
              <a:rPr lang="fr-FR" sz="1600" b="1" dirty="0"/>
              <a:t>-3</a:t>
            </a:r>
            <a:r>
              <a:rPr lang="fr-FR" sz="1600" b="1" dirty="0">
                <a:solidFill>
                  <a:srgbClr val="000000"/>
                </a:solidFill>
              </a:rPr>
              <a:t>P</a:t>
            </a:r>
          </a:p>
        </p:txBody>
      </p:sp>
      <p:cxnSp>
        <p:nvCxnSpPr>
          <p:cNvPr id="41" name="Connecteur droit avec flèche 40"/>
          <p:cNvCxnSpPr/>
          <p:nvPr/>
        </p:nvCxnSpPr>
        <p:spPr>
          <a:xfrm rot="5400000">
            <a:off x="2133244" y="3890667"/>
            <a:ext cx="0" cy="467696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/>
          <p:nvPr/>
        </p:nvCxnSpPr>
        <p:spPr>
          <a:xfrm rot="5400000" flipV="1">
            <a:off x="2162284" y="3781707"/>
            <a:ext cx="0" cy="467696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1256146" y="3526008"/>
            <a:ext cx="1597713" cy="4672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420"/>
              </a:lnSpc>
            </a:pPr>
            <a:r>
              <a:rPr lang="fr-FR" sz="1600" dirty="0" err="1">
                <a:solidFill>
                  <a:srgbClr val="376092"/>
                </a:solidFill>
              </a:rPr>
              <a:t>triose</a:t>
            </a:r>
            <a:r>
              <a:rPr lang="fr-FR" sz="1600" dirty="0">
                <a:solidFill>
                  <a:srgbClr val="376092"/>
                </a:solidFill>
              </a:rPr>
              <a:t> phosphate</a:t>
            </a:r>
          </a:p>
          <a:p>
            <a:pPr algn="ctr">
              <a:lnSpc>
                <a:spcPts val="1420"/>
              </a:lnSpc>
            </a:pPr>
            <a:r>
              <a:rPr lang="fr-FR" sz="1600" dirty="0">
                <a:solidFill>
                  <a:srgbClr val="376092"/>
                </a:solidFill>
              </a:rPr>
              <a:t>isomérase</a:t>
            </a:r>
          </a:p>
        </p:txBody>
      </p:sp>
      <p:cxnSp>
        <p:nvCxnSpPr>
          <p:cNvPr id="45" name="Connecteur droit avec flèche 44"/>
          <p:cNvCxnSpPr/>
          <p:nvPr/>
        </p:nvCxnSpPr>
        <p:spPr>
          <a:xfrm>
            <a:off x="3088367" y="4259537"/>
            <a:ext cx="0" cy="467696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/>
          <p:cNvCxnSpPr/>
          <p:nvPr/>
        </p:nvCxnSpPr>
        <p:spPr>
          <a:xfrm flipV="1">
            <a:off x="2979407" y="4230035"/>
            <a:ext cx="0" cy="467696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7" name="Grouper 46"/>
          <p:cNvGrpSpPr/>
          <p:nvPr/>
        </p:nvGrpSpPr>
        <p:grpSpPr>
          <a:xfrm rot="5400000" flipV="1">
            <a:off x="3263857" y="4184154"/>
            <a:ext cx="216327" cy="567307"/>
            <a:chOff x="2793116" y="3259844"/>
            <a:chExt cx="250081" cy="567307"/>
          </a:xfrm>
          <a:solidFill>
            <a:srgbClr val="7F7F7F"/>
          </a:solidFill>
        </p:grpSpPr>
        <p:sp>
          <p:nvSpPr>
            <p:cNvPr id="48" name="Arc plein 47"/>
            <p:cNvSpPr/>
            <p:nvPr/>
          </p:nvSpPr>
          <p:spPr>
            <a:xfrm>
              <a:off x="2793116" y="3259844"/>
              <a:ext cx="250081" cy="567307"/>
            </a:xfrm>
            <a:prstGeom prst="blockArc">
              <a:avLst>
                <a:gd name="adj1" fmla="val 8945606"/>
                <a:gd name="adj2" fmla="val 21243701"/>
                <a:gd name="adj3" fmla="val 10723"/>
              </a:avLst>
            </a:prstGeom>
            <a:grpFill/>
            <a:ln>
              <a:solidFill>
                <a:srgbClr val="948A5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49" name="Connecteur droit 48"/>
            <p:cNvCxnSpPr/>
            <p:nvPr/>
          </p:nvCxnSpPr>
          <p:spPr>
            <a:xfrm>
              <a:off x="3032070" y="3510850"/>
              <a:ext cx="0" cy="73781"/>
            </a:xfrm>
            <a:prstGeom prst="line">
              <a:avLst/>
            </a:prstGeom>
            <a:grpFill/>
            <a:ln w="19050" cmpd="sng">
              <a:solidFill>
                <a:srgbClr val="948A54"/>
              </a:solidFill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Rectangle 49"/>
          <p:cNvSpPr/>
          <p:nvPr/>
        </p:nvSpPr>
        <p:spPr>
          <a:xfrm>
            <a:off x="3361315" y="4196611"/>
            <a:ext cx="10302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NAD</a:t>
            </a:r>
            <a:r>
              <a:rPr lang="fr-FR" sz="1600" b="1" baseline="30000" dirty="0">
                <a:solidFill>
                  <a:srgbClr val="000000"/>
                </a:solidFill>
              </a:rPr>
              <a:t>+</a:t>
            </a:r>
            <a:r>
              <a:rPr lang="fr-FR" sz="1600" b="1" dirty="0">
                <a:solidFill>
                  <a:srgbClr val="C00000"/>
                </a:solidFill>
              </a:rPr>
              <a:t> </a:t>
            </a:r>
            <a:r>
              <a:rPr lang="fr-FR" sz="1600" b="1" dirty="0"/>
              <a:t>+</a:t>
            </a:r>
            <a:r>
              <a:rPr lang="fr-FR" sz="1600" b="1" dirty="0">
                <a:solidFill>
                  <a:srgbClr val="C00000"/>
                </a:solidFill>
              </a:rPr>
              <a:t> Pi</a:t>
            </a:r>
          </a:p>
        </p:txBody>
      </p:sp>
      <p:sp>
        <p:nvSpPr>
          <p:cNvPr id="51" name="Rectangle 50"/>
          <p:cNvSpPr/>
          <p:nvPr/>
        </p:nvSpPr>
        <p:spPr>
          <a:xfrm>
            <a:off x="3366835" y="4405951"/>
            <a:ext cx="11336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</a:rPr>
              <a:t>NADH </a:t>
            </a:r>
            <a:r>
              <a:rPr lang="fr-FR" sz="1600" b="1" dirty="0"/>
              <a:t>+</a:t>
            </a:r>
            <a:r>
              <a:rPr lang="fr-FR" sz="1600" b="1" dirty="0">
                <a:solidFill>
                  <a:srgbClr val="C00000"/>
                </a:solidFill>
              </a:rPr>
              <a:t> H</a:t>
            </a:r>
            <a:r>
              <a:rPr lang="fr-FR" sz="1600" b="1" baseline="30000" dirty="0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52" name="Rectangle 51"/>
          <p:cNvSpPr/>
          <p:nvPr/>
        </p:nvSpPr>
        <p:spPr>
          <a:xfrm>
            <a:off x="2346196" y="4656711"/>
            <a:ext cx="21993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</a:rPr>
              <a:t>1,</a:t>
            </a:r>
            <a:r>
              <a:rPr lang="fr-FR" sz="1600" b="1" dirty="0">
                <a:solidFill>
                  <a:srgbClr val="000000"/>
                </a:solidFill>
              </a:rPr>
              <a:t>3-</a:t>
            </a:r>
            <a:r>
              <a:rPr lang="fr-FR" sz="1600" b="1" dirty="0">
                <a:solidFill>
                  <a:srgbClr val="C00000"/>
                </a:solidFill>
              </a:rPr>
              <a:t>Bi</a:t>
            </a:r>
            <a:r>
              <a:rPr lang="fr-FR" sz="1600" b="1" dirty="0">
                <a:solidFill>
                  <a:srgbClr val="000000"/>
                </a:solidFill>
              </a:rPr>
              <a:t>phosphoglycer</a:t>
            </a:r>
            <a:r>
              <a:rPr lang="fr-FR" sz="1600" b="1" dirty="0">
                <a:solidFill>
                  <a:srgbClr val="C00000"/>
                </a:solidFill>
              </a:rPr>
              <a:t>ate</a:t>
            </a:r>
            <a:endParaRPr lang="fr-FR" sz="1600" b="1" dirty="0">
              <a:solidFill>
                <a:srgbClr val="0000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181452" y="4284699"/>
            <a:ext cx="1766629" cy="4907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20"/>
              </a:lnSpc>
            </a:pPr>
            <a:r>
              <a:rPr lang="fr-FR" sz="1600" dirty="0" err="1">
                <a:solidFill>
                  <a:srgbClr val="376092"/>
                </a:solidFill>
              </a:rPr>
              <a:t>glyceraldéhyde</a:t>
            </a:r>
            <a:r>
              <a:rPr lang="fr-FR" sz="1600" dirty="0">
                <a:solidFill>
                  <a:srgbClr val="376092"/>
                </a:solidFill>
              </a:rPr>
              <a:t> 3-P</a:t>
            </a:r>
          </a:p>
          <a:p>
            <a:pPr algn="ctr">
              <a:lnSpc>
                <a:spcPts val="1520"/>
              </a:lnSpc>
            </a:pPr>
            <a:r>
              <a:rPr lang="fr-FR" sz="1600" dirty="0">
                <a:solidFill>
                  <a:srgbClr val="376092"/>
                </a:solidFill>
              </a:rPr>
              <a:t>déshydrogénase</a:t>
            </a:r>
          </a:p>
        </p:txBody>
      </p:sp>
      <p:cxnSp>
        <p:nvCxnSpPr>
          <p:cNvPr id="54" name="Connecteur droit avec flèche 53"/>
          <p:cNvCxnSpPr/>
          <p:nvPr/>
        </p:nvCxnSpPr>
        <p:spPr>
          <a:xfrm>
            <a:off x="3093887" y="5040355"/>
            <a:ext cx="0" cy="467696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/>
          <p:cNvCxnSpPr/>
          <p:nvPr/>
        </p:nvCxnSpPr>
        <p:spPr>
          <a:xfrm flipV="1">
            <a:off x="2984927" y="5011315"/>
            <a:ext cx="0" cy="467696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6" name="Grouper 55"/>
          <p:cNvGrpSpPr/>
          <p:nvPr/>
        </p:nvGrpSpPr>
        <p:grpSpPr>
          <a:xfrm rot="5400000" flipV="1">
            <a:off x="3269377" y="4964972"/>
            <a:ext cx="216327" cy="567307"/>
            <a:chOff x="2793116" y="3259844"/>
            <a:chExt cx="250081" cy="567307"/>
          </a:xfrm>
          <a:solidFill>
            <a:srgbClr val="7F7F7F"/>
          </a:solidFill>
        </p:grpSpPr>
        <p:sp>
          <p:nvSpPr>
            <p:cNvPr id="57" name="Arc plein 56"/>
            <p:cNvSpPr/>
            <p:nvPr/>
          </p:nvSpPr>
          <p:spPr>
            <a:xfrm>
              <a:off x="2793116" y="3259844"/>
              <a:ext cx="250081" cy="567307"/>
            </a:xfrm>
            <a:prstGeom prst="blockArc">
              <a:avLst>
                <a:gd name="adj1" fmla="val 8945606"/>
                <a:gd name="adj2" fmla="val 21243701"/>
                <a:gd name="adj3" fmla="val 10723"/>
              </a:avLst>
            </a:prstGeom>
            <a:grpFill/>
            <a:ln>
              <a:solidFill>
                <a:srgbClr val="948A5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58" name="Connecteur droit 57"/>
            <p:cNvCxnSpPr/>
            <p:nvPr/>
          </p:nvCxnSpPr>
          <p:spPr>
            <a:xfrm>
              <a:off x="3032070" y="3510850"/>
              <a:ext cx="0" cy="73781"/>
            </a:xfrm>
            <a:prstGeom prst="line">
              <a:avLst/>
            </a:prstGeom>
            <a:grpFill/>
            <a:ln w="19050" cmpd="sng">
              <a:solidFill>
                <a:srgbClr val="948A54"/>
              </a:solidFill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Rectangle 58"/>
          <p:cNvSpPr/>
          <p:nvPr/>
        </p:nvSpPr>
        <p:spPr>
          <a:xfrm>
            <a:off x="3366835" y="4956609"/>
            <a:ext cx="5603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ADP</a:t>
            </a:r>
            <a:endParaRPr lang="fr-FR" sz="1600" b="1" dirty="0">
              <a:solidFill>
                <a:srgbClr val="C00000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372355" y="5186769"/>
            <a:ext cx="5326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</a:rPr>
              <a:t>ATP</a:t>
            </a:r>
            <a:endParaRPr lang="fr-FR" sz="1600" b="1" baseline="30000" dirty="0">
              <a:solidFill>
                <a:srgbClr val="C00000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351716" y="5465751"/>
            <a:ext cx="18774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</a:rPr>
              <a:t>3-phospho</a:t>
            </a:r>
            <a:r>
              <a:rPr lang="fr-FR" sz="1600" b="1" dirty="0">
                <a:solidFill>
                  <a:srgbClr val="000000"/>
                </a:solidFill>
              </a:rPr>
              <a:t>glycer</a:t>
            </a:r>
            <a:r>
              <a:rPr lang="fr-FR" sz="1600" b="1" dirty="0"/>
              <a:t>ate</a:t>
            </a:r>
          </a:p>
        </p:txBody>
      </p:sp>
      <p:sp>
        <p:nvSpPr>
          <p:cNvPr id="62" name="Rectangle 61"/>
          <p:cNvSpPr/>
          <p:nvPr/>
        </p:nvSpPr>
        <p:spPr>
          <a:xfrm>
            <a:off x="1231005" y="5065517"/>
            <a:ext cx="1678564" cy="4907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20"/>
              </a:lnSpc>
            </a:pPr>
            <a:r>
              <a:rPr lang="fr-FR" sz="1600" dirty="0" err="1">
                <a:solidFill>
                  <a:srgbClr val="376092"/>
                </a:solidFill>
              </a:rPr>
              <a:t>phosphoglycérate</a:t>
            </a:r>
            <a:endParaRPr lang="fr-FR" sz="1600" dirty="0">
              <a:solidFill>
                <a:srgbClr val="376092"/>
              </a:solidFill>
            </a:endParaRPr>
          </a:p>
          <a:p>
            <a:pPr algn="ctr">
              <a:lnSpc>
                <a:spcPts val="1520"/>
              </a:lnSpc>
            </a:pPr>
            <a:r>
              <a:rPr lang="fr-FR" sz="1600" dirty="0">
                <a:solidFill>
                  <a:srgbClr val="376092"/>
                </a:solidFill>
              </a:rPr>
              <a:t>kinase</a:t>
            </a:r>
          </a:p>
        </p:txBody>
      </p:sp>
      <p:cxnSp>
        <p:nvCxnSpPr>
          <p:cNvPr id="63" name="Connecteur droit avec flèche 62"/>
          <p:cNvCxnSpPr/>
          <p:nvPr/>
        </p:nvCxnSpPr>
        <p:spPr>
          <a:xfrm rot="5400000">
            <a:off x="4416418" y="5468667"/>
            <a:ext cx="0" cy="467696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/>
          <p:cNvCxnSpPr/>
          <p:nvPr/>
        </p:nvCxnSpPr>
        <p:spPr>
          <a:xfrm rot="5400000" flipV="1">
            <a:off x="4445458" y="5359707"/>
            <a:ext cx="0" cy="467696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Rectangle 64"/>
          <p:cNvSpPr/>
          <p:nvPr/>
        </p:nvSpPr>
        <p:spPr>
          <a:xfrm>
            <a:off x="4689054" y="5465751"/>
            <a:ext cx="18774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</a:rPr>
              <a:t>2</a:t>
            </a:r>
            <a:r>
              <a:rPr lang="fr-FR" sz="1600" b="1" dirty="0">
                <a:solidFill>
                  <a:srgbClr val="000000"/>
                </a:solidFill>
              </a:rPr>
              <a:t>-phosphoglycer</a:t>
            </a:r>
            <a:r>
              <a:rPr lang="fr-FR" sz="1600" b="1" dirty="0"/>
              <a:t>ate</a:t>
            </a:r>
          </a:p>
        </p:txBody>
      </p:sp>
      <p:sp>
        <p:nvSpPr>
          <p:cNvPr id="66" name="Rectangle 65"/>
          <p:cNvSpPr/>
          <p:nvPr/>
        </p:nvSpPr>
        <p:spPr>
          <a:xfrm>
            <a:off x="3741646" y="5743325"/>
            <a:ext cx="1517663" cy="4907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20"/>
              </a:lnSpc>
            </a:pPr>
            <a:r>
              <a:rPr lang="fr-FR" sz="1600" dirty="0" err="1">
                <a:solidFill>
                  <a:srgbClr val="376092"/>
                </a:solidFill>
              </a:rPr>
              <a:t>phosphoglycéro</a:t>
            </a:r>
            <a:endParaRPr lang="fr-FR" sz="1600" dirty="0">
              <a:solidFill>
                <a:srgbClr val="376092"/>
              </a:solidFill>
            </a:endParaRPr>
          </a:p>
          <a:p>
            <a:pPr algn="ctr">
              <a:lnSpc>
                <a:spcPts val="1520"/>
              </a:lnSpc>
            </a:pPr>
            <a:r>
              <a:rPr lang="fr-FR" sz="1600" dirty="0" err="1">
                <a:solidFill>
                  <a:srgbClr val="376092"/>
                </a:solidFill>
              </a:rPr>
              <a:t>mutase</a:t>
            </a:r>
            <a:endParaRPr lang="fr-FR" sz="1600" dirty="0">
              <a:solidFill>
                <a:srgbClr val="376092"/>
              </a:solidFill>
            </a:endParaRPr>
          </a:p>
        </p:txBody>
      </p:sp>
      <p:cxnSp>
        <p:nvCxnSpPr>
          <p:cNvPr id="67" name="Connecteur droit avec flèche 66"/>
          <p:cNvCxnSpPr/>
          <p:nvPr/>
        </p:nvCxnSpPr>
        <p:spPr>
          <a:xfrm rot="5400000">
            <a:off x="6731670" y="5473611"/>
            <a:ext cx="0" cy="467696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avec flèche 67"/>
          <p:cNvCxnSpPr/>
          <p:nvPr/>
        </p:nvCxnSpPr>
        <p:spPr>
          <a:xfrm rot="5400000" flipV="1">
            <a:off x="6760710" y="5364651"/>
            <a:ext cx="0" cy="467696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Rectangle 68"/>
          <p:cNvSpPr/>
          <p:nvPr/>
        </p:nvSpPr>
        <p:spPr>
          <a:xfrm>
            <a:off x="7004306" y="5465751"/>
            <a:ext cx="20697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 err="1">
                <a:solidFill>
                  <a:srgbClr val="000000"/>
                </a:solidFill>
              </a:rPr>
              <a:t>phospho</a:t>
            </a:r>
            <a:r>
              <a:rPr lang="fr-FR" sz="1600" b="1" dirty="0" err="1">
                <a:solidFill>
                  <a:srgbClr val="C00000"/>
                </a:solidFill>
              </a:rPr>
              <a:t>énolpyruvate</a:t>
            </a:r>
            <a:endParaRPr lang="fr-FR" sz="1600" b="1" dirty="0">
              <a:solidFill>
                <a:srgbClr val="C00000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6295988" y="5743325"/>
            <a:ext cx="830476" cy="2958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20"/>
              </a:lnSpc>
            </a:pPr>
            <a:r>
              <a:rPr lang="fr-FR" sz="1600" dirty="0" err="1">
                <a:solidFill>
                  <a:srgbClr val="376092"/>
                </a:solidFill>
              </a:rPr>
              <a:t>énolase</a:t>
            </a:r>
            <a:endParaRPr lang="fr-FR" sz="1600" dirty="0">
              <a:solidFill>
                <a:srgbClr val="376092"/>
              </a:solidFill>
            </a:endParaRPr>
          </a:p>
        </p:txBody>
      </p:sp>
      <p:grpSp>
        <p:nvGrpSpPr>
          <p:cNvPr id="71" name="Grouper 70"/>
          <p:cNvGrpSpPr/>
          <p:nvPr/>
        </p:nvGrpSpPr>
        <p:grpSpPr>
          <a:xfrm rot="613685" flipV="1">
            <a:off x="6556152" y="5054069"/>
            <a:ext cx="259296" cy="567307"/>
            <a:chOff x="2743444" y="3259845"/>
            <a:chExt cx="299755" cy="567307"/>
          </a:xfrm>
          <a:solidFill>
            <a:srgbClr val="7F7F7F"/>
          </a:solidFill>
        </p:grpSpPr>
        <p:sp>
          <p:nvSpPr>
            <p:cNvPr id="72" name="Arc plein 71"/>
            <p:cNvSpPr/>
            <p:nvPr/>
          </p:nvSpPr>
          <p:spPr>
            <a:xfrm>
              <a:off x="2743444" y="3259845"/>
              <a:ext cx="299755" cy="567307"/>
            </a:xfrm>
            <a:prstGeom prst="blockArc">
              <a:avLst>
                <a:gd name="adj1" fmla="val 16646273"/>
                <a:gd name="adj2" fmla="val 21243701"/>
                <a:gd name="adj3" fmla="val 10723"/>
              </a:avLst>
            </a:prstGeom>
            <a:grpFill/>
            <a:ln>
              <a:solidFill>
                <a:srgbClr val="948A5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73" name="Connecteur droit 72"/>
            <p:cNvCxnSpPr/>
            <p:nvPr/>
          </p:nvCxnSpPr>
          <p:spPr>
            <a:xfrm>
              <a:off x="3032070" y="3510850"/>
              <a:ext cx="0" cy="73781"/>
            </a:xfrm>
            <a:prstGeom prst="line">
              <a:avLst/>
            </a:prstGeom>
            <a:grpFill/>
            <a:ln w="19050" cmpd="sng">
              <a:solidFill>
                <a:srgbClr val="948A54"/>
              </a:solidFill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Rectangle 74"/>
          <p:cNvSpPr/>
          <p:nvPr/>
        </p:nvSpPr>
        <p:spPr>
          <a:xfrm>
            <a:off x="6566491" y="5010114"/>
            <a:ext cx="5221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</a:rPr>
              <a:t>H</a:t>
            </a:r>
            <a:r>
              <a:rPr lang="fr-FR" sz="1600" b="1" baseline="-25000" dirty="0">
                <a:solidFill>
                  <a:srgbClr val="C00000"/>
                </a:solidFill>
              </a:rPr>
              <a:t>2</a:t>
            </a:r>
            <a:r>
              <a:rPr lang="fr-FR" sz="1600" b="1" dirty="0">
                <a:solidFill>
                  <a:srgbClr val="C00000"/>
                </a:solidFill>
              </a:rPr>
              <a:t>O</a:t>
            </a:r>
            <a:endParaRPr lang="fr-FR" sz="1600" b="1" baseline="30000" dirty="0">
              <a:solidFill>
                <a:srgbClr val="C00000"/>
              </a:solidFill>
            </a:endParaRPr>
          </a:p>
        </p:txBody>
      </p:sp>
      <p:cxnSp>
        <p:nvCxnSpPr>
          <p:cNvPr id="76" name="Connecteur droit avec flèche 75"/>
          <p:cNvCxnSpPr/>
          <p:nvPr/>
        </p:nvCxnSpPr>
        <p:spPr>
          <a:xfrm>
            <a:off x="8027906" y="5963529"/>
            <a:ext cx="0" cy="467696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avec flèche 76"/>
          <p:cNvCxnSpPr/>
          <p:nvPr/>
        </p:nvCxnSpPr>
        <p:spPr>
          <a:xfrm flipV="1">
            <a:off x="7918946" y="5934489"/>
            <a:ext cx="0" cy="467696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8" name="Grouper 77"/>
          <p:cNvGrpSpPr/>
          <p:nvPr/>
        </p:nvGrpSpPr>
        <p:grpSpPr>
          <a:xfrm rot="5400000" flipV="1">
            <a:off x="8203396" y="5888146"/>
            <a:ext cx="216327" cy="567307"/>
            <a:chOff x="2793116" y="3259844"/>
            <a:chExt cx="250081" cy="567307"/>
          </a:xfrm>
          <a:solidFill>
            <a:srgbClr val="7F7F7F"/>
          </a:solidFill>
        </p:grpSpPr>
        <p:sp>
          <p:nvSpPr>
            <p:cNvPr id="79" name="Arc plein 78"/>
            <p:cNvSpPr/>
            <p:nvPr/>
          </p:nvSpPr>
          <p:spPr>
            <a:xfrm>
              <a:off x="2793116" y="3259844"/>
              <a:ext cx="250081" cy="567307"/>
            </a:xfrm>
            <a:prstGeom prst="blockArc">
              <a:avLst>
                <a:gd name="adj1" fmla="val 8945606"/>
                <a:gd name="adj2" fmla="val 21243701"/>
                <a:gd name="adj3" fmla="val 10723"/>
              </a:avLst>
            </a:prstGeom>
            <a:grpFill/>
            <a:ln>
              <a:solidFill>
                <a:srgbClr val="948A5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80" name="Connecteur droit 79"/>
            <p:cNvCxnSpPr/>
            <p:nvPr/>
          </p:nvCxnSpPr>
          <p:spPr>
            <a:xfrm>
              <a:off x="3032070" y="3510850"/>
              <a:ext cx="0" cy="73781"/>
            </a:xfrm>
            <a:prstGeom prst="line">
              <a:avLst/>
            </a:prstGeom>
            <a:grpFill/>
            <a:ln w="19050" cmpd="sng">
              <a:solidFill>
                <a:srgbClr val="948A54"/>
              </a:solidFill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Rectangle 80"/>
          <p:cNvSpPr/>
          <p:nvPr/>
        </p:nvSpPr>
        <p:spPr>
          <a:xfrm>
            <a:off x="8300854" y="5879783"/>
            <a:ext cx="5603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ADP</a:t>
            </a:r>
            <a:endParaRPr lang="fr-FR" sz="1600" b="1" dirty="0">
              <a:solidFill>
                <a:srgbClr val="C00000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8306374" y="6109943"/>
            <a:ext cx="5326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</a:rPr>
              <a:t>ATP</a:t>
            </a:r>
            <a:endParaRPr lang="fr-FR" sz="1600" b="1" baseline="30000" dirty="0">
              <a:solidFill>
                <a:srgbClr val="C00000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7025195" y="5990862"/>
            <a:ext cx="926456" cy="4907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20"/>
              </a:lnSpc>
            </a:pPr>
            <a:r>
              <a:rPr lang="fr-FR" sz="1600" dirty="0">
                <a:solidFill>
                  <a:srgbClr val="376092"/>
                </a:solidFill>
              </a:rPr>
              <a:t>pyruvate</a:t>
            </a:r>
          </a:p>
          <a:p>
            <a:pPr algn="ctr">
              <a:lnSpc>
                <a:spcPts val="1520"/>
              </a:lnSpc>
            </a:pPr>
            <a:r>
              <a:rPr lang="fr-FR" sz="1600" dirty="0">
                <a:solidFill>
                  <a:srgbClr val="376092"/>
                </a:solidFill>
              </a:rPr>
              <a:t>kinase</a:t>
            </a:r>
          </a:p>
        </p:txBody>
      </p:sp>
      <p:sp>
        <p:nvSpPr>
          <p:cNvPr id="84" name="Rectangle 83"/>
          <p:cNvSpPr/>
          <p:nvPr/>
        </p:nvSpPr>
        <p:spPr>
          <a:xfrm>
            <a:off x="7453452" y="6373963"/>
            <a:ext cx="1043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pyruvate</a:t>
            </a:r>
          </a:p>
        </p:txBody>
      </p:sp>
      <p:sp>
        <p:nvSpPr>
          <p:cNvPr id="86" name="Text Box 5"/>
          <p:cNvSpPr txBox="1">
            <a:spLocks noChangeArrowheads="1"/>
          </p:cNvSpPr>
          <p:nvPr/>
        </p:nvSpPr>
        <p:spPr bwMode="auto">
          <a:xfrm>
            <a:off x="3398997" y="1308702"/>
            <a:ext cx="22911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Phosphorylation</a:t>
            </a:r>
          </a:p>
          <a:p>
            <a:pPr algn="ctr" eaLnBrk="1" hangingPunct="1"/>
            <a:r>
              <a:rPr lang="fr-FR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hexoses</a:t>
            </a:r>
          </a:p>
        </p:txBody>
      </p:sp>
      <p:sp>
        <p:nvSpPr>
          <p:cNvPr id="88" name="Text Box 5"/>
          <p:cNvSpPr txBox="1">
            <a:spLocks noChangeArrowheads="1"/>
          </p:cNvSpPr>
          <p:nvPr/>
        </p:nvSpPr>
        <p:spPr bwMode="auto">
          <a:xfrm>
            <a:off x="4545536" y="3184558"/>
            <a:ext cx="155478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b="1" dirty="0">
                <a:solidFill>
                  <a:schemeClr val="accent3">
                    <a:lumMod val="50000"/>
                  </a:schemeClr>
                </a:solidFill>
                <a:latin typeface="Calibri" charset="0"/>
                <a:cs typeface="Calibri" charset="0"/>
              </a:rPr>
              <a:t>Formation</a:t>
            </a:r>
          </a:p>
          <a:p>
            <a:pPr algn="ctr" eaLnBrk="1" hangingPunct="1"/>
            <a:r>
              <a:rPr lang="fr-FR" b="1" dirty="0">
                <a:solidFill>
                  <a:schemeClr val="accent3">
                    <a:lumMod val="50000"/>
                  </a:schemeClr>
                </a:solidFill>
                <a:latin typeface="Calibri" charset="0"/>
                <a:cs typeface="Calibri" charset="0"/>
              </a:rPr>
              <a:t>des </a:t>
            </a:r>
            <a:r>
              <a:rPr lang="fr-FR" b="1" dirty="0" err="1">
                <a:solidFill>
                  <a:schemeClr val="accent3">
                    <a:lumMod val="50000"/>
                  </a:schemeClr>
                </a:solidFill>
                <a:latin typeface="Calibri" charset="0"/>
                <a:cs typeface="Calibri" charset="0"/>
              </a:rPr>
              <a:t>trioses</a:t>
            </a:r>
            <a:endParaRPr lang="fr-FR" b="1" dirty="0">
              <a:solidFill>
                <a:schemeClr val="accent3">
                  <a:lumMod val="50000"/>
                </a:schemeClr>
              </a:solidFill>
              <a:latin typeface="Calibri" charset="0"/>
              <a:cs typeface="Calibri" charset="0"/>
            </a:endParaRPr>
          </a:p>
        </p:txBody>
      </p:sp>
      <p:sp>
        <p:nvSpPr>
          <p:cNvPr id="90" name="Text Box 5"/>
          <p:cNvSpPr txBox="1">
            <a:spLocks noChangeArrowheads="1"/>
          </p:cNvSpPr>
          <p:nvPr/>
        </p:nvSpPr>
        <p:spPr bwMode="auto">
          <a:xfrm>
            <a:off x="4570844" y="4405951"/>
            <a:ext cx="30589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b="1" dirty="0">
                <a:solidFill>
                  <a:schemeClr val="accent4">
                    <a:lumMod val="50000"/>
                  </a:schemeClr>
                </a:solidFill>
                <a:latin typeface="Calibri" charset="0"/>
                <a:cs typeface="Calibri" charset="0"/>
              </a:rPr>
              <a:t>Extraction de l’énergie</a:t>
            </a:r>
          </a:p>
        </p:txBody>
      </p:sp>
    </p:spTree>
    <p:extLst>
      <p:ext uri="{BB962C8B-B14F-4D97-AF65-F5344CB8AC3E}">
        <p14:creationId xmlns:p14="http://schemas.microsoft.com/office/powerpoint/2010/main" val="28245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1" animBg="1"/>
      <p:bldP spid="91" grpId="1" animBg="1"/>
      <p:bldP spid="89" grpId="1" animBg="1"/>
      <p:bldP spid="87" grpId="0" animBg="1"/>
      <p:bldP spid="85" grpId="0" animBg="1"/>
      <p:bldP spid="8" grpId="0"/>
      <p:bldP spid="9" grpId="0"/>
      <p:bldP spid="10" grpId="0"/>
      <p:bldP spid="11" grpId="0"/>
      <p:bldP spid="18" grpId="0"/>
      <p:bldP spid="21" grpId="0"/>
      <p:bldP spid="27" grpId="0"/>
      <p:bldP spid="28" grpId="0"/>
      <p:bldP spid="29" grpId="0"/>
      <p:bldP spid="30" grpId="0"/>
      <p:bldP spid="38" grpId="0"/>
      <p:bldP spid="39" grpId="0"/>
      <p:bldP spid="40" grpId="0"/>
      <p:bldP spid="44" grpId="0"/>
      <p:bldP spid="50" grpId="0"/>
      <p:bldP spid="51" grpId="0"/>
      <p:bldP spid="52" grpId="0"/>
      <p:bldP spid="53" grpId="0"/>
      <p:bldP spid="59" grpId="0"/>
      <p:bldP spid="60" grpId="0"/>
      <p:bldP spid="61" grpId="0"/>
      <p:bldP spid="62" grpId="0"/>
      <p:bldP spid="65" grpId="0"/>
      <p:bldP spid="66" grpId="0"/>
      <p:bldP spid="69" grpId="0"/>
      <p:bldP spid="70" grpId="0"/>
      <p:bldP spid="75" grpId="0"/>
      <p:bldP spid="81" grpId="0"/>
      <p:bldP spid="82" grpId="0"/>
      <p:bldP spid="83" grpId="0"/>
      <p:bldP spid="84" grpId="0"/>
      <p:bldP spid="86" grpId="0"/>
      <p:bldP spid="88" grpId="0"/>
      <p:bldP spid="9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302367" y="84890"/>
            <a:ext cx="53477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rgbClr val="953735"/>
                </a:solidFill>
                <a:latin typeface="Calibri" charset="0"/>
                <a:cs typeface="Calibri" charset="0"/>
              </a:rPr>
              <a:t>III. Les différentes étapes de la Glycolyse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729529" y="546555"/>
            <a:ext cx="49205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A. Phosphorylation des hexoses</a:t>
            </a:r>
          </a:p>
        </p:txBody>
      </p:sp>
      <p:grpSp>
        <p:nvGrpSpPr>
          <p:cNvPr id="28" name="Groupe 104"/>
          <p:cNvGrpSpPr/>
          <p:nvPr/>
        </p:nvGrpSpPr>
        <p:grpSpPr>
          <a:xfrm>
            <a:off x="1374842" y="1902135"/>
            <a:ext cx="979762" cy="385753"/>
            <a:chOff x="7057738" y="1696629"/>
            <a:chExt cx="1201930" cy="473225"/>
          </a:xfrm>
          <a:solidFill>
            <a:schemeClr val="tx1"/>
          </a:solidFill>
        </p:grpSpPr>
        <p:sp>
          <p:nvSpPr>
            <p:cNvPr id="49" name="Forme libre 48"/>
            <p:cNvSpPr/>
            <p:nvPr/>
          </p:nvSpPr>
          <p:spPr bwMode="auto">
            <a:xfrm>
              <a:off x="7057738" y="1698351"/>
              <a:ext cx="328474" cy="470517"/>
            </a:xfrm>
            <a:custGeom>
              <a:avLst/>
              <a:gdLst>
                <a:gd name="connsiteX0" fmla="*/ 0 w 328474"/>
                <a:gd name="connsiteY0" fmla="*/ 0 h 470517"/>
                <a:gd name="connsiteX1" fmla="*/ 328474 w 328474"/>
                <a:gd name="connsiteY1" fmla="*/ 470517 h 470517"/>
                <a:gd name="connsiteX2" fmla="*/ 328474 w 328474"/>
                <a:gd name="connsiteY2" fmla="*/ 423169 h 470517"/>
                <a:gd name="connsiteX3" fmla="*/ 0 w 328474"/>
                <a:gd name="connsiteY3" fmla="*/ 0 h 470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8474" h="470517">
                  <a:moveTo>
                    <a:pt x="0" y="0"/>
                  </a:moveTo>
                  <a:lnTo>
                    <a:pt x="328474" y="470517"/>
                  </a:lnTo>
                  <a:lnTo>
                    <a:pt x="328474" y="42316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7386221" y="2123736"/>
              <a:ext cx="541529" cy="46118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51" name="Forme libre 50"/>
            <p:cNvSpPr/>
            <p:nvPr/>
          </p:nvSpPr>
          <p:spPr bwMode="auto">
            <a:xfrm flipH="1">
              <a:off x="7931194" y="1696629"/>
              <a:ext cx="328474" cy="470517"/>
            </a:xfrm>
            <a:custGeom>
              <a:avLst/>
              <a:gdLst>
                <a:gd name="connsiteX0" fmla="*/ 0 w 328474"/>
                <a:gd name="connsiteY0" fmla="*/ 0 h 470517"/>
                <a:gd name="connsiteX1" fmla="*/ 328474 w 328474"/>
                <a:gd name="connsiteY1" fmla="*/ 470517 h 470517"/>
                <a:gd name="connsiteX2" fmla="*/ 328474 w 328474"/>
                <a:gd name="connsiteY2" fmla="*/ 423169 h 470517"/>
                <a:gd name="connsiteX3" fmla="*/ 0 w 328474"/>
                <a:gd name="connsiteY3" fmla="*/ 0 h 470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8474" h="470517">
                  <a:moveTo>
                    <a:pt x="0" y="0"/>
                  </a:moveTo>
                  <a:lnTo>
                    <a:pt x="328474" y="470517"/>
                  </a:lnTo>
                  <a:lnTo>
                    <a:pt x="328474" y="42316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</p:grpSp>
      <p:sp>
        <p:nvSpPr>
          <p:cNvPr id="29" name="Forme libre 28"/>
          <p:cNvSpPr/>
          <p:nvPr/>
        </p:nvSpPr>
        <p:spPr bwMode="auto">
          <a:xfrm>
            <a:off x="1374850" y="1563612"/>
            <a:ext cx="619943" cy="340124"/>
          </a:xfrm>
          <a:custGeom>
            <a:avLst/>
            <a:gdLst>
              <a:gd name="connsiteX0" fmla="*/ 0 w 760520"/>
              <a:gd name="connsiteY0" fmla="*/ 417250 h 417250"/>
              <a:gd name="connsiteX1" fmla="*/ 366943 w 760520"/>
              <a:gd name="connsiteY1" fmla="*/ 0 h 417250"/>
              <a:gd name="connsiteX2" fmla="*/ 760520 w 760520"/>
              <a:gd name="connsiteY2" fmla="*/ 0 h 41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0520" h="417250">
                <a:moveTo>
                  <a:pt x="0" y="417250"/>
                </a:moveTo>
                <a:lnTo>
                  <a:pt x="366943" y="0"/>
                </a:lnTo>
                <a:lnTo>
                  <a:pt x="760520" y="0"/>
                </a:ln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30" name="Connecteur droit 29"/>
          <p:cNvCxnSpPr/>
          <p:nvPr/>
        </p:nvCxnSpPr>
        <p:spPr bwMode="auto">
          <a:xfrm rot="16200000" flipH="1">
            <a:off x="2125053" y="1664925"/>
            <a:ext cx="258110" cy="214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Connecteur droit 30"/>
          <p:cNvCxnSpPr/>
          <p:nvPr/>
        </p:nvCxnSpPr>
        <p:spPr bwMode="auto">
          <a:xfrm rot="5400000">
            <a:off x="1183077" y="1914592"/>
            <a:ext cx="37872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Connecteur droit 31"/>
          <p:cNvCxnSpPr/>
          <p:nvPr/>
        </p:nvCxnSpPr>
        <p:spPr bwMode="auto">
          <a:xfrm rot="5400000">
            <a:off x="1448817" y="2260551"/>
            <a:ext cx="37872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Connecteur droit 32"/>
          <p:cNvCxnSpPr/>
          <p:nvPr/>
        </p:nvCxnSpPr>
        <p:spPr bwMode="auto">
          <a:xfrm rot="5400000">
            <a:off x="1892258" y="2247890"/>
            <a:ext cx="37872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Connecteur droit 33"/>
          <p:cNvCxnSpPr/>
          <p:nvPr/>
        </p:nvCxnSpPr>
        <p:spPr bwMode="auto">
          <a:xfrm rot="5400000">
            <a:off x="2179744" y="1896910"/>
            <a:ext cx="37872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Connecteur droit 34"/>
          <p:cNvCxnSpPr/>
          <p:nvPr/>
        </p:nvCxnSpPr>
        <p:spPr bwMode="auto">
          <a:xfrm rot="5400000">
            <a:off x="1478986" y="1527223"/>
            <a:ext cx="37872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ZoneTexte 35"/>
          <p:cNvSpPr txBox="1"/>
          <p:nvPr/>
        </p:nvSpPr>
        <p:spPr>
          <a:xfrm>
            <a:off x="1521007" y="1035769"/>
            <a:ext cx="83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403152"/>
                </a:solidFill>
                <a:latin typeface="Calibri" pitchFamily="34" charset="0"/>
                <a:cs typeface="Calibri" pitchFamily="34" charset="0"/>
              </a:rPr>
              <a:t>CH</a:t>
            </a:r>
            <a:r>
              <a:rPr lang="fr-FR" b="1" baseline="-25000" dirty="0">
                <a:solidFill>
                  <a:srgbClr val="403152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fr-FR" b="1" dirty="0">
                <a:solidFill>
                  <a:srgbClr val="403152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1226905" y="1435959"/>
            <a:ext cx="328002" cy="3787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libri" pitchFamily="34" charset="0"/>
                <a:cs typeface="Calibri" pitchFamily="34" charset="0"/>
              </a:rPr>
              <a:t>H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2223616" y="1397314"/>
            <a:ext cx="328002" cy="3787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libri" pitchFamily="34" charset="0"/>
                <a:cs typeface="Calibri" pitchFamily="34" charset="0"/>
              </a:rPr>
              <a:t>H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1510368" y="1583434"/>
            <a:ext cx="328002" cy="3787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libri" pitchFamily="34" charset="0"/>
                <a:cs typeface="Calibri" pitchFamily="34" charset="0"/>
              </a:rPr>
              <a:t>H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1932988" y="1761485"/>
            <a:ext cx="328002" cy="3787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libri" pitchFamily="34" charset="0"/>
                <a:cs typeface="Calibri" pitchFamily="34" charset="0"/>
              </a:rPr>
              <a:t>H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1493657" y="2351985"/>
            <a:ext cx="328002" cy="3787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libri" pitchFamily="34" charset="0"/>
                <a:cs typeface="Calibri" pitchFamily="34" charset="0"/>
              </a:rPr>
              <a:t>H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1919825" y="1363970"/>
            <a:ext cx="339029" cy="3787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libri" pitchFamily="34" charset="0"/>
                <a:cs typeface="Calibri" pitchFamily="34" charset="0"/>
              </a:rPr>
              <a:t>O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1483605" y="1772281"/>
            <a:ext cx="486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libri" pitchFamily="34" charset="0"/>
                <a:cs typeface="Calibri" pitchFamily="34" charset="0"/>
              </a:rPr>
              <a:t>OH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1048213" y="2000118"/>
            <a:ext cx="486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libri" pitchFamily="34" charset="0"/>
                <a:cs typeface="Calibri" pitchFamily="34" charset="0"/>
              </a:rPr>
              <a:t>HO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1921227" y="2334903"/>
            <a:ext cx="486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libri" pitchFamily="34" charset="0"/>
                <a:cs typeface="Calibri" pitchFamily="34" charset="0"/>
              </a:rPr>
              <a:t>OH</a:t>
            </a:r>
          </a:p>
        </p:txBody>
      </p:sp>
      <p:sp>
        <p:nvSpPr>
          <p:cNvPr id="46" name="ZoneTexte 45"/>
          <p:cNvSpPr txBox="1"/>
          <p:nvPr/>
        </p:nvSpPr>
        <p:spPr>
          <a:xfrm>
            <a:off x="2214753" y="1983686"/>
            <a:ext cx="486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libri" pitchFamily="34" charset="0"/>
                <a:cs typeface="Calibri" pitchFamily="34" charset="0"/>
              </a:rPr>
              <a:t>OH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211139" y="1678913"/>
            <a:ext cx="970714" cy="3787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403152"/>
                </a:solidFill>
                <a:latin typeface="Calibri" pitchFamily="34" charset="0"/>
                <a:cs typeface="Calibri" pitchFamily="34" charset="0"/>
              </a:rPr>
              <a:t>Glucose</a:t>
            </a:r>
          </a:p>
        </p:txBody>
      </p:sp>
      <p:sp>
        <p:nvSpPr>
          <p:cNvPr id="52" name="ZoneTexte 51"/>
          <p:cNvSpPr txBox="1"/>
          <p:nvPr/>
        </p:nvSpPr>
        <p:spPr>
          <a:xfrm>
            <a:off x="2498747" y="169220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2779438" y="1701896"/>
            <a:ext cx="561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libri" pitchFamily="34" charset="0"/>
                <a:cs typeface="Calibri" pitchFamily="34" charset="0"/>
              </a:rPr>
              <a:t>A</a:t>
            </a:r>
            <a:r>
              <a:rPr lang="fr-FR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</a:t>
            </a:r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</a:t>
            </a:r>
          </a:p>
        </p:txBody>
      </p:sp>
      <p:cxnSp>
        <p:nvCxnSpPr>
          <p:cNvPr id="54" name="Connecteur droit avec flèche 53"/>
          <p:cNvCxnSpPr/>
          <p:nvPr/>
        </p:nvCxnSpPr>
        <p:spPr>
          <a:xfrm rot="5400000">
            <a:off x="3883345" y="1460096"/>
            <a:ext cx="0" cy="1056190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/>
          <p:cNvCxnSpPr/>
          <p:nvPr/>
        </p:nvCxnSpPr>
        <p:spPr>
          <a:xfrm rot="5400000" flipV="1">
            <a:off x="3940145" y="1329866"/>
            <a:ext cx="0" cy="1056190"/>
          </a:xfrm>
          <a:prstGeom prst="straightConnector1">
            <a:avLst/>
          </a:prstGeom>
          <a:ln w="13335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ZoneTexte 76"/>
          <p:cNvSpPr txBox="1"/>
          <p:nvPr/>
        </p:nvSpPr>
        <p:spPr>
          <a:xfrm>
            <a:off x="7179372" y="1702309"/>
            <a:ext cx="1352239" cy="3787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403152"/>
                </a:solidFill>
                <a:latin typeface="Calibri" pitchFamily="34" charset="0"/>
                <a:cs typeface="Calibri" pitchFamily="34" charset="0"/>
              </a:rPr>
              <a:t>Glucose 6</a:t>
            </a:r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-P</a:t>
            </a:r>
          </a:p>
        </p:txBody>
      </p:sp>
      <p:sp>
        <p:nvSpPr>
          <p:cNvPr id="93" name="ZoneTexte 92"/>
          <p:cNvSpPr txBox="1"/>
          <p:nvPr/>
        </p:nvSpPr>
        <p:spPr>
          <a:xfrm>
            <a:off x="3235029" y="1354427"/>
            <a:ext cx="1316030" cy="3787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hexokinase</a:t>
            </a:r>
            <a:endParaRPr lang="fr-FR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5" name="Connecteur droit avec flèche 94"/>
          <p:cNvCxnSpPr/>
          <p:nvPr/>
        </p:nvCxnSpPr>
        <p:spPr>
          <a:xfrm>
            <a:off x="5252118" y="2706497"/>
            <a:ext cx="0" cy="863693"/>
          </a:xfrm>
          <a:prstGeom prst="straightConnector1">
            <a:avLst/>
          </a:prstGeom>
          <a:ln w="5715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avec flèche 95"/>
          <p:cNvCxnSpPr/>
          <p:nvPr/>
        </p:nvCxnSpPr>
        <p:spPr>
          <a:xfrm flipV="1">
            <a:off x="5143158" y="2677457"/>
            <a:ext cx="0" cy="863693"/>
          </a:xfrm>
          <a:prstGeom prst="straightConnector1">
            <a:avLst/>
          </a:prstGeom>
          <a:ln w="5715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7" name="Grouper 186"/>
          <p:cNvGrpSpPr/>
          <p:nvPr/>
        </p:nvGrpSpPr>
        <p:grpSpPr>
          <a:xfrm>
            <a:off x="3494713" y="3103176"/>
            <a:ext cx="2912159" cy="1587037"/>
            <a:chOff x="3494713" y="3103176"/>
            <a:chExt cx="2912159" cy="1587037"/>
          </a:xfrm>
        </p:grpSpPr>
        <p:grpSp>
          <p:nvGrpSpPr>
            <p:cNvPr id="6" name="Groupe 130"/>
            <p:cNvGrpSpPr/>
            <p:nvPr/>
          </p:nvGrpSpPr>
          <p:grpSpPr>
            <a:xfrm>
              <a:off x="4716570" y="3951432"/>
              <a:ext cx="1017859" cy="320602"/>
              <a:chOff x="7057738" y="1696629"/>
              <a:chExt cx="1201930" cy="473225"/>
            </a:xfrm>
            <a:solidFill>
              <a:schemeClr val="tx1"/>
            </a:solidFill>
          </p:grpSpPr>
          <p:sp>
            <p:nvSpPr>
              <p:cNvPr id="24" name="Forme libre 23"/>
              <p:cNvSpPr/>
              <p:nvPr/>
            </p:nvSpPr>
            <p:spPr bwMode="auto">
              <a:xfrm>
                <a:off x="7057738" y="1698351"/>
                <a:ext cx="328474" cy="470517"/>
              </a:xfrm>
              <a:custGeom>
                <a:avLst/>
                <a:gdLst>
                  <a:gd name="connsiteX0" fmla="*/ 0 w 328474"/>
                  <a:gd name="connsiteY0" fmla="*/ 0 h 470517"/>
                  <a:gd name="connsiteX1" fmla="*/ 328474 w 328474"/>
                  <a:gd name="connsiteY1" fmla="*/ 470517 h 470517"/>
                  <a:gd name="connsiteX2" fmla="*/ 328474 w 328474"/>
                  <a:gd name="connsiteY2" fmla="*/ 423169 h 470517"/>
                  <a:gd name="connsiteX3" fmla="*/ 0 w 328474"/>
                  <a:gd name="connsiteY3" fmla="*/ 0 h 470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8474" h="470517">
                    <a:moveTo>
                      <a:pt x="0" y="0"/>
                    </a:moveTo>
                    <a:lnTo>
                      <a:pt x="328474" y="470517"/>
                    </a:lnTo>
                    <a:lnTo>
                      <a:pt x="328474" y="42316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normalizeH="0" baseline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 bwMode="auto">
              <a:xfrm>
                <a:off x="7386221" y="2123736"/>
                <a:ext cx="541529" cy="46118"/>
              </a:xfrm>
              <a:prstGeom prst="rect">
                <a:avLst/>
              </a:prstGeom>
              <a:grpFill/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normalizeH="0" baseline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sp>
            <p:nvSpPr>
              <p:cNvPr id="26" name="Forme libre 25"/>
              <p:cNvSpPr/>
              <p:nvPr/>
            </p:nvSpPr>
            <p:spPr bwMode="auto">
              <a:xfrm flipH="1">
                <a:off x="7931194" y="1696629"/>
                <a:ext cx="328474" cy="470517"/>
              </a:xfrm>
              <a:custGeom>
                <a:avLst/>
                <a:gdLst>
                  <a:gd name="connsiteX0" fmla="*/ 0 w 328474"/>
                  <a:gd name="connsiteY0" fmla="*/ 0 h 470517"/>
                  <a:gd name="connsiteX1" fmla="*/ 328474 w 328474"/>
                  <a:gd name="connsiteY1" fmla="*/ 470517 h 470517"/>
                  <a:gd name="connsiteX2" fmla="*/ 328474 w 328474"/>
                  <a:gd name="connsiteY2" fmla="*/ 423169 h 470517"/>
                  <a:gd name="connsiteX3" fmla="*/ 0 w 328474"/>
                  <a:gd name="connsiteY3" fmla="*/ 0 h 470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8474" h="470517">
                    <a:moveTo>
                      <a:pt x="0" y="0"/>
                    </a:moveTo>
                    <a:lnTo>
                      <a:pt x="328474" y="470517"/>
                    </a:lnTo>
                    <a:lnTo>
                      <a:pt x="328474" y="42316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normalizeH="0" baseline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</p:grpSp>
        <p:cxnSp>
          <p:nvCxnSpPr>
            <p:cNvPr id="7" name="Connecteur droit 6"/>
            <p:cNvCxnSpPr/>
            <p:nvPr/>
          </p:nvCxnSpPr>
          <p:spPr bwMode="auto">
            <a:xfrm rot="5400000">
              <a:off x="4556693" y="3961785"/>
              <a:ext cx="314757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Connecteur droit 7"/>
            <p:cNvCxnSpPr/>
            <p:nvPr/>
          </p:nvCxnSpPr>
          <p:spPr bwMode="auto">
            <a:xfrm rot="5400000">
              <a:off x="4832766" y="4249313"/>
              <a:ext cx="314757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Connecteur droit 8"/>
            <p:cNvCxnSpPr/>
            <p:nvPr/>
          </p:nvCxnSpPr>
          <p:spPr bwMode="auto">
            <a:xfrm rot="5400000">
              <a:off x="5293450" y="4251881"/>
              <a:ext cx="314757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Connecteur droit 9"/>
            <p:cNvCxnSpPr/>
            <p:nvPr/>
          </p:nvCxnSpPr>
          <p:spPr bwMode="auto">
            <a:xfrm rot="5400000">
              <a:off x="5592115" y="3947089"/>
              <a:ext cx="314757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" name="ZoneTexte 10"/>
            <p:cNvSpPr txBox="1"/>
            <p:nvPr/>
          </p:nvSpPr>
          <p:spPr>
            <a:xfrm>
              <a:off x="5296419" y="4317465"/>
              <a:ext cx="3302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H</a:t>
              </a: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4541981" y="4029449"/>
              <a:ext cx="3302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H</a:t>
              </a: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4830203" y="3845306"/>
              <a:ext cx="3302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H</a:t>
              </a: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4829562" y="4320881"/>
              <a:ext cx="486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OH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5109420" y="3774887"/>
              <a:ext cx="486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HO</a:t>
              </a: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5587904" y="4013393"/>
              <a:ext cx="486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OH</a:t>
              </a: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5059933" y="3533315"/>
              <a:ext cx="3407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O</a:t>
              </a:r>
            </a:p>
          </p:txBody>
        </p:sp>
        <p:sp>
          <p:nvSpPr>
            <p:cNvPr id="18" name="Forme libre 17"/>
            <p:cNvSpPr/>
            <p:nvPr/>
          </p:nvSpPr>
          <p:spPr bwMode="auto">
            <a:xfrm>
              <a:off x="4718135" y="3720511"/>
              <a:ext cx="408300" cy="247796"/>
            </a:xfrm>
            <a:custGeom>
              <a:avLst/>
              <a:gdLst>
                <a:gd name="connsiteX0" fmla="*/ 0 w 482138"/>
                <a:gd name="connsiteY0" fmla="*/ 365760 h 365760"/>
                <a:gd name="connsiteX1" fmla="*/ 482138 w 482138"/>
                <a:gd name="connsiteY1" fmla="*/ 0 h 36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2138" h="365760">
                  <a:moveTo>
                    <a:pt x="0" y="365760"/>
                  </a:moveTo>
                  <a:lnTo>
                    <a:pt x="482138" y="0"/>
                  </a:lnTo>
                </a:path>
              </a:pathLst>
            </a:custGeom>
            <a:solidFill>
              <a:schemeClr val="accent1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Forme libre 18"/>
            <p:cNvSpPr/>
            <p:nvPr/>
          </p:nvSpPr>
          <p:spPr bwMode="auto">
            <a:xfrm flipH="1">
              <a:off x="5327847" y="3708988"/>
              <a:ext cx="408300" cy="247796"/>
            </a:xfrm>
            <a:custGeom>
              <a:avLst/>
              <a:gdLst>
                <a:gd name="connsiteX0" fmla="*/ 0 w 482138"/>
                <a:gd name="connsiteY0" fmla="*/ 365760 h 365760"/>
                <a:gd name="connsiteX1" fmla="*/ 482138 w 482138"/>
                <a:gd name="connsiteY1" fmla="*/ 0 h 36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2138" h="365760">
                  <a:moveTo>
                    <a:pt x="0" y="365760"/>
                  </a:moveTo>
                  <a:lnTo>
                    <a:pt x="482138" y="0"/>
                  </a:lnTo>
                </a:path>
              </a:pathLst>
            </a:custGeom>
            <a:solidFill>
              <a:schemeClr val="accent1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69968" y="3476957"/>
              <a:ext cx="6865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OH</a:t>
              </a:r>
              <a:r>
                <a:rPr lang="fr-FR" b="1" baseline="-250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2</a:t>
              </a:r>
              <a:r>
                <a:rPr lang="fr-FR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C</a:t>
              </a:r>
              <a:endParaRPr lang="fr-FR" b="1" baseline="-25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574681" y="3460176"/>
              <a:ext cx="8321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CH</a:t>
              </a:r>
              <a:r>
                <a:rPr lang="fr-FR" b="1" baseline="-25000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2</a:t>
              </a:r>
              <a:r>
                <a:rPr lang="fr-FR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OH</a:t>
              </a: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4648671" y="3610151"/>
              <a:ext cx="26266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baseline="-250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6</a:t>
              </a:r>
            </a:p>
          </p:txBody>
        </p:sp>
        <p:sp>
          <p:nvSpPr>
            <p:cNvPr id="98" name="ZoneTexte 178"/>
            <p:cNvSpPr txBox="1">
              <a:spLocks noChangeArrowheads="1"/>
            </p:cNvSpPr>
            <p:nvPr/>
          </p:nvSpPr>
          <p:spPr bwMode="auto">
            <a:xfrm>
              <a:off x="3809403" y="3849878"/>
              <a:ext cx="339029" cy="378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b="1" dirty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O</a:t>
              </a:r>
            </a:p>
          </p:txBody>
        </p:sp>
        <p:sp>
          <p:nvSpPr>
            <p:cNvPr id="102" name="ZoneTexte 160"/>
            <p:cNvSpPr txBox="1">
              <a:spLocks noChangeArrowheads="1"/>
            </p:cNvSpPr>
            <p:nvPr/>
          </p:nvSpPr>
          <p:spPr bwMode="auto">
            <a:xfrm>
              <a:off x="3494713" y="3486666"/>
              <a:ext cx="339029" cy="378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b="1" dirty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O</a:t>
              </a:r>
            </a:p>
          </p:txBody>
        </p:sp>
        <p:sp>
          <p:nvSpPr>
            <p:cNvPr id="103" name="ZoneTexte 161"/>
            <p:cNvSpPr txBox="1">
              <a:spLocks noChangeArrowheads="1"/>
            </p:cNvSpPr>
            <p:nvPr/>
          </p:nvSpPr>
          <p:spPr bwMode="auto">
            <a:xfrm>
              <a:off x="3834249" y="3489060"/>
              <a:ext cx="30752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b="1" dirty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P</a:t>
              </a:r>
            </a:p>
          </p:txBody>
        </p:sp>
        <p:cxnSp>
          <p:nvCxnSpPr>
            <p:cNvPr id="104" name="Connecteur droit 168"/>
            <p:cNvCxnSpPr>
              <a:cxnSpLocks noChangeShapeType="1"/>
            </p:cNvCxnSpPr>
            <p:nvPr/>
          </p:nvCxnSpPr>
          <p:spPr bwMode="auto">
            <a:xfrm>
              <a:off x="4087983" y="3689923"/>
              <a:ext cx="142799" cy="0"/>
            </a:xfrm>
            <a:prstGeom prst="line">
              <a:avLst/>
            </a:prstGeom>
            <a:noFill/>
            <a:ln w="38100" cap="rnd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05" name="Connecteur droit 170"/>
            <p:cNvCxnSpPr>
              <a:cxnSpLocks noChangeShapeType="1"/>
            </p:cNvCxnSpPr>
            <p:nvPr/>
          </p:nvCxnSpPr>
          <p:spPr bwMode="auto">
            <a:xfrm rot="5400000">
              <a:off x="3888216" y="3882184"/>
              <a:ext cx="124523" cy="0"/>
            </a:xfrm>
            <a:prstGeom prst="line">
              <a:avLst/>
            </a:prstGeom>
            <a:noFill/>
            <a:ln w="38100" cap="rnd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06" name="Connecteur droit 171"/>
            <p:cNvCxnSpPr>
              <a:cxnSpLocks noChangeShapeType="1"/>
            </p:cNvCxnSpPr>
            <p:nvPr/>
          </p:nvCxnSpPr>
          <p:spPr bwMode="auto">
            <a:xfrm rot="5400000">
              <a:off x="3932820" y="3882184"/>
              <a:ext cx="124523" cy="0"/>
            </a:xfrm>
            <a:prstGeom prst="line">
              <a:avLst/>
            </a:prstGeom>
            <a:noFill/>
            <a:ln w="38100" cap="rnd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07" name="ZoneTexte 181"/>
            <p:cNvSpPr txBox="1">
              <a:spLocks noChangeArrowheads="1"/>
            </p:cNvSpPr>
            <p:nvPr/>
          </p:nvSpPr>
          <p:spPr bwMode="auto">
            <a:xfrm>
              <a:off x="3803873" y="3103176"/>
              <a:ext cx="339029" cy="378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b="1" dirty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O</a:t>
              </a:r>
            </a:p>
          </p:txBody>
        </p:sp>
        <p:cxnSp>
          <p:nvCxnSpPr>
            <p:cNvPr id="108" name="Connecteur droit 184"/>
            <p:cNvCxnSpPr>
              <a:cxnSpLocks noChangeShapeType="1"/>
            </p:cNvCxnSpPr>
            <p:nvPr/>
          </p:nvCxnSpPr>
          <p:spPr bwMode="auto">
            <a:xfrm rot="5400000">
              <a:off x="3891171" y="3492130"/>
              <a:ext cx="146728" cy="0"/>
            </a:xfrm>
            <a:prstGeom prst="line">
              <a:avLst/>
            </a:prstGeom>
            <a:noFill/>
            <a:ln w="38100" cap="rnd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09" name="Connecteur droit 187"/>
            <p:cNvCxnSpPr>
              <a:cxnSpLocks noChangeShapeType="1"/>
            </p:cNvCxnSpPr>
            <p:nvPr/>
          </p:nvCxnSpPr>
          <p:spPr bwMode="auto">
            <a:xfrm rot="10800000">
              <a:off x="4067764" y="3310838"/>
              <a:ext cx="88037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10" name="Connecteur droit 190"/>
            <p:cNvCxnSpPr>
              <a:cxnSpLocks noChangeShapeType="1"/>
            </p:cNvCxnSpPr>
            <p:nvPr/>
          </p:nvCxnSpPr>
          <p:spPr bwMode="auto">
            <a:xfrm rot="10800000">
              <a:off x="3503604" y="3616078"/>
              <a:ext cx="88037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11" name="Connecteur droit 168"/>
            <p:cNvCxnSpPr>
              <a:cxnSpLocks noChangeShapeType="1"/>
            </p:cNvCxnSpPr>
            <p:nvPr/>
          </p:nvCxnSpPr>
          <p:spPr bwMode="auto">
            <a:xfrm>
              <a:off x="3776453" y="3697667"/>
              <a:ext cx="125527" cy="0"/>
            </a:xfrm>
            <a:prstGeom prst="line">
              <a:avLst/>
            </a:prstGeom>
            <a:noFill/>
            <a:ln w="38100" cap="rnd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186" name="Grouper 185"/>
          <p:cNvGrpSpPr/>
          <p:nvPr/>
        </p:nvGrpSpPr>
        <p:grpSpPr>
          <a:xfrm>
            <a:off x="4310224" y="639759"/>
            <a:ext cx="2088999" cy="2091010"/>
            <a:chOff x="4310224" y="639759"/>
            <a:chExt cx="2088999" cy="2091010"/>
          </a:xfrm>
        </p:grpSpPr>
        <p:sp>
          <p:nvSpPr>
            <p:cNvPr id="85" name="ZoneTexte 178"/>
            <p:cNvSpPr txBox="1">
              <a:spLocks noChangeArrowheads="1"/>
            </p:cNvSpPr>
            <p:nvPr/>
          </p:nvSpPr>
          <p:spPr bwMode="auto">
            <a:xfrm>
              <a:off x="5717812" y="1399971"/>
              <a:ext cx="339029" cy="378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O</a:t>
              </a:r>
            </a:p>
          </p:txBody>
        </p:sp>
        <p:grpSp>
          <p:nvGrpSpPr>
            <p:cNvPr id="56" name="Groupe 104"/>
            <p:cNvGrpSpPr/>
            <p:nvPr/>
          </p:nvGrpSpPr>
          <p:grpSpPr>
            <a:xfrm>
              <a:off x="4636853" y="1902135"/>
              <a:ext cx="979762" cy="385753"/>
              <a:chOff x="7057738" y="1696629"/>
              <a:chExt cx="1201930" cy="473225"/>
            </a:xfrm>
            <a:solidFill>
              <a:schemeClr val="tx1"/>
            </a:solidFill>
          </p:grpSpPr>
          <p:sp>
            <p:nvSpPr>
              <p:cNvPr id="57" name="Forme libre 56"/>
              <p:cNvSpPr/>
              <p:nvPr/>
            </p:nvSpPr>
            <p:spPr bwMode="auto">
              <a:xfrm>
                <a:off x="7057738" y="1698351"/>
                <a:ext cx="328474" cy="470517"/>
              </a:xfrm>
              <a:custGeom>
                <a:avLst/>
                <a:gdLst>
                  <a:gd name="connsiteX0" fmla="*/ 0 w 328474"/>
                  <a:gd name="connsiteY0" fmla="*/ 0 h 470517"/>
                  <a:gd name="connsiteX1" fmla="*/ 328474 w 328474"/>
                  <a:gd name="connsiteY1" fmla="*/ 470517 h 470517"/>
                  <a:gd name="connsiteX2" fmla="*/ 328474 w 328474"/>
                  <a:gd name="connsiteY2" fmla="*/ 423169 h 470517"/>
                  <a:gd name="connsiteX3" fmla="*/ 0 w 328474"/>
                  <a:gd name="connsiteY3" fmla="*/ 0 h 470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8474" h="470517">
                    <a:moveTo>
                      <a:pt x="0" y="0"/>
                    </a:moveTo>
                    <a:lnTo>
                      <a:pt x="328474" y="470517"/>
                    </a:lnTo>
                    <a:lnTo>
                      <a:pt x="328474" y="42316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normalizeH="0" baseline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 bwMode="auto">
              <a:xfrm>
                <a:off x="7386221" y="2123736"/>
                <a:ext cx="541529" cy="46118"/>
              </a:xfrm>
              <a:prstGeom prst="rect">
                <a:avLst/>
              </a:pr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normalizeH="0" baseline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sp>
            <p:nvSpPr>
              <p:cNvPr id="59" name="Forme libre 58"/>
              <p:cNvSpPr/>
              <p:nvPr/>
            </p:nvSpPr>
            <p:spPr bwMode="auto">
              <a:xfrm flipH="1">
                <a:off x="7931194" y="1696629"/>
                <a:ext cx="328474" cy="470517"/>
              </a:xfrm>
              <a:custGeom>
                <a:avLst/>
                <a:gdLst>
                  <a:gd name="connsiteX0" fmla="*/ 0 w 328474"/>
                  <a:gd name="connsiteY0" fmla="*/ 0 h 470517"/>
                  <a:gd name="connsiteX1" fmla="*/ 328474 w 328474"/>
                  <a:gd name="connsiteY1" fmla="*/ 470517 h 470517"/>
                  <a:gd name="connsiteX2" fmla="*/ 328474 w 328474"/>
                  <a:gd name="connsiteY2" fmla="*/ 423169 h 470517"/>
                  <a:gd name="connsiteX3" fmla="*/ 0 w 328474"/>
                  <a:gd name="connsiteY3" fmla="*/ 0 h 470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8474" h="470517">
                    <a:moveTo>
                      <a:pt x="0" y="0"/>
                    </a:moveTo>
                    <a:lnTo>
                      <a:pt x="328474" y="470517"/>
                    </a:lnTo>
                    <a:lnTo>
                      <a:pt x="328474" y="42316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normalizeH="0" baseline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</p:grpSp>
        <p:sp>
          <p:nvSpPr>
            <p:cNvPr id="60" name="Forme libre 59"/>
            <p:cNvSpPr/>
            <p:nvPr/>
          </p:nvSpPr>
          <p:spPr bwMode="auto">
            <a:xfrm>
              <a:off x="4636861" y="1563612"/>
              <a:ext cx="619943" cy="340124"/>
            </a:xfrm>
            <a:custGeom>
              <a:avLst/>
              <a:gdLst>
                <a:gd name="connsiteX0" fmla="*/ 0 w 760520"/>
                <a:gd name="connsiteY0" fmla="*/ 417250 h 417250"/>
                <a:gd name="connsiteX1" fmla="*/ 366943 w 760520"/>
                <a:gd name="connsiteY1" fmla="*/ 0 h 417250"/>
                <a:gd name="connsiteX2" fmla="*/ 760520 w 760520"/>
                <a:gd name="connsiteY2" fmla="*/ 0 h 41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0520" h="417250">
                  <a:moveTo>
                    <a:pt x="0" y="417250"/>
                  </a:moveTo>
                  <a:lnTo>
                    <a:pt x="366943" y="0"/>
                  </a:lnTo>
                  <a:lnTo>
                    <a:pt x="760520" y="0"/>
                  </a:lnTo>
                </a:path>
              </a:pathLst>
            </a:cu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cxnSp>
          <p:nvCxnSpPr>
            <p:cNvPr id="61" name="Connecteur droit 60"/>
            <p:cNvCxnSpPr/>
            <p:nvPr/>
          </p:nvCxnSpPr>
          <p:spPr bwMode="auto">
            <a:xfrm rot="16200000" flipH="1">
              <a:off x="5387064" y="1664925"/>
              <a:ext cx="258110" cy="21468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Connecteur droit 61"/>
            <p:cNvCxnSpPr/>
            <p:nvPr/>
          </p:nvCxnSpPr>
          <p:spPr bwMode="auto">
            <a:xfrm rot="5400000">
              <a:off x="4445088" y="1914592"/>
              <a:ext cx="37872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Connecteur droit 62"/>
            <p:cNvCxnSpPr/>
            <p:nvPr/>
          </p:nvCxnSpPr>
          <p:spPr bwMode="auto">
            <a:xfrm rot="5400000">
              <a:off x="4710828" y="2260551"/>
              <a:ext cx="37872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Connecteur droit 63"/>
            <p:cNvCxnSpPr/>
            <p:nvPr/>
          </p:nvCxnSpPr>
          <p:spPr bwMode="auto">
            <a:xfrm rot="5400000">
              <a:off x="5154269" y="2247890"/>
              <a:ext cx="37872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Connecteur droit 64"/>
            <p:cNvCxnSpPr/>
            <p:nvPr/>
          </p:nvCxnSpPr>
          <p:spPr bwMode="auto">
            <a:xfrm rot="5400000">
              <a:off x="5441755" y="1896910"/>
              <a:ext cx="37872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Connecteur droit 65"/>
            <p:cNvCxnSpPr/>
            <p:nvPr/>
          </p:nvCxnSpPr>
          <p:spPr bwMode="auto">
            <a:xfrm rot="5400000">
              <a:off x="4740997" y="1527223"/>
              <a:ext cx="37872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7" name="ZoneTexte 66"/>
            <p:cNvSpPr txBox="1"/>
            <p:nvPr/>
          </p:nvSpPr>
          <p:spPr>
            <a:xfrm>
              <a:off x="4488916" y="1435960"/>
              <a:ext cx="328002" cy="3787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libri" pitchFamily="34" charset="0"/>
                  <a:cs typeface="Calibri" pitchFamily="34" charset="0"/>
                </a:rPr>
                <a:t>H</a:t>
              </a:r>
            </a:p>
          </p:txBody>
        </p:sp>
        <p:sp>
          <p:nvSpPr>
            <p:cNvPr id="68" name="ZoneTexte 67"/>
            <p:cNvSpPr txBox="1"/>
            <p:nvPr/>
          </p:nvSpPr>
          <p:spPr>
            <a:xfrm>
              <a:off x="5485627" y="1397314"/>
              <a:ext cx="328002" cy="3787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libri" pitchFamily="34" charset="0"/>
                  <a:cs typeface="Calibri" pitchFamily="34" charset="0"/>
                </a:rPr>
                <a:t>H</a:t>
              </a:r>
            </a:p>
          </p:txBody>
        </p:sp>
        <p:sp>
          <p:nvSpPr>
            <p:cNvPr id="69" name="ZoneTexte 68"/>
            <p:cNvSpPr txBox="1"/>
            <p:nvPr/>
          </p:nvSpPr>
          <p:spPr>
            <a:xfrm>
              <a:off x="4772379" y="1583433"/>
              <a:ext cx="328002" cy="3787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libri" pitchFamily="34" charset="0"/>
                  <a:cs typeface="Calibri" pitchFamily="34" charset="0"/>
                </a:rPr>
                <a:t>H</a:t>
              </a:r>
            </a:p>
          </p:txBody>
        </p:sp>
        <p:sp>
          <p:nvSpPr>
            <p:cNvPr id="70" name="ZoneTexte 69"/>
            <p:cNvSpPr txBox="1"/>
            <p:nvPr/>
          </p:nvSpPr>
          <p:spPr>
            <a:xfrm>
              <a:off x="5194999" y="1761485"/>
              <a:ext cx="328002" cy="3787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libri" pitchFamily="34" charset="0"/>
                  <a:cs typeface="Calibri" pitchFamily="34" charset="0"/>
                </a:rPr>
                <a:t>H</a:t>
              </a:r>
            </a:p>
          </p:txBody>
        </p:sp>
        <p:sp>
          <p:nvSpPr>
            <p:cNvPr id="71" name="ZoneTexte 70"/>
            <p:cNvSpPr txBox="1"/>
            <p:nvPr/>
          </p:nvSpPr>
          <p:spPr>
            <a:xfrm>
              <a:off x="4755668" y="2351985"/>
              <a:ext cx="328002" cy="3787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libri" pitchFamily="34" charset="0"/>
                  <a:cs typeface="Calibri" pitchFamily="34" charset="0"/>
                </a:rPr>
                <a:t>H</a:t>
              </a:r>
            </a:p>
          </p:txBody>
        </p:sp>
        <p:sp>
          <p:nvSpPr>
            <p:cNvPr id="72" name="ZoneTexte 71"/>
            <p:cNvSpPr txBox="1"/>
            <p:nvPr/>
          </p:nvSpPr>
          <p:spPr>
            <a:xfrm>
              <a:off x="5181836" y="1363969"/>
              <a:ext cx="339029" cy="3787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libri" pitchFamily="34" charset="0"/>
                  <a:cs typeface="Calibri" pitchFamily="34" charset="0"/>
                </a:rPr>
                <a:t>O</a:t>
              </a:r>
            </a:p>
          </p:txBody>
        </p:sp>
        <p:sp>
          <p:nvSpPr>
            <p:cNvPr id="73" name="ZoneTexte 72"/>
            <p:cNvSpPr txBox="1"/>
            <p:nvPr/>
          </p:nvSpPr>
          <p:spPr>
            <a:xfrm>
              <a:off x="4745616" y="1772281"/>
              <a:ext cx="486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libri" pitchFamily="34" charset="0"/>
                  <a:cs typeface="Calibri" pitchFamily="34" charset="0"/>
                </a:rPr>
                <a:t>OH</a:t>
              </a:r>
            </a:p>
          </p:txBody>
        </p:sp>
        <p:sp>
          <p:nvSpPr>
            <p:cNvPr id="74" name="ZoneTexte 73"/>
            <p:cNvSpPr txBox="1"/>
            <p:nvPr/>
          </p:nvSpPr>
          <p:spPr>
            <a:xfrm>
              <a:off x="4310224" y="2000118"/>
              <a:ext cx="486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libri" pitchFamily="34" charset="0"/>
                  <a:cs typeface="Calibri" pitchFamily="34" charset="0"/>
                </a:rPr>
                <a:t>HO</a:t>
              </a:r>
            </a:p>
          </p:txBody>
        </p:sp>
        <p:sp>
          <p:nvSpPr>
            <p:cNvPr id="75" name="ZoneTexte 74"/>
            <p:cNvSpPr txBox="1"/>
            <p:nvPr/>
          </p:nvSpPr>
          <p:spPr>
            <a:xfrm>
              <a:off x="5183238" y="2334903"/>
              <a:ext cx="486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libri" pitchFamily="34" charset="0"/>
                  <a:cs typeface="Calibri" pitchFamily="34" charset="0"/>
                </a:rPr>
                <a:t>OH</a:t>
              </a:r>
            </a:p>
          </p:txBody>
        </p:sp>
        <p:sp>
          <p:nvSpPr>
            <p:cNvPr id="76" name="ZoneTexte 75"/>
            <p:cNvSpPr txBox="1"/>
            <p:nvPr/>
          </p:nvSpPr>
          <p:spPr>
            <a:xfrm>
              <a:off x="5476764" y="1983686"/>
              <a:ext cx="486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libri" pitchFamily="34" charset="0"/>
                  <a:cs typeface="Calibri" pitchFamily="34" charset="0"/>
                </a:rPr>
                <a:t>OH</a:t>
              </a:r>
            </a:p>
          </p:txBody>
        </p:sp>
        <p:sp>
          <p:nvSpPr>
            <p:cNvPr id="78" name="ZoneTexte 77"/>
            <p:cNvSpPr txBox="1"/>
            <p:nvPr/>
          </p:nvSpPr>
          <p:spPr>
            <a:xfrm>
              <a:off x="4774060" y="1042061"/>
              <a:ext cx="6865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403152"/>
                  </a:solidFill>
                  <a:latin typeface="Calibri" pitchFamily="34" charset="0"/>
                  <a:cs typeface="Calibri" pitchFamily="34" charset="0"/>
                </a:rPr>
                <a:t>CH</a:t>
              </a:r>
              <a:r>
                <a:rPr lang="fr-FR" b="1" baseline="-25000" dirty="0">
                  <a:solidFill>
                    <a:srgbClr val="403152"/>
                  </a:solidFill>
                  <a:latin typeface="Calibri" pitchFamily="34" charset="0"/>
                  <a:cs typeface="Calibri" pitchFamily="34" charset="0"/>
                </a:rPr>
                <a:t>2</a:t>
              </a:r>
              <a:r>
                <a:rPr lang="fr-FR" b="1" dirty="0">
                  <a:solidFill>
                    <a:srgbClr val="403152"/>
                  </a:solidFill>
                  <a:latin typeface="Calibri" pitchFamily="34" charset="0"/>
                  <a:cs typeface="Calibri" pitchFamily="34" charset="0"/>
                </a:rPr>
                <a:t>O</a:t>
              </a:r>
            </a:p>
          </p:txBody>
        </p:sp>
        <p:sp>
          <p:nvSpPr>
            <p:cNvPr id="79" name="ZoneTexte 160"/>
            <p:cNvSpPr txBox="1">
              <a:spLocks noChangeArrowheads="1"/>
            </p:cNvSpPr>
            <p:nvPr/>
          </p:nvSpPr>
          <p:spPr bwMode="auto">
            <a:xfrm>
              <a:off x="6060194" y="1036759"/>
              <a:ext cx="339029" cy="378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O</a:t>
              </a:r>
            </a:p>
          </p:txBody>
        </p:sp>
        <p:sp>
          <p:nvSpPr>
            <p:cNvPr id="80" name="ZoneTexte 161"/>
            <p:cNvSpPr txBox="1">
              <a:spLocks noChangeArrowheads="1"/>
            </p:cNvSpPr>
            <p:nvPr/>
          </p:nvSpPr>
          <p:spPr bwMode="auto">
            <a:xfrm>
              <a:off x="5742658" y="1039153"/>
              <a:ext cx="30752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P</a:t>
              </a:r>
            </a:p>
          </p:txBody>
        </p:sp>
        <p:cxnSp>
          <p:nvCxnSpPr>
            <p:cNvPr id="81" name="Connecteur droit 168"/>
            <p:cNvCxnSpPr>
              <a:cxnSpLocks noChangeShapeType="1"/>
            </p:cNvCxnSpPr>
            <p:nvPr/>
          </p:nvCxnSpPr>
          <p:spPr bwMode="auto">
            <a:xfrm>
              <a:off x="5451760" y="1247760"/>
              <a:ext cx="322801" cy="0"/>
            </a:xfrm>
            <a:prstGeom prst="line">
              <a:avLst/>
            </a:prstGeom>
            <a:noFill/>
            <a:ln w="38100" cap="rnd" cmpd="sng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3" name="Connecteur droit 170"/>
            <p:cNvCxnSpPr>
              <a:cxnSpLocks noChangeShapeType="1"/>
            </p:cNvCxnSpPr>
            <p:nvPr/>
          </p:nvCxnSpPr>
          <p:spPr bwMode="auto">
            <a:xfrm rot="5400000">
              <a:off x="5796625" y="1432277"/>
              <a:ext cx="124523" cy="0"/>
            </a:xfrm>
            <a:prstGeom prst="line">
              <a:avLst/>
            </a:prstGeom>
            <a:noFill/>
            <a:ln w="38100" cap="rnd" cmpd="sng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4" name="Connecteur droit 171"/>
            <p:cNvCxnSpPr>
              <a:cxnSpLocks noChangeShapeType="1"/>
            </p:cNvCxnSpPr>
            <p:nvPr/>
          </p:nvCxnSpPr>
          <p:spPr bwMode="auto">
            <a:xfrm rot="5400000">
              <a:off x="5841229" y="1432277"/>
              <a:ext cx="124523" cy="0"/>
            </a:xfrm>
            <a:prstGeom prst="line">
              <a:avLst/>
            </a:prstGeom>
            <a:noFill/>
            <a:ln w="38100" cap="rnd" cmpd="sng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86" name="ZoneTexte 181"/>
            <p:cNvSpPr txBox="1">
              <a:spLocks noChangeArrowheads="1"/>
            </p:cNvSpPr>
            <p:nvPr/>
          </p:nvSpPr>
          <p:spPr bwMode="auto">
            <a:xfrm>
              <a:off x="5712282" y="639759"/>
              <a:ext cx="339029" cy="378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O</a:t>
              </a:r>
            </a:p>
          </p:txBody>
        </p:sp>
        <p:cxnSp>
          <p:nvCxnSpPr>
            <p:cNvPr id="87" name="Connecteur droit 184"/>
            <p:cNvCxnSpPr>
              <a:cxnSpLocks noChangeShapeType="1"/>
            </p:cNvCxnSpPr>
            <p:nvPr/>
          </p:nvCxnSpPr>
          <p:spPr bwMode="auto">
            <a:xfrm rot="5400000">
              <a:off x="5799580" y="1042223"/>
              <a:ext cx="146728" cy="0"/>
            </a:xfrm>
            <a:prstGeom prst="line">
              <a:avLst/>
            </a:prstGeom>
            <a:noFill/>
            <a:ln w="38100" cap="rnd" cmpd="sng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8" name="Connecteur droit 187"/>
            <p:cNvCxnSpPr>
              <a:cxnSpLocks noChangeShapeType="1"/>
            </p:cNvCxnSpPr>
            <p:nvPr/>
          </p:nvCxnSpPr>
          <p:spPr bwMode="auto">
            <a:xfrm rot="10800000">
              <a:off x="5976173" y="793381"/>
              <a:ext cx="88037" cy="0"/>
            </a:xfrm>
            <a:prstGeom prst="line">
              <a:avLst/>
            </a:prstGeom>
            <a:noFill/>
            <a:ln w="28575" cmpd="sng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9" name="Connecteur droit 190"/>
            <p:cNvCxnSpPr>
              <a:cxnSpLocks noChangeShapeType="1"/>
            </p:cNvCxnSpPr>
            <p:nvPr/>
          </p:nvCxnSpPr>
          <p:spPr bwMode="auto">
            <a:xfrm rot="10800000">
              <a:off x="6302851" y="1166171"/>
              <a:ext cx="88037" cy="0"/>
            </a:xfrm>
            <a:prstGeom prst="line">
              <a:avLst/>
            </a:prstGeom>
            <a:noFill/>
            <a:ln w="28575" cmpd="sng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91" name="Connecteur droit 168"/>
            <p:cNvCxnSpPr>
              <a:cxnSpLocks noChangeShapeType="1"/>
            </p:cNvCxnSpPr>
            <p:nvPr/>
          </p:nvCxnSpPr>
          <p:spPr bwMode="auto">
            <a:xfrm>
              <a:off x="5981808" y="1247760"/>
              <a:ext cx="125527" cy="0"/>
            </a:xfrm>
            <a:prstGeom prst="line">
              <a:avLst/>
            </a:prstGeom>
            <a:noFill/>
            <a:ln w="38100" cap="rnd" cmpd="sng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12" name="Rectangle 111"/>
            <p:cNvSpPr/>
            <p:nvPr/>
          </p:nvSpPr>
          <p:spPr>
            <a:xfrm>
              <a:off x="4722336" y="1166552"/>
              <a:ext cx="26266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baseline="-25000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6</a:t>
              </a:r>
            </a:p>
          </p:txBody>
        </p:sp>
      </p:grpSp>
      <p:sp>
        <p:nvSpPr>
          <p:cNvPr id="113" name="ZoneTexte 112"/>
          <p:cNvSpPr txBox="1"/>
          <p:nvPr/>
        </p:nvSpPr>
        <p:spPr>
          <a:xfrm>
            <a:off x="3300773" y="2704235"/>
            <a:ext cx="1738389" cy="481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60"/>
              </a:lnSpc>
            </a:pPr>
            <a:r>
              <a:rPr lang="fr-FR" b="1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Phosphoglucose</a:t>
            </a:r>
            <a:endParaRPr lang="fr-FR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ts val="1460"/>
              </a:lnSpc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isomérase</a:t>
            </a:r>
          </a:p>
        </p:txBody>
      </p:sp>
      <p:sp>
        <p:nvSpPr>
          <p:cNvPr id="114" name="ZoneTexte 113"/>
          <p:cNvSpPr txBox="1"/>
          <p:nvPr/>
        </p:nvSpPr>
        <p:spPr>
          <a:xfrm>
            <a:off x="7163365" y="3722602"/>
            <a:ext cx="1368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403152"/>
                </a:solidFill>
                <a:latin typeface="Calibri" pitchFamily="34" charset="0"/>
                <a:cs typeface="Calibri" pitchFamily="34" charset="0"/>
              </a:rPr>
              <a:t>Fructose 6</a:t>
            </a:r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-P</a:t>
            </a:r>
          </a:p>
        </p:txBody>
      </p:sp>
      <p:sp>
        <p:nvSpPr>
          <p:cNvPr id="116" name="ZoneTexte 115"/>
          <p:cNvSpPr txBox="1"/>
          <p:nvPr/>
        </p:nvSpPr>
        <p:spPr>
          <a:xfrm>
            <a:off x="5991577" y="1688177"/>
            <a:ext cx="1187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libri" pitchFamily="34" charset="0"/>
                <a:cs typeface="Calibri" pitchFamily="34" charset="0"/>
              </a:rPr>
              <a:t>+ A</a:t>
            </a:r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D</a:t>
            </a:r>
            <a:r>
              <a:rPr lang="fr-FR" b="1" dirty="0">
                <a:latin typeface="Calibri" pitchFamily="34" charset="0"/>
                <a:cs typeface="Calibri" pitchFamily="34" charset="0"/>
              </a:rPr>
              <a:t>P+ </a:t>
            </a:r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</a:t>
            </a:r>
            <a:r>
              <a:rPr lang="fr-FR" b="1" baseline="30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cxnSp>
        <p:nvCxnSpPr>
          <p:cNvPr id="117" name="Connecteur droit avec flèche 116"/>
          <p:cNvCxnSpPr/>
          <p:nvPr/>
        </p:nvCxnSpPr>
        <p:spPr>
          <a:xfrm>
            <a:off x="5248214" y="4636854"/>
            <a:ext cx="0" cy="971692"/>
          </a:xfrm>
          <a:prstGeom prst="straightConnector1">
            <a:avLst/>
          </a:prstGeom>
          <a:ln w="5715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Connecteur droit avec flèche 117"/>
          <p:cNvCxnSpPr/>
          <p:nvPr/>
        </p:nvCxnSpPr>
        <p:spPr>
          <a:xfrm flipV="1">
            <a:off x="5139254" y="4607814"/>
            <a:ext cx="0" cy="971692"/>
          </a:xfrm>
          <a:prstGeom prst="straightConnector1">
            <a:avLst/>
          </a:prstGeom>
          <a:ln w="5715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8" name="Grouper 187"/>
          <p:cNvGrpSpPr/>
          <p:nvPr/>
        </p:nvGrpSpPr>
        <p:grpSpPr>
          <a:xfrm>
            <a:off x="3501937" y="5073972"/>
            <a:ext cx="3422091" cy="1628280"/>
            <a:chOff x="3501937" y="5073972"/>
            <a:chExt cx="3422091" cy="1628280"/>
          </a:xfrm>
        </p:grpSpPr>
        <p:grpSp>
          <p:nvGrpSpPr>
            <p:cNvPr id="119" name="Groupe 130"/>
            <p:cNvGrpSpPr/>
            <p:nvPr/>
          </p:nvGrpSpPr>
          <p:grpSpPr>
            <a:xfrm>
              <a:off x="4732204" y="5963471"/>
              <a:ext cx="1017859" cy="320602"/>
              <a:chOff x="7057738" y="1696629"/>
              <a:chExt cx="1201930" cy="473225"/>
            </a:xfrm>
            <a:solidFill>
              <a:schemeClr val="tx1"/>
            </a:solidFill>
          </p:grpSpPr>
          <p:sp>
            <p:nvSpPr>
              <p:cNvPr id="120" name="Forme libre 119"/>
              <p:cNvSpPr/>
              <p:nvPr/>
            </p:nvSpPr>
            <p:spPr bwMode="auto">
              <a:xfrm>
                <a:off x="7057738" y="1698351"/>
                <a:ext cx="328474" cy="470517"/>
              </a:xfrm>
              <a:custGeom>
                <a:avLst/>
                <a:gdLst>
                  <a:gd name="connsiteX0" fmla="*/ 0 w 328474"/>
                  <a:gd name="connsiteY0" fmla="*/ 0 h 470517"/>
                  <a:gd name="connsiteX1" fmla="*/ 328474 w 328474"/>
                  <a:gd name="connsiteY1" fmla="*/ 470517 h 470517"/>
                  <a:gd name="connsiteX2" fmla="*/ 328474 w 328474"/>
                  <a:gd name="connsiteY2" fmla="*/ 423169 h 470517"/>
                  <a:gd name="connsiteX3" fmla="*/ 0 w 328474"/>
                  <a:gd name="connsiteY3" fmla="*/ 0 h 470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8474" h="470517">
                    <a:moveTo>
                      <a:pt x="0" y="0"/>
                    </a:moveTo>
                    <a:lnTo>
                      <a:pt x="328474" y="470517"/>
                    </a:lnTo>
                    <a:lnTo>
                      <a:pt x="328474" y="42316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normalizeH="0" baseline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sp>
            <p:nvSpPr>
              <p:cNvPr id="121" name="Rectangle 120"/>
              <p:cNvSpPr/>
              <p:nvPr/>
            </p:nvSpPr>
            <p:spPr bwMode="auto">
              <a:xfrm>
                <a:off x="7386221" y="2123736"/>
                <a:ext cx="541529" cy="46118"/>
              </a:xfrm>
              <a:prstGeom prst="rect">
                <a:avLst/>
              </a:prstGeom>
              <a:grp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normalizeH="0" baseline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sp>
            <p:nvSpPr>
              <p:cNvPr id="122" name="Forme libre 121"/>
              <p:cNvSpPr/>
              <p:nvPr/>
            </p:nvSpPr>
            <p:spPr bwMode="auto">
              <a:xfrm flipH="1">
                <a:off x="7931194" y="1696629"/>
                <a:ext cx="328474" cy="470517"/>
              </a:xfrm>
              <a:custGeom>
                <a:avLst/>
                <a:gdLst>
                  <a:gd name="connsiteX0" fmla="*/ 0 w 328474"/>
                  <a:gd name="connsiteY0" fmla="*/ 0 h 470517"/>
                  <a:gd name="connsiteX1" fmla="*/ 328474 w 328474"/>
                  <a:gd name="connsiteY1" fmla="*/ 470517 h 470517"/>
                  <a:gd name="connsiteX2" fmla="*/ 328474 w 328474"/>
                  <a:gd name="connsiteY2" fmla="*/ 423169 h 470517"/>
                  <a:gd name="connsiteX3" fmla="*/ 0 w 328474"/>
                  <a:gd name="connsiteY3" fmla="*/ 0 h 470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8474" h="470517">
                    <a:moveTo>
                      <a:pt x="0" y="0"/>
                    </a:moveTo>
                    <a:lnTo>
                      <a:pt x="328474" y="470517"/>
                    </a:lnTo>
                    <a:lnTo>
                      <a:pt x="328474" y="42316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b="0" i="0" u="none" strike="noStrike" cap="none" normalizeH="0" baseline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</p:grpSp>
        <p:cxnSp>
          <p:nvCxnSpPr>
            <p:cNvPr id="123" name="Connecteur droit 122"/>
            <p:cNvCxnSpPr/>
            <p:nvPr/>
          </p:nvCxnSpPr>
          <p:spPr bwMode="auto">
            <a:xfrm rot="5400000">
              <a:off x="4572327" y="5973824"/>
              <a:ext cx="314757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4" name="Connecteur droit 123"/>
            <p:cNvCxnSpPr/>
            <p:nvPr/>
          </p:nvCxnSpPr>
          <p:spPr bwMode="auto">
            <a:xfrm rot="5400000">
              <a:off x="4848400" y="6261352"/>
              <a:ext cx="314757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5" name="Connecteur droit 124"/>
            <p:cNvCxnSpPr/>
            <p:nvPr/>
          </p:nvCxnSpPr>
          <p:spPr bwMode="auto">
            <a:xfrm rot="5400000">
              <a:off x="5309084" y="6263920"/>
              <a:ext cx="314757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6" name="Connecteur droit 125"/>
            <p:cNvCxnSpPr/>
            <p:nvPr/>
          </p:nvCxnSpPr>
          <p:spPr bwMode="auto">
            <a:xfrm rot="5400000">
              <a:off x="5607749" y="5959128"/>
              <a:ext cx="314757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7" name="ZoneTexte 126"/>
            <p:cNvSpPr txBox="1"/>
            <p:nvPr/>
          </p:nvSpPr>
          <p:spPr>
            <a:xfrm>
              <a:off x="5312053" y="6329504"/>
              <a:ext cx="3302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H</a:t>
              </a:r>
            </a:p>
          </p:txBody>
        </p:sp>
        <p:sp>
          <p:nvSpPr>
            <p:cNvPr id="128" name="ZoneTexte 127"/>
            <p:cNvSpPr txBox="1"/>
            <p:nvPr/>
          </p:nvSpPr>
          <p:spPr>
            <a:xfrm>
              <a:off x="4557615" y="6041488"/>
              <a:ext cx="3302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H</a:t>
              </a:r>
            </a:p>
          </p:txBody>
        </p:sp>
        <p:sp>
          <p:nvSpPr>
            <p:cNvPr id="129" name="ZoneTexte 128"/>
            <p:cNvSpPr txBox="1"/>
            <p:nvPr/>
          </p:nvSpPr>
          <p:spPr>
            <a:xfrm>
              <a:off x="4845837" y="5857345"/>
              <a:ext cx="3302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H</a:t>
              </a:r>
            </a:p>
          </p:txBody>
        </p:sp>
        <p:sp>
          <p:nvSpPr>
            <p:cNvPr id="130" name="ZoneTexte 129"/>
            <p:cNvSpPr txBox="1"/>
            <p:nvPr/>
          </p:nvSpPr>
          <p:spPr>
            <a:xfrm>
              <a:off x="4845196" y="6332920"/>
              <a:ext cx="486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OH</a:t>
              </a:r>
            </a:p>
          </p:txBody>
        </p:sp>
        <p:sp>
          <p:nvSpPr>
            <p:cNvPr id="131" name="ZoneTexte 130"/>
            <p:cNvSpPr txBox="1"/>
            <p:nvPr/>
          </p:nvSpPr>
          <p:spPr>
            <a:xfrm>
              <a:off x="5125054" y="5786926"/>
              <a:ext cx="486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HO</a:t>
              </a:r>
            </a:p>
          </p:txBody>
        </p:sp>
        <p:sp>
          <p:nvSpPr>
            <p:cNvPr id="132" name="ZoneTexte 131"/>
            <p:cNvSpPr txBox="1"/>
            <p:nvPr/>
          </p:nvSpPr>
          <p:spPr>
            <a:xfrm>
              <a:off x="5603538" y="6025432"/>
              <a:ext cx="486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OH</a:t>
              </a:r>
            </a:p>
          </p:txBody>
        </p:sp>
        <p:sp>
          <p:nvSpPr>
            <p:cNvPr id="133" name="ZoneTexte 132"/>
            <p:cNvSpPr txBox="1"/>
            <p:nvPr/>
          </p:nvSpPr>
          <p:spPr>
            <a:xfrm>
              <a:off x="5075567" y="5545354"/>
              <a:ext cx="3407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O</a:t>
              </a:r>
            </a:p>
          </p:txBody>
        </p:sp>
        <p:sp>
          <p:nvSpPr>
            <p:cNvPr id="134" name="Forme libre 133"/>
            <p:cNvSpPr/>
            <p:nvPr/>
          </p:nvSpPr>
          <p:spPr bwMode="auto">
            <a:xfrm>
              <a:off x="4733769" y="5732550"/>
              <a:ext cx="408300" cy="247796"/>
            </a:xfrm>
            <a:custGeom>
              <a:avLst/>
              <a:gdLst>
                <a:gd name="connsiteX0" fmla="*/ 0 w 482138"/>
                <a:gd name="connsiteY0" fmla="*/ 365760 h 365760"/>
                <a:gd name="connsiteX1" fmla="*/ 482138 w 482138"/>
                <a:gd name="connsiteY1" fmla="*/ 0 h 36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2138" h="365760">
                  <a:moveTo>
                    <a:pt x="0" y="365760"/>
                  </a:moveTo>
                  <a:lnTo>
                    <a:pt x="482138" y="0"/>
                  </a:lnTo>
                </a:path>
              </a:pathLst>
            </a:custGeom>
            <a:solidFill>
              <a:schemeClr val="accent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5" name="Forme libre 134"/>
            <p:cNvSpPr/>
            <p:nvPr/>
          </p:nvSpPr>
          <p:spPr bwMode="auto">
            <a:xfrm flipH="1">
              <a:off x="5343481" y="5721027"/>
              <a:ext cx="408300" cy="247796"/>
            </a:xfrm>
            <a:custGeom>
              <a:avLst/>
              <a:gdLst>
                <a:gd name="connsiteX0" fmla="*/ 0 w 482138"/>
                <a:gd name="connsiteY0" fmla="*/ 365760 h 365760"/>
                <a:gd name="connsiteX1" fmla="*/ 482138 w 482138"/>
                <a:gd name="connsiteY1" fmla="*/ 0 h 36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2138" h="365760">
                  <a:moveTo>
                    <a:pt x="0" y="365760"/>
                  </a:moveTo>
                  <a:lnTo>
                    <a:pt x="482138" y="0"/>
                  </a:lnTo>
                </a:path>
              </a:pathLst>
            </a:cu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4185602" y="5488996"/>
              <a:ext cx="6865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OH</a:t>
              </a:r>
              <a:r>
                <a:rPr lang="fr-FR" b="1" baseline="-250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2</a:t>
              </a:r>
              <a:r>
                <a:rPr lang="fr-FR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C</a:t>
              </a:r>
              <a:endParaRPr lang="fr-FR" b="1" baseline="-25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5590315" y="5472215"/>
              <a:ext cx="6865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>
                  <a:latin typeface="Calibri" pitchFamily="34" charset="0"/>
                  <a:cs typeface="Calibri" pitchFamily="34" charset="0"/>
                </a:rPr>
                <a:t>CH</a:t>
              </a:r>
              <a:r>
                <a:rPr lang="fr-FR" b="1" baseline="-25000" dirty="0">
                  <a:latin typeface="Calibri" pitchFamily="34" charset="0"/>
                  <a:cs typeface="Calibri" pitchFamily="34" charset="0"/>
                </a:rPr>
                <a:t>2</a:t>
              </a:r>
              <a:r>
                <a:rPr lang="fr-FR" b="1" dirty="0">
                  <a:latin typeface="Calibri" pitchFamily="34" charset="0"/>
                  <a:cs typeface="Calibri" pitchFamily="34" charset="0"/>
                </a:rPr>
                <a:t>O</a:t>
              </a:r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4664305" y="5622190"/>
              <a:ext cx="26266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baseline="-250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6</a:t>
              </a:r>
            </a:p>
          </p:txBody>
        </p:sp>
        <p:sp>
          <p:nvSpPr>
            <p:cNvPr id="151" name="ZoneTexte 178"/>
            <p:cNvSpPr txBox="1">
              <a:spLocks noChangeArrowheads="1"/>
            </p:cNvSpPr>
            <p:nvPr/>
          </p:nvSpPr>
          <p:spPr bwMode="auto">
            <a:xfrm>
              <a:off x="3816627" y="5849551"/>
              <a:ext cx="339029" cy="378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b="1" dirty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O</a:t>
              </a:r>
            </a:p>
          </p:txBody>
        </p:sp>
        <p:sp>
          <p:nvSpPr>
            <p:cNvPr id="152" name="ZoneTexte 160"/>
            <p:cNvSpPr txBox="1">
              <a:spLocks noChangeArrowheads="1"/>
            </p:cNvSpPr>
            <p:nvPr/>
          </p:nvSpPr>
          <p:spPr bwMode="auto">
            <a:xfrm>
              <a:off x="3501937" y="5486339"/>
              <a:ext cx="339029" cy="378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b="1" dirty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O</a:t>
              </a:r>
            </a:p>
          </p:txBody>
        </p:sp>
        <p:sp>
          <p:nvSpPr>
            <p:cNvPr id="153" name="ZoneTexte 161"/>
            <p:cNvSpPr txBox="1">
              <a:spLocks noChangeArrowheads="1"/>
            </p:cNvSpPr>
            <p:nvPr/>
          </p:nvSpPr>
          <p:spPr bwMode="auto">
            <a:xfrm>
              <a:off x="3841473" y="5488733"/>
              <a:ext cx="30752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b="1" dirty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P</a:t>
              </a:r>
            </a:p>
          </p:txBody>
        </p:sp>
        <p:cxnSp>
          <p:nvCxnSpPr>
            <p:cNvPr id="154" name="Connecteur droit 168"/>
            <p:cNvCxnSpPr>
              <a:cxnSpLocks noChangeShapeType="1"/>
            </p:cNvCxnSpPr>
            <p:nvPr/>
          </p:nvCxnSpPr>
          <p:spPr bwMode="auto">
            <a:xfrm>
              <a:off x="4095207" y="5702007"/>
              <a:ext cx="142799" cy="0"/>
            </a:xfrm>
            <a:prstGeom prst="line">
              <a:avLst/>
            </a:prstGeom>
            <a:noFill/>
            <a:ln w="38100" cap="rnd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55" name="Connecteur droit 170"/>
            <p:cNvCxnSpPr>
              <a:cxnSpLocks noChangeShapeType="1"/>
            </p:cNvCxnSpPr>
            <p:nvPr/>
          </p:nvCxnSpPr>
          <p:spPr bwMode="auto">
            <a:xfrm rot="5400000">
              <a:off x="3895440" y="5881857"/>
              <a:ext cx="124523" cy="0"/>
            </a:xfrm>
            <a:prstGeom prst="line">
              <a:avLst/>
            </a:prstGeom>
            <a:noFill/>
            <a:ln w="38100" cap="rnd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56" name="Connecteur droit 171"/>
            <p:cNvCxnSpPr>
              <a:cxnSpLocks noChangeShapeType="1"/>
            </p:cNvCxnSpPr>
            <p:nvPr/>
          </p:nvCxnSpPr>
          <p:spPr bwMode="auto">
            <a:xfrm rot="5400000">
              <a:off x="3940044" y="5881857"/>
              <a:ext cx="124523" cy="0"/>
            </a:xfrm>
            <a:prstGeom prst="line">
              <a:avLst/>
            </a:prstGeom>
            <a:noFill/>
            <a:ln w="38100" cap="rnd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57" name="ZoneTexte 181"/>
            <p:cNvSpPr txBox="1">
              <a:spLocks noChangeArrowheads="1"/>
            </p:cNvSpPr>
            <p:nvPr/>
          </p:nvSpPr>
          <p:spPr bwMode="auto">
            <a:xfrm>
              <a:off x="3811097" y="5089339"/>
              <a:ext cx="339029" cy="378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b="1" dirty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O</a:t>
              </a:r>
            </a:p>
          </p:txBody>
        </p:sp>
        <p:cxnSp>
          <p:nvCxnSpPr>
            <p:cNvPr id="158" name="Connecteur droit 184"/>
            <p:cNvCxnSpPr>
              <a:cxnSpLocks noChangeShapeType="1"/>
            </p:cNvCxnSpPr>
            <p:nvPr/>
          </p:nvCxnSpPr>
          <p:spPr bwMode="auto">
            <a:xfrm rot="5400000">
              <a:off x="3898395" y="5491803"/>
              <a:ext cx="146728" cy="0"/>
            </a:xfrm>
            <a:prstGeom prst="line">
              <a:avLst/>
            </a:prstGeom>
            <a:noFill/>
            <a:ln w="38100" cap="rnd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59" name="Connecteur droit 187"/>
            <p:cNvCxnSpPr>
              <a:cxnSpLocks noChangeShapeType="1"/>
            </p:cNvCxnSpPr>
            <p:nvPr/>
          </p:nvCxnSpPr>
          <p:spPr bwMode="auto">
            <a:xfrm rot="10800000">
              <a:off x="4074988" y="5242961"/>
              <a:ext cx="88037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60" name="Connecteur droit 190"/>
            <p:cNvCxnSpPr>
              <a:cxnSpLocks noChangeShapeType="1"/>
            </p:cNvCxnSpPr>
            <p:nvPr/>
          </p:nvCxnSpPr>
          <p:spPr bwMode="auto">
            <a:xfrm rot="10800000">
              <a:off x="3510828" y="5615751"/>
              <a:ext cx="88037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61" name="Connecteur droit 168"/>
            <p:cNvCxnSpPr>
              <a:cxnSpLocks noChangeShapeType="1"/>
            </p:cNvCxnSpPr>
            <p:nvPr/>
          </p:nvCxnSpPr>
          <p:spPr bwMode="auto">
            <a:xfrm>
              <a:off x="3783677" y="5697340"/>
              <a:ext cx="125527" cy="0"/>
            </a:xfrm>
            <a:prstGeom prst="line">
              <a:avLst/>
            </a:prstGeom>
            <a:noFill/>
            <a:ln w="38100" cap="rnd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62" name="ZoneTexte 178"/>
            <p:cNvSpPr txBox="1">
              <a:spLocks noChangeArrowheads="1"/>
            </p:cNvSpPr>
            <p:nvPr/>
          </p:nvSpPr>
          <p:spPr bwMode="auto">
            <a:xfrm>
              <a:off x="6270865" y="5834184"/>
              <a:ext cx="339029" cy="378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O</a:t>
              </a:r>
            </a:p>
          </p:txBody>
        </p:sp>
        <p:sp>
          <p:nvSpPr>
            <p:cNvPr id="163" name="ZoneTexte 160"/>
            <p:cNvSpPr txBox="1">
              <a:spLocks noChangeArrowheads="1"/>
            </p:cNvSpPr>
            <p:nvPr/>
          </p:nvSpPr>
          <p:spPr bwMode="auto">
            <a:xfrm>
              <a:off x="6584999" y="5470972"/>
              <a:ext cx="339029" cy="378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O</a:t>
              </a:r>
            </a:p>
          </p:txBody>
        </p:sp>
        <p:sp>
          <p:nvSpPr>
            <p:cNvPr id="164" name="ZoneTexte 161"/>
            <p:cNvSpPr txBox="1">
              <a:spLocks noChangeArrowheads="1"/>
            </p:cNvSpPr>
            <p:nvPr/>
          </p:nvSpPr>
          <p:spPr bwMode="auto">
            <a:xfrm>
              <a:off x="6295711" y="5473366"/>
              <a:ext cx="30752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P</a:t>
              </a:r>
            </a:p>
          </p:txBody>
        </p:sp>
        <p:cxnSp>
          <p:nvCxnSpPr>
            <p:cNvPr id="165" name="Connecteur droit 168"/>
            <p:cNvCxnSpPr>
              <a:cxnSpLocks noChangeShapeType="1"/>
            </p:cNvCxnSpPr>
            <p:nvPr/>
          </p:nvCxnSpPr>
          <p:spPr bwMode="auto">
            <a:xfrm>
              <a:off x="6205484" y="5675911"/>
              <a:ext cx="142799" cy="0"/>
            </a:xfrm>
            <a:prstGeom prst="line">
              <a:avLst/>
            </a:prstGeom>
            <a:noFill/>
            <a:ln w="38100" cap="rnd" cmpd="sng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66" name="Connecteur droit 170"/>
            <p:cNvCxnSpPr>
              <a:cxnSpLocks noChangeShapeType="1"/>
            </p:cNvCxnSpPr>
            <p:nvPr/>
          </p:nvCxnSpPr>
          <p:spPr bwMode="auto">
            <a:xfrm rot="5400000">
              <a:off x="6349678" y="5866490"/>
              <a:ext cx="124523" cy="0"/>
            </a:xfrm>
            <a:prstGeom prst="line">
              <a:avLst/>
            </a:prstGeom>
            <a:noFill/>
            <a:ln w="38100" cap="rnd" cmpd="sng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67" name="Connecteur droit 171"/>
            <p:cNvCxnSpPr>
              <a:cxnSpLocks noChangeShapeType="1"/>
            </p:cNvCxnSpPr>
            <p:nvPr/>
          </p:nvCxnSpPr>
          <p:spPr bwMode="auto">
            <a:xfrm rot="5400000">
              <a:off x="6394282" y="5866490"/>
              <a:ext cx="124523" cy="0"/>
            </a:xfrm>
            <a:prstGeom prst="line">
              <a:avLst/>
            </a:prstGeom>
            <a:noFill/>
            <a:ln w="38100" cap="rnd" cmpd="sng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68" name="ZoneTexte 181"/>
            <p:cNvSpPr txBox="1">
              <a:spLocks noChangeArrowheads="1"/>
            </p:cNvSpPr>
            <p:nvPr/>
          </p:nvSpPr>
          <p:spPr bwMode="auto">
            <a:xfrm>
              <a:off x="6265335" y="5073972"/>
              <a:ext cx="339029" cy="378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O</a:t>
              </a:r>
            </a:p>
          </p:txBody>
        </p:sp>
        <p:cxnSp>
          <p:nvCxnSpPr>
            <p:cNvPr id="169" name="Connecteur droit 184"/>
            <p:cNvCxnSpPr>
              <a:cxnSpLocks noChangeShapeType="1"/>
            </p:cNvCxnSpPr>
            <p:nvPr/>
          </p:nvCxnSpPr>
          <p:spPr bwMode="auto">
            <a:xfrm rot="5400000">
              <a:off x="6352633" y="5476436"/>
              <a:ext cx="146728" cy="0"/>
            </a:xfrm>
            <a:prstGeom prst="line">
              <a:avLst/>
            </a:prstGeom>
            <a:noFill/>
            <a:ln w="38100" cap="rnd" cmpd="sng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70" name="Connecteur droit 187"/>
            <p:cNvCxnSpPr>
              <a:cxnSpLocks noChangeShapeType="1"/>
            </p:cNvCxnSpPr>
            <p:nvPr/>
          </p:nvCxnSpPr>
          <p:spPr bwMode="auto">
            <a:xfrm rot="10800000">
              <a:off x="6529226" y="5227594"/>
              <a:ext cx="88037" cy="0"/>
            </a:xfrm>
            <a:prstGeom prst="line">
              <a:avLst/>
            </a:prstGeom>
            <a:noFill/>
            <a:ln w="28575" cmpd="sng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71" name="Connecteur droit 190"/>
            <p:cNvCxnSpPr>
              <a:cxnSpLocks noChangeShapeType="1"/>
            </p:cNvCxnSpPr>
            <p:nvPr/>
          </p:nvCxnSpPr>
          <p:spPr bwMode="auto">
            <a:xfrm rot="10800000">
              <a:off x="6813128" y="5591376"/>
              <a:ext cx="88037" cy="0"/>
            </a:xfrm>
            <a:prstGeom prst="line">
              <a:avLst/>
            </a:prstGeom>
            <a:noFill/>
            <a:ln w="28575" cmpd="sng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72" name="Connecteur droit 168"/>
            <p:cNvCxnSpPr>
              <a:cxnSpLocks noChangeShapeType="1"/>
            </p:cNvCxnSpPr>
            <p:nvPr/>
          </p:nvCxnSpPr>
          <p:spPr bwMode="auto">
            <a:xfrm>
              <a:off x="6529225" y="5680699"/>
              <a:ext cx="125527" cy="0"/>
            </a:xfrm>
            <a:prstGeom prst="line">
              <a:avLst/>
            </a:prstGeom>
            <a:noFill/>
            <a:ln w="38100" cap="rnd" cmpd="sng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74" name="Rectangle 173"/>
            <p:cNvSpPr/>
            <p:nvPr/>
          </p:nvSpPr>
          <p:spPr>
            <a:xfrm>
              <a:off x="5544965" y="5588471"/>
              <a:ext cx="26266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baseline="-25000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1</a:t>
              </a:r>
            </a:p>
          </p:txBody>
        </p:sp>
      </p:grpSp>
      <p:sp>
        <p:nvSpPr>
          <p:cNvPr id="175" name="ZoneTexte 174"/>
          <p:cNvSpPr txBox="1"/>
          <p:nvPr/>
        </p:nvSpPr>
        <p:spPr>
          <a:xfrm>
            <a:off x="6806296" y="6156258"/>
            <a:ext cx="1817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403152"/>
                </a:solidFill>
                <a:latin typeface="Calibri" pitchFamily="34" charset="0"/>
                <a:cs typeface="Calibri" pitchFamily="34" charset="0"/>
              </a:rPr>
              <a:t>Fructose </a:t>
            </a:r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1,</a:t>
            </a:r>
            <a:r>
              <a:rPr lang="fr-FR" b="1" dirty="0">
                <a:solidFill>
                  <a:srgbClr val="403152"/>
                </a:solidFill>
                <a:latin typeface="Calibri" pitchFamily="34" charset="0"/>
                <a:cs typeface="Calibri" pitchFamily="34" charset="0"/>
              </a:rPr>
              <a:t>6</a:t>
            </a:r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-bis</a:t>
            </a:r>
            <a:r>
              <a:rPr lang="fr-FR" b="1" dirty="0">
                <a:latin typeface="Calibri" pitchFamily="34" charset="0"/>
                <a:cs typeface="Calibri" pitchFamily="34" charset="0"/>
              </a:rPr>
              <a:t>P</a:t>
            </a:r>
          </a:p>
        </p:txBody>
      </p:sp>
      <p:sp>
        <p:nvSpPr>
          <p:cNvPr id="176" name="ZoneTexte 175"/>
          <p:cNvSpPr txBox="1"/>
          <p:nvPr/>
        </p:nvSpPr>
        <p:spPr>
          <a:xfrm>
            <a:off x="2521772" y="4708046"/>
            <a:ext cx="2806936" cy="294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60"/>
              </a:lnSpc>
            </a:pPr>
            <a:r>
              <a:rPr lang="fr-FR" b="1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Phosphofructo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kinase</a:t>
            </a:r>
          </a:p>
        </p:txBody>
      </p:sp>
      <p:grpSp>
        <p:nvGrpSpPr>
          <p:cNvPr id="178" name="Grouper 177"/>
          <p:cNvGrpSpPr/>
          <p:nvPr/>
        </p:nvGrpSpPr>
        <p:grpSpPr>
          <a:xfrm rot="5400000" flipV="1">
            <a:off x="5432352" y="4650959"/>
            <a:ext cx="216327" cy="567307"/>
            <a:chOff x="2793116" y="3259844"/>
            <a:chExt cx="250081" cy="567307"/>
          </a:xfrm>
          <a:solidFill>
            <a:srgbClr val="7F7F7F"/>
          </a:solidFill>
        </p:grpSpPr>
        <p:sp>
          <p:nvSpPr>
            <p:cNvPr id="179" name="Arc plein 178"/>
            <p:cNvSpPr/>
            <p:nvPr/>
          </p:nvSpPr>
          <p:spPr>
            <a:xfrm>
              <a:off x="2793116" y="3259844"/>
              <a:ext cx="250081" cy="567307"/>
            </a:xfrm>
            <a:prstGeom prst="blockArc">
              <a:avLst>
                <a:gd name="adj1" fmla="val 8945606"/>
                <a:gd name="adj2" fmla="val 21243701"/>
                <a:gd name="adj3" fmla="val 10723"/>
              </a:avLst>
            </a:prstGeom>
            <a:grpFill/>
            <a:ln>
              <a:solidFill>
                <a:srgbClr val="948A5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180" name="Connecteur droit 179"/>
            <p:cNvCxnSpPr/>
            <p:nvPr/>
          </p:nvCxnSpPr>
          <p:spPr>
            <a:xfrm>
              <a:off x="3032070" y="3510850"/>
              <a:ext cx="0" cy="73781"/>
            </a:xfrm>
            <a:prstGeom prst="line">
              <a:avLst/>
            </a:prstGeom>
            <a:grpFill/>
            <a:ln w="19050" cmpd="sng">
              <a:solidFill>
                <a:srgbClr val="948A54"/>
              </a:solidFill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1" name="Rectangle 180"/>
          <p:cNvSpPr/>
          <p:nvPr/>
        </p:nvSpPr>
        <p:spPr>
          <a:xfrm>
            <a:off x="5519208" y="4635726"/>
            <a:ext cx="5326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A</a:t>
            </a:r>
            <a:r>
              <a:rPr lang="fr-FR" sz="1600" b="1" dirty="0"/>
              <a:t>T</a:t>
            </a:r>
            <a:r>
              <a:rPr lang="fr-FR" sz="1600" b="1" dirty="0">
                <a:solidFill>
                  <a:srgbClr val="C00000"/>
                </a:solidFill>
              </a:rPr>
              <a:t>P</a:t>
            </a:r>
          </a:p>
        </p:txBody>
      </p:sp>
      <p:sp>
        <p:nvSpPr>
          <p:cNvPr id="182" name="Rectangle 181"/>
          <p:cNvSpPr/>
          <p:nvPr/>
        </p:nvSpPr>
        <p:spPr>
          <a:xfrm>
            <a:off x="5512848" y="4846996"/>
            <a:ext cx="9541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/>
              <a:t>A</a:t>
            </a:r>
            <a:r>
              <a:rPr lang="fr-FR" sz="1600" b="1" dirty="0">
                <a:solidFill>
                  <a:srgbClr val="C00000"/>
                </a:solidFill>
              </a:rPr>
              <a:t>D</a:t>
            </a:r>
            <a:r>
              <a:rPr lang="fr-FR" sz="1600" b="1" dirty="0"/>
              <a:t>P + H</a:t>
            </a:r>
            <a:r>
              <a:rPr lang="fr-FR" sz="1600" b="1" baseline="30000" dirty="0"/>
              <a:t>+</a:t>
            </a:r>
          </a:p>
        </p:txBody>
      </p:sp>
      <p:cxnSp>
        <p:nvCxnSpPr>
          <p:cNvPr id="183" name="Connecteur droit avec flèche 182"/>
          <p:cNvCxnSpPr/>
          <p:nvPr/>
        </p:nvCxnSpPr>
        <p:spPr>
          <a:xfrm>
            <a:off x="7836477" y="2296400"/>
            <a:ext cx="0" cy="1295688"/>
          </a:xfrm>
          <a:prstGeom prst="straightConnector1">
            <a:avLst/>
          </a:prstGeom>
          <a:ln w="57150" cap="rnd" cmpd="sng">
            <a:solidFill>
              <a:schemeClr val="accent1">
                <a:lumMod val="75000"/>
              </a:schemeClr>
            </a:solidFill>
            <a:prstDash val="sysDash"/>
            <a:headEnd type="stealth" w="lg" len="lg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" name="ZoneTexte 183"/>
          <p:cNvSpPr txBox="1"/>
          <p:nvPr/>
        </p:nvSpPr>
        <p:spPr>
          <a:xfrm>
            <a:off x="7372308" y="1962789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aldose</a:t>
            </a:r>
          </a:p>
        </p:txBody>
      </p:sp>
      <p:sp>
        <p:nvSpPr>
          <p:cNvPr id="185" name="ZoneTexte 184"/>
          <p:cNvSpPr txBox="1"/>
          <p:nvPr/>
        </p:nvSpPr>
        <p:spPr>
          <a:xfrm>
            <a:off x="7412844" y="3494804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cétose</a:t>
            </a:r>
          </a:p>
        </p:txBody>
      </p:sp>
    </p:spTree>
    <p:extLst>
      <p:ext uri="{BB962C8B-B14F-4D97-AF65-F5344CB8AC3E}">
        <p14:creationId xmlns:p14="http://schemas.microsoft.com/office/powerpoint/2010/main" val="125131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93" grpId="0"/>
      <p:bldP spid="113" grpId="0"/>
      <p:bldP spid="114" grpId="0"/>
      <p:bldP spid="116" grpId="0"/>
      <p:bldP spid="175" grpId="0"/>
      <p:bldP spid="176" grpId="0"/>
      <p:bldP spid="181" grpId="0"/>
      <p:bldP spid="182" grpId="0"/>
      <p:bldP spid="184" grpId="0"/>
      <p:bldP spid="18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5" name="Connecteur droit avec flèche 294"/>
          <p:cNvCxnSpPr/>
          <p:nvPr/>
        </p:nvCxnSpPr>
        <p:spPr>
          <a:xfrm rot="16200000">
            <a:off x="6637872" y="3971489"/>
            <a:ext cx="0" cy="2051684"/>
          </a:xfrm>
          <a:prstGeom prst="straightConnector1">
            <a:avLst/>
          </a:prstGeom>
          <a:ln w="57150" cap="rnd" cmpd="sng">
            <a:solidFill>
              <a:schemeClr val="bg2">
                <a:lumMod val="50000"/>
              </a:schemeClr>
            </a:solidFill>
            <a:prstDash val="sysDash"/>
            <a:headEnd type="none"/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6" name="Connecteur droit avec flèche 295"/>
          <p:cNvCxnSpPr/>
          <p:nvPr/>
        </p:nvCxnSpPr>
        <p:spPr>
          <a:xfrm rot="16200000">
            <a:off x="6649170" y="4406129"/>
            <a:ext cx="0" cy="2051684"/>
          </a:xfrm>
          <a:prstGeom prst="straightConnector1">
            <a:avLst/>
          </a:prstGeom>
          <a:ln w="57150" cap="rnd" cmpd="sng">
            <a:solidFill>
              <a:schemeClr val="bg2">
                <a:lumMod val="50000"/>
              </a:schemeClr>
            </a:solidFill>
            <a:prstDash val="sysDash"/>
            <a:headEnd type="none"/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7" name="Connecteur droit avec flèche 296"/>
          <p:cNvCxnSpPr/>
          <p:nvPr/>
        </p:nvCxnSpPr>
        <p:spPr>
          <a:xfrm rot="16200000">
            <a:off x="6664848" y="4860849"/>
            <a:ext cx="0" cy="2051684"/>
          </a:xfrm>
          <a:prstGeom prst="straightConnector1">
            <a:avLst/>
          </a:prstGeom>
          <a:ln w="57150" cap="rnd" cmpd="sng">
            <a:solidFill>
              <a:schemeClr val="bg2">
                <a:lumMod val="50000"/>
              </a:schemeClr>
            </a:solidFill>
            <a:prstDash val="sysDash"/>
            <a:headEnd type="none"/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8" name="Connecteur droit avec flèche 297"/>
          <p:cNvCxnSpPr/>
          <p:nvPr/>
        </p:nvCxnSpPr>
        <p:spPr>
          <a:xfrm rot="16200000">
            <a:off x="6586658" y="1816562"/>
            <a:ext cx="0" cy="2051684"/>
          </a:xfrm>
          <a:prstGeom prst="straightConnector1">
            <a:avLst/>
          </a:prstGeom>
          <a:ln w="57150" cap="rnd" cmpd="sng">
            <a:solidFill>
              <a:schemeClr val="bg2">
                <a:lumMod val="50000"/>
              </a:schemeClr>
            </a:solidFill>
            <a:prstDash val="sysDash"/>
            <a:headEnd type="none"/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9" name="Connecteur droit avec flèche 298"/>
          <p:cNvCxnSpPr/>
          <p:nvPr/>
        </p:nvCxnSpPr>
        <p:spPr>
          <a:xfrm rot="16200000">
            <a:off x="6597956" y="2251202"/>
            <a:ext cx="0" cy="2051684"/>
          </a:xfrm>
          <a:prstGeom prst="straightConnector1">
            <a:avLst/>
          </a:prstGeom>
          <a:ln w="57150" cap="rnd" cmpd="sng">
            <a:solidFill>
              <a:schemeClr val="bg2">
                <a:lumMod val="50000"/>
              </a:schemeClr>
            </a:solidFill>
            <a:prstDash val="sysDash"/>
            <a:headEnd type="none"/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0" name="Connecteur droit avec flèche 299"/>
          <p:cNvCxnSpPr/>
          <p:nvPr/>
        </p:nvCxnSpPr>
        <p:spPr>
          <a:xfrm rot="16200000">
            <a:off x="6613634" y="2705922"/>
            <a:ext cx="0" cy="2051684"/>
          </a:xfrm>
          <a:prstGeom prst="straightConnector1">
            <a:avLst/>
          </a:prstGeom>
          <a:ln w="57150" cap="rnd" cmpd="sng">
            <a:solidFill>
              <a:schemeClr val="bg2">
                <a:lumMod val="50000"/>
              </a:schemeClr>
            </a:solidFill>
            <a:prstDash val="sysDash"/>
            <a:headEnd type="none"/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3" name="Rectangle à coins arrondis 262"/>
          <p:cNvSpPr/>
          <p:nvPr/>
        </p:nvSpPr>
        <p:spPr>
          <a:xfrm>
            <a:off x="4845611" y="4508982"/>
            <a:ext cx="1879396" cy="1687497"/>
          </a:xfrm>
          <a:prstGeom prst="roundRect">
            <a:avLst/>
          </a:prstGeom>
          <a:solidFill>
            <a:schemeClr val="accent3">
              <a:lumMod val="20000"/>
              <a:lumOff val="80000"/>
              <a:alpha val="45000"/>
            </a:schemeClr>
          </a:solidFill>
          <a:ln w="28575" cmpd="sng"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1" name="Rectangle à coins arrondis 230"/>
          <p:cNvSpPr/>
          <p:nvPr/>
        </p:nvSpPr>
        <p:spPr>
          <a:xfrm>
            <a:off x="2379893" y="2558418"/>
            <a:ext cx="1879396" cy="1463300"/>
          </a:xfrm>
          <a:prstGeom prst="roundRect">
            <a:avLst/>
          </a:prstGeom>
          <a:solidFill>
            <a:schemeClr val="accent3">
              <a:lumMod val="20000"/>
              <a:lumOff val="80000"/>
              <a:alpha val="45000"/>
            </a:schemeClr>
          </a:solidFill>
          <a:ln w="28575" cmpd="sng"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39696" y="62855"/>
            <a:ext cx="65937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B. Formation de 2 Glycéraldéhyde 3-phosphate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92096" y="446087"/>
            <a:ext cx="65937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1. Coupure du fructose 1,6-bisP</a:t>
            </a:r>
          </a:p>
        </p:txBody>
      </p:sp>
      <p:grpSp>
        <p:nvGrpSpPr>
          <p:cNvPr id="140" name="Grouper 139"/>
          <p:cNvGrpSpPr/>
          <p:nvPr/>
        </p:nvGrpSpPr>
        <p:grpSpPr>
          <a:xfrm>
            <a:off x="144809" y="932834"/>
            <a:ext cx="2429331" cy="1151097"/>
            <a:chOff x="375731" y="932834"/>
            <a:chExt cx="2429331" cy="1151097"/>
          </a:xfrm>
        </p:grpSpPr>
        <p:sp>
          <p:nvSpPr>
            <p:cNvPr id="26" name="ZoneTexte 161"/>
            <p:cNvSpPr txBox="1">
              <a:spLocks noChangeArrowheads="1"/>
            </p:cNvSpPr>
            <p:nvPr/>
          </p:nvSpPr>
          <p:spPr bwMode="auto">
            <a:xfrm>
              <a:off x="611474" y="1220806"/>
              <a:ext cx="26656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200" b="1" dirty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P</a:t>
              </a:r>
            </a:p>
          </p:txBody>
        </p:sp>
        <p:sp>
          <p:nvSpPr>
            <p:cNvPr id="37" name="ZoneTexte 161"/>
            <p:cNvSpPr txBox="1">
              <a:spLocks noChangeArrowheads="1"/>
            </p:cNvSpPr>
            <p:nvPr/>
          </p:nvSpPr>
          <p:spPr bwMode="auto">
            <a:xfrm>
              <a:off x="2315473" y="1210137"/>
              <a:ext cx="26656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200" b="1" dirty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P</a:t>
              </a:r>
            </a:p>
          </p:txBody>
        </p:sp>
        <p:sp>
          <p:nvSpPr>
            <p:cNvPr id="36" name="ZoneTexte 160"/>
            <p:cNvSpPr txBox="1">
              <a:spLocks noChangeArrowheads="1"/>
            </p:cNvSpPr>
            <p:nvPr/>
          </p:nvSpPr>
          <p:spPr bwMode="auto">
            <a:xfrm>
              <a:off x="2516326" y="1208474"/>
              <a:ext cx="28873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200" b="1" dirty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O</a:t>
              </a:r>
            </a:p>
          </p:txBody>
        </p:sp>
        <p:grpSp>
          <p:nvGrpSpPr>
            <p:cNvPr id="4" name="Groupe 130"/>
            <p:cNvGrpSpPr/>
            <p:nvPr/>
          </p:nvGrpSpPr>
          <p:grpSpPr>
            <a:xfrm>
              <a:off x="1229916" y="1550420"/>
              <a:ext cx="706708" cy="222597"/>
              <a:chOff x="7057738" y="1696629"/>
              <a:chExt cx="1201930" cy="473225"/>
            </a:xfrm>
            <a:solidFill>
              <a:schemeClr val="tx1"/>
            </a:solidFill>
          </p:grpSpPr>
          <p:sp>
            <p:nvSpPr>
              <p:cNvPr id="5" name="Forme libre 4"/>
              <p:cNvSpPr/>
              <p:nvPr/>
            </p:nvSpPr>
            <p:spPr bwMode="auto">
              <a:xfrm>
                <a:off x="7057738" y="1698351"/>
                <a:ext cx="328474" cy="470517"/>
              </a:xfrm>
              <a:custGeom>
                <a:avLst/>
                <a:gdLst>
                  <a:gd name="connsiteX0" fmla="*/ 0 w 328474"/>
                  <a:gd name="connsiteY0" fmla="*/ 0 h 470517"/>
                  <a:gd name="connsiteX1" fmla="*/ 328474 w 328474"/>
                  <a:gd name="connsiteY1" fmla="*/ 470517 h 470517"/>
                  <a:gd name="connsiteX2" fmla="*/ 328474 w 328474"/>
                  <a:gd name="connsiteY2" fmla="*/ 423169 h 470517"/>
                  <a:gd name="connsiteX3" fmla="*/ 0 w 328474"/>
                  <a:gd name="connsiteY3" fmla="*/ 0 h 470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8474" h="470517">
                    <a:moveTo>
                      <a:pt x="0" y="0"/>
                    </a:moveTo>
                    <a:lnTo>
                      <a:pt x="328474" y="470517"/>
                    </a:lnTo>
                    <a:lnTo>
                      <a:pt x="328474" y="42316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200" b="0" i="0" u="none" strike="noStrike" cap="none" normalizeH="0" baseline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 bwMode="auto">
              <a:xfrm>
                <a:off x="7386221" y="2123736"/>
                <a:ext cx="541529" cy="46118"/>
              </a:xfrm>
              <a:prstGeom prst="rect">
                <a:avLst/>
              </a:prstGeom>
              <a:grpFill/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200" b="0" i="0" u="none" strike="noStrike" cap="none" normalizeH="0" baseline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p:sp>
            <p:nvSpPr>
              <p:cNvPr id="7" name="Forme libre 6"/>
              <p:cNvSpPr/>
              <p:nvPr/>
            </p:nvSpPr>
            <p:spPr bwMode="auto">
              <a:xfrm flipH="1">
                <a:off x="7931194" y="1696629"/>
                <a:ext cx="328474" cy="470517"/>
              </a:xfrm>
              <a:custGeom>
                <a:avLst/>
                <a:gdLst>
                  <a:gd name="connsiteX0" fmla="*/ 0 w 328474"/>
                  <a:gd name="connsiteY0" fmla="*/ 0 h 470517"/>
                  <a:gd name="connsiteX1" fmla="*/ 328474 w 328474"/>
                  <a:gd name="connsiteY1" fmla="*/ 470517 h 470517"/>
                  <a:gd name="connsiteX2" fmla="*/ 328474 w 328474"/>
                  <a:gd name="connsiteY2" fmla="*/ 423169 h 470517"/>
                  <a:gd name="connsiteX3" fmla="*/ 0 w 328474"/>
                  <a:gd name="connsiteY3" fmla="*/ 0 h 470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8474" h="470517">
                    <a:moveTo>
                      <a:pt x="0" y="0"/>
                    </a:moveTo>
                    <a:lnTo>
                      <a:pt x="328474" y="470517"/>
                    </a:lnTo>
                    <a:lnTo>
                      <a:pt x="328474" y="42316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200" b="0" i="0" u="none" strike="noStrike" cap="none" normalizeH="0" baseline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</p:grpSp>
        <p:cxnSp>
          <p:nvCxnSpPr>
            <p:cNvPr id="8" name="Connecteur droit 7"/>
            <p:cNvCxnSpPr/>
            <p:nvPr/>
          </p:nvCxnSpPr>
          <p:spPr bwMode="auto">
            <a:xfrm rot="5400000">
              <a:off x="1118912" y="1557609"/>
              <a:ext cx="21853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Connecteur droit 8"/>
            <p:cNvCxnSpPr/>
            <p:nvPr/>
          </p:nvCxnSpPr>
          <p:spPr bwMode="auto">
            <a:xfrm rot="5400000">
              <a:off x="1310592" y="1757242"/>
              <a:ext cx="21853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Connecteur droit 9"/>
            <p:cNvCxnSpPr/>
            <p:nvPr/>
          </p:nvCxnSpPr>
          <p:spPr bwMode="auto">
            <a:xfrm rot="5400000">
              <a:off x="1630448" y="1759025"/>
              <a:ext cx="21853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Connecteur droit 10"/>
            <p:cNvCxnSpPr/>
            <p:nvPr/>
          </p:nvCxnSpPr>
          <p:spPr bwMode="auto">
            <a:xfrm rot="5400000">
              <a:off x="1837814" y="1547405"/>
              <a:ext cx="21853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ZoneTexte 11"/>
            <p:cNvSpPr txBox="1"/>
            <p:nvPr/>
          </p:nvSpPr>
          <p:spPr>
            <a:xfrm>
              <a:off x="1606049" y="1791330"/>
              <a:ext cx="2817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H</a:t>
              </a: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1088852" y="1584743"/>
              <a:ext cx="2817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H</a:t>
              </a: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1282352" y="1450276"/>
              <a:ext cx="2817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H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1308367" y="1806932"/>
              <a:ext cx="3858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OH</a:t>
              </a: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1502675" y="1427844"/>
              <a:ext cx="3858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HO</a:t>
              </a: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1834890" y="1593440"/>
              <a:ext cx="3858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OH</a:t>
              </a: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1441855" y="1260118"/>
              <a:ext cx="2887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O</a:t>
              </a:r>
            </a:p>
          </p:txBody>
        </p:sp>
        <p:sp>
          <p:nvSpPr>
            <p:cNvPr id="19" name="Forme libre 18"/>
            <p:cNvSpPr/>
            <p:nvPr/>
          </p:nvSpPr>
          <p:spPr bwMode="auto">
            <a:xfrm>
              <a:off x="1231002" y="1390090"/>
              <a:ext cx="283486" cy="172047"/>
            </a:xfrm>
            <a:custGeom>
              <a:avLst/>
              <a:gdLst>
                <a:gd name="connsiteX0" fmla="*/ 0 w 482138"/>
                <a:gd name="connsiteY0" fmla="*/ 365760 h 365760"/>
                <a:gd name="connsiteX1" fmla="*/ 482138 w 482138"/>
                <a:gd name="connsiteY1" fmla="*/ 0 h 36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2138" h="365760">
                  <a:moveTo>
                    <a:pt x="0" y="365760"/>
                  </a:moveTo>
                  <a:lnTo>
                    <a:pt x="482138" y="0"/>
                  </a:lnTo>
                </a:path>
              </a:pathLst>
            </a:custGeom>
            <a:solidFill>
              <a:schemeClr val="accent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Forme libre 19"/>
            <p:cNvSpPr/>
            <p:nvPr/>
          </p:nvSpPr>
          <p:spPr bwMode="auto">
            <a:xfrm flipH="1">
              <a:off x="1654331" y="1382090"/>
              <a:ext cx="283486" cy="172047"/>
            </a:xfrm>
            <a:custGeom>
              <a:avLst/>
              <a:gdLst>
                <a:gd name="connsiteX0" fmla="*/ 0 w 482138"/>
                <a:gd name="connsiteY0" fmla="*/ 365760 h 365760"/>
                <a:gd name="connsiteX1" fmla="*/ 482138 w 482138"/>
                <a:gd name="connsiteY1" fmla="*/ 0 h 36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2138" h="365760">
                  <a:moveTo>
                    <a:pt x="0" y="365760"/>
                  </a:moveTo>
                  <a:lnTo>
                    <a:pt x="482138" y="0"/>
                  </a:lnTo>
                </a:path>
              </a:pathLst>
            </a:cu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50405" y="1220989"/>
              <a:ext cx="51926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2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OH</a:t>
              </a:r>
              <a:r>
                <a:rPr lang="fr-FR" sz="1200" b="1" baseline="-250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2</a:t>
              </a:r>
              <a:r>
                <a:rPr lang="fr-FR" sz="12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C</a:t>
              </a:r>
              <a:endParaRPr lang="fr-FR" sz="1200" b="1" baseline="-25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825709" y="1209337"/>
              <a:ext cx="51926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200" b="1" dirty="0">
                  <a:latin typeface="Calibri" pitchFamily="34" charset="0"/>
                  <a:cs typeface="Calibri" pitchFamily="34" charset="0"/>
                </a:rPr>
                <a:t>CH</a:t>
              </a:r>
              <a:r>
                <a:rPr lang="fr-FR" sz="1200" b="1" baseline="-25000" dirty="0">
                  <a:latin typeface="Calibri" pitchFamily="34" charset="0"/>
                  <a:cs typeface="Calibri" pitchFamily="34" charset="0"/>
                </a:rPr>
                <a:t>2</a:t>
              </a:r>
              <a:r>
                <a:rPr lang="fr-FR" sz="1200" b="1" dirty="0">
                  <a:latin typeface="Calibri" pitchFamily="34" charset="0"/>
                  <a:cs typeface="Calibri" pitchFamily="34" charset="0"/>
                </a:rPr>
                <a:t>O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182773" y="1293621"/>
              <a:ext cx="236663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200" b="1" baseline="-250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6</a:t>
              </a:r>
            </a:p>
          </p:txBody>
        </p:sp>
        <p:sp>
          <p:nvSpPr>
            <p:cNvPr id="24" name="ZoneTexte 178"/>
            <p:cNvSpPr txBox="1">
              <a:spLocks noChangeArrowheads="1"/>
            </p:cNvSpPr>
            <p:nvPr/>
          </p:nvSpPr>
          <p:spPr bwMode="auto">
            <a:xfrm>
              <a:off x="594223" y="1471325"/>
              <a:ext cx="28873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200" b="1" dirty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O</a:t>
              </a:r>
            </a:p>
          </p:txBody>
        </p:sp>
        <p:sp>
          <p:nvSpPr>
            <p:cNvPr id="25" name="ZoneTexte 160"/>
            <p:cNvSpPr txBox="1">
              <a:spLocks noChangeArrowheads="1"/>
            </p:cNvSpPr>
            <p:nvPr/>
          </p:nvSpPr>
          <p:spPr bwMode="auto">
            <a:xfrm>
              <a:off x="375731" y="1219144"/>
              <a:ext cx="28873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200" b="1" dirty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O</a:t>
              </a:r>
            </a:p>
          </p:txBody>
        </p:sp>
        <p:cxnSp>
          <p:nvCxnSpPr>
            <p:cNvPr id="27" name="Connecteur droit 168"/>
            <p:cNvCxnSpPr>
              <a:cxnSpLocks noChangeShapeType="1"/>
            </p:cNvCxnSpPr>
            <p:nvPr/>
          </p:nvCxnSpPr>
          <p:spPr bwMode="auto">
            <a:xfrm>
              <a:off x="807488" y="1368884"/>
              <a:ext cx="99147" cy="0"/>
            </a:xfrm>
            <a:prstGeom prst="line">
              <a:avLst/>
            </a:prstGeom>
            <a:noFill/>
            <a:ln w="28575" cap="rnd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8" name="Connecteur droit 170"/>
            <p:cNvCxnSpPr>
              <a:cxnSpLocks noChangeShapeType="1"/>
            </p:cNvCxnSpPr>
            <p:nvPr/>
          </p:nvCxnSpPr>
          <p:spPr bwMode="auto">
            <a:xfrm rot="5400000">
              <a:off x="675403" y="1493755"/>
              <a:ext cx="86457" cy="0"/>
            </a:xfrm>
            <a:prstGeom prst="line">
              <a:avLst/>
            </a:prstGeom>
            <a:noFill/>
            <a:ln w="28575" cap="rnd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9" name="Connecteur droit 171"/>
            <p:cNvCxnSpPr>
              <a:cxnSpLocks noChangeShapeType="1"/>
            </p:cNvCxnSpPr>
            <p:nvPr/>
          </p:nvCxnSpPr>
          <p:spPr bwMode="auto">
            <a:xfrm rot="5400000">
              <a:off x="706372" y="1493755"/>
              <a:ext cx="86457" cy="0"/>
            </a:xfrm>
            <a:prstGeom prst="line">
              <a:avLst/>
            </a:prstGeom>
            <a:noFill/>
            <a:ln w="28575" cap="rnd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0" name="ZoneTexte 181"/>
            <p:cNvSpPr txBox="1">
              <a:spLocks noChangeArrowheads="1"/>
            </p:cNvSpPr>
            <p:nvPr/>
          </p:nvSpPr>
          <p:spPr bwMode="auto">
            <a:xfrm>
              <a:off x="590383" y="943503"/>
              <a:ext cx="28873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200" b="1" dirty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O</a:t>
              </a:r>
            </a:p>
          </p:txBody>
        </p:sp>
        <p:cxnSp>
          <p:nvCxnSpPr>
            <p:cNvPr id="31" name="Connecteur droit 184"/>
            <p:cNvCxnSpPr>
              <a:cxnSpLocks noChangeShapeType="1"/>
            </p:cNvCxnSpPr>
            <p:nvPr/>
          </p:nvCxnSpPr>
          <p:spPr bwMode="auto">
            <a:xfrm rot="5400000">
              <a:off x="684070" y="1222937"/>
              <a:ext cx="101874" cy="0"/>
            </a:xfrm>
            <a:prstGeom prst="line">
              <a:avLst/>
            </a:prstGeom>
            <a:noFill/>
            <a:ln w="28575" cap="rnd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2" name="Connecteur droit 187"/>
            <p:cNvCxnSpPr>
              <a:cxnSpLocks noChangeShapeType="1"/>
            </p:cNvCxnSpPr>
            <p:nvPr/>
          </p:nvCxnSpPr>
          <p:spPr bwMode="auto">
            <a:xfrm rot="10800000">
              <a:off x="773605" y="1050164"/>
              <a:ext cx="61125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3" name="Connecteur droit 190"/>
            <p:cNvCxnSpPr>
              <a:cxnSpLocks noChangeShapeType="1"/>
            </p:cNvCxnSpPr>
            <p:nvPr/>
          </p:nvCxnSpPr>
          <p:spPr bwMode="auto">
            <a:xfrm rot="10800000">
              <a:off x="381904" y="1308996"/>
              <a:ext cx="61125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4" name="Connecteur droit 168"/>
            <p:cNvCxnSpPr>
              <a:cxnSpLocks noChangeShapeType="1"/>
            </p:cNvCxnSpPr>
            <p:nvPr/>
          </p:nvCxnSpPr>
          <p:spPr bwMode="auto">
            <a:xfrm>
              <a:off x="591190" y="1365644"/>
              <a:ext cx="87154" cy="0"/>
            </a:xfrm>
            <a:prstGeom prst="line">
              <a:avLst/>
            </a:prstGeom>
            <a:noFill/>
            <a:ln w="28575" cap="rnd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5" name="ZoneTexte 178"/>
            <p:cNvSpPr txBox="1">
              <a:spLocks noChangeArrowheads="1"/>
            </p:cNvSpPr>
            <p:nvPr/>
          </p:nvSpPr>
          <p:spPr bwMode="auto">
            <a:xfrm>
              <a:off x="2298222" y="1460655"/>
              <a:ext cx="28873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200" b="1" dirty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O</a:t>
              </a:r>
            </a:p>
          </p:txBody>
        </p:sp>
        <p:cxnSp>
          <p:nvCxnSpPr>
            <p:cNvPr id="38" name="Connecteur droit 168"/>
            <p:cNvCxnSpPr>
              <a:cxnSpLocks noChangeShapeType="1"/>
            </p:cNvCxnSpPr>
            <p:nvPr/>
          </p:nvCxnSpPr>
          <p:spPr bwMode="auto">
            <a:xfrm>
              <a:off x="2272671" y="1350765"/>
              <a:ext cx="99147" cy="0"/>
            </a:xfrm>
            <a:prstGeom prst="line">
              <a:avLst/>
            </a:prstGeom>
            <a:noFill/>
            <a:ln w="28575" cap="rnd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9" name="Connecteur droit 170"/>
            <p:cNvCxnSpPr>
              <a:cxnSpLocks noChangeShapeType="1"/>
            </p:cNvCxnSpPr>
            <p:nvPr/>
          </p:nvCxnSpPr>
          <p:spPr bwMode="auto">
            <a:xfrm rot="5400000">
              <a:off x="2372787" y="1483086"/>
              <a:ext cx="86457" cy="0"/>
            </a:xfrm>
            <a:prstGeom prst="line">
              <a:avLst/>
            </a:prstGeom>
            <a:noFill/>
            <a:ln w="28575" cap="rnd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0" name="Connecteur droit 171"/>
            <p:cNvCxnSpPr>
              <a:cxnSpLocks noChangeShapeType="1"/>
            </p:cNvCxnSpPr>
            <p:nvPr/>
          </p:nvCxnSpPr>
          <p:spPr bwMode="auto">
            <a:xfrm rot="5400000">
              <a:off x="2403755" y="1483086"/>
              <a:ext cx="86457" cy="0"/>
            </a:xfrm>
            <a:prstGeom prst="line">
              <a:avLst/>
            </a:prstGeom>
            <a:noFill/>
            <a:ln w="28575" cap="rnd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1" name="ZoneTexte 181"/>
            <p:cNvSpPr txBox="1">
              <a:spLocks noChangeArrowheads="1"/>
            </p:cNvSpPr>
            <p:nvPr/>
          </p:nvSpPr>
          <p:spPr bwMode="auto">
            <a:xfrm>
              <a:off x="2294381" y="932834"/>
              <a:ext cx="28873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200" b="1" dirty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O</a:t>
              </a:r>
            </a:p>
          </p:txBody>
        </p:sp>
        <p:cxnSp>
          <p:nvCxnSpPr>
            <p:cNvPr id="42" name="Connecteur droit 184"/>
            <p:cNvCxnSpPr>
              <a:cxnSpLocks noChangeShapeType="1"/>
            </p:cNvCxnSpPr>
            <p:nvPr/>
          </p:nvCxnSpPr>
          <p:spPr bwMode="auto">
            <a:xfrm rot="5400000">
              <a:off x="2381453" y="1212268"/>
              <a:ext cx="101874" cy="0"/>
            </a:xfrm>
            <a:prstGeom prst="line">
              <a:avLst/>
            </a:prstGeom>
            <a:noFill/>
            <a:ln w="28575" cap="rnd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3" name="Connecteur droit 187"/>
            <p:cNvCxnSpPr>
              <a:cxnSpLocks noChangeShapeType="1"/>
            </p:cNvCxnSpPr>
            <p:nvPr/>
          </p:nvCxnSpPr>
          <p:spPr bwMode="auto">
            <a:xfrm rot="10800000">
              <a:off x="2477603" y="1039495"/>
              <a:ext cx="61125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4" name="Connecteur droit 190"/>
            <p:cNvCxnSpPr>
              <a:cxnSpLocks noChangeShapeType="1"/>
            </p:cNvCxnSpPr>
            <p:nvPr/>
          </p:nvCxnSpPr>
          <p:spPr bwMode="auto">
            <a:xfrm rot="10800000">
              <a:off x="2674719" y="1292072"/>
              <a:ext cx="61125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5" name="Connecteur droit 168"/>
            <p:cNvCxnSpPr>
              <a:cxnSpLocks noChangeShapeType="1"/>
            </p:cNvCxnSpPr>
            <p:nvPr/>
          </p:nvCxnSpPr>
          <p:spPr bwMode="auto">
            <a:xfrm>
              <a:off x="2497448" y="1354090"/>
              <a:ext cx="87154" cy="0"/>
            </a:xfrm>
            <a:prstGeom prst="line">
              <a:avLst/>
            </a:prstGeom>
            <a:noFill/>
            <a:ln w="28575" cap="rnd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6" name="Rectangle 45"/>
            <p:cNvSpPr/>
            <p:nvPr/>
          </p:nvSpPr>
          <p:spPr>
            <a:xfrm>
              <a:off x="1780992" y="1283440"/>
              <a:ext cx="236663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200" b="1" baseline="-25000" dirty="0">
                  <a:latin typeface="Calibri" pitchFamily="34" charset="0"/>
                  <a:cs typeface="Calibri" pitchFamily="34" charset="0"/>
                </a:rPr>
                <a:t>1</a:t>
              </a:r>
            </a:p>
          </p:txBody>
        </p:sp>
      </p:grpSp>
      <p:cxnSp>
        <p:nvCxnSpPr>
          <p:cNvPr id="154" name="Connecteur droit avec flèche 153"/>
          <p:cNvCxnSpPr/>
          <p:nvPr/>
        </p:nvCxnSpPr>
        <p:spPr>
          <a:xfrm rot="16200000">
            <a:off x="4388425" y="1872450"/>
            <a:ext cx="0" cy="863693"/>
          </a:xfrm>
          <a:prstGeom prst="straightConnector1">
            <a:avLst/>
          </a:prstGeom>
          <a:ln w="5715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Connecteur droit avec flèche 154"/>
          <p:cNvCxnSpPr/>
          <p:nvPr/>
        </p:nvCxnSpPr>
        <p:spPr>
          <a:xfrm rot="16200000" flipV="1">
            <a:off x="4339945" y="1774290"/>
            <a:ext cx="0" cy="863693"/>
          </a:xfrm>
          <a:prstGeom prst="straightConnector1">
            <a:avLst/>
          </a:prstGeom>
          <a:ln w="5715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1" name="Grouper 310"/>
          <p:cNvGrpSpPr/>
          <p:nvPr/>
        </p:nvGrpSpPr>
        <p:grpSpPr>
          <a:xfrm>
            <a:off x="2379893" y="922823"/>
            <a:ext cx="1764595" cy="3098895"/>
            <a:chOff x="2379893" y="922823"/>
            <a:chExt cx="1764595" cy="3098895"/>
          </a:xfrm>
        </p:grpSpPr>
        <p:cxnSp>
          <p:nvCxnSpPr>
            <p:cNvPr id="79" name="Connecteur droit 78"/>
            <p:cNvCxnSpPr/>
            <p:nvPr/>
          </p:nvCxnSpPr>
          <p:spPr bwMode="auto">
            <a:xfrm rot="5400000">
              <a:off x="2948653" y="2096043"/>
              <a:ext cx="215997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1" name="ZoneTexte 80"/>
            <p:cNvSpPr txBox="1"/>
            <p:nvPr/>
          </p:nvSpPr>
          <p:spPr>
            <a:xfrm>
              <a:off x="2917444" y="1715367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latin typeface="Calibri" pitchFamily="34" charset="0"/>
                  <a:cs typeface="Calibri" pitchFamily="34" charset="0"/>
                </a:rPr>
                <a:t>C</a:t>
              </a:r>
            </a:p>
          </p:txBody>
        </p:sp>
        <p:sp>
          <p:nvSpPr>
            <p:cNvPr id="82" name="ZoneTexte 81"/>
            <p:cNvSpPr txBox="1"/>
            <p:nvPr/>
          </p:nvSpPr>
          <p:spPr>
            <a:xfrm>
              <a:off x="3229958" y="1701976"/>
              <a:ext cx="3241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latin typeface="Calibri" pitchFamily="34" charset="0"/>
                  <a:cs typeface="Calibri" pitchFamily="34" charset="0"/>
                </a:rPr>
                <a:t>O</a:t>
              </a:r>
            </a:p>
          </p:txBody>
        </p:sp>
        <p:cxnSp>
          <p:nvCxnSpPr>
            <p:cNvPr id="83" name="Connecteur droit 82"/>
            <p:cNvCxnSpPr/>
            <p:nvPr/>
          </p:nvCxnSpPr>
          <p:spPr bwMode="auto">
            <a:xfrm rot="5400000">
              <a:off x="2948639" y="1683756"/>
              <a:ext cx="215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4" name="Rectangle 83"/>
            <p:cNvSpPr/>
            <p:nvPr/>
          </p:nvSpPr>
          <p:spPr>
            <a:xfrm>
              <a:off x="2825956" y="1405678"/>
              <a:ext cx="27603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dirty="0">
                  <a:latin typeface="Calibri" pitchFamily="34" charset="0"/>
                  <a:cs typeface="Calibri" pitchFamily="34" charset="0"/>
                </a:rPr>
                <a:t>1</a:t>
              </a: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2858784" y="3543078"/>
              <a:ext cx="27603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dirty="0">
                  <a:latin typeface="Calibri" pitchFamily="34" charset="0"/>
                  <a:cs typeface="Calibri" pitchFamily="34" charset="0"/>
                </a:rPr>
                <a:t>6</a:t>
              </a:r>
            </a:p>
          </p:txBody>
        </p:sp>
        <p:grpSp>
          <p:nvGrpSpPr>
            <p:cNvPr id="92" name="Groupe 208"/>
            <p:cNvGrpSpPr/>
            <p:nvPr/>
          </p:nvGrpSpPr>
          <p:grpSpPr>
            <a:xfrm>
              <a:off x="3143316" y="1868403"/>
              <a:ext cx="144242" cy="49761"/>
              <a:chOff x="1394900" y="3630526"/>
              <a:chExt cx="180242" cy="49761"/>
            </a:xfrm>
          </p:grpSpPr>
          <p:cxnSp>
            <p:nvCxnSpPr>
              <p:cNvPr id="93" name="Connecteur droit 92"/>
              <p:cNvCxnSpPr/>
              <p:nvPr/>
            </p:nvCxnSpPr>
            <p:spPr bwMode="auto">
              <a:xfrm rot="10800000">
                <a:off x="1394900" y="3630526"/>
                <a:ext cx="180000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4" name="Connecteur droit 93"/>
              <p:cNvCxnSpPr/>
              <p:nvPr/>
            </p:nvCxnSpPr>
            <p:spPr bwMode="auto">
              <a:xfrm rot="10800000">
                <a:off x="1395142" y="3680286"/>
                <a:ext cx="180000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95" name="ZoneTexte 94"/>
            <p:cNvSpPr txBox="1"/>
            <p:nvPr/>
          </p:nvSpPr>
          <p:spPr>
            <a:xfrm>
              <a:off x="3297573" y="2121493"/>
              <a:ext cx="3145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H</a:t>
              </a:r>
            </a:p>
          </p:txBody>
        </p:sp>
        <p:sp>
          <p:nvSpPr>
            <p:cNvPr id="96" name="ZoneTexte 95"/>
            <p:cNvSpPr txBox="1"/>
            <p:nvPr/>
          </p:nvSpPr>
          <p:spPr>
            <a:xfrm>
              <a:off x="2379893" y="2114971"/>
              <a:ext cx="4539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HO</a:t>
              </a:r>
            </a:p>
          </p:txBody>
        </p:sp>
        <p:cxnSp>
          <p:nvCxnSpPr>
            <p:cNvPr id="97" name="Connecteur droit 96"/>
            <p:cNvCxnSpPr/>
            <p:nvPr/>
          </p:nvCxnSpPr>
          <p:spPr bwMode="auto">
            <a:xfrm rot="5400000">
              <a:off x="2954470" y="2510809"/>
              <a:ext cx="215997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8" name="Connecteur droit 97"/>
            <p:cNvCxnSpPr/>
            <p:nvPr/>
          </p:nvCxnSpPr>
          <p:spPr bwMode="auto">
            <a:xfrm rot="10800000">
              <a:off x="3144697" y="2311302"/>
              <a:ext cx="215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9" name="Connecteur droit 98"/>
            <p:cNvCxnSpPr/>
            <p:nvPr/>
          </p:nvCxnSpPr>
          <p:spPr bwMode="auto">
            <a:xfrm rot="10800000">
              <a:off x="2765279" y="2310913"/>
              <a:ext cx="215997" cy="262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0" name="ZoneTexte 99"/>
            <p:cNvSpPr txBox="1"/>
            <p:nvPr/>
          </p:nvSpPr>
          <p:spPr>
            <a:xfrm>
              <a:off x="2914621" y="2121493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C</a:t>
              </a:r>
            </a:p>
          </p:txBody>
        </p:sp>
        <p:sp>
          <p:nvSpPr>
            <p:cNvPr id="104" name="ZoneTexte 103"/>
            <p:cNvSpPr txBox="1"/>
            <p:nvPr/>
          </p:nvSpPr>
          <p:spPr>
            <a:xfrm>
              <a:off x="3300859" y="2527153"/>
              <a:ext cx="4528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latin typeface="Calibri" pitchFamily="34" charset="0"/>
                  <a:cs typeface="Calibri" pitchFamily="34" charset="0"/>
                </a:rPr>
                <a:t>OH</a:t>
              </a:r>
            </a:p>
          </p:txBody>
        </p:sp>
        <p:sp>
          <p:nvSpPr>
            <p:cNvPr id="105" name="ZoneTexte 104"/>
            <p:cNvSpPr txBox="1"/>
            <p:nvPr/>
          </p:nvSpPr>
          <p:spPr>
            <a:xfrm>
              <a:off x="2524691" y="2535793"/>
              <a:ext cx="3145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latin typeface="Calibri" pitchFamily="34" charset="0"/>
                  <a:cs typeface="Calibri" pitchFamily="34" charset="0"/>
                </a:rPr>
                <a:t>H</a:t>
              </a:r>
            </a:p>
          </p:txBody>
        </p:sp>
        <p:cxnSp>
          <p:nvCxnSpPr>
            <p:cNvPr id="106" name="Connecteur droit 105"/>
            <p:cNvCxnSpPr/>
            <p:nvPr/>
          </p:nvCxnSpPr>
          <p:spPr bwMode="auto">
            <a:xfrm rot="10800000">
              <a:off x="3146369" y="2716962"/>
              <a:ext cx="215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7" name="Connecteur droit 106"/>
            <p:cNvCxnSpPr/>
            <p:nvPr/>
          </p:nvCxnSpPr>
          <p:spPr bwMode="auto">
            <a:xfrm rot="10800000">
              <a:off x="2766951" y="2725213"/>
              <a:ext cx="215997" cy="262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8" name="ZoneTexte 107"/>
            <p:cNvSpPr txBox="1"/>
            <p:nvPr/>
          </p:nvSpPr>
          <p:spPr>
            <a:xfrm>
              <a:off x="2916293" y="2535793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latin typeface="Calibri" pitchFamily="34" charset="0"/>
                  <a:cs typeface="Calibri" pitchFamily="34" charset="0"/>
                </a:rPr>
                <a:t>C</a:t>
              </a:r>
            </a:p>
          </p:txBody>
        </p:sp>
        <p:cxnSp>
          <p:nvCxnSpPr>
            <p:cNvPr id="113" name="Connecteur droit 112"/>
            <p:cNvCxnSpPr/>
            <p:nvPr/>
          </p:nvCxnSpPr>
          <p:spPr bwMode="auto">
            <a:xfrm rot="5400000">
              <a:off x="2956587" y="2930729"/>
              <a:ext cx="215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5" name="ZoneTexte 114"/>
            <p:cNvSpPr txBox="1"/>
            <p:nvPr/>
          </p:nvSpPr>
          <p:spPr>
            <a:xfrm>
              <a:off x="2544089" y="2955713"/>
              <a:ext cx="3145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latin typeface="Calibri" pitchFamily="34" charset="0"/>
                  <a:cs typeface="Calibri" pitchFamily="34" charset="0"/>
                </a:rPr>
                <a:t>H</a:t>
              </a:r>
            </a:p>
          </p:txBody>
        </p:sp>
        <p:cxnSp>
          <p:nvCxnSpPr>
            <p:cNvPr id="116" name="Connecteur droit 115"/>
            <p:cNvCxnSpPr/>
            <p:nvPr/>
          </p:nvCxnSpPr>
          <p:spPr bwMode="auto">
            <a:xfrm rot="10800000">
              <a:off x="3151367" y="3136882"/>
              <a:ext cx="143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7" name="Connecteur droit 116"/>
            <p:cNvCxnSpPr/>
            <p:nvPr/>
          </p:nvCxnSpPr>
          <p:spPr bwMode="auto">
            <a:xfrm rot="10800000">
              <a:off x="2777709" y="3145133"/>
              <a:ext cx="215997" cy="262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8" name="ZoneTexte 117"/>
            <p:cNvSpPr txBox="1"/>
            <p:nvPr/>
          </p:nvSpPr>
          <p:spPr>
            <a:xfrm>
              <a:off x="2927051" y="2947073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latin typeface="Calibri" pitchFamily="34" charset="0"/>
                  <a:cs typeface="Calibri" pitchFamily="34" charset="0"/>
                </a:rPr>
                <a:t>C</a:t>
              </a:r>
            </a:p>
          </p:txBody>
        </p:sp>
        <p:sp>
          <p:nvSpPr>
            <p:cNvPr id="119" name="ZoneTexte 118"/>
            <p:cNvSpPr txBox="1"/>
            <p:nvPr/>
          </p:nvSpPr>
          <p:spPr>
            <a:xfrm>
              <a:off x="3228888" y="2941685"/>
              <a:ext cx="4528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latin typeface="Calibri" pitchFamily="34" charset="0"/>
                  <a:cs typeface="Calibri" pitchFamily="34" charset="0"/>
                </a:rPr>
                <a:t>OH</a:t>
              </a:r>
            </a:p>
          </p:txBody>
        </p:sp>
        <p:cxnSp>
          <p:nvCxnSpPr>
            <p:cNvPr id="121" name="Connecteur droit 120"/>
            <p:cNvCxnSpPr/>
            <p:nvPr/>
          </p:nvCxnSpPr>
          <p:spPr bwMode="auto">
            <a:xfrm rot="5400000">
              <a:off x="2962013" y="3334649"/>
              <a:ext cx="215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38" name="Grouper 137"/>
            <p:cNvGrpSpPr/>
            <p:nvPr/>
          </p:nvGrpSpPr>
          <p:grpSpPr>
            <a:xfrm>
              <a:off x="2905747" y="922823"/>
              <a:ext cx="1222813" cy="1017549"/>
              <a:chOff x="2616508" y="1085234"/>
              <a:chExt cx="1320414" cy="1098766"/>
            </a:xfrm>
          </p:grpSpPr>
          <p:sp>
            <p:nvSpPr>
              <p:cNvPr id="126" name="Rectangle 125"/>
              <p:cNvSpPr/>
              <p:nvPr/>
            </p:nvSpPr>
            <p:spPr>
              <a:xfrm>
                <a:off x="2616508" y="1483477"/>
                <a:ext cx="63350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600" b="1" dirty="0">
                    <a:latin typeface="Calibri" pitchFamily="34" charset="0"/>
                    <a:cs typeface="Calibri" pitchFamily="34" charset="0"/>
                  </a:rPr>
                  <a:t>CH</a:t>
                </a:r>
                <a:r>
                  <a:rPr lang="fr-FR" sz="1600" b="1" baseline="-25000" dirty="0">
                    <a:latin typeface="Calibri" pitchFamily="34" charset="0"/>
                    <a:cs typeface="Calibri" pitchFamily="34" charset="0"/>
                  </a:rPr>
                  <a:t>2</a:t>
                </a:r>
                <a:r>
                  <a:rPr lang="fr-FR" sz="1600" b="1" dirty="0">
                    <a:latin typeface="Calibri" pitchFamily="34" charset="0"/>
                    <a:cs typeface="Calibri" pitchFamily="34" charset="0"/>
                  </a:rPr>
                  <a:t>O</a:t>
                </a:r>
              </a:p>
            </p:txBody>
          </p:sp>
          <p:sp>
            <p:nvSpPr>
              <p:cNvPr id="127" name="ZoneTexte 178"/>
              <p:cNvSpPr txBox="1">
                <a:spLocks noChangeArrowheads="1"/>
              </p:cNvSpPr>
              <p:nvPr/>
            </p:nvSpPr>
            <p:spPr bwMode="auto">
              <a:xfrm>
                <a:off x="3297058" y="1845446"/>
                <a:ext cx="32573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600" b="1" dirty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O</a:t>
                </a:r>
              </a:p>
            </p:txBody>
          </p:sp>
          <p:sp>
            <p:nvSpPr>
              <p:cNvPr id="128" name="ZoneTexte 160"/>
              <p:cNvSpPr txBox="1">
                <a:spLocks noChangeArrowheads="1"/>
              </p:cNvSpPr>
              <p:nvPr/>
            </p:nvSpPr>
            <p:spPr bwMode="auto">
              <a:xfrm>
                <a:off x="3611192" y="1482234"/>
                <a:ext cx="32573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600" b="1" dirty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O</a:t>
                </a:r>
              </a:p>
            </p:txBody>
          </p:sp>
          <p:sp>
            <p:nvSpPr>
              <p:cNvPr id="129" name="ZoneTexte 161"/>
              <p:cNvSpPr txBox="1">
                <a:spLocks noChangeArrowheads="1"/>
              </p:cNvSpPr>
              <p:nvPr/>
            </p:nvSpPr>
            <p:spPr bwMode="auto">
              <a:xfrm>
                <a:off x="3321904" y="1484628"/>
                <a:ext cx="293871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600" b="1" dirty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P</a:t>
                </a:r>
              </a:p>
            </p:txBody>
          </p:sp>
          <p:cxnSp>
            <p:nvCxnSpPr>
              <p:cNvPr id="130" name="Connecteur droit 168"/>
              <p:cNvCxnSpPr>
                <a:cxnSpLocks noChangeShapeType="1"/>
              </p:cNvCxnSpPr>
              <p:nvPr/>
            </p:nvCxnSpPr>
            <p:spPr bwMode="auto">
              <a:xfrm>
                <a:off x="3231677" y="1687173"/>
                <a:ext cx="142799" cy="0"/>
              </a:xfrm>
              <a:prstGeom prst="line">
                <a:avLst/>
              </a:prstGeom>
              <a:noFill/>
              <a:ln w="28575" cap="rnd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31" name="Connecteur droit 170"/>
              <p:cNvCxnSpPr>
                <a:cxnSpLocks noChangeShapeType="1"/>
              </p:cNvCxnSpPr>
              <p:nvPr/>
            </p:nvCxnSpPr>
            <p:spPr bwMode="auto">
              <a:xfrm rot="5400000">
                <a:off x="3375871" y="1877752"/>
                <a:ext cx="124523" cy="0"/>
              </a:xfrm>
              <a:prstGeom prst="line">
                <a:avLst/>
              </a:prstGeom>
              <a:noFill/>
              <a:ln w="28575" cap="rnd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32" name="Connecteur droit 171"/>
              <p:cNvCxnSpPr>
                <a:cxnSpLocks noChangeShapeType="1"/>
              </p:cNvCxnSpPr>
              <p:nvPr/>
            </p:nvCxnSpPr>
            <p:spPr bwMode="auto">
              <a:xfrm rot="5400000">
                <a:off x="3420475" y="1877752"/>
                <a:ext cx="124523" cy="0"/>
              </a:xfrm>
              <a:prstGeom prst="line">
                <a:avLst/>
              </a:prstGeom>
              <a:noFill/>
              <a:ln w="28575" cap="rnd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133" name="ZoneTexte 181"/>
              <p:cNvSpPr txBox="1">
                <a:spLocks noChangeArrowheads="1"/>
              </p:cNvSpPr>
              <p:nvPr/>
            </p:nvSpPr>
            <p:spPr bwMode="auto">
              <a:xfrm>
                <a:off x="3291528" y="1085234"/>
                <a:ext cx="32573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600" b="1" dirty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O</a:t>
                </a:r>
              </a:p>
            </p:txBody>
          </p:sp>
          <p:cxnSp>
            <p:nvCxnSpPr>
              <p:cNvPr id="134" name="Connecteur droit 184"/>
              <p:cNvCxnSpPr>
                <a:cxnSpLocks noChangeShapeType="1"/>
              </p:cNvCxnSpPr>
              <p:nvPr/>
            </p:nvCxnSpPr>
            <p:spPr bwMode="auto">
              <a:xfrm rot="5400000">
                <a:off x="3378826" y="1487698"/>
                <a:ext cx="146728" cy="0"/>
              </a:xfrm>
              <a:prstGeom prst="line">
                <a:avLst/>
              </a:prstGeom>
              <a:noFill/>
              <a:ln w="28575" cap="rnd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35" name="Connecteur droit 187"/>
              <p:cNvCxnSpPr>
                <a:cxnSpLocks noChangeShapeType="1"/>
              </p:cNvCxnSpPr>
              <p:nvPr/>
            </p:nvCxnSpPr>
            <p:spPr bwMode="auto">
              <a:xfrm rot="10800000">
                <a:off x="3555419" y="1238856"/>
                <a:ext cx="88037" cy="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36" name="Connecteur droit 190"/>
              <p:cNvCxnSpPr>
                <a:cxnSpLocks noChangeShapeType="1"/>
              </p:cNvCxnSpPr>
              <p:nvPr/>
            </p:nvCxnSpPr>
            <p:spPr bwMode="auto">
              <a:xfrm rot="10800000">
                <a:off x="3839321" y="1602638"/>
                <a:ext cx="88037" cy="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37" name="Connecteur droit 168"/>
              <p:cNvCxnSpPr>
                <a:cxnSpLocks noChangeShapeType="1"/>
              </p:cNvCxnSpPr>
              <p:nvPr/>
            </p:nvCxnSpPr>
            <p:spPr bwMode="auto">
              <a:xfrm>
                <a:off x="3555418" y="1691961"/>
                <a:ext cx="125527" cy="0"/>
              </a:xfrm>
              <a:prstGeom prst="line">
                <a:avLst/>
              </a:prstGeom>
              <a:noFill/>
              <a:ln w="28575" cap="rnd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grpSp>
          <p:nvGrpSpPr>
            <p:cNvPr id="141" name="Grouper 140"/>
            <p:cNvGrpSpPr/>
            <p:nvPr/>
          </p:nvGrpSpPr>
          <p:grpSpPr>
            <a:xfrm>
              <a:off x="2921675" y="3004169"/>
              <a:ext cx="1222813" cy="1017549"/>
              <a:chOff x="2616508" y="1085234"/>
              <a:chExt cx="1320414" cy="1098766"/>
            </a:xfrm>
          </p:grpSpPr>
          <p:sp>
            <p:nvSpPr>
              <p:cNvPr id="142" name="Rectangle 141"/>
              <p:cNvSpPr/>
              <p:nvPr/>
            </p:nvSpPr>
            <p:spPr>
              <a:xfrm>
                <a:off x="2616508" y="1483477"/>
                <a:ext cx="63350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600" b="1" dirty="0">
                    <a:latin typeface="Calibri" pitchFamily="34" charset="0"/>
                    <a:cs typeface="Calibri" pitchFamily="34" charset="0"/>
                  </a:rPr>
                  <a:t>CH</a:t>
                </a:r>
                <a:r>
                  <a:rPr lang="fr-FR" sz="1600" b="1" baseline="-25000" dirty="0">
                    <a:latin typeface="Calibri" pitchFamily="34" charset="0"/>
                    <a:cs typeface="Calibri" pitchFamily="34" charset="0"/>
                  </a:rPr>
                  <a:t>2</a:t>
                </a:r>
                <a:r>
                  <a:rPr lang="fr-FR" sz="1600" b="1" dirty="0">
                    <a:latin typeface="Calibri" pitchFamily="34" charset="0"/>
                    <a:cs typeface="Calibri" pitchFamily="34" charset="0"/>
                  </a:rPr>
                  <a:t>O</a:t>
                </a:r>
              </a:p>
            </p:txBody>
          </p:sp>
          <p:sp>
            <p:nvSpPr>
              <p:cNvPr id="143" name="ZoneTexte 178"/>
              <p:cNvSpPr txBox="1">
                <a:spLocks noChangeArrowheads="1"/>
              </p:cNvSpPr>
              <p:nvPr/>
            </p:nvSpPr>
            <p:spPr bwMode="auto">
              <a:xfrm>
                <a:off x="3297058" y="1845446"/>
                <a:ext cx="32573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600" b="1" dirty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O</a:t>
                </a:r>
              </a:p>
            </p:txBody>
          </p:sp>
          <p:sp>
            <p:nvSpPr>
              <p:cNvPr id="144" name="ZoneTexte 160"/>
              <p:cNvSpPr txBox="1">
                <a:spLocks noChangeArrowheads="1"/>
              </p:cNvSpPr>
              <p:nvPr/>
            </p:nvSpPr>
            <p:spPr bwMode="auto">
              <a:xfrm>
                <a:off x="3611192" y="1482234"/>
                <a:ext cx="32573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600" b="1" dirty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O</a:t>
                </a:r>
              </a:p>
            </p:txBody>
          </p:sp>
          <p:sp>
            <p:nvSpPr>
              <p:cNvPr id="145" name="ZoneTexte 161"/>
              <p:cNvSpPr txBox="1">
                <a:spLocks noChangeArrowheads="1"/>
              </p:cNvSpPr>
              <p:nvPr/>
            </p:nvSpPr>
            <p:spPr bwMode="auto">
              <a:xfrm>
                <a:off x="3321904" y="1484628"/>
                <a:ext cx="293871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600" b="1" dirty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P</a:t>
                </a:r>
              </a:p>
            </p:txBody>
          </p:sp>
          <p:cxnSp>
            <p:nvCxnSpPr>
              <p:cNvPr id="146" name="Connecteur droit 168"/>
              <p:cNvCxnSpPr>
                <a:cxnSpLocks noChangeShapeType="1"/>
              </p:cNvCxnSpPr>
              <p:nvPr/>
            </p:nvCxnSpPr>
            <p:spPr bwMode="auto">
              <a:xfrm>
                <a:off x="3231677" y="1687173"/>
                <a:ext cx="142799" cy="0"/>
              </a:xfrm>
              <a:prstGeom prst="line">
                <a:avLst/>
              </a:prstGeom>
              <a:noFill/>
              <a:ln w="28575" cap="rnd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47" name="Connecteur droit 170"/>
              <p:cNvCxnSpPr>
                <a:cxnSpLocks noChangeShapeType="1"/>
              </p:cNvCxnSpPr>
              <p:nvPr/>
            </p:nvCxnSpPr>
            <p:spPr bwMode="auto">
              <a:xfrm rot="5400000">
                <a:off x="3375871" y="1877752"/>
                <a:ext cx="124523" cy="0"/>
              </a:xfrm>
              <a:prstGeom prst="line">
                <a:avLst/>
              </a:prstGeom>
              <a:noFill/>
              <a:ln w="28575" cap="rnd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48" name="Connecteur droit 171"/>
              <p:cNvCxnSpPr>
                <a:cxnSpLocks noChangeShapeType="1"/>
              </p:cNvCxnSpPr>
              <p:nvPr/>
            </p:nvCxnSpPr>
            <p:spPr bwMode="auto">
              <a:xfrm rot="5400000">
                <a:off x="3420475" y="1877752"/>
                <a:ext cx="124523" cy="0"/>
              </a:xfrm>
              <a:prstGeom prst="line">
                <a:avLst/>
              </a:prstGeom>
              <a:noFill/>
              <a:ln w="28575" cap="rnd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149" name="ZoneTexte 181"/>
              <p:cNvSpPr txBox="1">
                <a:spLocks noChangeArrowheads="1"/>
              </p:cNvSpPr>
              <p:nvPr/>
            </p:nvSpPr>
            <p:spPr bwMode="auto">
              <a:xfrm>
                <a:off x="3291528" y="1085234"/>
                <a:ext cx="32573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600" b="1" dirty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O</a:t>
                </a:r>
              </a:p>
            </p:txBody>
          </p:sp>
          <p:cxnSp>
            <p:nvCxnSpPr>
              <p:cNvPr id="150" name="Connecteur droit 184"/>
              <p:cNvCxnSpPr>
                <a:cxnSpLocks noChangeShapeType="1"/>
              </p:cNvCxnSpPr>
              <p:nvPr/>
            </p:nvCxnSpPr>
            <p:spPr bwMode="auto">
              <a:xfrm rot="5400000">
                <a:off x="3378826" y="1487698"/>
                <a:ext cx="146728" cy="0"/>
              </a:xfrm>
              <a:prstGeom prst="line">
                <a:avLst/>
              </a:prstGeom>
              <a:noFill/>
              <a:ln w="28575" cap="rnd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51" name="Connecteur droit 187"/>
              <p:cNvCxnSpPr>
                <a:cxnSpLocks noChangeShapeType="1"/>
              </p:cNvCxnSpPr>
              <p:nvPr/>
            </p:nvCxnSpPr>
            <p:spPr bwMode="auto">
              <a:xfrm rot="10800000">
                <a:off x="3555419" y="1238856"/>
                <a:ext cx="88037" cy="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52" name="Connecteur droit 190"/>
              <p:cNvCxnSpPr>
                <a:cxnSpLocks noChangeShapeType="1"/>
              </p:cNvCxnSpPr>
              <p:nvPr/>
            </p:nvCxnSpPr>
            <p:spPr bwMode="auto">
              <a:xfrm rot="10800000">
                <a:off x="3839321" y="1602638"/>
                <a:ext cx="88037" cy="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53" name="Connecteur droit 168"/>
              <p:cNvCxnSpPr>
                <a:cxnSpLocks noChangeShapeType="1"/>
              </p:cNvCxnSpPr>
              <p:nvPr/>
            </p:nvCxnSpPr>
            <p:spPr bwMode="auto">
              <a:xfrm>
                <a:off x="3555418" y="1691961"/>
                <a:ext cx="125527" cy="0"/>
              </a:xfrm>
              <a:prstGeom prst="line">
                <a:avLst/>
              </a:prstGeom>
              <a:noFill/>
              <a:ln w="28575" cap="rnd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sp>
          <p:nvSpPr>
            <p:cNvPr id="156" name="Rectangle 155"/>
            <p:cNvSpPr/>
            <p:nvPr/>
          </p:nvSpPr>
          <p:spPr>
            <a:xfrm>
              <a:off x="2831476" y="1774078"/>
              <a:ext cx="2756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dirty="0">
                  <a:latin typeface="Calibri" pitchFamily="34" charset="0"/>
                  <a:cs typeface="Calibri" pitchFamily="34" charset="0"/>
                </a:rPr>
                <a:t>2</a:t>
              </a:r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2836996" y="2237518"/>
              <a:ext cx="2756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dirty="0">
                  <a:latin typeface="Calibri" pitchFamily="34" charset="0"/>
                  <a:cs typeface="Calibri" pitchFamily="34" charset="0"/>
                </a:rPr>
                <a:t>3</a:t>
              </a:r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2842516" y="2666398"/>
              <a:ext cx="2756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dirty="0">
                  <a:latin typeface="Calibri" pitchFamily="34" charset="0"/>
                  <a:cs typeface="Calibri" pitchFamily="34" charset="0"/>
                </a:rPr>
                <a:t>4</a:t>
              </a:r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2848036" y="3095278"/>
              <a:ext cx="2756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dirty="0">
                  <a:latin typeface="Calibri" pitchFamily="34" charset="0"/>
                  <a:cs typeface="Calibri" pitchFamily="34" charset="0"/>
                </a:rPr>
                <a:t>5</a:t>
              </a:r>
            </a:p>
          </p:txBody>
        </p:sp>
      </p:grpSp>
      <p:grpSp>
        <p:nvGrpSpPr>
          <p:cNvPr id="314" name="Grouper 313"/>
          <p:cNvGrpSpPr/>
          <p:nvPr/>
        </p:nvGrpSpPr>
        <p:grpSpPr>
          <a:xfrm>
            <a:off x="5246470" y="404854"/>
            <a:ext cx="3503783" cy="1575432"/>
            <a:chOff x="5246470" y="404854"/>
            <a:chExt cx="3503783" cy="1575432"/>
          </a:xfrm>
        </p:grpSpPr>
        <p:sp>
          <p:nvSpPr>
            <p:cNvPr id="48" name="ZoneTexte 47"/>
            <p:cNvSpPr txBox="1"/>
            <p:nvPr/>
          </p:nvSpPr>
          <p:spPr>
            <a:xfrm>
              <a:off x="6638790" y="816218"/>
              <a:ext cx="21114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Dihydroxyacétone</a:t>
              </a:r>
              <a:r>
                <a:rPr lang="fr-FR" b="1" dirty="0">
                  <a:latin typeface="Calibri" pitchFamily="34" charset="0"/>
                  <a:cs typeface="Calibri" pitchFamily="34" charset="0"/>
                </a:rPr>
                <a:t> P</a:t>
              </a:r>
            </a:p>
          </p:txBody>
        </p:sp>
        <p:cxnSp>
          <p:nvCxnSpPr>
            <p:cNvPr id="160" name="Connecteur droit 159"/>
            <p:cNvCxnSpPr/>
            <p:nvPr/>
          </p:nvCxnSpPr>
          <p:spPr bwMode="auto">
            <a:xfrm rot="5400000">
              <a:off x="5369167" y="1578074"/>
              <a:ext cx="215997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61" name="ZoneTexte 160"/>
            <p:cNvSpPr txBox="1"/>
            <p:nvPr/>
          </p:nvSpPr>
          <p:spPr>
            <a:xfrm>
              <a:off x="5337958" y="1197398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latin typeface="Calibri" pitchFamily="34" charset="0"/>
                  <a:cs typeface="Calibri" pitchFamily="34" charset="0"/>
                </a:rPr>
                <a:t>C</a:t>
              </a:r>
            </a:p>
          </p:txBody>
        </p:sp>
        <p:sp>
          <p:nvSpPr>
            <p:cNvPr id="162" name="ZoneTexte 161"/>
            <p:cNvSpPr txBox="1"/>
            <p:nvPr/>
          </p:nvSpPr>
          <p:spPr>
            <a:xfrm>
              <a:off x="5650472" y="1184007"/>
              <a:ext cx="3241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latin typeface="Calibri" pitchFamily="34" charset="0"/>
                  <a:cs typeface="Calibri" pitchFamily="34" charset="0"/>
                </a:rPr>
                <a:t>O</a:t>
              </a:r>
            </a:p>
          </p:txBody>
        </p:sp>
        <p:cxnSp>
          <p:nvCxnSpPr>
            <p:cNvPr id="163" name="Connecteur droit 162"/>
            <p:cNvCxnSpPr/>
            <p:nvPr/>
          </p:nvCxnSpPr>
          <p:spPr bwMode="auto">
            <a:xfrm rot="5400000">
              <a:off x="5369153" y="1165787"/>
              <a:ext cx="215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64" name="Rectangle 163"/>
            <p:cNvSpPr/>
            <p:nvPr/>
          </p:nvSpPr>
          <p:spPr>
            <a:xfrm>
              <a:off x="5246470" y="887709"/>
              <a:ext cx="27603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1</a:t>
              </a:r>
            </a:p>
          </p:txBody>
        </p:sp>
        <p:grpSp>
          <p:nvGrpSpPr>
            <p:cNvPr id="165" name="Groupe 208"/>
            <p:cNvGrpSpPr/>
            <p:nvPr/>
          </p:nvGrpSpPr>
          <p:grpSpPr>
            <a:xfrm>
              <a:off x="5563830" y="1350434"/>
              <a:ext cx="144242" cy="49761"/>
              <a:chOff x="1394900" y="3630526"/>
              <a:chExt cx="180242" cy="49761"/>
            </a:xfrm>
          </p:grpSpPr>
          <p:cxnSp>
            <p:nvCxnSpPr>
              <p:cNvPr id="166" name="Connecteur droit 165"/>
              <p:cNvCxnSpPr/>
              <p:nvPr/>
            </p:nvCxnSpPr>
            <p:spPr bwMode="auto">
              <a:xfrm rot="10800000">
                <a:off x="1394900" y="3630526"/>
                <a:ext cx="180000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7" name="Connecteur droit 166"/>
              <p:cNvCxnSpPr/>
              <p:nvPr/>
            </p:nvCxnSpPr>
            <p:spPr bwMode="auto">
              <a:xfrm rot="10800000">
                <a:off x="1395142" y="3680286"/>
                <a:ext cx="180000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73" name="ZoneTexte 172"/>
            <p:cNvSpPr txBox="1"/>
            <p:nvPr/>
          </p:nvSpPr>
          <p:spPr>
            <a:xfrm>
              <a:off x="5335135" y="1603524"/>
              <a:ext cx="7602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CH</a:t>
              </a:r>
              <a:r>
                <a:rPr lang="fr-FR" sz="1600" b="1" baseline="-250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2</a:t>
              </a:r>
              <a:r>
                <a:rPr lang="fr-FR" sz="16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OH</a:t>
              </a:r>
            </a:p>
          </p:txBody>
        </p:sp>
        <p:grpSp>
          <p:nvGrpSpPr>
            <p:cNvPr id="176" name="Grouper 175"/>
            <p:cNvGrpSpPr/>
            <p:nvPr/>
          </p:nvGrpSpPr>
          <p:grpSpPr>
            <a:xfrm>
              <a:off x="5326261" y="404854"/>
              <a:ext cx="1222813" cy="1017549"/>
              <a:chOff x="2616508" y="1085234"/>
              <a:chExt cx="1320414" cy="1098766"/>
            </a:xfrm>
          </p:grpSpPr>
          <p:sp>
            <p:nvSpPr>
              <p:cNvPr id="177" name="Rectangle 176"/>
              <p:cNvSpPr/>
              <p:nvPr/>
            </p:nvSpPr>
            <p:spPr>
              <a:xfrm>
                <a:off x="2616508" y="1483477"/>
                <a:ext cx="63350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600" b="1" dirty="0">
                    <a:latin typeface="Calibri" pitchFamily="34" charset="0"/>
                    <a:cs typeface="Calibri" pitchFamily="34" charset="0"/>
                  </a:rPr>
                  <a:t>CH</a:t>
                </a:r>
                <a:r>
                  <a:rPr lang="fr-FR" sz="1600" b="1" baseline="-25000" dirty="0">
                    <a:latin typeface="Calibri" pitchFamily="34" charset="0"/>
                    <a:cs typeface="Calibri" pitchFamily="34" charset="0"/>
                  </a:rPr>
                  <a:t>2</a:t>
                </a:r>
                <a:r>
                  <a:rPr lang="fr-FR" sz="1600" b="1" dirty="0">
                    <a:latin typeface="Calibri" pitchFamily="34" charset="0"/>
                    <a:cs typeface="Calibri" pitchFamily="34" charset="0"/>
                  </a:rPr>
                  <a:t>O</a:t>
                </a:r>
              </a:p>
            </p:txBody>
          </p:sp>
          <p:sp>
            <p:nvSpPr>
              <p:cNvPr id="178" name="ZoneTexte 178"/>
              <p:cNvSpPr txBox="1">
                <a:spLocks noChangeArrowheads="1"/>
              </p:cNvSpPr>
              <p:nvPr/>
            </p:nvSpPr>
            <p:spPr bwMode="auto">
              <a:xfrm>
                <a:off x="3297058" y="1845446"/>
                <a:ext cx="32573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600" b="1" dirty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O</a:t>
                </a:r>
              </a:p>
            </p:txBody>
          </p:sp>
          <p:sp>
            <p:nvSpPr>
              <p:cNvPr id="179" name="ZoneTexte 160"/>
              <p:cNvSpPr txBox="1">
                <a:spLocks noChangeArrowheads="1"/>
              </p:cNvSpPr>
              <p:nvPr/>
            </p:nvSpPr>
            <p:spPr bwMode="auto">
              <a:xfrm>
                <a:off x="3611192" y="1482234"/>
                <a:ext cx="32573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600" b="1" dirty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O</a:t>
                </a:r>
              </a:p>
            </p:txBody>
          </p:sp>
          <p:sp>
            <p:nvSpPr>
              <p:cNvPr id="180" name="ZoneTexte 161"/>
              <p:cNvSpPr txBox="1">
                <a:spLocks noChangeArrowheads="1"/>
              </p:cNvSpPr>
              <p:nvPr/>
            </p:nvSpPr>
            <p:spPr bwMode="auto">
              <a:xfrm>
                <a:off x="3321904" y="1484628"/>
                <a:ext cx="293871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600" b="1" dirty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P</a:t>
                </a:r>
              </a:p>
            </p:txBody>
          </p:sp>
          <p:cxnSp>
            <p:nvCxnSpPr>
              <p:cNvPr id="181" name="Connecteur droit 168"/>
              <p:cNvCxnSpPr>
                <a:cxnSpLocks noChangeShapeType="1"/>
              </p:cNvCxnSpPr>
              <p:nvPr/>
            </p:nvCxnSpPr>
            <p:spPr bwMode="auto">
              <a:xfrm>
                <a:off x="3231677" y="1687173"/>
                <a:ext cx="142799" cy="0"/>
              </a:xfrm>
              <a:prstGeom prst="line">
                <a:avLst/>
              </a:prstGeom>
              <a:noFill/>
              <a:ln w="28575" cap="rnd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82" name="Connecteur droit 170"/>
              <p:cNvCxnSpPr>
                <a:cxnSpLocks noChangeShapeType="1"/>
              </p:cNvCxnSpPr>
              <p:nvPr/>
            </p:nvCxnSpPr>
            <p:spPr bwMode="auto">
              <a:xfrm rot="5400000">
                <a:off x="3375871" y="1877752"/>
                <a:ext cx="124523" cy="0"/>
              </a:xfrm>
              <a:prstGeom prst="line">
                <a:avLst/>
              </a:prstGeom>
              <a:noFill/>
              <a:ln w="28575" cap="rnd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83" name="Connecteur droit 171"/>
              <p:cNvCxnSpPr>
                <a:cxnSpLocks noChangeShapeType="1"/>
              </p:cNvCxnSpPr>
              <p:nvPr/>
            </p:nvCxnSpPr>
            <p:spPr bwMode="auto">
              <a:xfrm rot="5400000">
                <a:off x="3420475" y="1877752"/>
                <a:ext cx="124523" cy="0"/>
              </a:xfrm>
              <a:prstGeom prst="line">
                <a:avLst/>
              </a:prstGeom>
              <a:noFill/>
              <a:ln w="28575" cap="rnd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184" name="ZoneTexte 181"/>
              <p:cNvSpPr txBox="1">
                <a:spLocks noChangeArrowheads="1"/>
              </p:cNvSpPr>
              <p:nvPr/>
            </p:nvSpPr>
            <p:spPr bwMode="auto">
              <a:xfrm>
                <a:off x="3291528" y="1085234"/>
                <a:ext cx="32573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600" b="1" dirty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O</a:t>
                </a:r>
              </a:p>
            </p:txBody>
          </p:sp>
          <p:cxnSp>
            <p:nvCxnSpPr>
              <p:cNvPr id="185" name="Connecteur droit 184"/>
              <p:cNvCxnSpPr>
                <a:cxnSpLocks noChangeShapeType="1"/>
              </p:cNvCxnSpPr>
              <p:nvPr/>
            </p:nvCxnSpPr>
            <p:spPr bwMode="auto">
              <a:xfrm rot="5400000">
                <a:off x="3378826" y="1487698"/>
                <a:ext cx="146728" cy="0"/>
              </a:xfrm>
              <a:prstGeom prst="line">
                <a:avLst/>
              </a:prstGeom>
              <a:noFill/>
              <a:ln w="28575" cap="rnd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86" name="Connecteur droit 187"/>
              <p:cNvCxnSpPr>
                <a:cxnSpLocks noChangeShapeType="1"/>
              </p:cNvCxnSpPr>
              <p:nvPr/>
            </p:nvCxnSpPr>
            <p:spPr bwMode="auto">
              <a:xfrm rot="10800000">
                <a:off x="3555419" y="1238856"/>
                <a:ext cx="88037" cy="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87" name="Connecteur droit 190"/>
              <p:cNvCxnSpPr>
                <a:cxnSpLocks noChangeShapeType="1"/>
              </p:cNvCxnSpPr>
              <p:nvPr/>
            </p:nvCxnSpPr>
            <p:spPr bwMode="auto">
              <a:xfrm rot="10800000">
                <a:off x="3839321" y="1602638"/>
                <a:ext cx="88037" cy="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88" name="Connecteur droit 168"/>
              <p:cNvCxnSpPr>
                <a:cxnSpLocks noChangeShapeType="1"/>
              </p:cNvCxnSpPr>
              <p:nvPr/>
            </p:nvCxnSpPr>
            <p:spPr bwMode="auto">
              <a:xfrm>
                <a:off x="3555418" y="1691961"/>
                <a:ext cx="125527" cy="0"/>
              </a:xfrm>
              <a:prstGeom prst="line">
                <a:avLst/>
              </a:prstGeom>
              <a:noFill/>
              <a:ln w="28575" cap="rnd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sp>
          <p:nvSpPr>
            <p:cNvPr id="189" name="Rectangle 188"/>
            <p:cNvSpPr/>
            <p:nvPr/>
          </p:nvSpPr>
          <p:spPr>
            <a:xfrm>
              <a:off x="5251990" y="1256109"/>
              <a:ext cx="2756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2</a:t>
              </a:r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5257510" y="1672509"/>
              <a:ext cx="2756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3</a:t>
              </a:r>
            </a:p>
          </p:txBody>
        </p:sp>
      </p:grpSp>
      <p:sp>
        <p:nvSpPr>
          <p:cNvPr id="232" name="Rectangle à coins arrondis 231"/>
          <p:cNvSpPr/>
          <p:nvPr/>
        </p:nvSpPr>
        <p:spPr>
          <a:xfrm>
            <a:off x="4801599" y="2348643"/>
            <a:ext cx="1879396" cy="1687497"/>
          </a:xfrm>
          <a:prstGeom prst="roundRect">
            <a:avLst/>
          </a:prstGeom>
          <a:solidFill>
            <a:schemeClr val="accent3">
              <a:lumMod val="20000"/>
              <a:lumOff val="80000"/>
              <a:alpha val="45000"/>
            </a:schemeClr>
          </a:solidFill>
          <a:ln w="28575" cmpd="sng"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13" name="Grouper 312"/>
          <p:cNvGrpSpPr/>
          <p:nvPr/>
        </p:nvGrpSpPr>
        <p:grpSpPr>
          <a:xfrm>
            <a:off x="4800893" y="1974955"/>
            <a:ext cx="2039328" cy="2049488"/>
            <a:chOff x="4800893" y="1974955"/>
            <a:chExt cx="2039328" cy="2049488"/>
          </a:xfrm>
        </p:grpSpPr>
        <p:sp>
          <p:nvSpPr>
            <p:cNvPr id="47" name="ZoneTexte 46"/>
            <p:cNvSpPr txBox="1"/>
            <p:nvPr/>
          </p:nvSpPr>
          <p:spPr>
            <a:xfrm>
              <a:off x="4800893" y="1974955"/>
              <a:ext cx="20393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Glycéraldéhyde</a:t>
              </a:r>
              <a:r>
                <a:rPr lang="fr-FR" b="1" dirty="0">
                  <a:latin typeface="Calibri" pitchFamily="34" charset="0"/>
                  <a:cs typeface="Calibri" pitchFamily="34" charset="0"/>
                </a:rPr>
                <a:t> 3-P</a:t>
              </a:r>
            </a:p>
          </p:txBody>
        </p:sp>
        <p:grpSp>
          <p:nvGrpSpPr>
            <p:cNvPr id="194" name="Groupe 208"/>
            <p:cNvGrpSpPr/>
            <p:nvPr/>
          </p:nvGrpSpPr>
          <p:grpSpPr>
            <a:xfrm rot="8392277">
              <a:off x="5579896" y="2600106"/>
              <a:ext cx="144242" cy="49761"/>
              <a:chOff x="1394900" y="3630526"/>
              <a:chExt cx="180242" cy="49761"/>
            </a:xfrm>
          </p:grpSpPr>
          <p:cxnSp>
            <p:nvCxnSpPr>
              <p:cNvPr id="195" name="Connecteur droit 194"/>
              <p:cNvCxnSpPr/>
              <p:nvPr/>
            </p:nvCxnSpPr>
            <p:spPr bwMode="auto">
              <a:xfrm rot="10800000">
                <a:off x="1394900" y="3630526"/>
                <a:ext cx="180000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6" name="Connecteur droit 195"/>
              <p:cNvCxnSpPr/>
              <p:nvPr/>
            </p:nvCxnSpPr>
            <p:spPr bwMode="auto">
              <a:xfrm rot="10800000">
                <a:off x="1395142" y="3680286"/>
                <a:ext cx="180000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97" name="Rectangle 196"/>
            <p:cNvSpPr/>
            <p:nvPr/>
          </p:nvSpPr>
          <p:spPr>
            <a:xfrm>
              <a:off x="5304715" y="3557501"/>
              <a:ext cx="2756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3</a:t>
              </a:r>
            </a:p>
          </p:txBody>
        </p:sp>
        <p:sp>
          <p:nvSpPr>
            <p:cNvPr id="198" name="ZoneTexte 197"/>
            <p:cNvSpPr txBox="1"/>
            <p:nvPr/>
          </p:nvSpPr>
          <p:spPr>
            <a:xfrm>
              <a:off x="5036810" y="2319137"/>
              <a:ext cx="3141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latin typeface="Calibri" pitchFamily="34" charset="0"/>
                  <a:cs typeface="Calibri" pitchFamily="34" charset="0"/>
                </a:rPr>
                <a:t>H</a:t>
              </a:r>
            </a:p>
          </p:txBody>
        </p:sp>
        <p:sp>
          <p:nvSpPr>
            <p:cNvPr id="201" name="ZoneTexte 200"/>
            <p:cNvSpPr txBox="1"/>
            <p:nvPr/>
          </p:nvSpPr>
          <p:spPr>
            <a:xfrm>
              <a:off x="5362224" y="2550216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latin typeface="Calibri" pitchFamily="34" charset="0"/>
                  <a:cs typeface="Calibri" pitchFamily="34" charset="0"/>
                </a:rPr>
                <a:t>C</a:t>
              </a:r>
            </a:p>
          </p:txBody>
        </p:sp>
        <p:cxnSp>
          <p:nvCxnSpPr>
            <p:cNvPr id="202" name="Connecteur droit 201"/>
            <p:cNvCxnSpPr/>
            <p:nvPr/>
          </p:nvCxnSpPr>
          <p:spPr bwMode="auto">
            <a:xfrm rot="5400000">
              <a:off x="5402518" y="2945152"/>
              <a:ext cx="215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3" name="ZoneTexte 202"/>
            <p:cNvSpPr txBox="1"/>
            <p:nvPr/>
          </p:nvSpPr>
          <p:spPr>
            <a:xfrm>
              <a:off x="4990020" y="2970136"/>
              <a:ext cx="3145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latin typeface="Calibri" pitchFamily="34" charset="0"/>
                  <a:cs typeface="Calibri" pitchFamily="34" charset="0"/>
                </a:rPr>
                <a:t>H</a:t>
              </a:r>
            </a:p>
          </p:txBody>
        </p:sp>
        <p:cxnSp>
          <p:nvCxnSpPr>
            <p:cNvPr id="204" name="Connecteur droit 203"/>
            <p:cNvCxnSpPr/>
            <p:nvPr/>
          </p:nvCxnSpPr>
          <p:spPr bwMode="auto">
            <a:xfrm rot="10800000">
              <a:off x="5597298" y="3151305"/>
              <a:ext cx="143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5" name="Connecteur droit 204"/>
            <p:cNvCxnSpPr/>
            <p:nvPr/>
          </p:nvCxnSpPr>
          <p:spPr bwMode="auto">
            <a:xfrm rot="10800000">
              <a:off x="5223640" y="3159556"/>
              <a:ext cx="215997" cy="262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6" name="ZoneTexte 205"/>
            <p:cNvSpPr txBox="1"/>
            <p:nvPr/>
          </p:nvSpPr>
          <p:spPr>
            <a:xfrm>
              <a:off x="5372982" y="2961496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latin typeface="Calibri" pitchFamily="34" charset="0"/>
                  <a:cs typeface="Calibri" pitchFamily="34" charset="0"/>
                </a:rPr>
                <a:t>C</a:t>
              </a:r>
            </a:p>
          </p:txBody>
        </p:sp>
        <p:sp>
          <p:nvSpPr>
            <p:cNvPr id="207" name="ZoneTexte 206"/>
            <p:cNvSpPr txBox="1"/>
            <p:nvPr/>
          </p:nvSpPr>
          <p:spPr>
            <a:xfrm>
              <a:off x="5674819" y="2956108"/>
              <a:ext cx="4528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latin typeface="Calibri" pitchFamily="34" charset="0"/>
                  <a:cs typeface="Calibri" pitchFamily="34" charset="0"/>
                </a:rPr>
                <a:t>OH</a:t>
              </a:r>
            </a:p>
          </p:txBody>
        </p:sp>
        <p:cxnSp>
          <p:nvCxnSpPr>
            <p:cNvPr id="208" name="Connecteur droit 207"/>
            <p:cNvCxnSpPr/>
            <p:nvPr/>
          </p:nvCxnSpPr>
          <p:spPr bwMode="auto">
            <a:xfrm rot="5400000">
              <a:off x="5407944" y="3349072"/>
              <a:ext cx="215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209" name="Grouper 208"/>
            <p:cNvGrpSpPr/>
            <p:nvPr/>
          </p:nvGrpSpPr>
          <p:grpSpPr>
            <a:xfrm>
              <a:off x="5367606" y="3006894"/>
              <a:ext cx="1222813" cy="1017549"/>
              <a:chOff x="2616508" y="1085234"/>
              <a:chExt cx="1320414" cy="1098766"/>
            </a:xfrm>
          </p:grpSpPr>
          <p:sp>
            <p:nvSpPr>
              <p:cNvPr id="210" name="Rectangle 209"/>
              <p:cNvSpPr/>
              <p:nvPr/>
            </p:nvSpPr>
            <p:spPr>
              <a:xfrm>
                <a:off x="2616508" y="1483477"/>
                <a:ext cx="63350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600" b="1" dirty="0">
                    <a:latin typeface="Calibri" pitchFamily="34" charset="0"/>
                    <a:cs typeface="Calibri" pitchFamily="34" charset="0"/>
                  </a:rPr>
                  <a:t>CH</a:t>
                </a:r>
                <a:r>
                  <a:rPr lang="fr-FR" sz="1600" b="1" baseline="-25000" dirty="0">
                    <a:latin typeface="Calibri" pitchFamily="34" charset="0"/>
                    <a:cs typeface="Calibri" pitchFamily="34" charset="0"/>
                  </a:rPr>
                  <a:t>2</a:t>
                </a:r>
                <a:r>
                  <a:rPr lang="fr-FR" sz="1600" b="1" dirty="0">
                    <a:latin typeface="Calibri" pitchFamily="34" charset="0"/>
                    <a:cs typeface="Calibri" pitchFamily="34" charset="0"/>
                  </a:rPr>
                  <a:t>O</a:t>
                </a:r>
              </a:p>
            </p:txBody>
          </p:sp>
          <p:sp>
            <p:nvSpPr>
              <p:cNvPr id="211" name="ZoneTexte 178"/>
              <p:cNvSpPr txBox="1">
                <a:spLocks noChangeArrowheads="1"/>
              </p:cNvSpPr>
              <p:nvPr/>
            </p:nvSpPr>
            <p:spPr bwMode="auto">
              <a:xfrm>
                <a:off x="3297058" y="1845446"/>
                <a:ext cx="32573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600" b="1" dirty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O</a:t>
                </a:r>
              </a:p>
            </p:txBody>
          </p:sp>
          <p:sp>
            <p:nvSpPr>
              <p:cNvPr id="212" name="ZoneTexte 160"/>
              <p:cNvSpPr txBox="1">
                <a:spLocks noChangeArrowheads="1"/>
              </p:cNvSpPr>
              <p:nvPr/>
            </p:nvSpPr>
            <p:spPr bwMode="auto">
              <a:xfrm>
                <a:off x="3611192" y="1482234"/>
                <a:ext cx="32573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600" b="1" dirty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O</a:t>
                </a:r>
              </a:p>
            </p:txBody>
          </p:sp>
          <p:sp>
            <p:nvSpPr>
              <p:cNvPr id="213" name="ZoneTexte 161"/>
              <p:cNvSpPr txBox="1">
                <a:spLocks noChangeArrowheads="1"/>
              </p:cNvSpPr>
              <p:nvPr/>
            </p:nvSpPr>
            <p:spPr bwMode="auto">
              <a:xfrm>
                <a:off x="3321904" y="1484628"/>
                <a:ext cx="293871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600" b="1" dirty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P</a:t>
                </a:r>
              </a:p>
            </p:txBody>
          </p:sp>
          <p:cxnSp>
            <p:nvCxnSpPr>
              <p:cNvPr id="214" name="Connecteur droit 168"/>
              <p:cNvCxnSpPr>
                <a:cxnSpLocks noChangeShapeType="1"/>
              </p:cNvCxnSpPr>
              <p:nvPr/>
            </p:nvCxnSpPr>
            <p:spPr bwMode="auto">
              <a:xfrm>
                <a:off x="3231677" y="1687173"/>
                <a:ext cx="142799" cy="0"/>
              </a:xfrm>
              <a:prstGeom prst="line">
                <a:avLst/>
              </a:prstGeom>
              <a:noFill/>
              <a:ln w="28575" cap="rnd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15" name="Connecteur droit 170"/>
              <p:cNvCxnSpPr>
                <a:cxnSpLocks noChangeShapeType="1"/>
              </p:cNvCxnSpPr>
              <p:nvPr/>
            </p:nvCxnSpPr>
            <p:spPr bwMode="auto">
              <a:xfrm rot="5400000">
                <a:off x="3375871" y="1877752"/>
                <a:ext cx="124523" cy="0"/>
              </a:xfrm>
              <a:prstGeom prst="line">
                <a:avLst/>
              </a:prstGeom>
              <a:noFill/>
              <a:ln w="28575" cap="rnd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16" name="Connecteur droit 171"/>
              <p:cNvCxnSpPr>
                <a:cxnSpLocks noChangeShapeType="1"/>
              </p:cNvCxnSpPr>
              <p:nvPr/>
            </p:nvCxnSpPr>
            <p:spPr bwMode="auto">
              <a:xfrm rot="5400000">
                <a:off x="3420475" y="1877752"/>
                <a:ext cx="124523" cy="0"/>
              </a:xfrm>
              <a:prstGeom prst="line">
                <a:avLst/>
              </a:prstGeom>
              <a:noFill/>
              <a:ln w="28575" cap="rnd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217" name="ZoneTexte 181"/>
              <p:cNvSpPr txBox="1">
                <a:spLocks noChangeArrowheads="1"/>
              </p:cNvSpPr>
              <p:nvPr/>
            </p:nvSpPr>
            <p:spPr bwMode="auto">
              <a:xfrm>
                <a:off x="3291528" y="1085234"/>
                <a:ext cx="32573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600" b="1" dirty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O</a:t>
                </a:r>
              </a:p>
            </p:txBody>
          </p:sp>
          <p:cxnSp>
            <p:nvCxnSpPr>
              <p:cNvPr id="218" name="Connecteur droit 184"/>
              <p:cNvCxnSpPr>
                <a:cxnSpLocks noChangeShapeType="1"/>
              </p:cNvCxnSpPr>
              <p:nvPr/>
            </p:nvCxnSpPr>
            <p:spPr bwMode="auto">
              <a:xfrm rot="5400000">
                <a:off x="3378826" y="1487698"/>
                <a:ext cx="146728" cy="0"/>
              </a:xfrm>
              <a:prstGeom prst="line">
                <a:avLst/>
              </a:prstGeom>
              <a:noFill/>
              <a:ln w="28575" cap="rnd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19" name="Connecteur droit 187"/>
              <p:cNvCxnSpPr>
                <a:cxnSpLocks noChangeShapeType="1"/>
              </p:cNvCxnSpPr>
              <p:nvPr/>
            </p:nvCxnSpPr>
            <p:spPr bwMode="auto">
              <a:xfrm rot="10800000">
                <a:off x="3555419" y="1238856"/>
                <a:ext cx="88037" cy="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20" name="Connecteur droit 190"/>
              <p:cNvCxnSpPr>
                <a:cxnSpLocks noChangeShapeType="1"/>
              </p:cNvCxnSpPr>
              <p:nvPr/>
            </p:nvCxnSpPr>
            <p:spPr bwMode="auto">
              <a:xfrm rot="10800000">
                <a:off x="3839321" y="1602638"/>
                <a:ext cx="88037" cy="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21" name="Connecteur droit 168"/>
              <p:cNvCxnSpPr>
                <a:cxnSpLocks noChangeShapeType="1"/>
              </p:cNvCxnSpPr>
              <p:nvPr/>
            </p:nvCxnSpPr>
            <p:spPr bwMode="auto">
              <a:xfrm>
                <a:off x="3555418" y="1691961"/>
                <a:ext cx="125527" cy="0"/>
              </a:xfrm>
              <a:prstGeom prst="line">
                <a:avLst/>
              </a:prstGeom>
              <a:noFill/>
              <a:ln w="28575" cap="rnd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sp>
          <p:nvSpPr>
            <p:cNvPr id="222" name="Rectangle 221"/>
            <p:cNvSpPr/>
            <p:nvPr/>
          </p:nvSpPr>
          <p:spPr>
            <a:xfrm>
              <a:off x="5288447" y="2680821"/>
              <a:ext cx="2756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1</a:t>
              </a:r>
            </a:p>
          </p:txBody>
        </p:sp>
        <p:sp>
          <p:nvSpPr>
            <p:cNvPr id="223" name="Rectangle 222"/>
            <p:cNvSpPr/>
            <p:nvPr/>
          </p:nvSpPr>
          <p:spPr>
            <a:xfrm>
              <a:off x="5293967" y="3109701"/>
              <a:ext cx="2756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2</a:t>
              </a:r>
            </a:p>
          </p:txBody>
        </p:sp>
        <p:cxnSp>
          <p:nvCxnSpPr>
            <p:cNvPr id="225" name="Connecteur droit 224"/>
            <p:cNvCxnSpPr/>
            <p:nvPr/>
          </p:nvCxnSpPr>
          <p:spPr bwMode="auto">
            <a:xfrm rot="2407723" flipH="1">
              <a:off x="5277013" y="2606025"/>
              <a:ext cx="144048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7" name="ZoneTexte 226"/>
            <p:cNvSpPr txBox="1"/>
            <p:nvPr/>
          </p:nvSpPr>
          <p:spPr>
            <a:xfrm>
              <a:off x="5654017" y="2316516"/>
              <a:ext cx="3257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latin typeface="Calibri" pitchFamily="34" charset="0"/>
                  <a:cs typeface="Calibri" pitchFamily="34" charset="0"/>
                </a:rPr>
                <a:t>O</a:t>
              </a:r>
            </a:p>
          </p:txBody>
        </p:sp>
      </p:grpSp>
      <p:sp>
        <p:nvSpPr>
          <p:cNvPr id="228" name="ZoneTexte 227"/>
          <p:cNvSpPr txBox="1"/>
          <p:nvPr/>
        </p:nvSpPr>
        <p:spPr>
          <a:xfrm>
            <a:off x="402363" y="2406425"/>
            <a:ext cx="1817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403152"/>
                </a:solidFill>
                <a:latin typeface="Calibri" pitchFamily="34" charset="0"/>
                <a:cs typeface="Calibri" pitchFamily="34" charset="0"/>
              </a:rPr>
              <a:t>Fructose </a:t>
            </a:r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1,</a:t>
            </a:r>
            <a:r>
              <a:rPr lang="fr-FR" b="1" dirty="0">
                <a:solidFill>
                  <a:srgbClr val="403152"/>
                </a:solidFill>
                <a:latin typeface="Calibri" pitchFamily="34" charset="0"/>
                <a:cs typeface="Calibri" pitchFamily="34" charset="0"/>
              </a:rPr>
              <a:t>6</a:t>
            </a:r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-bis</a:t>
            </a:r>
            <a:r>
              <a:rPr lang="fr-FR" b="1" dirty="0">
                <a:latin typeface="Calibri" pitchFamily="34" charset="0"/>
                <a:cs typeface="Calibri" pitchFamily="34" charset="0"/>
              </a:rPr>
              <a:t>P</a:t>
            </a:r>
          </a:p>
        </p:txBody>
      </p:sp>
      <p:sp>
        <p:nvSpPr>
          <p:cNvPr id="230" name="Rectangle 229"/>
          <p:cNvSpPr/>
          <p:nvPr/>
        </p:nvSpPr>
        <p:spPr>
          <a:xfrm>
            <a:off x="3792970" y="1649491"/>
            <a:ext cx="10708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000" b="1" dirty="0" err="1">
                <a:solidFill>
                  <a:srgbClr val="376092"/>
                </a:solidFill>
              </a:rPr>
              <a:t>aldolase</a:t>
            </a:r>
            <a:endParaRPr lang="fr-FR" sz="2000" b="1" dirty="0">
              <a:solidFill>
                <a:srgbClr val="376092"/>
              </a:solidFill>
            </a:endParaRPr>
          </a:p>
        </p:txBody>
      </p:sp>
      <p:grpSp>
        <p:nvGrpSpPr>
          <p:cNvPr id="315" name="Grouper 314"/>
          <p:cNvGrpSpPr/>
          <p:nvPr/>
        </p:nvGrpSpPr>
        <p:grpSpPr>
          <a:xfrm>
            <a:off x="873531" y="4439772"/>
            <a:ext cx="2111463" cy="1793589"/>
            <a:chOff x="873531" y="4439772"/>
            <a:chExt cx="2111463" cy="1793589"/>
          </a:xfrm>
        </p:grpSpPr>
        <p:sp>
          <p:nvSpPr>
            <p:cNvPr id="233" name="ZoneTexte 232"/>
            <p:cNvSpPr txBox="1"/>
            <p:nvPr/>
          </p:nvSpPr>
          <p:spPr>
            <a:xfrm>
              <a:off x="873531" y="5864029"/>
              <a:ext cx="21114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Dihydroxyacétone</a:t>
              </a:r>
              <a:r>
                <a:rPr lang="fr-FR" b="1" dirty="0">
                  <a:latin typeface="Calibri" pitchFamily="34" charset="0"/>
                  <a:cs typeface="Calibri" pitchFamily="34" charset="0"/>
                </a:rPr>
                <a:t> P</a:t>
              </a:r>
            </a:p>
          </p:txBody>
        </p:sp>
        <p:cxnSp>
          <p:nvCxnSpPr>
            <p:cNvPr id="234" name="Connecteur droit 233"/>
            <p:cNvCxnSpPr/>
            <p:nvPr/>
          </p:nvCxnSpPr>
          <p:spPr bwMode="auto">
            <a:xfrm rot="5400000">
              <a:off x="1754106" y="5612992"/>
              <a:ext cx="215997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35" name="ZoneTexte 234"/>
            <p:cNvSpPr txBox="1"/>
            <p:nvPr/>
          </p:nvSpPr>
          <p:spPr>
            <a:xfrm>
              <a:off x="1722897" y="5232316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C</a:t>
              </a:r>
            </a:p>
          </p:txBody>
        </p:sp>
        <p:sp>
          <p:nvSpPr>
            <p:cNvPr id="236" name="ZoneTexte 235"/>
            <p:cNvSpPr txBox="1"/>
            <p:nvPr/>
          </p:nvSpPr>
          <p:spPr>
            <a:xfrm>
              <a:off x="2035411" y="5218925"/>
              <a:ext cx="3241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O</a:t>
              </a:r>
            </a:p>
          </p:txBody>
        </p:sp>
        <p:cxnSp>
          <p:nvCxnSpPr>
            <p:cNvPr id="237" name="Connecteur droit 236"/>
            <p:cNvCxnSpPr/>
            <p:nvPr/>
          </p:nvCxnSpPr>
          <p:spPr bwMode="auto">
            <a:xfrm rot="5400000">
              <a:off x="1754092" y="5200705"/>
              <a:ext cx="215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38" name="Rectangle 237"/>
            <p:cNvSpPr/>
            <p:nvPr/>
          </p:nvSpPr>
          <p:spPr>
            <a:xfrm>
              <a:off x="1631409" y="4922627"/>
              <a:ext cx="27603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dirty="0">
                  <a:latin typeface="Calibri" pitchFamily="34" charset="0"/>
                  <a:cs typeface="Calibri" pitchFamily="34" charset="0"/>
                </a:rPr>
                <a:t>1</a:t>
              </a:r>
            </a:p>
          </p:txBody>
        </p:sp>
        <p:grpSp>
          <p:nvGrpSpPr>
            <p:cNvPr id="239" name="Groupe 208"/>
            <p:cNvGrpSpPr/>
            <p:nvPr/>
          </p:nvGrpSpPr>
          <p:grpSpPr>
            <a:xfrm>
              <a:off x="1948769" y="5385352"/>
              <a:ext cx="144242" cy="49761"/>
              <a:chOff x="1394900" y="3630526"/>
              <a:chExt cx="180242" cy="49761"/>
            </a:xfrm>
          </p:grpSpPr>
          <p:cxnSp>
            <p:nvCxnSpPr>
              <p:cNvPr id="240" name="Connecteur droit 239"/>
              <p:cNvCxnSpPr/>
              <p:nvPr/>
            </p:nvCxnSpPr>
            <p:spPr bwMode="auto">
              <a:xfrm rot="10800000">
                <a:off x="1394900" y="3630526"/>
                <a:ext cx="180000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1" name="Connecteur droit 240"/>
              <p:cNvCxnSpPr/>
              <p:nvPr/>
            </p:nvCxnSpPr>
            <p:spPr bwMode="auto">
              <a:xfrm rot="10800000">
                <a:off x="1395142" y="3680286"/>
                <a:ext cx="180000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42" name="ZoneTexte 241"/>
            <p:cNvSpPr txBox="1"/>
            <p:nvPr/>
          </p:nvSpPr>
          <p:spPr>
            <a:xfrm>
              <a:off x="1720074" y="5638442"/>
              <a:ext cx="7602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CH</a:t>
              </a:r>
              <a:r>
                <a:rPr lang="fr-FR" sz="1600" b="1" baseline="-25000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2</a:t>
              </a:r>
              <a:r>
                <a:rPr lang="fr-FR" sz="16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OH</a:t>
              </a:r>
            </a:p>
          </p:txBody>
        </p:sp>
        <p:grpSp>
          <p:nvGrpSpPr>
            <p:cNvPr id="243" name="Grouper 242"/>
            <p:cNvGrpSpPr/>
            <p:nvPr/>
          </p:nvGrpSpPr>
          <p:grpSpPr>
            <a:xfrm>
              <a:off x="1711200" y="4439772"/>
              <a:ext cx="1222813" cy="1017549"/>
              <a:chOff x="2616508" y="1085234"/>
              <a:chExt cx="1320414" cy="1098766"/>
            </a:xfrm>
          </p:grpSpPr>
          <p:sp>
            <p:nvSpPr>
              <p:cNvPr id="244" name="Rectangle 243"/>
              <p:cNvSpPr/>
              <p:nvPr/>
            </p:nvSpPr>
            <p:spPr>
              <a:xfrm>
                <a:off x="2616508" y="1483477"/>
                <a:ext cx="63350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600" b="1" dirty="0">
                    <a:latin typeface="Calibri" pitchFamily="34" charset="0"/>
                    <a:cs typeface="Calibri" pitchFamily="34" charset="0"/>
                  </a:rPr>
                  <a:t>CH</a:t>
                </a:r>
                <a:r>
                  <a:rPr lang="fr-FR" sz="1600" b="1" baseline="-25000" dirty="0">
                    <a:latin typeface="Calibri" pitchFamily="34" charset="0"/>
                    <a:cs typeface="Calibri" pitchFamily="34" charset="0"/>
                  </a:rPr>
                  <a:t>2</a:t>
                </a:r>
                <a:r>
                  <a:rPr lang="fr-FR" sz="1600" b="1" dirty="0">
                    <a:latin typeface="Calibri" pitchFamily="34" charset="0"/>
                    <a:cs typeface="Calibri" pitchFamily="34" charset="0"/>
                  </a:rPr>
                  <a:t>O</a:t>
                </a:r>
              </a:p>
            </p:txBody>
          </p:sp>
          <p:sp>
            <p:nvSpPr>
              <p:cNvPr id="245" name="ZoneTexte 178"/>
              <p:cNvSpPr txBox="1">
                <a:spLocks noChangeArrowheads="1"/>
              </p:cNvSpPr>
              <p:nvPr/>
            </p:nvSpPr>
            <p:spPr bwMode="auto">
              <a:xfrm>
                <a:off x="3297058" y="1845446"/>
                <a:ext cx="32573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600" b="1" dirty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O</a:t>
                </a:r>
              </a:p>
            </p:txBody>
          </p:sp>
          <p:sp>
            <p:nvSpPr>
              <p:cNvPr id="246" name="ZoneTexte 160"/>
              <p:cNvSpPr txBox="1">
                <a:spLocks noChangeArrowheads="1"/>
              </p:cNvSpPr>
              <p:nvPr/>
            </p:nvSpPr>
            <p:spPr bwMode="auto">
              <a:xfrm>
                <a:off x="3611192" y="1482234"/>
                <a:ext cx="32573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600" b="1" dirty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O</a:t>
                </a:r>
              </a:p>
            </p:txBody>
          </p:sp>
          <p:sp>
            <p:nvSpPr>
              <p:cNvPr id="247" name="ZoneTexte 161"/>
              <p:cNvSpPr txBox="1">
                <a:spLocks noChangeArrowheads="1"/>
              </p:cNvSpPr>
              <p:nvPr/>
            </p:nvSpPr>
            <p:spPr bwMode="auto">
              <a:xfrm>
                <a:off x="3321904" y="1484628"/>
                <a:ext cx="293871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600" b="1" dirty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P</a:t>
                </a:r>
              </a:p>
            </p:txBody>
          </p:sp>
          <p:cxnSp>
            <p:nvCxnSpPr>
              <p:cNvPr id="248" name="Connecteur droit 168"/>
              <p:cNvCxnSpPr>
                <a:cxnSpLocks noChangeShapeType="1"/>
              </p:cNvCxnSpPr>
              <p:nvPr/>
            </p:nvCxnSpPr>
            <p:spPr bwMode="auto">
              <a:xfrm>
                <a:off x="3231677" y="1687173"/>
                <a:ext cx="142799" cy="0"/>
              </a:xfrm>
              <a:prstGeom prst="line">
                <a:avLst/>
              </a:prstGeom>
              <a:noFill/>
              <a:ln w="28575" cap="rnd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49" name="Connecteur droit 170"/>
              <p:cNvCxnSpPr>
                <a:cxnSpLocks noChangeShapeType="1"/>
              </p:cNvCxnSpPr>
              <p:nvPr/>
            </p:nvCxnSpPr>
            <p:spPr bwMode="auto">
              <a:xfrm rot="5400000">
                <a:off x="3375871" y="1877752"/>
                <a:ext cx="124523" cy="0"/>
              </a:xfrm>
              <a:prstGeom prst="line">
                <a:avLst/>
              </a:prstGeom>
              <a:noFill/>
              <a:ln w="28575" cap="rnd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50" name="Connecteur droit 171"/>
              <p:cNvCxnSpPr>
                <a:cxnSpLocks noChangeShapeType="1"/>
              </p:cNvCxnSpPr>
              <p:nvPr/>
            </p:nvCxnSpPr>
            <p:spPr bwMode="auto">
              <a:xfrm rot="5400000">
                <a:off x="3420475" y="1877752"/>
                <a:ext cx="124523" cy="0"/>
              </a:xfrm>
              <a:prstGeom prst="line">
                <a:avLst/>
              </a:prstGeom>
              <a:noFill/>
              <a:ln w="28575" cap="rnd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251" name="ZoneTexte 181"/>
              <p:cNvSpPr txBox="1">
                <a:spLocks noChangeArrowheads="1"/>
              </p:cNvSpPr>
              <p:nvPr/>
            </p:nvSpPr>
            <p:spPr bwMode="auto">
              <a:xfrm>
                <a:off x="3291528" y="1085234"/>
                <a:ext cx="32573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600" b="1" dirty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O</a:t>
                </a:r>
              </a:p>
            </p:txBody>
          </p:sp>
          <p:cxnSp>
            <p:nvCxnSpPr>
              <p:cNvPr id="252" name="Connecteur droit 251"/>
              <p:cNvCxnSpPr>
                <a:cxnSpLocks noChangeShapeType="1"/>
              </p:cNvCxnSpPr>
              <p:nvPr/>
            </p:nvCxnSpPr>
            <p:spPr bwMode="auto">
              <a:xfrm rot="5400000">
                <a:off x="3378826" y="1487698"/>
                <a:ext cx="146728" cy="0"/>
              </a:xfrm>
              <a:prstGeom prst="line">
                <a:avLst/>
              </a:prstGeom>
              <a:noFill/>
              <a:ln w="28575" cap="rnd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53" name="Connecteur droit 187"/>
              <p:cNvCxnSpPr>
                <a:cxnSpLocks noChangeShapeType="1"/>
              </p:cNvCxnSpPr>
              <p:nvPr/>
            </p:nvCxnSpPr>
            <p:spPr bwMode="auto">
              <a:xfrm rot="10800000">
                <a:off x="3555419" y="1238856"/>
                <a:ext cx="88037" cy="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54" name="Connecteur droit 190"/>
              <p:cNvCxnSpPr>
                <a:cxnSpLocks noChangeShapeType="1"/>
              </p:cNvCxnSpPr>
              <p:nvPr/>
            </p:nvCxnSpPr>
            <p:spPr bwMode="auto">
              <a:xfrm rot="10800000">
                <a:off x="3839321" y="1602638"/>
                <a:ext cx="88037" cy="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55" name="Connecteur droit 168"/>
              <p:cNvCxnSpPr>
                <a:cxnSpLocks noChangeShapeType="1"/>
              </p:cNvCxnSpPr>
              <p:nvPr/>
            </p:nvCxnSpPr>
            <p:spPr bwMode="auto">
              <a:xfrm>
                <a:off x="3555418" y="1691961"/>
                <a:ext cx="125527" cy="0"/>
              </a:xfrm>
              <a:prstGeom prst="line">
                <a:avLst/>
              </a:prstGeom>
              <a:noFill/>
              <a:ln w="28575" cap="rnd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sp>
          <p:nvSpPr>
            <p:cNvPr id="256" name="Rectangle 255"/>
            <p:cNvSpPr/>
            <p:nvPr/>
          </p:nvSpPr>
          <p:spPr>
            <a:xfrm>
              <a:off x="1636929" y="5291027"/>
              <a:ext cx="2756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2</a:t>
              </a:r>
            </a:p>
          </p:txBody>
        </p:sp>
        <p:sp>
          <p:nvSpPr>
            <p:cNvPr id="257" name="Rectangle 256"/>
            <p:cNvSpPr/>
            <p:nvPr/>
          </p:nvSpPr>
          <p:spPr>
            <a:xfrm>
              <a:off x="1642449" y="5754467"/>
              <a:ext cx="2756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dirty="0">
                  <a:latin typeface="Calibri" pitchFamily="34" charset="0"/>
                  <a:cs typeface="Calibri" pitchFamily="34" charset="0"/>
                </a:rPr>
                <a:t>3</a:t>
              </a:r>
            </a:p>
          </p:txBody>
        </p:sp>
      </p:grpSp>
      <p:sp>
        <p:nvSpPr>
          <p:cNvPr id="258" name="Text Box 5"/>
          <p:cNvSpPr txBox="1">
            <a:spLocks noChangeArrowheads="1"/>
          </p:cNvSpPr>
          <p:nvPr/>
        </p:nvSpPr>
        <p:spPr bwMode="auto">
          <a:xfrm>
            <a:off x="870130" y="4034062"/>
            <a:ext cx="29567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2. Isomérisation </a:t>
            </a:r>
          </a:p>
        </p:txBody>
      </p:sp>
      <p:grpSp>
        <p:nvGrpSpPr>
          <p:cNvPr id="316" name="Grouper 315"/>
          <p:cNvGrpSpPr/>
          <p:nvPr/>
        </p:nvGrpSpPr>
        <p:grpSpPr>
          <a:xfrm>
            <a:off x="2883362" y="4574398"/>
            <a:ext cx="1970511" cy="800445"/>
            <a:chOff x="2883362" y="4574398"/>
            <a:chExt cx="1970511" cy="800445"/>
          </a:xfrm>
        </p:grpSpPr>
        <p:cxnSp>
          <p:nvCxnSpPr>
            <p:cNvPr id="259" name="Connecteur droit avec flèche 258"/>
            <p:cNvCxnSpPr/>
            <p:nvPr/>
          </p:nvCxnSpPr>
          <p:spPr>
            <a:xfrm rot="16200000">
              <a:off x="3949368" y="4942996"/>
              <a:ext cx="0" cy="863693"/>
            </a:xfrm>
            <a:prstGeom prst="straightConnector1">
              <a:avLst/>
            </a:prstGeom>
            <a:ln w="57150" cap="rnd" cmpd="sng">
              <a:solidFill>
                <a:schemeClr val="bg2">
                  <a:lumMod val="50000"/>
                </a:schemeClr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Connecteur droit avec flèche 259"/>
            <p:cNvCxnSpPr/>
            <p:nvPr/>
          </p:nvCxnSpPr>
          <p:spPr>
            <a:xfrm rot="16200000" flipV="1">
              <a:off x="3900888" y="4844836"/>
              <a:ext cx="0" cy="863693"/>
            </a:xfrm>
            <a:prstGeom prst="straightConnector1">
              <a:avLst/>
            </a:prstGeom>
            <a:ln w="57150" cap="rnd" cmpd="sng">
              <a:solidFill>
                <a:schemeClr val="bg2">
                  <a:lumMod val="50000"/>
                </a:schemeClr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1" name="Rectangle 260"/>
            <p:cNvSpPr/>
            <p:nvPr/>
          </p:nvSpPr>
          <p:spPr>
            <a:xfrm>
              <a:off x="2883362" y="4574398"/>
              <a:ext cx="1970511" cy="6138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fr-FR" sz="2000" b="1" dirty="0" err="1">
                  <a:solidFill>
                    <a:srgbClr val="376092"/>
                  </a:solidFill>
                </a:rPr>
                <a:t>Triosephosphate</a:t>
              </a:r>
              <a:r>
                <a:rPr lang="fr-FR" sz="2000" b="1" dirty="0">
                  <a:solidFill>
                    <a:srgbClr val="376092"/>
                  </a:solidFill>
                </a:rPr>
                <a:t> </a:t>
              </a:r>
            </a:p>
            <a:p>
              <a:pPr algn="ctr">
                <a:lnSpc>
                  <a:spcPts val="2000"/>
                </a:lnSpc>
              </a:pPr>
              <a:r>
                <a:rPr lang="fr-FR" sz="2000" b="1" dirty="0">
                  <a:solidFill>
                    <a:srgbClr val="376092"/>
                  </a:solidFill>
                </a:rPr>
                <a:t>isomérase</a:t>
              </a:r>
            </a:p>
          </p:txBody>
        </p:sp>
      </p:grpSp>
      <p:grpSp>
        <p:nvGrpSpPr>
          <p:cNvPr id="317" name="Grouper 316"/>
          <p:cNvGrpSpPr/>
          <p:nvPr/>
        </p:nvGrpSpPr>
        <p:grpSpPr>
          <a:xfrm>
            <a:off x="4800893" y="4142086"/>
            <a:ext cx="2039328" cy="2054394"/>
            <a:chOff x="4800893" y="4142086"/>
            <a:chExt cx="2039328" cy="2054394"/>
          </a:xfrm>
        </p:grpSpPr>
        <p:sp>
          <p:nvSpPr>
            <p:cNvPr id="275" name="ZoneTexte 274"/>
            <p:cNvSpPr txBox="1"/>
            <p:nvPr/>
          </p:nvSpPr>
          <p:spPr>
            <a:xfrm>
              <a:off x="5718831" y="5116447"/>
              <a:ext cx="4528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OH</a:t>
              </a:r>
            </a:p>
          </p:txBody>
        </p:sp>
        <p:sp>
          <p:nvSpPr>
            <p:cNvPr id="293" name="ZoneTexte 292"/>
            <p:cNvSpPr txBox="1"/>
            <p:nvPr/>
          </p:nvSpPr>
          <p:spPr>
            <a:xfrm>
              <a:off x="5698029" y="4476855"/>
              <a:ext cx="3257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O</a:t>
              </a:r>
            </a:p>
          </p:txBody>
        </p:sp>
        <p:grpSp>
          <p:nvGrpSpPr>
            <p:cNvPr id="264" name="Groupe 208"/>
            <p:cNvGrpSpPr/>
            <p:nvPr/>
          </p:nvGrpSpPr>
          <p:grpSpPr>
            <a:xfrm rot="8392277">
              <a:off x="5623908" y="4760445"/>
              <a:ext cx="144242" cy="49761"/>
              <a:chOff x="1394900" y="3630526"/>
              <a:chExt cx="180242" cy="49761"/>
            </a:xfrm>
          </p:grpSpPr>
          <p:cxnSp>
            <p:nvCxnSpPr>
              <p:cNvPr id="265" name="Connecteur droit 264"/>
              <p:cNvCxnSpPr/>
              <p:nvPr/>
            </p:nvCxnSpPr>
            <p:spPr bwMode="auto">
              <a:xfrm rot="10800000">
                <a:off x="1394900" y="3630526"/>
                <a:ext cx="180000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6" name="Connecteur droit 265"/>
              <p:cNvCxnSpPr/>
              <p:nvPr/>
            </p:nvCxnSpPr>
            <p:spPr bwMode="auto">
              <a:xfrm rot="10800000">
                <a:off x="1395142" y="3680286"/>
                <a:ext cx="180000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67" name="Rectangle 266"/>
            <p:cNvSpPr/>
            <p:nvPr/>
          </p:nvSpPr>
          <p:spPr>
            <a:xfrm>
              <a:off x="5348727" y="5717840"/>
              <a:ext cx="2756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3</a:t>
              </a:r>
            </a:p>
          </p:txBody>
        </p:sp>
        <p:sp>
          <p:nvSpPr>
            <p:cNvPr id="268" name="ZoneTexte 267"/>
            <p:cNvSpPr txBox="1"/>
            <p:nvPr/>
          </p:nvSpPr>
          <p:spPr>
            <a:xfrm>
              <a:off x="5070662" y="4479476"/>
              <a:ext cx="3141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H</a:t>
              </a:r>
            </a:p>
          </p:txBody>
        </p:sp>
        <p:sp>
          <p:nvSpPr>
            <p:cNvPr id="269" name="ZoneTexte 268"/>
            <p:cNvSpPr txBox="1"/>
            <p:nvPr/>
          </p:nvSpPr>
          <p:spPr>
            <a:xfrm>
              <a:off x="5406236" y="4710555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C</a:t>
              </a:r>
            </a:p>
          </p:txBody>
        </p:sp>
        <p:cxnSp>
          <p:nvCxnSpPr>
            <p:cNvPr id="270" name="Connecteur droit 269"/>
            <p:cNvCxnSpPr/>
            <p:nvPr/>
          </p:nvCxnSpPr>
          <p:spPr bwMode="auto">
            <a:xfrm rot="5400000">
              <a:off x="5446530" y="5105491"/>
              <a:ext cx="215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71" name="ZoneTexte 270"/>
            <p:cNvSpPr txBox="1"/>
            <p:nvPr/>
          </p:nvSpPr>
          <p:spPr>
            <a:xfrm>
              <a:off x="5034032" y="5130475"/>
              <a:ext cx="3145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H</a:t>
              </a:r>
            </a:p>
          </p:txBody>
        </p:sp>
        <p:cxnSp>
          <p:nvCxnSpPr>
            <p:cNvPr id="272" name="Connecteur droit 271"/>
            <p:cNvCxnSpPr/>
            <p:nvPr/>
          </p:nvCxnSpPr>
          <p:spPr bwMode="auto">
            <a:xfrm rot="10800000">
              <a:off x="5641310" y="5311644"/>
              <a:ext cx="143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3" name="Connecteur droit 272"/>
            <p:cNvCxnSpPr/>
            <p:nvPr/>
          </p:nvCxnSpPr>
          <p:spPr bwMode="auto">
            <a:xfrm rot="10800000">
              <a:off x="5267652" y="5319895"/>
              <a:ext cx="215997" cy="262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74" name="ZoneTexte 273"/>
            <p:cNvSpPr txBox="1"/>
            <p:nvPr/>
          </p:nvSpPr>
          <p:spPr>
            <a:xfrm>
              <a:off x="5416994" y="5121835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C</a:t>
              </a:r>
            </a:p>
          </p:txBody>
        </p:sp>
        <p:cxnSp>
          <p:nvCxnSpPr>
            <p:cNvPr id="276" name="Connecteur droit 275"/>
            <p:cNvCxnSpPr/>
            <p:nvPr/>
          </p:nvCxnSpPr>
          <p:spPr bwMode="auto">
            <a:xfrm rot="5400000">
              <a:off x="5451956" y="5509411"/>
              <a:ext cx="215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277" name="Grouper 276"/>
            <p:cNvGrpSpPr/>
            <p:nvPr/>
          </p:nvGrpSpPr>
          <p:grpSpPr>
            <a:xfrm>
              <a:off x="5411618" y="5178931"/>
              <a:ext cx="1222813" cy="1017549"/>
              <a:chOff x="2616508" y="1085234"/>
              <a:chExt cx="1320414" cy="1098766"/>
            </a:xfrm>
          </p:grpSpPr>
          <p:sp>
            <p:nvSpPr>
              <p:cNvPr id="278" name="Rectangle 277"/>
              <p:cNvSpPr/>
              <p:nvPr/>
            </p:nvSpPr>
            <p:spPr>
              <a:xfrm>
                <a:off x="2616508" y="1483477"/>
                <a:ext cx="63350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600" b="1" dirty="0">
                    <a:latin typeface="Calibri" pitchFamily="34" charset="0"/>
                    <a:cs typeface="Calibri" pitchFamily="34" charset="0"/>
                  </a:rPr>
                  <a:t>CH</a:t>
                </a:r>
                <a:r>
                  <a:rPr lang="fr-FR" sz="1600" b="1" baseline="-25000" dirty="0">
                    <a:latin typeface="Calibri" pitchFamily="34" charset="0"/>
                    <a:cs typeface="Calibri" pitchFamily="34" charset="0"/>
                  </a:rPr>
                  <a:t>2</a:t>
                </a:r>
                <a:r>
                  <a:rPr lang="fr-FR" sz="1600" b="1" dirty="0">
                    <a:latin typeface="Calibri" pitchFamily="34" charset="0"/>
                    <a:cs typeface="Calibri" pitchFamily="34" charset="0"/>
                  </a:rPr>
                  <a:t>O</a:t>
                </a:r>
              </a:p>
            </p:txBody>
          </p:sp>
          <p:sp>
            <p:nvSpPr>
              <p:cNvPr id="279" name="ZoneTexte 178"/>
              <p:cNvSpPr txBox="1">
                <a:spLocks noChangeArrowheads="1"/>
              </p:cNvSpPr>
              <p:nvPr/>
            </p:nvSpPr>
            <p:spPr bwMode="auto">
              <a:xfrm>
                <a:off x="3297058" y="1845446"/>
                <a:ext cx="32573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600" b="1" dirty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O</a:t>
                </a:r>
              </a:p>
            </p:txBody>
          </p:sp>
          <p:sp>
            <p:nvSpPr>
              <p:cNvPr id="280" name="ZoneTexte 160"/>
              <p:cNvSpPr txBox="1">
                <a:spLocks noChangeArrowheads="1"/>
              </p:cNvSpPr>
              <p:nvPr/>
            </p:nvSpPr>
            <p:spPr bwMode="auto">
              <a:xfrm>
                <a:off x="3611192" y="1482234"/>
                <a:ext cx="32573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600" b="1" dirty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O</a:t>
                </a:r>
              </a:p>
            </p:txBody>
          </p:sp>
          <p:sp>
            <p:nvSpPr>
              <p:cNvPr id="281" name="ZoneTexte 161"/>
              <p:cNvSpPr txBox="1">
                <a:spLocks noChangeArrowheads="1"/>
              </p:cNvSpPr>
              <p:nvPr/>
            </p:nvSpPr>
            <p:spPr bwMode="auto">
              <a:xfrm>
                <a:off x="3321904" y="1484628"/>
                <a:ext cx="293871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600" b="1" dirty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P</a:t>
                </a:r>
              </a:p>
            </p:txBody>
          </p:sp>
          <p:cxnSp>
            <p:nvCxnSpPr>
              <p:cNvPr id="282" name="Connecteur droit 168"/>
              <p:cNvCxnSpPr>
                <a:cxnSpLocks noChangeShapeType="1"/>
              </p:cNvCxnSpPr>
              <p:nvPr/>
            </p:nvCxnSpPr>
            <p:spPr bwMode="auto">
              <a:xfrm>
                <a:off x="3231677" y="1687173"/>
                <a:ext cx="142799" cy="0"/>
              </a:xfrm>
              <a:prstGeom prst="line">
                <a:avLst/>
              </a:prstGeom>
              <a:noFill/>
              <a:ln w="28575" cap="rnd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83" name="Connecteur droit 170"/>
              <p:cNvCxnSpPr>
                <a:cxnSpLocks noChangeShapeType="1"/>
              </p:cNvCxnSpPr>
              <p:nvPr/>
            </p:nvCxnSpPr>
            <p:spPr bwMode="auto">
              <a:xfrm rot="5400000">
                <a:off x="3375871" y="1877752"/>
                <a:ext cx="124523" cy="0"/>
              </a:xfrm>
              <a:prstGeom prst="line">
                <a:avLst/>
              </a:prstGeom>
              <a:noFill/>
              <a:ln w="28575" cap="rnd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84" name="Connecteur droit 171"/>
              <p:cNvCxnSpPr>
                <a:cxnSpLocks noChangeShapeType="1"/>
              </p:cNvCxnSpPr>
              <p:nvPr/>
            </p:nvCxnSpPr>
            <p:spPr bwMode="auto">
              <a:xfrm rot="5400000">
                <a:off x="3420475" y="1877752"/>
                <a:ext cx="124523" cy="0"/>
              </a:xfrm>
              <a:prstGeom prst="line">
                <a:avLst/>
              </a:prstGeom>
              <a:noFill/>
              <a:ln w="28575" cap="rnd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285" name="ZoneTexte 181"/>
              <p:cNvSpPr txBox="1">
                <a:spLocks noChangeArrowheads="1"/>
              </p:cNvSpPr>
              <p:nvPr/>
            </p:nvSpPr>
            <p:spPr bwMode="auto">
              <a:xfrm>
                <a:off x="3291528" y="1085234"/>
                <a:ext cx="32573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600" b="1" dirty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O</a:t>
                </a:r>
              </a:p>
            </p:txBody>
          </p:sp>
          <p:cxnSp>
            <p:nvCxnSpPr>
              <p:cNvPr id="286" name="Connecteur droit 184"/>
              <p:cNvCxnSpPr>
                <a:cxnSpLocks noChangeShapeType="1"/>
              </p:cNvCxnSpPr>
              <p:nvPr/>
            </p:nvCxnSpPr>
            <p:spPr bwMode="auto">
              <a:xfrm rot="5400000">
                <a:off x="3378826" y="1487698"/>
                <a:ext cx="146728" cy="0"/>
              </a:xfrm>
              <a:prstGeom prst="line">
                <a:avLst/>
              </a:prstGeom>
              <a:noFill/>
              <a:ln w="28575" cap="rnd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87" name="Connecteur droit 187"/>
              <p:cNvCxnSpPr>
                <a:cxnSpLocks noChangeShapeType="1"/>
              </p:cNvCxnSpPr>
              <p:nvPr/>
            </p:nvCxnSpPr>
            <p:spPr bwMode="auto">
              <a:xfrm rot="10800000">
                <a:off x="3555419" y="1238856"/>
                <a:ext cx="88037" cy="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88" name="Connecteur droit 190"/>
              <p:cNvCxnSpPr>
                <a:cxnSpLocks noChangeShapeType="1"/>
              </p:cNvCxnSpPr>
              <p:nvPr/>
            </p:nvCxnSpPr>
            <p:spPr bwMode="auto">
              <a:xfrm rot="10800000">
                <a:off x="3839321" y="1602638"/>
                <a:ext cx="88037" cy="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89" name="Connecteur droit 168"/>
              <p:cNvCxnSpPr>
                <a:cxnSpLocks noChangeShapeType="1"/>
              </p:cNvCxnSpPr>
              <p:nvPr/>
            </p:nvCxnSpPr>
            <p:spPr bwMode="auto">
              <a:xfrm>
                <a:off x="3555418" y="1691961"/>
                <a:ext cx="125527" cy="0"/>
              </a:xfrm>
              <a:prstGeom prst="line">
                <a:avLst/>
              </a:prstGeom>
              <a:noFill/>
              <a:ln w="28575" cap="rnd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sp>
          <p:nvSpPr>
            <p:cNvPr id="290" name="Rectangle 289"/>
            <p:cNvSpPr/>
            <p:nvPr/>
          </p:nvSpPr>
          <p:spPr>
            <a:xfrm>
              <a:off x="5332459" y="4841160"/>
              <a:ext cx="2756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1</a:t>
              </a:r>
            </a:p>
          </p:txBody>
        </p:sp>
        <p:sp>
          <p:nvSpPr>
            <p:cNvPr id="291" name="Rectangle 290"/>
            <p:cNvSpPr/>
            <p:nvPr/>
          </p:nvSpPr>
          <p:spPr>
            <a:xfrm>
              <a:off x="5337979" y="5270040"/>
              <a:ext cx="2756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2</a:t>
              </a:r>
            </a:p>
          </p:txBody>
        </p:sp>
        <p:cxnSp>
          <p:nvCxnSpPr>
            <p:cNvPr id="292" name="Connecteur droit 291"/>
            <p:cNvCxnSpPr/>
            <p:nvPr/>
          </p:nvCxnSpPr>
          <p:spPr bwMode="auto">
            <a:xfrm rot="2407723" flipH="1">
              <a:off x="5321025" y="4766364"/>
              <a:ext cx="144048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94" name="ZoneTexte 293"/>
            <p:cNvSpPr txBox="1"/>
            <p:nvPr/>
          </p:nvSpPr>
          <p:spPr>
            <a:xfrm>
              <a:off x="4800893" y="4142086"/>
              <a:ext cx="20393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Glycéraldéhyde</a:t>
              </a:r>
              <a:r>
                <a:rPr lang="fr-FR" b="1" dirty="0">
                  <a:latin typeface="Calibri" pitchFamily="34" charset="0"/>
                  <a:cs typeface="Calibri" pitchFamily="34" charset="0"/>
                </a:rPr>
                <a:t> 3-P</a:t>
              </a:r>
            </a:p>
          </p:txBody>
        </p:sp>
      </p:grpSp>
      <p:sp>
        <p:nvSpPr>
          <p:cNvPr id="301" name="ZoneTexte 300"/>
          <p:cNvSpPr txBox="1"/>
          <p:nvPr/>
        </p:nvSpPr>
        <p:spPr>
          <a:xfrm>
            <a:off x="7024924" y="2253912"/>
            <a:ext cx="1510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C du glucose</a:t>
            </a:r>
          </a:p>
        </p:txBody>
      </p:sp>
      <p:sp>
        <p:nvSpPr>
          <p:cNvPr id="302" name="ZoneTexte 301"/>
          <p:cNvSpPr txBox="1"/>
          <p:nvPr/>
        </p:nvSpPr>
        <p:spPr>
          <a:xfrm>
            <a:off x="7637753" y="2588581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4</a:t>
            </a:r>
          </a:p>
        </p:txBody>
      </p:sp>
      <p:sp>
        <p:nvSpPr>
          <p:cNvPr id="303" name="ZoneTexte 302"/>
          <p:cNvSpPr txBox="1"/>
          <p:nvPr/>
        </p:nvSpPr>
        <p:spPr>
          <a:xfrm>
            <a:off x="7637753" y="3023221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5</a:t>
            </a:r>
          </a:p>
        </p:txBody>
      </p:sp>
      <p:sp>
        <p:nvSpPr>
          <p:cNvPr id="304" name="ZoneTexte 303"/>
          <p:cNvSpPr txBox="1"/>
          <p:nvPr/>
        </p:nvSpPr>
        <p:spPr>
          <a:xfrm>
            <a:off x="7637753" y="3463649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6</a:t>
            </a:r>
          </a:p>
        </p:txBody>
      </p:sp>
      <p:sp>
        <p:nvSpPr>
          <p:cNvPr id="305" name="ZoneTexte 304"/>
          <p:cNvSpPr txBox="1"/>
          <p:nvPr/>
        </p:nvSpPr>
        <p:spPr>
          <a:xfrm>
            <a:off x="7649051" y="4748021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306" name="ZoneTexte 305"/>
          <p:cNvSpPr txBox="1"/>
          <p:nvPr/>
        </p:nvSpPr>
        <p:spPr>
          <a:xfrm>
            <a:off x="7649051" y="5182661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307" name="ZoneTexte 306"/>
          <p:cNvSpPr txBox="1"/>
          <p:nvPr/>
        </p:nvSpPr>
        <p:spPr>
          <a:xfrm>
            <a:off x="7649051" y="5623089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308" name="Text Box 5"/>
          <p:cNvSpPr txBox="1">
            <a:spLocks noChangeArrowheads="1"/>
          </p:cNvSpPr>
          <p:nvPr/>
        </p:nvSpPr>
        <p:spPr bwMode="auto">
          <a:xfrm>
            <a:off x="1318585" y="6338986"/>
            <a:ext cx="65937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latin typeface="Calibri" charset="0"/>
                <a:cs typeface="Calibri" charset="0"/>
              </a:rPr>
              <a:t>Bilan: Fructose 1,6-bisP                     2 Glycéraldéhyde 3-P </a:t>
            </a:r>
          </a:p>
        </p:txBody>
      </p:sp>
      <p:cxnSp>
        <p:nvCxnSpPr>
          <p:cNvPr id="309" name="Connecteur droit avec flèche 308"/>
          <p:cNvCxnSpPr/>
          <p:nvPr/>
        </p:nvCxnSpPr>
        <p:spPr>
          <a:xfrm rot="16200000">
            <a:off x="4492740" y="6177310"/>
            <a:ext cx="0" cy="863693"/>
          </a:xfrm>
          <a:prstGeom prst="straightConnector1">
            <a:avLst/>
          </a:prstGeom>
          <a:ln w="38100" cap="rnd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0" name="Connecteur droit avec flèche 309"/>
          <p:cNvCxnSpPr/>
          <p:nvPr/>
        </p:nvCxnSpPr>
        <p:spPr>
          <a:xfrm rot="16200000" flipV="1">
            <a:off x="4444260" y="6110510"/>
            <a:ext cx="0" cy="863693"/>
          </a:xfrm>
          <a:prstGeom prst="straightConnector1">
            <a:avLst/>
          </a:prstGeom>
          <a:ln w="38100" cap="rnd" cmpd="sng">
            <a:solidFill>
              <a:schemeClr val="tx1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710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" grpId="0" animBg="1"/>
      <p:bldP spid="231" grpId="0" animBg="1"/>
      <p:bldP spid="232" grpId="0" animBg="1"/>
      <p:bldP spid="230" grpId="0"/>
      <p:bldP spid="258" grpId="0"/>
      <p:bldP spid="301" grpId="0"/>
      <p:bldP spid="302" grpId="0"/>
      <p:bldP spid="303" grpId="0"/>
      <p:bldP spid="304" grpId="0"/>
      <p:bldP spid="305" grpId="0"/>
      <p:bldP spid="306" grpId="0"/>
      <p:bldP spid="307" grpId="0"/>
      <p:bldP spid="30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Rectangle à coins arrondis 232"/>
          <p:cNvSpPr/>
          <p:nvPr/>
        </p:nvSpPr>
        <p:spPr>
          <a:xfrm>
            <a:off x="4755626" y="2566505"/>
            <a:ext cx="1575105" cy="915310"/>
          </a:xfrm>
          <a:prstGeom prst="roundRect">
            <a:avLst/>
          </a:prstGeom>
          <a:solidFill>
            <a:srgbClr val="FDEADA">
              <a:alpha val="45000"/>
            </a:srgbClr>
          </a:solidFill>
          <a:ln w="28575" cmpd="sng">
            <a:solidFill>
              <a:srgbClr val="98480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40" name="Grouper 239"/>
          <p:cNvGrpSpPr/>
          <p:nvPr/>
        </p:nvGrpSpPr>
        <p:grpSpPr>
          <a:xfrm>
            <a:off x="2178547" y="1824283"/>
            <a:ext cx="5222962" cy="926961"/>
            <a:chOff x="2178547" y="1824283"/>
            <a:chExt cx="5222962" cy="926961"/>
          </a:xfrm>
        </p:grpSpPr>
        <p:cxnSp>
          <p:nvCxnSpPr>
            <p:cNvPr id="41" name="Connecteur droit avec flèche 40"/>
            <p:cNvCxnSpPr/>
            <p:nvPr/>
          </p:nvCxnSpPr>
          <p:spPr>
            <a:xfrm>
              <a:off x="5215484" y="1959552"/>
              <a:ext cx="0" cy="791692"/>
            </a:xfrm>
            <a:prstGeom prst="straightConnector1">
              <a:avLst/>
            </a:prstGeom>
            <a:ln w="57150" cap="rnd" cmpd="sng">
              <a:solidFill>
                <a:schemeClr val="bg2">
                  <a:lumMod val="50000"/>
                </a:schemeClr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avec flèche 41"/>
            <p:cNvCxnSpPr/>
            <p:nvPr/>
          </p:nvCxnSpPr>
          <p:spPr>
            <a:xfrm flipV="1">
              <a:off x="5106524" y="1930512"/>
              <a:ext cx="0" cy="791692"/>
            </a:xfrm>
            <a:prstGeom prst="straightConnector1">
              <a:avLst/>
            </a:prstGeom>
            <a:ln w="57150" cap="rnd" cmpd="sng">
              <a:solidFill>
                <a:schemeClr val="bg2">
                  <a:lumMod val="50000"/>
                </a:schemeClr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Grouper 42"/>
            <p:cNvGrpSpPr/>
            <p:nvPr/>
          </p:nvGrpSpPr>
          <p:grpSpPr>
            <a:xfrm rot="5400000" flipV="1">
              <a:off x="5849505" y="1431936"/>
              <a:ext cx="481426" cy="1720844"/>
              <a:chOff x="2793116" y="3259844"/>
              <a:chExt cx="250081" cy="567307"/>
            </a:xfrm>
            <a:solidFill>
              <a:srgbClr val="7F7F7F"/>
            </a:solidFill>
          </p:grpSpPr>
          <p:sp>
            <p:nvSpPr>
              <p:cNvPr id="44" name="Arc plein 43"/>
              <p:cNvSpPr/>
              <p:nvPr/>
            </p:nvSpPr>
            <p:spPr>
              <a:xfrm>
                <a:off x="2793116" y="3259844"/>
                <a:ext cx="250081" cy="567307"/>
              </a:xfrm>
              <a:prstGeom prst="blockArc">
                <a:avLst>
                  <a:gd name="adj1" fmla="val 8945606"/>
                  <a:gd name="adj2" fmla="val 21243701"/>
                  <a:gd name="adj3" fmla="val 10723"/>
                </a:avLst>
              </a:prstGeom>
              <a:grpFill/>
              <a:ln>
                <a:solidFill>
                  <a:srgbClr val="948A5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5" name="Connecteur droit 44"/>
              <p:cNvCxnSpPr/>
              <p:nvPr/>
            </p:nvCxnSpPr>
            <p:spPr>
              <a:xfrm>
                <a:off x="3032070" y="3490232"/>
                <a:ext cx="0" cy="73781"/>
              </a:xfrm>
              <a:prstGeom prst="line">
                <a:avLst/>
              </a:prstGeom>
              <a:grpFill/>
              <a:ln w="38100" cmpd="sng">
                <a:solidFill>
                  <a:srgbClr val="948A54"/>
                </a:solidFill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8" name="Rectangle 167"/>
            <p:cNvSpPr/>
            <p:nvPr/>
          </p:nvSpPr>
          <p:spPr>
            <a:xfrm>
              <a:off x="6188439" y="1824283"/>
              <a:ext cx="11359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NAD</a:t>
              </a:r>
              <a:r>
                <a:rPr lang="fr-FR" b="1" baseline="300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+</a:t>
              </a:r>
              <a:r>
                <a:rPr lang="fr-FR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 + </a:t>
              </a:r>
              <a:r>
                <a:rPr lang="fr-FR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Pi</a:t>
              </a:r>
              <a:endParaRPr lang="fr-FR" dirty="0">
                <a:solidFill>
                  <a:srgbClr val="C00000"/>
                </a:solidFill>
              </a:endParaRPr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6152449" y="2295215"/>
              <a:ext cx="12490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NAD</a:t>
              </a:r>
              <a:r>
                <a:rPr lang="fr-FR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H</a:t>
              </a:r>
              <a:r>
                <a:rPr lang="fr-FR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 + </a:t>
              </a:r>
              <a:r>
                <a:rPr lang="fr-FR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H</a:t>
              </a:r>
              <a:r>
                <a:rPr lang="fr-FR" b="1" baseline="30000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+</a:t>
              </a:r>
              <a:endParaRPr lang="fr-FR" baseline="30000" dirty="0">
                <a:solidFill>
                  <a:srgbClr val="C00000"/>
                </a:solidFill>
              </a:endParaRPr>
            </a:p>
          </p:txBody>
        </p:sp>
        <p:sp>
          <p:nvSpPr>
            <p:cNvPr id="215" name="ZoneTexte 214"/>
            <p:cNvSpPr txBox="1"/>
            <p:nvPr/>
          </p:nvSpPr>
          <p:spPr>
            <a:xfrm>
              <a:off x="2178547" y="2231269"/>
              <a:ext cx="2919827" cy="4817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460"/>
                </a:lnSpc>
              </a:pPr>
              <a:r>
                <a:rPr lang="fr-FR" b="1" dirty="0" err="1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Glyceraldéhyde</a:t>
              </a:r>
              <a:r>
                <a:rPr lang="fr-FR" b="1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 3 phosphate</a:t>
              </a:r>
            </a:p>
            <a:p>
              <a:pPr algn="ctr">
                <a:lnSpc>
                  <a:spcPts val="1460"/>
                </a:lnSpc>
              </a:pPr>
              <a:r>
                <a:rPr lang="fr-FR" b="1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déshydrogénase</a:t>
              </a:r>
            </a:p>
          </p:txBody>
        </p:sp>
      </p:grpSp>
      <p:sp>
        <p:nvSpPr>
          <p:cNvPr id="9" name="ZoneTexte 8"/>
          <p:cNvSpPr txBox="1"/>
          <p:nvPr/>
        </p:nvSpPr>
        <p:spPr>
          <a:xfrm>
            <a:off x="4968482" y="571175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4681155" y="337475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</a:t>
            </a:r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92096" y="242247"/>
            <a:ext cx="65937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3. Conversion d’un GA 3-P en 1,3 PG</a:t>
            </a:r>
          </a:p>
        </p:txBody>
      </p:sp>
      <p:grpSp>
        <p:nvGrpSpPr>
          <p:cNvPr id="4" name="Groupe 208"/>
          <p:cNvGrpSpPr/>
          <p:nvPr/>
        </p:nvGrpSpPr>
        <p:grpSpPr>
          <a:xfrm rot="13207723" flipH="1">
            <a:off x="4921994" y="621065"/>
            <a:ext cx="144242" cy="49761"/>
            <a:chOff x="1394900" y="3630526"/>
            <a:chExt cx="180242" cy="49761"/>
          </a:xfrm>
        </p:grpSpPr>
        <p:cxnSp>
          <p:nvCxnSpPr>
            <p:cNvPr id="5" name="Connecteur droit 4"/>
            <p:cNvCxnSpPr/>
            <p:nvPr/>
          </p:nvCxnSpPr>
          <p:spPr bwMode="auto">
            <a:xfrm rot="10800000">
              <a:off x="1394900" y="3630526"/>
              <a:ext cx="180000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" name="Connecteur droit 5"/>
            <p:cNvCxnSpPr/>
            <p:nvPr/>
          </p:nvCxnSpPr>
          <p:spPr bwMode="auto">
            <a:xfrm rot="10800000">
              <a:off x="1395142" y="3680286"/>
              <a:ext cx="180000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" name="Rectangle 6"/>
          <p:cNvSpPr/>
          <p:nvPr/>
        </p:nvSpPr>
        <p:spPr>
          <a:xfrm>
            <a:off x="4910973" y="1578460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254322" y="340096"/>
            <a:ext cx="314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</a:t>
            </a:r>
            <a:endParaRPr lang="fr-FR" sz="16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0" name="Connecteur droit 9"/>
          <p:cNvCxnSpPr/>
          <p:nvPr/>
        </p:nvCxnSpPr>
        <p:spPr bwMode="auto">
          <a:xfrm rot="5400000">
            <a:off x="5008776" y="966111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ZoneTexte 10"/>
          <p:cNvSpPr txBox="1"/>
          <p:nvPr/>
        </p:nvSpPr>
        <p:spPr>
          <a:xfrm>
            <a:off x="4596278" y="991095"/>
            <a:ext cx="314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</a:t>
            </a:r>
          </a:p>
        </p:txBody>
      </p:sp>
      <p:cxnSp>
        <p:nvCxnSpPr>
          <p:cNvPr id="12" name="Connecteur droit 11"/>
          <p:cNvCxnSpPr/>
          <p:nvPr/>
        </p:nvCxnSpPr>
        <p:spPr bwMode="auto">
          <a:xfrm rot="10800000">
            <a:off x="5203556" y="1172264"/>
            <a:ext cx="143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Connecteur droit 12"/>
          <p:cNvCxnSpPr/>
          <p:nvPr/>
        </p:nvCxnSpPr>
        <p:spPr bwMode="auto">
          <a:xfrm rot="10800000">
            <a:off x="4829898" y="1180515"/>
            <a:ext cx="215997" cy="262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ZoneTexte 13"/>
          <p:cNvSpPr txBox="1"/>
          <p:nvPr/>
        </p:nvSpPr>
        <p:spPr>
          <a:xfrm>
            <a:off x="4979240" y="982455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5281077" y="977067"/>
            <a:ext cx="4528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OH</a:t>
            </a:r>
          </a:p>
        </p:txBody>
      </p:sp>
      <p:cxnSp>
        <p:nvCxnSpPr>
          <p:cNvPr id="16" name="Connecteur droit 15"/>
          <p:cNvCxnSpPr/>
          <p:nvPr/>
        </p:nvCxnSpPr>
        <p:spPr bwMode="auto">
          <a:xfrm rot="5400000">
            <a:off x="5014202" y="1370031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7" name="Grouper 16"/>
          <p:cNvGrpSpPr/>
          <p:nvPr/>
        </p:nvGrpSpPr>
        <p:grpSpPr>
          <a:xfrm>
            <a:off x="4973864" y="1039551"/>
            <a:ext cx="1246890" cy="1042574"/>
            <a:chOff x="2616508" y="1085234"/>
            <a:chExt cx="1346413" cy="1125788"/>
          </a:xfrm>
        </p:grpSpPr>
        <p:sp>
          <p:nvSpPr>
            <p:cNvPr id="18" name="Rectangle 17"/>
            <p:cNvSpPr/>
            <p:nvPr/>
          </p:nvSpPr>
          <p:spPr>
            <a:xfrm>
              <a:off x="2616508" y="1483477"/>
              <a:ext cx="684071" cy="3655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6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CH</a:t>
              </a:r>
              <a:r>
                <a:rPr lang="fr-FR" sz="1600" b="1" baseline="-250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2</a:t>
              </a:r>
              <a:r>
                <a:rPr lang="fr-FR" sz="16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O</a:t>
              </a:r>
            </a:p>
          </p:txBody>
        </p:sp>
        <p:sp>
          <p:nvSpPr>
            <p:cNvPr id="19" name="ZoneTexte 178"/>
            <p:cNvSpPr txBox="1">
              <a:spLocks noChangeArrowheads="1"/>
            </p:cNvSpPr>
            <p:nvPr/>
          </p:nvSpPr>
          <p:spPr bwMode="auto">
            <a:xfrm>
              <a:off x="3297058" y="1845446"/>
              <a:ext cx="351729" cy="365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600" b="1" dirty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O</a:t>
              </a:r>
            </a:p>
          </p:txBody>
        </p:sp>
        <p:sp>
          <p:nvSpPr>
            <p:cNvPr id="20" name="ZoneTexte 160"/>
            <p:cNvSpPr txBox="1">
              <a:spLocks noChangeArrowheads="1"/>
            </p:cNvSpPr>
            <p:nvPr/>
          </p:nvSpPr>
          <p:spPr bwMode="auto">
            <a:xfrm>
              <a:off x="3611192" y="1482234"/>
              <a:ext cx="351729" cy="365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600" b="1" dirty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O</a:t>
              </a:r>
            </a:p>
          </p:txBody>
        </p:sp>
        <p:sp>
          <p:nvSpPr>
            <p:cNvPr id="21" name="ZoneTexte 161"/>
            <p:cNvSpPr txBox="1">
              <a:spLocks noChangeArrowheads="1"/>
            </p:cNvSpPr>
            <p:nvPr/>
          </p:nvSpPr>
          <p:spPr bwMode="auto">
            <a:xfrm>
              <a:off x="3321904" y="1484628"/>
              <a:ext cx="317327" cy="365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600" b="1" dirty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P</a:t>
              </a:r>
            </a:p>
          </p:txBody>
        </p:sp>
        <p:cxnSp>
          <p:nvCxnSpPr>
            <p:cNvPr id="22" name="Connecteur droit 168"/>
            <p:cNvCxnSpPr>
              <a:cxnSpLocks noChangeShapeType="1"/>
            </p:cNvCxnSpPr>
            <p:nvPr/>
          </p:nvCxnSpPr>
          <p:spPr bwMode="auto">
            <a:xfrm>
              <a:off x="3231677" y="1687173"/>
              <a:ext cx="142799" cy="0"/>
            </a:xfrm>
            <a:prstGeom prst="line">
              <a:avLst/>
            </a:prstGeom>
            <a:noFill/>
            <a:ln w="28575" cap="rnd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3" name="Connecteur droit 170"/>
            <p:cNvCxnSpPr>
              <a:cxnSpLocks noChangeShapeType="1"/>
            </p:cNvCxnSpPr>
            <p:nvPr/>
          </p:nvCxnSpPr>
          <p:spPr bwMode="auto">
            <a:xfrm rot="5400000">
              <a:off x="3375871" y="1877752"/>
              <a:ext cx="124523" cy="0"/>
            </a:xfrm>
            <a:prstGeom prst="line">
              <a:avLst/>
            </a:prstGeom>
            <a:noFill/>
            <a:ln w="28575" cap="rnd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4" name="Connecteur droit 171"/>
            <p:cNvCxnSpPr>
              <a:cxnSpLocks noChangeShapeType="1"/>
            </p:cNvCxnSpPr>
            <p:nvPr/>
          </p:nvCxnSpPr>
          <p:spPr bwMode="auto">
            <a:xfrm rot="5400000">
              <a:off x="3420475" y="1877752"/>
              <a:ext cx="124523" cy="0"/>
            </a:xfrm>
            <a:prstGeom prst="line">
              <a:avLst/>
            </a:prstGeom>
            <a:noFill/>
            <a:ln w="28575" cap="rnd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5" name="ZoneTexte 181"/>
            <p:cNvSpPr txBox="1">
              <a:spLocks noChangeArrowheads="1"/>
            </p:cNvSpPr>
            <p:nvPr/>
          </p:nvSpPr>
          <p:spPr bwMode="auto">
            <a:xfrm>
              <a:off x="3291528" y="1085234"/>
              <a:ext cx="351729" cy="365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600" b="1" dirty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O</a:t>
              </a:r>
            </a:p>
          </p:txBody>
        </p:sp>
        <p:cxnSp>
          <p:nvCxnSpPr>
            <p:cNvPr id="26" name="Connecteur droit 184"/>
            <p:cNvCxnSpPr>
              <a:cxnSpLocks noChangeShapeType="1"/>
            </p:cNvCxnSpPr>
            <p:nvPr/>
          </p:nvCxnSpPr>
          <p:spPr bwMode="auto">
            <a:xfrm rot="5400000">
              <a:off x="3378826" y="1487698"/>
              <a:ext cx="146728" cy="0"/>
            </a:xfrm>
            <a:prstGeom prst="line">
              <a:avLst/>
            </a:prstGeom>
            <a:noFill/>
            <a:ln w="28575" cap="rnd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7" name="Connecteur droit 187"/>
            <p:cNvCxnSpPr>
              <a:cxnSpLocks noChangeShapeType="1"/>
            </p:cNvCxnSpPr>
            <p:nvPr/>
          </p:nvCxnSpPr>
          <p:spPr bwMode="auto">
            <a:xfrm rot="10800000">
              <a:off x="3555419" y="1238856"/>
              <a:ext cx="88037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8" name="Connecteur droit 190"/>
            <p:cNvCxnSpPr>
              <a:cxnSpLocks noChangeShapeType="1"/>
            </p:cNvCxnSpPr>
            <p:nvPr/>
          </p:nvCxnSpPr>
          <p:spPr bwMode="auto">
            <a:xfrm rot="10800000">
              <a:off x="3839321" y="1602638"/>
              <a:ext cx="88037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9" name="Connecteur droit 168"/>
            <p:cNvCxnSpPr>
              <a:cxnSpLocks noChangeShapeType="1"/>
            </p:cNvCxnSpPr>
            <p:nvPr/>
          </p:nvCxnSpPr>
          <p:spPr bwMode="auto">
            <a:xfrm>
              <a:off x="3555418" y="1691961"/>
              <a:ext cx="125527" cy="0"/>
            </a:xfrm>
            <a:prstGeom prst="line">
              <a:avLst/>
            </a:prstGeom>
            <a:noFill/>
            <a:ln w="28575" cap="rnd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30" name="Rectangle 29"/>
          <p:cNvSpPr/>
          <p:nvPr/>
        </p:nvSpPr>
        <p:spPr>
          <a:xfrm>
            <a:off x="4894705" y="701780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900225" y="1130660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cxnSp>
        <p:nvCxnSpPr>
          <p:cNvPr id="32" name="Connecteur droit 31"/>
          <p:cNvCxnSpPr/>
          <p:nvPr/>
        </p:nvCxnSpPr>
        <p:spPr bwMode="auto">
          <a:xfrm rot="19192277">
            <a:off x="5188071" y="626984"/>
            <a:ext cx="144048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ZoneTexte 33"/>
          <p:cNvSpPr txBox="1"/>
          <p:nvPr/>
        </p:nvSpPr>
        <p:spPr>
          <a:xfrm>
            <a:off x="2424650" y="1172265"/>
            <a:ext cx="2039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Glycéraldéhyde 3-P</a:t>
            </a:r>
          </a:p>
        </p:txBody>
      </p:sp>
      <p:grpSp>
        <p:nvGrpSpPr>
          <p:cNvPr id="242" name="Grouper 241"/>
          <p:cNvGrpSpPr/>
          <p:nvPr/>
        </p:nvGrpSpPr>
        <p:grpSpPr>
          <a:xfrm>
            <a:off x="4635083" y="2471801"/>
            <a:ext cx="1624476" cy="2109684"/>
            <a:chOff x="4635083" y="2471801"/>
            <a:chExt cx="1624476" cy="2109684"/>
          </a:xfrm>
        </p:grpSpPr>
        <p:cxnSp>
          <p:nvCxnSpPr>
            <p:cNvPr id="165" name="Connecteur droit 187"/>
            <p:cNvCxnSpPr>
              <a:cxnSpLocks noChangeShapeType="1"/>
            </p:cNvCxnSpPr>
            <p:nvPr/>
          </p:nvCxnSpPr>
          <p:spPr bwMode="auto">
            <a:xfrm rot="10800000">
              <a:off x="5882178" y="2614068"/>
              <a:ext cx="81530" cy="0"/>
            </a:xfrm>
            <a:prstGeom prst="line">
              <a:avLst/>
            </a:prstGeom>
            <a:noFill/>
            <a:ln w="28575" cmpd="sng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25" name="ZoneTexte 124"/>
            <p:cNvSpPr txBox="1"/>
            <p:nvPr/>
          </p:nvSpPr>
          <p:spPr>
            <a:xfrm>
              <a:off x="5007287" y="3070535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C</a:t>
              </a:r>
            </a:p>
          </p:txBody>
        </p:sp>
        <p:sp>
          <p:nvSpPr>
            <p:cNvPr id="126" name="ZoneTexte 125"/>
            <p:cNvSpPr txBox="1"/>
            <p:nvPr/>
          </p:nvSpPr>
          <p:spPr>
            <a:xfrm>
              <a:off x="4719960" y="2836835"/>
              <a:ext cx="3257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O</a:t>
              </a:r>
            </a:p>
          </p:txBody>
        </p:sp>
        <p:grpSp>
          <p:nvGrpSpPr>
            <p:cNvPr id="127" name="Groupe 208"/>
            <p:cNvGrpSpPr/>
            <p:nvPr/>
          </p:nvGrpSpPr>
          <p:grpSpPr>
            <a:xfrm rot="13207723" flipH="1">
              <a:off x="4960799" y="3120425"/>
              <a:ext cx="144242" cy="49761"/>
              <a:chOff x="1394900" y="3630526"/>
              <a:chExt cx="180242" cy="49761"/>
            </a:xfrm>
          </p:grpSpPr>
          <p:cxnSp>
            <p:nvCxnSpPr>
              <p:cNvPr id="128" name="Connecteur droit 127"/>
              <p:cNvCxnSpPr/>
              <p:nvPr/>
            </p:nvCxnSpPr>
            <p:spPr bwMode="auto">
              <a:xfrm rot="10800000">
                <a:off x="1394900" y="3630526"/>
                <a:ext cx="180000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9" name="Connecteur droit 128"/>
              <p:cNvCxnSpPr/>
              <p:nvPr/>
            </p:nvCxnSpPr>
            <p:spPr bwMode="auto">
              <a:xfrm rot="10800000">
                <a:off x="1395142" y="3680286"/>
                <a:ext cx="180000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30" name="Rectangle 129"/>
            <p:cNvSpPr/>
            <p:nvPr/>
          </p:nvSpPr>
          <p:spPr>
            <a:xfrm>
              <a:off x="4949778" y="4077820"/>
              <a:ext cx="2756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3</a:t>
              </a:r>
            </a:p>
          </p:txBody>
        </p:sp>
        <p:sp>
          <p:nvSpPr>
            <p:cNvPr id="131" name="ZoneTexte 130"/>
            <p:cNvSpPr txBox="1"/>
            <p:nvPr/>
          </p:nvSpPr>
          <p:spPr>
            <a:xfrm>
              <a:off x="5293127" y="2839456"/>
              <a:ext cx="3257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O</a:t>
              </a:r>
            </a:p>
          </p:txBody>
        </p:sp>
        <p:cxnSp>
          <p:nvCxnSpPr>
            <p:cNvPr id="132" name="Connecteur droit 131"/>
            <p:cNvCxnSpPr/>
            <p:nvPr/>
          </p:nvCxnSpPr>
          <p:spPr bwMode="auto">
            <a:xfrm rot="5400000">
              <a:off x="5047581" y="3465471"/>
              <a:ext cx="215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3" name="ZoneTexte 132"/>
            <p:cNvSpPr txBox="1"/>
            <p:nvPr/>
          </p:nvSpPr>
          <p:spPr>
            <a:xfrm>
              <a:off x="4635083" y="3490455"/>
              <a:ext cx="3145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H</a:t>
              </a:r>
            </a:p>
          </p:txBody>
        </p:sp>
        <p:cxnSp>
          <p:nvCxnSpPr>
            <p:cNvPr id="134" name="Connecteur droit 133"/>
            <p:cNvCxnSpPr/>
            <p:nvPr/>
          </p:nvCxnSpPr>
          <p:spPr bwMode="auto">
            <a:xfrm rot="10800000">
              <a:off x="5242361" y="3671624"/>
              <a:ext cx="143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5" name="Connecteur droit 134"/>
            <p:cNvCxnSpPr/>
            <p:nvPr/>
          </p:nvCxnSpPr>
          <p:spPr bwMode="auto">
            <a:xfrm rot="10800000">
              <a:off x="4868703" y="3679875"/>
              <a:ext cx="215997" cy="262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6" name="ZoneTexte 135"/>
            <p:cNvSpPr txBox="1"/>
            <p:nvPr/>
          </p:nvSpPr>
          <p:spPr>
            <a:xfrm>
              <a:off x="5018045" y="3481815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C</a:t>
              </a:r>
            </a:p>
          </p:txBody>
        </p:sp>
        <p:sp>
          <p:nvSpPr>
            <p:cNvPr id="137" name="ZoneTexte 136"/>
            <p:cNvSpPr txBox="1"/>
            <p:nvPr/>
          </p:nvSpPr>
          <p:spPr>
            <a:xfrm>
              <a:off x="5319882" y="3476427"/>
              <a:ext cx="4528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OH</a:t>
              </a:r>
            </a:p>
          </p:txBody>
        </p:sp>
        <p:cxnSp>
          <p:nvCxnSpPr>
            <p:cNvPr id="138" name="Connecteur droit 137"/>
            <p:cNvCxnSpPr/>
            <p:nvPr/>
          </p:nvCxnSpPr>
          <p:spPr bwMode="auto">
            <a:xfrm rot="5400000">
              <a:off x="5053007" y="3869391"/>
              <a:ext cx="215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39" name="Grouper 138"/>
            <p:cNvGrpSpPr/>
            <p:nvPr/>
          </p:nvGrpSpPr>
          <p:grpSpPr>
            <a:xfrm>
              <a:off x="5012669" y="3538911"/>
              <a:ext cx="1246890" cy="1042574"/>
              <a:chOff x="2616508" y="1085234"/>
              <a:chExt cx="1346413" cy="1125788"/>
            </a:xfrm>
          </p:grpSpPr>
          <p:sp>
            <p:nvSpPr>
              <p:cNvPr id="140" name="Rectangle 139"/>
              <p:cNvSpPr/>
              <p:nvPr/>
            </p:nvSpPr>
            <p:spPr>
              <a:xfrm>
                <a:off x="2616508" y="1483477"/>
                <a:ext cx="684071" cy="365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600" b="1" dirty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CH</a:t>
                </a:r>
                <a:r>
                  <a:rPr lang="fr-FR" sz="1600" b="1" baseline="-25000" dirty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2</a:t>
                </a:r>
                <a:r>
                  <a:rPr lang="fr-FR" sz="1600" b="1" dirty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O</a:t>
                </a:r>
              </a:p>
            </p:txBody>
          </p:sp>
          <p:sp>
            <p:nvSpPr>
              <p:cNvPr id="141" name="ZoneTexte 178"/>
              <p:cNvSpPr txBox="1">
                <a:spLocks noChangeArrowheads="1"/>
              </p:cNvSpPr>
              <p:nvPr/>
            </p:nvSpPr>
            <p:spPr bwMode="auto">
              <a:xfrm>
                <a:off x="3297058" y="1845446"/>
                <a:ext cx="351729" cy="365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600" b="1" dirty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O</a:t>
                </a:r>
              </a:p>
            </p:txBody>
          </p:sp>
          <p:sp>
            <p:nvSpPr>
              <p:cNvPr id="142" name="ZoneTexte 160"/>
              <p:cNvSpPr txBox="1">
                <a:spLocks noChangeArrowheads="1"/>
              </p:cNvSpPr>
              <p:nvPr/>
            </p:nvSpPr>
            <p:spPr bwMode="auto">
              <a:xfrm>
                <a:off x="3611192" y="1482234"/>
                <a:ext cx="351729" cy="365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600" b="1" dirty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O</a:t>
                </a:r>
              </a:p>
            </p:txBody>
          </p:sp>
          <p:sp>
            <p:nvSpPr>
              <p:cNvPr id="143" name="ZoneTexte 161"/>
              <p:cNvSpPr txBox="1">
                <a:spLocks noChangeArrowheads="1"/>
              </p:cNvSpPr>
              <p:nvPr/>
            </p:nvSpPr>
            <p:spPr bwMode="auto">
              <a:xfrm>
                <a:off x="3321904" y="1484628"/>
                <a:ext cx="317327" cy="365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600" b="1" dirty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P</a:t>
                </a:r>
              </a:p>
            </p:txBody>
          </p:sp>
          <p:cxnSp>
            <p:nvCxnSpPr>
              <p:cNvPr id="144" name="Connecteur droit 168"/>
              <p:cNvCxnSpPr>
                <a:cxnSpLocks noChangeShapeType="1"/>
              </p:cNvCxnSpPr>
              <p:nvPr/>
            </p:nvCxnSpPr>
            <p:spPr bwMode="auto">
              <a:xfrm>
                <a:off x="3231677" y="1687173"/>
                <a:ext cx="142799" cy="0"/>
              </a:xfrm>
              <a:prstGeom prst="line">
                <a:avLst/>
              </a:prstGeom>
              <a:noFill/>
              <a:ln w="28575" cap="rnd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45" name="Connecteur droit 170"/>
              <p:cNvCxnSpPr>
                <a:cxnSpLocks noChangeShapeType="1"/>
              </p:cNvCxnSpPr>
              <p:nvPr/>
            </p:nvCxnSpPr>
            <p:spPr bwMode="auto">
              <a:xfrm rot="5400000">
                <a:off x="3375871" y="1877752"/>
                <a:ext cx="124523" cy="0"/>
              </a:xfrm>
              <a:prstGeom prst="line">
                <a:avLst/>
              </a:prstGeom>
              <a:noFill/>
              <a:ln w="28575" cap="rnd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46" name="Connecteur droit 171"/>
              <p:cNvCxnSpPr>
                <a:cxnSpLocks noChangeShapeType="1"/>
              </p:cNvCxnSpPr>
              <p:nvPr/>
            </p:nvCxnSpPr>
            <p:spPr bwMode="auto">
              <a:xfrm rot="5400000">
                <a:off x="3420475" y="1877752"/>
                <a:ext cx="124523" cy="0"/>
              </a:xfrm>
              <a:prstGeom prst="line">
                <a:avLst/>
              </a:prstGeom>
              <a:noFill/>
              <a:ln w="28575" cap="rnd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147" name="ZoneTexte 181"/>
              <p:cNvSpPr txBox="1">
                <a:spLocks noChangeArrowheads="1"/>
              </p:cNvSpPr>
              <p:nvPr/>
            </p:nvSpPr>
            <p:spPr bwMode="auto">
              <a:xfrm>
                <a:off x="3291528" y="1085234"/>
                <a:ext cx="351729" cy="365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600" b="1" dirty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O</a:t>
                </a:r>
              </a:p>
            </p:txBody>
          </p:sp>
          <p:cxnSp>
            <p:nvCxnSpPr>
              <p:cNvPr id="148" name="Connecteur droit 184"/>
              <p:cNvCxnSpPr>
                <a:cxnSpLocks noChangeShapeType="1"/>
              </p:cNvCxnSpPr>
              <p:nvPr/>
            </p:nvCxnSpPr>
            <p:spPr bwMode="auto">
              <a:xfrm rot="5400000">
                <a:off x="3378826" y="1487698"/>
                <a:ext cx="146728" cy="0"/>
              </a:xfrm>
              <a:prstGeom prst="line">
                <a:avLst/>
              </a:prstGeom>
              <a:noFill/>
              <a:ln w="28575" cap="rnd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49" name="Connecteur droit 187"/>
              <p:cNvCxnSpPr>
                <a:cxnSpLocks noChangeShapeType="1"/>
              </p:cNvCxnSpPr>
              <p:nvPr/>
            </p:nvCxnSpPr>
            <p:spPr bwMode="auto">
              <a:xfrm rot="10800000">
                <a:off x="3555419" y="1238856"/>
                <a:ext cx="88037" cy="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50" name="Connecteur droit 190"/>
              <p:cNvCxnSpPr>
                <a:cxnSpLocks noChangeShapeType="1"/>
              </p:cNvCxnSpPr>
              <p:nvPr/>
            </p:nvCxnSpPr>
            <p:spPr bwMode="auto">
              <a:xfrm rot="10800000">
                <a:off x="3839321" y="1602638"/>
                <a:ext cx="88037" cy="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51" name="Connecteur droit 168"/>
              <p:cNvCxnSpPr>
                <a:cxnSpLocks noChangeShapeType="1"/>
              </p:cNvCxnSpPr>
              <p:nvPr/>
            </p:nvCxnSpPr>
            <p:spPr bwMode="auto">
              <a:xfrm>
                <a:off x="3555418" y="1691961"/>
                <a:ext cx="125527" cy="0"/>
              </a:xfrm>
              <a:prstGeom prst="line">
                <a:avLst/>
              </a:prstGeom>
              <a:noFill/>
              <a:ln w="28575" cap="rnd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sp>
          <p:nvSpPr>
            <p:cNvPr id="152" name="Rectangle 151"/>
            <p:cNvSpPr/>
            <p:nvPr/>
          </p:nvSpPr>
          <p:spPr>
            <a:xfrm>
              <a:off x="4933510" y="3201140"/>
              <a:ext cx="2756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1</a:t>
              </a:r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4939030" y="3630020"/>
              <a:ext cx="2756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2</a:t>
              </a:r>
            </a:p>
          </p:txBody>
        </p:sp>
        <p:cxnSp>
          <p:nvCxnSpPr>
            <p:cNvPr id="154" name="Connecteur droit 153"/>
            <p:cNvCxnSpPr/>
            <p:nvPr/>
          </p:nvCxnSpPr>
          <p:spPr bwMode="auto">
            <a:xfrm rot="19192277">
              <a:off x="5226876" y="3126344"/>
              <a:ext cx="144048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7" name="ZoneTexte 178"/>
            <p:cNvSpPr txBox="1">
              <a:spLocks noChangeArrowheads="1"/>
            </p:cNvSpPr>
            <p:nvPr/>
          </p:nvSpPr>
          <p:spPr bwMode="auto">
            <a:xfrm>
              <a:off x="5642915" y="3175821"/>
              <a:ext cx="32573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600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O</a:t>
              </a:r>
            </a:p>
          </p:txBody>
        </p:sp>
        <p:sp>
          <p:nvSpPr>
            <p:cNvPr id="158" name="ZoneTexte 160"/>
            <p:cNvSpPr txBox="1">
              <a:spLocks noChangeArrowheads="1"/>
            </p:cNvSpPr>
            <p:nvPr/>
          </p:nvSpPr>
          <p:spPr bwMode="auto">
            <a:xfrm>
              <a:off x="5933829" y="2839456"/>
              <a:ext cx="32573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600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O</a:t>
              </a:r>
            </a:p>
          </p:txBody>
        </p:sp>
        <p:sp>
          <p:nvSpPr>
            <p:cNvPr id="159" name="ZoneTexte 161"/>
            <p:cNvSpPr txBox="1">
              <a:spLocks noChangeArrowheads="1"/>
            </p:cNvSpPr>
            <p:nvPr/>
          </p:nvSpPr>
          <p:spPr bwMode="auto">
            <a:xfrm>
              <a:off x="5665924" y="2841673"/>
              <a:ext cx="29387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600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P</a:t>
              </a:r>
            </a:p>
          </p:txBody>
        </p:sp>
        <p:cxnSp>
          <p:nvCxnSpPr>
            <p:cNvPr id="161" name="Connecteur droit 170"/>
            <p:cNvCxnSpPr>
              <a:cxnSpLocks noChangeShapeType="1"/>
            </p:cNvCxnSpPr>
            <p:nvPr/>
          </p:nvCxnSpPr>
          <p:spPr bwMode="auto">
            <a:xfrm rot="5400000">
              <a:off x="5715902" y="3205739"/>
              <a:ext cx="115319" cy="0"/>
            </a:xfrm>
            <a:prstGeom prst="line">
              <a:avLst/>
            </a:prstGeom>
            <a:noFill/>
            <a:ln w="28575" cap="rnd" cmpd="sng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62" name="Connecteur droit 171"/>
            <p:cNvCxnSpPr>
              <a:cxnSpLocks noChangeShapeType="1"/>
            </p:cNvCxnSpPr>
            <p:nvPr/>
          </p:nvCxnSpPr>
          <p:spPr bwMode="auto">
            <a:xfrm rot="5400000">
              <a:off x="5757209" y="3205739"/>
              <a:ext cx="115319" cy="0"/>
            </a:xfrm>
            <a:prstGeom prst="line">
              <a:avLst/>
            </a:prstGeom>
            <a:noFill/>
            <a:ln w="28575" cap="rnd" cmpd="sng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63" name="ZoneTexte 181"/>
            <p:cNvSpPr txBox="1">
              <a:spLocks noChangeArrowheads="1"/>
            </p:cNvSpPr>
            <p:nvPr/>
          </p:nvSpPr>
          <p:spPr bwMode="auto">
            <a:xfrm>
              <a:off x="5637793" y="2471801"/>
              <a:ext cx="32573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600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O</a:t>
              </a:r>
            </a:p>
          </p:txBody>
        </p:sp>
        <p:cxnSp>
          <p:nvCxnSpPr>
            <p:cNvPr id="164" name="Connecteur droit 184"/>
            <p:cNvCxnSpPr>
              <a:cxnSpLocks noChangeShapeType="1"/>
            </p:cNvCxnSpPr>
            <p:nvPr/>
          </p:nvCxnSpPr>
          <p:spPr bwMode="auto">
            <a:xfrm rot="5400000">
              <a:off x="5718639" y="2844516"/>
              <a:ext cx="135882" cy="0"/>
            </a:xfrm>
            <a:prstGeom prst="line">
              <a:avLst/>
            </a:prstGeom>
            <a:noFill/>
            <a:ln w="28575" cap="rnd" cmpd="sng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66" name="Connecteur droit 190"/>
            <p:cNvCxnSpPr>
              <a:cxnSpLocks noChangeShapeType="1"/>
            </p:cNvCxnSpPr>
            <p:nvPr/>
          </p:nvCxnSpPr>
          <p:spPr bwMode="auto">
            <a:xfrm rot="10800000">
              <a:off x="6145095" y="2950960"/>
              <a:ext cx="81530" cy="0"/>
            </a:xfrm>
            <a:prstGeom prst="line">
              <a:avLst/>
            </a:prstGeom>
            <a:noFill/>
            <a:ln w="28575" cmpd="sng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67" name="Connecteur droit 168"/>
            <p:cNvCxnSpPr>
              <a:cxnSpLocks noChangeShapeType="1"/>
            </p:cNvCxnSpPr>
            <p:nvPr/>
          </p:nvCxnSpPr>
          <p:spPr bwMode="auto">
            <a:xfrm>
              <a:off x="5882177" y="3033681"/>
              <a:ext cx="116248" cy="0"/>
            </a:xfrm>
            <a:prstGeom prst="line">
              <a:avLst/>
            </a:prstGeom>
            <a:noFill/>
            <a:ln w="28575" cap="rnd" cmpd="sng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70" name="ZoneTexte 169"/>
          <p:cNvSpPr txBox="1"/>
          <p:nvPr/>
        </p:nvSpPr>
        <p:spPr>
          <a:xfrm>
            <a:off x="2272120" y="3470049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fr-FR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,3-</a:t>
            </a:r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Bis</a:t>
            </a:r>
            <a:r>
              <a:rPr lang="fr-FR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phosphoglycérate</a:t>
            </a:r>
          </a:p>
        </p:txBody>
      </p:sp>
      <p:grpSp>
        <p:nvGrpSpPr>
          <p:cNvPr id="244" name="Grouper 243"/>
          <p:cNvGrpSpPr/>
          <p:nvPr/>
        </p:nvGrpSpPr>
        <p:grpSpPr>
          <a:xfrm>
            <a:off x="2667044" y="5006627"/>
            <a:ext cx="3696622" cy="1744650"/>
            <a:chOff x="2667044" y="5006627"/>
            <a:chExt cx="3696622" cy="1744650"/>
          </a:xfrm>
        </p:grpSpPr>
        <p:sp>
          <p:nvSpPr>
            <p:cNvPr id="184" name="ZoneTexte 183"/>
            <p:cNvSpPr txBox="1"/>
            <p:nvPr/>
          </p:nvSpPr>
          <p:spPr>
            <a:xfrm>
              <a:off x="5111394" y="5240327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C</a:t>
              </a:r>
            </a:p>
          </p:txBody>
        </p:sp>
        <p:sp>
          <p:nvSpPr>
            <p:cNvPr id="185" name="ZoneTexte 184"/>
            <p:cNvSpPr txBox="1"/>
            <p:nvPr/>
          </p:nvSpPr>
          <p:spPr>
            <a:xfrm>
              <a:off x="4824067" y="5006627"/>
              <a:ext cx="3257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O</a:t>
              </a:r>
            </a:p>
          </p:txBody>
        </p:sp>
        <p:grpSp>
          <p:nvGrpSpPr>
            <p:cNvPr id="186" name="Groupe 208"/>
            <p:cNvGrpSpPr/>
            <p:nvPr/>
          </p:nvGrpSpPr>
          <p:grpSpPr>
            <a:xfrm rot="13207723" flipH="1">
              <a:off x="5064906" y="5290217"/>
              <a:ext cx="144242" cy="49761"/>
              <a:chOff x="1394900" y="3630526"/>
              <a:chExt cx="180242" cy="49761"/>
            </a:xfrm>
          </p:grpSpPr>
          <p:cxnSp>
            <p:nvCxnSpPr>
              <p:cNvPr id="187" name="Connecteur droit 186"/>
              <p:cNvCxnSpPr/>
              <p:nvPr/>
            </p:nvCxnSpPr>
            <p:spPr bwMode="auto">
              <a:xfrm rot="10800000">
                <a:off x="1394900" y="3630526"/>
                <a:ext cx="180000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8" name="Connecteur droit 187"/>
              <p:cNvCxnSpPr/>
              <p:nvPr/>
            </p:nvCxnSpPr>
            <p:spPr bwMode="auto">
              <a:xfrm rot="10800000">
                <a:off x="1395142" y="3680286"/>
                <a:ext cx="180000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89" name="Rectangle 188"/>
            <p:cNvSpPr/>
            <p:nvPr/>
          </p:nvSpPr>
          <p:spPr>
            <a:xfrm>
              <a:off x="5053885" y="6247612"/>
              <a:ext cx="2756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3</a:t>
              </a:r>
            </a:p>
          </p:txBody>
        </p:sp>
        <p:sp>
          <p:nvSpPr>
            <p:cNvPr id="190" name="ZoneTexte 189"/>
            <p:cNvSpPr txBox="1"/>
            <p:nvPr/>
          </p:nvSpPr>
          <p:spPr>
            <a:xfrm>
              <a:off x="5397234" y="5009248"/>
              <a:ext cx="4528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O</a:t>
              </a:r>
              <a:r>
                <a:rPr lang="fr-FR" sz="16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H</a:t>
              </a:r>
              <a:endPara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91" name="Connecteur droit 190"/>
            <p:cNvCxnSpPr/>
            <p:nvPr/>
          </p:nvCxnSpPr>
          <p:spPr bwMode="auto">
            <a:xfrm rot="5400000">
              <a:off x="5151688" y="5635263"/>
              <a:ext cx="215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2" name="ZoneTexte 191"/>
            <p:cNvSpPr txBox="1"/>
            <p:nvPr/>
          </p:nvSpPr>
          <p:spPr>
            <a:xfrm>
              <a:off x="4739190" y="5660247"/>
              <a:ext cx="3145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H</a:t>
              </a:r>
            </a:p>
          </p:txBody>
        </p:sp>
        <p:cxnSp>
          <p:nvCxnSpPr>
            <p:cNvPr id="193" name="Connecteur droit 192"/>
            <p:cNvCxnSpPr/>
            <p:nvPr/>
          </p:nvCxnSpPr>
          <p:spPr bwMode="auto">
            <a:xfrm rot="10800000">
              <a:off x="5346468" y="5841416"/>
              <a:ext cx="143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4" name="Connecteur droit 193"/>
            <p:cNvCxnSpPr/>
            <p:nvPr/>
          </p:nvCxnSpPr>
          <p:spPr bwMode="auto">
            <a:xfrm rot="10800000">
              <a:off x="4972810" y="5849667"/>
              <a:ext cx="215997" cy="262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5" name="ZoneTexte 194"/>
            <p:cNvSpPr txBox="1"/>
            <p:nvPr/>
          </p:nvSpPr>
          <p:spPr>
            <a:xfrm>
              <a:off x="5122152" y="5651607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C</a:t>
              </a:r>
            </a:p>
          </p:txBody>
        </p:sp>
        <p:sp>
          <p:nvSpPr>
            <p:cNvPr id="196" name="ZoneTexte 195"/>
            <p:cNvSpPr txBox="1"/>
            <p:nvPr/>
          </p:nvSpPr>
          <p:spPr>
            <a:xfrm>
              <a:off x="5423989" y="5646219"/>
              <a:ext cx="4528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OH</a:t>
              </a:r>
            </a:p>
          </p:txBody>
        </p:sp>
        <p:cxnSp>
          <p:nvCxnSpPr>
            <p:cNvPr id="197" name="Connecteur droit 196"/>
            <p:cNvCxnSpPr/>
            <p:nvPr/>
          </p:nvCxnSpPr>
          <p:spPr bwMode="auto">
            <a:xfrm rot="5400000">
              <a:off x="5157114" y="6039183"/>
              <a:ext cx="215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98" name="Grouper 197"/>
            <p:cNvGrpSpPr/>
            <p:nvPr/>
          </p:nvGrpSpPr>
          <p:grpSpPr>
            <a:xfrm>
              <a:off x="5116776" y="5708703"/>
              <a:ext cx="1246890" cy="1042574"/>
              <a:chOff x="2616508" y="1085234"/>
              <a:chExt cx="1346413" cy="1125788"/>
            </a:xfrm>
          </p:grpSpPr>
          <p:sp>
            <p:nvSpPr>
              <p:cNvPr id="199" name="Rectangle 198"/>
              <p:cNvSpPr/>
              <p:nvPr/>
            </p:nvSpPr>
            <p:spPr>
              <a:xfrm>
                <a:off x="2616508" y="1483477"/>
                <a:ext cx="684071" cy="365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600" b="1" dirty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CH</a:t>
                </a:r>
                <a:r>
                  <a:rPr lang="fr-FR" sz="1600" b="1" baseline="-25000" dirty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2</a:t>
                </a:r>
                <a:r>
                  <a:rPr lang="fr-FR" sz="1600" b="1" dirty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O</a:t>
                </a:r>
              </a:p>
            </p:txBody>
          </p:sp>
          <p:sp>
            <p:nvSpPr>
              <p:cNvPr id="200" name="ZoneTexte 178"/>
              <p:cNvSpPr txBox="1">
                <a:spLocks noChangeArrowheads="1"/>
              </p:cNvSpPr>
              <p:nvPr/>
            </p:nvSpPr>
            <p:spPr bwMode="auto">
              <a:xfrm>
                <a:off x="3297058" y="1845446"/>
                <a:ext cx="351729" cy="365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600" b="1" dirty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O</a:t>
                </a:r>
              </a:p>
            </p:txBody>
          </p:sp>
          <p:sp>
            <p:nvSpPr>
              <p:cNvPr id="201" name="ZoneTexte 160"/>
              <p:cNvSpPr txBox="1">
                <a:spLocks noChangeArrowheads="1"/>
              </p:cNvSpPr>
              <p:nvPr/>
            </p:nvSpPr>
            <p:spPr bwMode="auto">
              <a:xfrm>
                <a:off x="3611192" y="1482234"/>
                <a:ext cx="351729" cy="365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600" b="1" dirty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O</a:t>
                </a:r>
              </a:p>
            </p:txBody>
          </p:sp>
          <p:sp>
            <p:nvSpPr>
              <p:cNvPr id="202" name="ZoneTexte 161"/>
              <p:cNvSpPr txBox="1">
                <a:spLocks noChangeArrowheads="1"/>
              </p:cNvSpPr>
              <p:nvPr/>
            </p:nvSpPr>
            <p:spPr bwMode="auto">
              <a:xfrm>
                <a:off x="3321904" y="1484628"/>
                <a:ext cx="317327" cy="365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600" b="1" dirty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P</a:t>
                </a:r>
              </a:p>
            </p:txBody>
          </p:sp>
          <p:cxnSp>
            <p:nvCxnSpPr>
              <p:cNvPr id="203" name="Connecteur droit 168"/>
              <p:cNvCxnSpPr>
                <a:cxnSpLocks noChangeShapeType="1"/>
              </p:cNvCxnSpPr>
              <p:nvPr/>
            </p:nvCxnSpPr>
            <p:spPr bwMode="auto">
              <a:xfrm>
                <a:off x="3231677" y="1687173"/>
                <a:ext cx="142799" cy="0"/>
              </a:xfrm>
              <a:prstGeom prst="line">
                <a:avLst/>
              </a:prstGeom>
              <a:noFill/>
              <a:ln w="28575" cap="rnd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04" name="Connecteur droit 170"/>
              <p:cNvCxnSpPr>
                <a:cxnSpLocks noChangeShapeType="1"/>
              </p:cNvCxnSpPr>
              <p:nvPr/>
            </p:nvCxnSpPr>
            <p:spPr bwMode="auto">
              <a:xfrm rot="5400000">
                <a:off x="3375871" y="1877752"/>
                <a:ext cx="124523" cy="0"/>
              </a:xfrm>
              <a:prstGeom prst="line">
                <a:avLst/>
              </a:prstGeom>
              <a:noFill/>
              <a:ln w="28575" cap="rnd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05" name="Connecteur droit 171"/>
              <p:cNvCxnSpPr>
                <a:cxnSpLocks noChangeShapeType="1"/>
              </p:cNvCxnSpPr>
              <p:nvPr/>
            </p:nvCxnSpPr>
            <p:spPr bwMode="auto">
              <a:xfrm rot="5400000">
                <a:off x="3420475" y="1877752"/>
                <a:ext cx="124523" cy="0"/>
              </a:xfrm>
              <a:prstGeom prst="line">
                <a:avLst/>
              </a:prstGeom>
              <a:noFill/>
              <a:ln w="28575" cap="rnd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206" name="ZoneTexte 181"/>
              <p:cNvSpPr txBox="1">
                <a:spLocks noChangeArrowheads="1"/>
              </p:cNvSpPr>
              <p:nvPr/>
            </p:nvSpPr>
            <p:spPr bwMode="auto">
              <a:xfrm>
                <a:off x="3291528" y="1085234"/>
                <a:ext cx="351729" cy="365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600" b="1" dirty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O</a:t>
                </a:r>
              </a:p>
            </p:txBody>
          </p:sp>
          <p:cxnSp>
            <p:nvCxnSpPr>
              <p:cNvPr id="207" name="Connecteur droit 184"/>
              <p:cNvCxnSpPr>
                <a:cxnSpLocks noChangeShapeType="1"/>
              </p:cNvCxnSpPr>
              <p:nvPr/>
            </p:nvCxnSpPr>
            <p:spPr bwMode="auto">
              <a:xfrm rot="5400000">
                <a:off x="3378826" y="1487698"/>
                <a:ext cx="146728" cy="0"/>
              </a:xfrm>
              <a:prstGeom prst="line">
                <a:avLst/>
              </a:prstGeom>
              <a:noFill/>
              <a:ln w="28575" cap="rnd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08" name="Connecteur droit 187"/>
              <p:cNvCxnSpPr>
                <a:cxnSpLocks noChangeShapeType="1"/>
              </p:cNvCxnSpPr>
              <p:nvPr/>
            </p:nvCxnSpPr>
            <p:spPr bwMode="auto">
              <a:xfrm rot="10800000">
                <a:off x="3555419" y="1238856"/>
                <a:ext cx="88037" cy="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09" name="Connecteur droit 190"/>
              <p:cNvCxnSpPr>
                <a:cxnSpLocks noChangeShapeType="1"/>
              </p:cNvCxnSpPr>
              <p:nvPr/>
            </p:nvCxnSpPr>
            <p:spPr bwMode="auto">
              <a:xfrm rot="10800000">
                <a:off x="3839321" y="1602638"/>
                <a:ext cx="88037" cy="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10" name="Connecteur droit 168"/>
              <p:cNvCxnSpPr>
                <a:cxnSpLocks noChangeShapeType="1"/>
              </p:cNvCxnSpPr>
              <p:nvPr/>
            </p:nvCxnSpPr>
            <p:spPr bwMode="auto">
              <a:xfrm>
                <a:off x="3555418" y="1691961"/>
                <a:ext cx="125527" cy="0"/>
              </a:xfrm>
              <a:prstGeom prst="line">
                <a:avLst/>
              </a:prstGeom>
              <a:noFill/>
              <a:ln w="28575" cap="rnd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sp>
          <p:nvSpPr>
            <p:cNvPr id="211" name="Rectangle 210"/>
            <p:cNvSpPr/>
            <p:nvPr/>
          </p:nvSpPr>
          <p:spPr>
            <a:xfrm>
              <a:off x="5037617" y="5370932"/>
              <a:ext cx="2756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1</a:t>
              </a:r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5043137" y="5799812"/>
              <a:ext cx="2756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2</a:t>
              </a:r>
            </a:p>
          </p:txBody>
        </p:sp>
        <p:cxnSp>
          <p:nvCxnSpPr>
            <p:cNvPr id="213" name="Connecteur droit 212"/>
            <p:cNvCxnSpPr/>
            <p:nvPr/>
          </p:nvCxnSpPr>
          <p:spPr bwMode="auto">
            <a:xfrm rot="19192277">
              <a:off x="5330983" y="5296136"/>
              <a:ext cx="144048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4" name="ZoneTexte 213"/>
            <p:cNvSpPr txBox="1"/>
            <p:nvPr/>
          </p:nvSpPr>
          <p:spPr>
            <a:xfrm>
              <a:off x="2667044" y="5681269"/>
              <a:ext cx="20885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3</a:t>
              </a:r>
              <a:r>
                <a:rPr lang="fr-FR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-phosphoglycérate</a:t>
              </a:r>
            </a:p>
          </p:txBody>
        </p:sp>
      </p:grpSp>
      <p:grpSp>
        <p:nvGrpSpPr>
          <p:cNvPr id="243" name="Grouper 242"/>
          <p:cNvGrpSpPr/>
          <p:nvPr/>
        </p:nvGrpSpPr>
        <p:grpSpPr>
          <a:xfrm>
            <a:off x="2372885" y="4299222"/>
            <a:ext cx="4931498" cy="926961"/>
            <a:chOff x="2372885" y="4299222"/>
            <a:chExt cx="4931498" cy="926961"/>
          </a:xfrm>
        </p:grpSpPr>
        <p:cxnSp>
          <p:nvCxnSpPr>
            <p:cNvPr id="171" name="Connecteur droit avec flèche 170"/>
            <p:cNvCxnSpPr/>
            <p:nvPr/>
          </p:nvCxnSpPr>
          <p:spPr>
            <a:xfrm>
              <a:off x="5258598" y="4434491"/>
              <a:ext cx="0" cy="791692"/>
            </a:xfrm>
            <a:prstGeom prst="straightConnector1">
              <a:avLst/>
            </a:prstGeom>
            <a:ln w="57150" cap="rnd" cmpd="sng">
              <a:solidFill>
                <a:schemeClr val="bg2">
                  <a:lumMod val="50000"/>
                </a:schemeClr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cteur droit avec flèche 171"/>
            <p:cNvCxnSpPr/>
            <p:nvPr/>
          </p:nvCxnSpPr>
          <p:spPr>
            <a:xfrm flipV="1">
              <a:off x="5149638" y="4405451"/>
              <a:ext cx="0" cy="791692"/>
            </a:xfrm>
            <a:prstGeom prst="straightConnector1">
              <a:avLst/>
            </a:prstGeom>
            <a:ln w="57150" cap="rnd" cmpd="sng">
              <a:solidFill>
                <a:schemeClr val="bg2">
                  <a:lumMod val="50000"/>
                </a:schemeClr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3" name="Grouper 172"/>
            <p:cNvGrpSpPr/>
            <p:nvPr/>
          </p:nvGrpSpPr>
          <p:grpSpPr>
            <a:xfrm rot="5400000" flipV="1">
              <a:off x="5892619" y="3906875"/>
              <a:ext cx="481426" cy="1720844"/>
              <a:chOff x="2793116" y="3259844"/>
              <a:chExt cx="250081" cy="567307"/>
            </a:xfrm>
            <a:solidFill>
              <a:srgbClr val="7F7F7F"/>
            </a:solidFill>
          </p:grpSpPr>
          <p:sp>
            <p:nvSpPr>
              <p:cNvPr id="174" name="Arc plein 173"/>
              <p:cNvSpPr/>
              <p:nvPr/>
            </p:nvSpPr>
            <p:spPr>
              <a:xfrm>
                <a:off x="2793116" y="3259844"/>
                <a:ext cx="250081" cy="567307"/>
              </a:xfrm>
              <a:prstGeom prst="blockArc">
                <a:avLst>
                  <a:gd name="adj1" fmla="val 8945606"/>
                  <a:gd name="adj2" fmla="val 21243701"/>
                  <a:gd name="adj3" fmla="val 10723"/>
                </a:avLst>
              </a:prstGeom>
              <a:grpFill/>
              <a:ln>
                <a:solidFill>
                  <a:srgbClr val="948A5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75" name="Connecteur droit 174"/>
              <p:cNvCxnSpPr/>
              <p:nvPr/>
            </p:nvCxnSpPr>
            <p:spPr>
              <a:xfrm>
                <a:off x="3032070" y="3490232"/>
                <a:ext cx="0" cy="73781"/>
              </a:xfrm>
              <a:prstGeom prst="line">
                <a:avLst/>
              </a:prstGeom>
              <a:grpFill/>
              <a:ln w="38100" cmpd="sng">
                <a:solidFill>
                  <a:srgbClr val="948A54"/>
                </a:solidFill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2" name="Rectangle 181"/>
            <p:cNvSpPr/>
            <p:nvPr/>
          </p:nvSpPr>
          <p:spPr>
            <a:xfrm>
              <a:off x="6231553" y="4299222"/>
              <a:ext cx="10728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A</a:t>
              </a:r>
              <a:r>
                <a:rPr lang="fr-FR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D</a:t>
              </a:r>
              <a:r>
                <a:rPr lang="fr-FR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P + </a:t>
              </a:r>
              <a:r>
                <a:rPr lang="fr-FR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H</a:t>
              </a:r>
              <a:r>
                <a:rPr lang="fr-FR" b="1" baseline="30000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+</a:t>
              </a:r>
              <a:endParaRPr lang="fr-FR" baseline="30000" dirty="0">
                <a:solidFill>
                  <a:srgbClr val="C00000"/>
                </a:solidFill>
              </a:endParaRPr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6195563" y="4770154"/>
              <a:ext cx="56168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A</a:t>
              </a:r>
              <a:r>
                <a:rPr lang="fr-FR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T</a:t>
              </a:r>
              <a:r>
                <a:rPr lang="fr-FR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P</a:t>
              </a:r>
              <a:endParaRPr lang="fr-FR" baseline="30000" dirty="0">
                <a:solidFill>
                  <a:srgbClr val="C00000"/>
                </a:solidFill>
              </a:endParaRPr>
            </a:p>
          </p:txBody>
        </p:sp>
        <p:sp>
          <p:nvSpPr>
            <p:cNvPr id="216" name="ZoneTexte 215"/>
            <p:cNvSpPr txBox="1"/>
            <p:nvPr/>
          </p:nvSpPr>
          <p:spPr>
            <a:xfrm>
              <a:off x="2372885" y="4699117"/>
              <a:ext cx="2806936" cy="294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60"/>
                </a:lnSpc>
              </a:pPr>
              <a:r>
                <a:rPr lang="fr-FR" b="1" dirty="0" err="1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Phosphoglycérate</a:t>
              </a:r>
              <a:r>
                <a:rPr lang="fr-FR" b="1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 kinase</a:t>
              </a:r>
            </a:p>
          </p:txBody>
        </p:sp>
      </p:grpSp>
      <p:grpSp>
        <p:nvGrpSpPr>
          <p:cNvPr id="232" name="Grouper 231"/>
          <p:cNvGrpSpPr/>
          <p:nvPr/>
        </p:nvGrpSpPr>
        <p:grpSpPr>
          <a:xfrm>
            <a:off x="290265" y="2526150"/>
            <a:ext cx="1879396" cy="1463300"/>
            <a:chOff x="363534" y="2664547"/>
            <a:chExt cx="1879396" cy="1463300"/>
          </a:xfrm>
        </p:grpSpPr>
        <p:sp>
          <p:nvSpPr>
            <p:cNvPr id="231" name="Rectangle à coins arrondis 230"/>
            <p:cNvSpPr/>
            <p:nvPr/>
          </p:nvSpPr>
          <p:spPr>
            <a:xfrm>
              <a:off x="363534" y="2664547"/>
              <a:ext cx="1879396" cy="14633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45000"/>
              </a:schemeClr>
            </a:solidFill>
            <a:ln w="28575" cmpd="sng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7" name="Rectangle 216"/>
            <p:cNvSpPr/>
            <p:nvPr/>
          </p:nvSpPr>
          <p:spPr>
            <a:xfrm>
              <a:off x="479888" y="2704902"/>
              <a:ext cx="16438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 err="1"/>
                <a:t>Acyl</a:t>
              </a:r>
              <a:r>
                <a:rPr lang="fr-FR" dirty="0"/>
                <a:t>-phosphate</a:t>
              </a:r>
            </a:p>
          </p:txBody>
        </p:sp>
        <p:sp>
          <p:nvSpPr>
            <p:cNvPr id="218" name="ZoneTexte 158"/>
            <p:cNvSpPr txBox="1">
              <a:spLocks noChangeArrowheads="1"/>
            </p:cNvSpPr>
            <p:nvPr/>
          </p:nvSpPr>
          <p:spPr bwMode="auto">
            <a:xfrm>
              <a:off x="1234685" y="3426946"/>
              <a:ext cx="39280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2400" b="1" dirty="0">
                  <a:latin typeface="Calibri" charset="0"/>
                  <a:cs typeface="Calibri" charset="0"/>
                </a:rPr>
                <a:t>O</a:t>
              </a:r>
            </a:p>
          </p:txBody>
        </p:sp>
        <p:cxnSp>
          <p:nvCxnSpPr>
            <p:cNvPr id="219" name="Connecteur droit 166"/>
            <p:cNvCxnSpPr>
              <a:cxnSpLocks noChangeShapeType="1"/>
            </p:cNvCxnSpPr>
            <p:nvPr/>
          </p:nvCxnSpPr>
          <p:spPr bwMode="auto">
            <a:xfrm>
              <a:off x="1149241" y="3674847"/>
              <a:ext cx="153991" cy="0"/>
            </a:xfrm>
            <a:prstGeom prst="line">
              <a:avLst/>
            </a:prstGeom>
            <a:noFill/>
            <a:ln w="38100" cap="rnd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20" name="Rectangle 219"/>
            <p:cNvSpPr/>
            <p:nvPr/>
          </p:nvSpPr>
          <p:spPr>
            <a:xfrm>
              <a:off x="1444725" y="3401002"/>
              <a:ext cx="389049" cy="584776"/>
            </a:xfrm>
            <a:prstGeom prst="rect">
              <a:avLst/>
            </a:prstGeom>
            <a:noFill/>
            <a:ln w="28575" cmpd="sng">
              <a:noFill/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3200" b="1" dirty="0">
                  <a:solidFill>
                    <a:srgbClr val="C00000"/>
                  </a:solidFill>
                </a:rPr>
                <a:t>~</a:t>
              </a:r>
              <a:endParaRPr lang="fr-FR" sz="3200" b="1" dirty="0">
                <a:solidFill>
                  <a:srgbClr val="C00000"/>
                </a:solidFill>
              </a:endParaRPr>
            </a:p>
          </p:txBody>
        </p:sp>
        <p:grpSp>
          <p:nvGrpSpPr>
            <p:cNvPr id="221" name="Grouper 220"/>
            <p:cNvGrpSpPr/>
            <p:nvPr/>
          </p:nvGrpSpPr>
          <p:grpSpPr>
            <a:xfrm>
              <a:off x="1742458" y="3422018"/>
              <a:ext cx="348473" cy="461665"/>
              <a:chOff x="786855" y="2290894"/>
              <a:chExt cx="348473" cy="461665"/>
            </a:xfrm>
          </p:grpSpPr>
          <p:sp>
            <p:nvSpPr>
              <p:cNvPr id="222" name="ZoneTexte 161"/>
              <p:cNvSpPr txBox="1">
                <a:spLocks noChangeArrowheads="1"/>
              </p:cNvSpPr>
              <p:nvPr/>
            </p:nvSpPr>
            <p:spPr bwMode="auto">
              <a:xfrm>
                <a:off x="786855" y="2290894"/>
                <a:ext cx="348473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2400" b="1" dirty="0">
                    <a:latin typeface="Calibri" charset="0"/>
                    <a:cs typeface="Calibri" charset="0"/>
                  </a:rPr>
                  <a:t>P</a:t>
                </a:r>
              </a:p>
            </p:txBody>
          </p:sp>
          <p:sp>
            <p:nvSpPr>
              <p:cNvPr id="223" name="Ellipse 222"/>
              <p:cNvSpPr/>
              <p:nvPr/>
            </p:nvSpPr>
            <p:spPr>
              <a:xfrm>
                <a:off x="806640" y="2394602"/>
                <a:ext cx="287999" cy="287999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24" name="ZoneTexte 158"/>
            <p:cNvSpPr txBox="1">
              <a:spLocks noChangeArrowheads="1"/>
            </p:cNvSpPr>
            <p:nvPr/>
          </p:nvSpPr>
          <p:spPr bwMode="auto">
            <a:xfrm>
              <a:off x="866363" y="3422018"/>
              <a:ext cx="34757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2400" b="1" dirty="0">
                  <a:latin typeface="Calibri" charset="0"/>
                  <a:cs typeface="Calibri" charset="0"/>
                </a:rPr>
                <a:t>C</a:t>
              </a:r>
            </a:p>
          </p:txBody>
        </p:sp>
        <p:cxnSp>
          <p:nvCxnSpPr>
            <p:cNvPr id="225" name="Connecteur droit 166"/>
            <p:cNvCxnSpPr>
              <a:cxnSpLocks noChangeShapeType="1"/>
            </p:cNvCxnSpPr>
            <p:nvPr/>
          </p:nvCxnSpPr>
          <p:spPr bwMode="auto">
            <a:xfrm>
              <a:off x="780919" y="3669919"/>
              <a:ext cx="153991" cy="0"/>
            </a:xfrm>
            <a:prstGeom prst="line">
              <a:avLst/>
            </a:prstGeom>
            <a:noFill/>
            <a:ln w="38100" cap="rnd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26" name="ZoneTexte 158"/>
            <p:cNvSpPr txBox="1">
              <a:spLocks noChangeArrowheads="1"/>
            </p:cNvSpPr>
            <p:nvPr/>
          </p:nvSpPr>
          <p:spPr bwMode="auto">
            <a:xfrm>
              <a:off x="486816" y="3426946"/>
              <a:ext cx="35794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2400" b="1" dirty="0">
                  <a:latin typeface="Calibri" charset="0"/>
                  <a:cs typeface="Calibri" charset="0"/>
                </a:rPr>
                <a:t>R</a:t>
              </a:r>
            </a:p>
          </p:txBody>
        </p:sp>
        <p:grpSp>
          <p:nvGrpSpPr>
            <p:cNvPr id="227" name="Grouper 226"/>
            <p:cNvGrpSpPr/>
            <p:nvPr/>
          </p:nvGrpSpPr>
          <p:grpSpPr>
            <a:xfrm rot="16200000">
              <a:off x="971990" y="3414710"/>
              <a:ext cx="153991" cy="68040"/>
              <a:chOff x="1392361" y="4122087"/>
              <a:chExt cx="153991" cy="68040"/>
            </a:xfrm>
          </p:grpSpPr>
          <p:cxnSp>
            <p:nvCxnSpPr>
              <p:cNvPr id="228" name="Connecteur droit 166"/>
              <p:cNvCxnSpPr>
                <a:cxnSpLocks noChangeShapeType="1"/>
              </p:cNvCxnSpPr>
              <p:nvPr/>
            </p:nvCxnSpPr>
            <p:spPr bwMode="auto">
              <a:xfrm>
                <a:off x="1392361" y="4190127"/>
                <a:ext cx="153991" cy="0"/>
              </a:xfrm>
              <a:prstGeom prst="line">
                <a:avLst/>
              </a:prstGeom>
              <a:noFill/>
              <a:ln w="38100" cap="rnd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29" name="Connecteur droit 166"/>
              <p:cNvCxnSpPr>
                <a:cxnSpLocks noChangeShapeType="1"/>
              </p:cNvCxnSpPr>
              <p:nvPr/>
            </p:nvCxnSpPr>
            <p:spPr bwMode="auto">
              <a:xfrm>
                <a:off x="1392361" y="4122087"/>
                <a:ext cx="153991" cy="0"/>
              </a:xfrm>
              <a:prstGeom prst="line">
                <a:avLst/>
              </a:prstGeom>
              <a:noFill/>
              <a:ln w="38100" cap="rnd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sp>
          <p:nvSpPr>
            <p:cNvPr id="230" name="ZoneTexte 158"/>
            <p:cNvSpPr txBox="1">
              <a:spLocks noChangeArrowheads="1"/>
            </p:cNvSpPr>
            <p:nvPr/>
          </p:nvSpPr>
          <p:spPr bwMode="auto">
            <a:xfrm>
              <a:off x="863923" y="2965281"/>
              <a:ext cx="39280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2400" b="1" dirty="0">
                  <a:latin typeface="Calibri" charset="0"/>
                  <a:cs typeface="Calibri" charset="0"/>
                </a:rPr>
                <a:t>O</a:t>
              </a:r>
            </a:p>
          </p:txBody>
        </p:sp>
      </p:grpSp>
      <p:cxnSp>
        <p:nvCxnSpPr>
          <p:cNvPr id="235" name="Connecteur droit 234"/>
          <p:cNvCxnSpPr>
            <a:stCxn id="231" idx="3"/>
          </p:cNvCxnSpPr>
          <p:nvPr/>
        </p:nvCxnSpPr>
        <p:spPr>
          <a:xfrm>
            <a:off x="2169661" y="3257800"/>
            <a:ext cx="2585965" cy="5599"/>
          </a:xfrm>
          <a:prstGeom prst="line">
            <a:avLst/>
          </a:prstGeom>
          <a:solidFill>
            <a:srgbClr val="FDEADA">
              <a:alpha val="45000"/>
            </a:srgbClr>
          </a:solidFill>
          <a:ln w="28575" cmpd="sng">
            <a:solidFill>
              <a:srgbClr val="98480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36" name="Text Box 5"/>
          <p:cNvSpPr txBox="1">
            <a:spLocks noChangeArrowheads="1"/>
          </p:cNvSpPr>
          <p:nvPr/>
        </p:nvSpPr>
        <p:spPr bwMode="auto">
          <a:xfrm>
            <a:off x="150045" y="4077820"/>
            <a:ext cx="65937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4. Formation d’1 ATP</a:t>
            </a:r>
          </a:p>
        </p:txBody>
      </p:sp>
      <p:sp>
        <p:nvSpPr>
          <p:cNvPr id="245" name="ZoneTexte 244"/>
          <p:cNvSpPr txBox="1"/>
          <p:nvPr/>
        </p:nvSpPr>
        <p:spPr>
          <a:xfrm>
            <a:off x="7217375" y="2046603"/>
            <a:ext cx="1636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Phosphorolyse</a:t>
            </a:r>
            <a:endParaRPr lang="fr-FR" b="1" i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5" name="Rectangle 154"/>
          <p:cNvSpPr/>
          <p:nvPr/>
        </p:nvSpPr>
        <p:spPr>
          <a:xfrm>
            <a:off x="5468516" y="2812761"/>
            <a:ext cx="338554" cy="461665"/>
          </a:xfrm>
          <a:prstGeom prst="rect">
            <a:avLst/>
          </a:prstGeom>
          <a:noFill/>
          <a:ln w="28575" cmpd="sng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~</a:t>
            </a:r>
            <a:endParaRPr lang="fr-FR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37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" grpId="0" animBg="1"/>
      <p:bldP spid="170" grpId="0"/>
      <p:bldP spid="236" grpId="0"/>
      <p:bldP spid="245" grpId="0"/>
      <p:bldP spid="15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llipse 34"/>
          <p:cNvSpPr/>
          <p:nvPr/>
        </p:nvSpPr>
        <p:spPr>
          <a:xfrm rot="1619334">
            <a:off x="2916403" y="1588096"/>
            <a:ext cx="1601330" cy="487803"/>
          </a:xfrm>
          <a:prstGeom prst="ellipse">
            <a:avLst/>
          </a:prstGeom>
          <a:solidFill>
            <a:srgbClr val="FDEADA">
              <a:alpha val="45000"/>
            </a:srgbClr>
          </a:solidFill>
          <a:ln w="28575" cmpd="sng">
            <a:solidFill>
              <a:srgbClr val="98480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92096" y="242247"/>
            <a:ext cx="65937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3. Conversion d’un GA 3-P en 1,3 PG</a:t>
            </a:r>
          </a:p>
        </p:txBody>
      </p:sp>
      <p:grpSp>
        <p:nvGrpSpPr>
          <p:cNvPr id="36" name="Grouper 35"/>
          <p:cNvGrpSpPr/>
          <p:nvPr/>
        </p:nvGrpSpPr>
        <p:grpSpPr>
          <a:xfrm>
            <a:off x="1956169" y="962197"/>
            <a:ext cx="2039328" cy="2151280"/>
            <a:chOff x="1956169" y="962197"/>
            <a:chExt cx="2039328" cy="2151280"/>
          </a:xfrm>
        </p:grpSpPr>
        <p:sp>
          <p:nvSpPr>
            <p:cNvPr id="9" name="ZoneTexte 8"/>
            <p:cNvSpPr txBox="1"/>
            <p:nvPr/>
          </p:nvSpPr>
          <p:spPr>
            <a:xfrm>
              <a:off x="2743225" y="1602527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C</a:t>
              </a: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2455898" y="1368827"/>
              <a:ext cx="3257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O</a:t>
              </a:r>
            </a:p>
          </p:txBody>
        </p:sp>
        <p:grpSp>
          <p:nvGrpSpPr>
            <p:cNvPr id="4" name="Groupe 208"/>
            <p:cNvGrpSpPr/>
            <p:nvPr/>
          </p:nvGrpSpPr>
          <p:grpSpPr>
            <a:xfrm rot="13207723" flipH="1">
              <a:off x="2696737" y="1652417"/>
              <a:ext cx="144242" cy="49761"/>
              <a:chOff x="1394900" y="3630526"/>
              <a:chExt cx="180242" cy="49761"/>
            </a:xfrm>
          </p:grpSpPr>
          <p:cxnSp>
            <p:nvCxnSpPr>
              <p:cNvPr id="5" name="Connecteur droit 4"/>
              <p:cNvCxnSpPr/>
              <p:nvPr/>
            </p:nvCxnSpPr>
            <p:spPr bwMode="auto">
              <a:xfrm rot="10800000">
                <a:off x="1394900" y="3630526"/>
                <a:ext cx="180000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" name="Connecteur droit 5"/>
              <p:cNvCxnSpPr/>
              <p:nvPr/>
            </p:nvCxnSpPr>
            <p:spPr bwMode="auto">
              <a:xfrm rot="10800000">
                <a:off x="1395142" y="3680286"/>
                <a:ext cx="180000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7" name="Rectangle 6"/>
            <p:cNvSpPr/>
            <p:nvPr/>
          </p:nvSpPr>
          <p:spPr>
            <a:xfrm>
              <a:off x="2685716" y="2609812"/>
              <a:ext cx="2756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3</a:t>
              </a: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3029065" y="1371448"/>
              <a:ext cx="3141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H</a:t>
              </a:r>
              <a:endPara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0" name="Connecteur droit 9"/>
            <p:cNvCxnSpPr/>
            <p:nvPr/>
          </p:nvCxnSpPr>
          <p:spPr bwMode="auto">
            <a:xfrm rot="5400000">
              <a:off x="2783519" y="1997463"/>
              <a:ext cx="215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" name="ZoneTexte 10"/>
            <p:cNvSpPr txBox="1"/>
            <p:nvPr/>
          </p:nvSpPr>
          <p:spPr>
            <a:xfrm>
              <a:off x="2371021" y="2022447"/>
              <a:ext cx="3145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H</a:t>
              </a:r>
            </a:p>
          </p:txBody>
        </p:sp>
        <p:cxnSp>
          <p:nvCxnSpPr>
            <p:cNvPr id="12" name="Connecteur droit 11"/>
            <p:cNvCxnSpPr/>
            <p:nvPr/>
          </p:nvCxnSpPr>
          <p:spPr bwMode="auto">
            <a:xfrm rot="10800000">
              <a:off x="2978299" y="2203616"/>
              <a:ext cx="143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Connecteur droit 12"/>
            <p:cNvCxnSpPr/>
            <p:nvPr/>
          </p:nvCxnSpPr>
          <p:spPr bwMode="auto">
            <a:xfrm rot="10800000">
              <a:off x="2604641" y="2211867"/>
              <a:ext cx="215997" cy="262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ZoneTexte 13"/>
            <p:cNvSpPr txBox="1"/>
            <p:nvPr/>
          </p:nvSpPr>
          <p:spPr>
            <a:xfrm>
              <a:off x="2753983" y="2013807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C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3055820" y="2008419"/>
              <a:ext cx="4528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OH</a:t>
              </a:r>
            </a:p>
          </p:txBody>
        </p:sp>
        <p:cxnSp>
          <p:nvCxnSpPr>
            <p:cNvPr id="16" name="Connecteur droit 15"/>
            <p:cNvCxnSpPr/>
            <p:nvPr/>
          </p:nvCxnSpPr>
          <p:spPr bwMode="auto">
            <a:xfrm rot="5400000">
              <a:off x="2788945" y="2401383"/>
              <a:ext cx="215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7" name="Grouper 16"/>
            <p:cNvGrpSpPr/>
            <p:nvPr/>
          </p:nvGrpSpPr>
          <p:grpSpPr>
            <a:xfrm>
              <a:off x="2748607" y="2070903"/>
              <a:ext cx="1246890" cy="1042574"/>
              <a:chOff x="2616508" y="1085234"/>
              <a:chExt cx="1346413" cy="1125788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2616508" y="1483477"/>
                <a:ext cx="684071" cy="365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600" b="1" dirty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CH</a:t>
                </a:r>
                <a:r>
                  <a:rPr lang="fr-FR" sz="1600" b="1" baseline="-25000" dirty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2</a:t>
                </a:r>
                <a:r>
                  <a:rPr lang="fr-FR" sz="1600" b="1" dirty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O</a:t>
                </a:r>
              </a:p>
            </p:txBody>
          </p:sp>
          <p:sp>
            <p:nvSpPr>
              <p:cNvPr id="19" name="ZoneTexte 178"/>
              <p:cNvSpPr txBox="1">
                <a:spLocks noChangeArrowheads="1"/>
              </p:cNvSpPr>
              <p:nvPr/>
            </p:nvSpPr>
            <p:spPr bwMode="auto">
              <a:xfrm>
                <a:off x="3297058" y="1845446"/>
                <a:ext cx="351729" cy="365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600" b="1" dirty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O</a:t>
                </a:r>
              </a:p>
            </p:txBody>
          </p:sp>
          <p:sp>
            <p:nvSpPr>
              <p:cNvPr id="20" name="ZoneTexte 160"/>
              <p:cNvSpPr txBox="1">
                <a:spLocks noChangeArrowheads="1"/>
              </p:cNvSpPr>
              <p:nvPr/>
            </p:nvSpPr>
            <p:spPr bwMode="auto">
              <a:xfrm>
                <a:off x="3611192" y="1482234"/>
                <a:ext cx="351729" cy="365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600" b="1" dirty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O</a:t>
                </a:r>
              </a:p>
            </p:txBody>
          </p:sp>
          <p:sp>
            <p:nvSpPr>
              <p:cNvPr id="21" name="ZoneTexte 161"/>
              <p:cNvSpPr txBox="1">
                <a:spLocks noChangeArrowheads="1"/>
              </p:cNvSpPr>
              <p:nvPr/>
            </p:nvSpPr>
            <p:spPr bwMode="auto">
              <a:xfrm>
                <a:off x="3321904" y="1484628"/>
                <a:ext cx="317327" cy="365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600" b="1" dirty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P</a:t>
                </a:r>
              </a:p>
            </p:txBody>
          </p:sp>
          <p:cxnSp>
            <p:nvCxnSpPr>
              <p:cNvPr id="22" name="Connecteur droit 168"/>
              <p:cNvCxnSpPr>
                <a:cxnSpLocks noChangeShapeType="1"/>
              </p:cNvCxnSpPr>
              <p:nvPr/>
            </p:nvCxnSpPr>
            <p:spPr bwMode="auto">
              <a:xfrm>
                <a:off x="3231677" y="1687173"/>
                <a:ext cx="142799" cy="0"/>
              </a:xfrm>
              <a:prstGeom prst="line">
                <a:avLst/>
              </a:prstGeom>
              <a:noFill/>
              <a:ln w="28575" cap="rnd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3" name="Connecteur droit 170"/>
              <p:cNvCxnSpPr>
                <a:cxnSpLocks noChangeShapeType="1"/>
              </p:cNvCxnSpPr>
              <p:nvPr/>
            </p:nvCxnSpPr>
            <p:spPr bwMode="auto">
              <a:xfrm rot="5400000">
                <a:off x="3375871" y="1877752"/>
                <a:ext cx="124523" cy="0"/>
              </a:xfrm>
              <a:prstGeom prst="line">
                <a:avLst/>
              </a:prstGeom>
              <a:noFill/>
              <a:ln w="28575" cap="rnd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4" name="Connecteur droit 171"/>
              <p:cNvCxnSpPr>
                <a:cxnSpLocks noChangeShapeType="1"/>
              </p:cNvCxnSpPr>
              <p:nvPr/>
            </p:nvCxnSpPr>
            <p:spPr bwMode="auto">
              <a:xfrm rot="5400000">
                <a:off x="3420475" y="1877752"/>
                <a:ext cx="124523" cy="0"/>
              </a:xfrm>
              <a:prstGeom prst="line">
                <a:avLst/>
              </a:prstGeom>
              <a:noFill/>
              <a:ln w="28575" cap="rnd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25" name="ZoneTexte 181"/>
              <p:cNvSpPr txBox="1">
                <a:spLocks noChangeArrowheads="1"/>
              </p:cNvSpPr>
              <p:nvPr/>
            </p:nvSpPr>
            <p:spPr bwMode="auto">
              <a:xfrm>
                <a:off x="3291528" y="1085234"/>
                <a:ext cx="351729" cy="365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600" b="1" dirty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O</a:t>
                </a:r>
              </a:p>
            </p:txBody>
          </p:sp>
          <p:cxnSp>
            <p:nvCxnSpPr>
              <p:cNvPr id="26" name="Connecteur droit 184"/>
              <p:cNvCxnSpPr>
                <a:cxnSpLocks noChangeShapeType="1"/>
              </p:cNvCxnSpPr>
              <p:nvPr/>
            </p:nvCxnSpPr>
            <p:spPr bwMode="auto">
              <a:xfrm rot="5400000">
                <a:off x="3378826" y="1487698"/>
                <a:ext cx="146728" cy="0"/>
              </a:xfrm>
              <a:prstGeom prst="line">
                <a:avLst/>
              </a:prstGeom>
              <a:noFill/>
              <a:ln w="28575" cap="rnd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7" name="Connecteur droit 187"/>
              <p:cNvCxnSpPr>
                <a:cxnSpLocks noChangeShapeType="1"/>
              </p:cNvCxnSpPr>
              <p:nvPr/>
            </p:nvCxnSpPr>
            <p:spPr bwMode="auto">
              <a:xfrm rot="10800000">
                <a:off x="3555419" y="1238856"/>
                <a:ext cx="88037" cy="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8" name="Connecteur droit 190"/>
              <p:cNvCxnSpPr>
                <a:cxnSpLocks noChangeShapeType="1"/>
              </p:cNvCxnSpPr>
              <p:nvPr/>
            </p:nvCxnSpPr>
            <p:spPr bwMode="auto">
              <a:xfrm rot="10800000">
                <a:off x="3839321" y="1602638"/>
                <a:ext cx="88037" cy="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9" name="Connecteur droit 168"/>
              <p:cNvCxnSpPr>
                <a:cxnSpLocks noChangeShapeType="1"/>
              </p:cNvCxnSpPr>
              <p:nvPr/>
            </p:nvCxnSpPr>
            <p:spPr bwMode="auto">
              <a:xfrm>
                <a:off x="3555418" y="1691961"/>
                <a:ext cx="125527" cy="0"/>
              </a:xfrm>
              <a:prstGeom prst="line">
                <a:avLst/>
              </a:prstGeom>
              <a:noFill/>
              <a:ln w="28575" cap="rnd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sp>
          <p:nvSpPr>
            <p:cNvPr id="30" name="Rectangle 29"/>
            <p:cNvSpPr/>
            <p:nvPr/>
          </p:nvSpPr>
          <p:spPr>
            <a:xfrm>
              <a:off x="2669448" y="1733132"/>
              <a:ext cx="2756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1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674968" y="2162012"/>
              <a:ext cx="2756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2</a:t>
              </a:r>
            </a:p>
          </p:txBody>
        </p:sp>
        <p:cxnSp>
          <p:nvCxnSpPr>
            <p:cNvPr id="32" name="Connecteur droit 31"/>
            <p:cNvCxnSpPr/>
            <p:nvPr/>
          </p:nvCxnSpPr>
          <p:spPr bwMode="auto">
            <a:xfrm rot="19192277">
              <a:off x="2962814" y="1658336"/>
              <a:ext cx="144048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4" name="ZoneTexte 33"/>
            <p:cNvSpPr txBox="1"/>
            <p:nvPr/>
          </p:nvSpPr>
          <p:spPr>
            <a:xfrm>
              <a:off x="1956169" y="962197"/>
              <a:ext cx="20393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Glycéraldéhyde 3-P</a:t>
              </a:r>
            </a:p>
          </p:txBody>
        </p:sp>
      </p:grpSp>
      <p:cxnSp>
        <p:nvCxnSpPr>
          <p:cNvPr id="41" name="Connecteur droit avec flèche 40"/>
          <p:cNvCxnSpPr/>
          <p:nvPr/>
        </p:nvCxnSpPr>
        <p:spPr>
          <a:xfrm>
            <a:off x="3089908" y="3052219"/>
            <a:ext cx="0" cy="791692"/>
          </a:xfrm>
          <a:prstGeom prst="straightConnector1">
            <a:avLst/>
          </a:prstGeom>
          <a:ln w="5715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/>
          <p:nvPr/>
        </p:nvCxnSpPr>
        <p:spPr>
          <a:xfrm flipV="1">
            <a:off x="2980948" y="3023179"/>
            <a:ext cx="0" cy="791692"/>
          </a:xfrm>
          <a:prstGeom prst="straightConnector1">
            <a:avLst/>
          </a:prstGeom>
          <a:ln w="5715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ZoneTexte 124"/>
          <p:cNvSpPr txBox="1"/>
          <p:nvPr/>
        </p:nvSpPr>
        <p:spPr>
          <a:xfrm>
            <a:off x="2599259" y="4391970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sp>
        <p:nvSpPr>
          <p:cNvPr id="126" name="ZoneTexte 125"/>
          <p:cNvSpPr txBox="1"/>
          <p:nvPr/>
        </p:nvSpPr>
        <p:spPr>
          <a:xfrm>
            <a:off x="2311932" y="4158270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</a:t>
            </a:r>
          </a:p>
        </p:txBody>
      </p:sp>
      <p:grpSp>
        <p:nvGrpSpPr>
          <p:cNvPr id="127" name="Groupe 208"/>
          <p:cNvGrpSpPr/>
          <p:nvPr/>
        </p:nvGrpSpPr>
        <p:grpSpPr>
          <a:xfrm rot="13207723" flipH="1">
            <a:off x="2552771" y="4441860"/>
            <a:ext cx="144242" cy="49761"/>
            <a:chOff x="1394900" y="3630526"/>
            <a:chExt cx="180242" cy="49761"/>
          </a:xfrm>
        </p:grpSpPr>
        <p:cxnSp>
          <p:nvCxnSpPr>
            <p:cNvPr id="128" name="Connecteur droit 127"/>
            <p:cNvCxnSpPr/>
            <p:nvPr/>
          </p:nvCxnSpPr>
          <p:spPr bwMode="auto">
            <a:xfrm rot="10800000">
              <a:off x="1394900" y="3630526"/>
              <a:ext cx="180000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9" name="Connecteur droit 128"/>
            <p:cNvCxnSpPr/>
            <p:nvPr/>
          </p:nvCxnSpPr>
          <p:spPr bwMode="auto">
            <a:xfrm rot="10800000">
              <a:off x="1395142" y="3680286"/>
              <a:ext cx="180000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30" name="Rectangle 129"/>
          <p:cNvSpPr/>
          <p:nvPr/>
        </p:nvSpPr>
        <p:spPr>
          <a:xfrm>
            <a:off x="2541750" y="5399255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131" name="ZoneTexte 130"/>
          <p:cNvSpPr txBox="1"/>
          <p:nvPr/>
        </p:nvSpPr>
        <p:spPr>
          <a:xfrm>
            <a:off x="2885099" y="4160891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</a:t>
            </a:r>
          </a:p>
        </p:txBody>
      </p:sp>
      <p:cxnSp>
        <p:nvCxnSpPr>
          <p:cNvPr id="132" name="Connecteur droit 131"/>
          <p:cNvCxnSpPr/>
          <p:nvPr/>
        </p:nvCxnSpPr>
        <p:spPr bwMode="auto">
          <a:xfrm rot="5400000">
            <a:off x="2639553" y="4786906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3" name="ZoneTexte 132"/>
          <p:cNvSpPr txBox="1"/>
          <p:nvPr/>
        </p:nvSpPr>
        <p:spPr>
          <a:xfrm>
            <a:off x="2227055" y="4811890"/>
            <a:ext cx="314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</a:t>
            </a:r>
          </a:p>
        </p:txBody>
      </p:sp>
      <p:cxnSp>
        <p:nvCxnSpPr>
          <p:cNvPr id="134" name="Connecteur droit 133"/>
          <p:cNvCxnSpPr/>
          <p:nvPr/>
        </p:nvCxnSpPr>
        <p:spPr bwMode="auto">
          <a:xfrm rot="10800000">
            <a:off x="2834333" y="4993059"/>
            <a:ext cx="143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5" name="Connecteur droit 134"/>
          <p:cNvCxnSpPr/>
          <p:nvPr/>
        </p:nvCxnSpPr>
        <p:spPr bwMode="auto">
          <a:xfrm rot="10800000">
            <a:off x="2460675" y="5001310"/>
            <a:ext cx="215997" cy="262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6" name="ZoneTexte 135"/>
          <p:cNvSpPr txBox="1"/>
          <p:nvPr/>
        </p:nvSpPr>
        <p:spPr>
          <a:xfrm>
            <a:off x="2610017" y="4803250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sp>
        <p:nvSpPr>
          <p:cNvPr id="137" name="ZoneTexte 136"/>
          <p:cNvSpPr txBox="1"/>
          <p:nvPr/>
        </p:nvSpPr>
        <p:spPr>
          <a:xfrm>
            <a:off x="2911854" y="4797862"/>
            <a:ext cx="4528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OH</a:t>
            </a:r>
          </a:p>
        </p:txBody>
      </p:sp>
      <p:cxnSp>
        <p:nvCxnSpPr>
          <p:cNvPr id="138" name="Connecteur droit 137"/>
          <p:cNvCxnSpPr/>
          <p:nvPr/>
        </p:nvCxnSpPr>
        <p:spPr bwMode="auto">
          <a:xfrm rot="5400000">
            <a:off x="2644979" y="5190826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39" name="Grouper 138"/>
          <p:cNvGrpSpPr/>
          <p:nvPr/>
        </p:nvGrpSpPr>
        <p:grpSpPr>
          <a:xfrm>
            <a:off x="2604641" y="4860346"/>
            <a:ext cx="1246890" cy="1042574"/>
            <a:chOff x="2616508" y="1085234"/>
            <a:chExt cx="1346413" cy="1125788"/>
          </a:xfrm>
        </p:grpSpPr>
        <p:sp>
          <p:nvSpPr>
            <p:cNvPr id="140" name="Rectangle 139"/>
            <p:cNvSpPr/>
            <p:nvPr/>
          </p:nvSpPr>
          <p:spPr>
            <a:xfrm>
              <a:off x="2616508" y="1483477"/>
              <a:ext cx="684071" cy="3655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6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CH</a:t>
              </a:r>
              <a:r>
                <a:rPr lang="fr-FR" sz="1600" b="1" baseline="-250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2</a:t>
              </a:r>
              <a:r>
                <a:rPr lang="fr-FR" sz="16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O</a:t>
              </a:r>
            </a:p>
          </p:txBody>
        </p:sp>
        <p:sp>
          <p:nvSpPr>
            <p:cNvPr id="141" name="ZoneTexte 178"/>
            <p:cNvSpPr txBox="1">
              <a:spLocks noChangeArrowheads="1"/>
            </p:cNvSpPr>
            <p:nvPr/>
          </p:nvSpPr>
          <p:spPr bwMode="auto">
            <a:xfrm>
              <a:off x="3297058" y="1845446"/>
              <a:ext cx="351729" cy="365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600" b="1" dirty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O</a:t>
              </a:r>
            </a:p>
          </p:txBody>
        </p:sp>
        <p:sp>
          <p:nvSpPr>
            <p:cNvPr id="142" name="ZoneTexte 160"/>
            <p:cNvSpPr txBox="1">
              <a:spLocks noChangeArrowheads="1"/>
            </p:cNvSpPr>
            <p:nvPr/>
          </p:nvSpPr>
          <p:spPr bwMode="auto">
            <a:xfrm>
              <a:off x="3611192" y="1482234"/>
              <a:ext cx="351729" cy="365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600" b="1" dirty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O</a:t>
              </a:r>
            </a:p>
          </p:txBody>
        </p:sp>
        <p:sp>
          <p:nvSpPr>
            <p:cNvPr id="143" name="ZoneTexte 161"/>
            <p:cNvSpPr txBox="1">
              <a:spLocks noChangeArrowheads="1"/>
            </p:cNvSpPr>
            <p:nvPr/>
          </p:nvSpPr>
          <p:spPr bwMode="auto">
            <a:xfrm>
              <a:off x="3321904" y="1484628"/>
              <a:ext cx="317327" cy="365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600" b="1" dirty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P</a:t>
              </a:r>
            </a:p>
          </p:txBody>
        </p:sp>
        <p:cxnSp>
          <p:nvCxnSpPr>
            <p:cNvPr id="144" name="Connecteur droit 168"/>
            <p:cNvCxnSpPr>
              <a:cxnSpLocks noChangeShapeType="1"/>
            </p:cNvCxnSpPr>
            <p:nvPr/>
          </p:nvCxnSpPr>
          <p:spPr bwMode="auto">
            <a:xfrm>
              <a:off x="3231677" y="1687173"/>
              <a:ext cx="142799" cy="0"/>
            </a:xfrm>
            <a:prstGeom prst="line">
              <a:avLst/>
            </a:prstGeom>
            <a:noFill/>
            <a:ln w="28575" cap="rnd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45" name="Connecteur droit 170"/>
            <p:cNvCxnSpPr>
              <a:cxnSpLocks noChangeShapeType="1"/>
            </p:cNvCxnSpPr>
            <p:nvPr/>
          </p:nvCxnSpPr>
          <p:spPr bwMode="auto">
            <a:xfrm rot="5400000">
              <a:off x="3375871" y="1877752"/>
              <a:ext cx="124523" cy="0"/>
            </a:xfrm>
            <a:prstGeom prst="line">
              <a:avLst/>
            </a:prstGeom>
            <a:noFill/>
            <a:ln w="28575" cap="rnd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46" name="Connecteur droit 171"/>
            <p:cNvCxnSpPr>
              <a:cxnSpLocks noChangeShapeType="1"/>
            </p:cNvCxnSpPr>
            <p:nvPr/>
          </p:nvCxnSpPr>
          <p:spPr bwMode="auto">
            <a:xfrm rot="5400000">
              <a:off x="3420475" y="1877752"/>
              <a:ext cx="124523" cy="0"/>
            </a:xfrm>
            <a:prstGeom prst="line">
              <a:avLst/>
            </a:prstGeom>
            <a:noFill/>
            <a:ln w="28575" cap="rnd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47" name="ZoneTexte 181"/>
            <p:cNvSpPr txBox="1">
              <a:spLocks noChangeArrowheads="1"/>
            </p:cNvSpPr>
            <p:nvPr/>
          </p:nvSpPr>
          <p:spPr bwMode="auto">
            <a:xfrm>
              <a:off x="3291528" y="1085234"/>
              <a:ext cx="351729" cy="365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600" b="1" dirty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O</a:t>
              </a:r>
            </a:p>
          </p:txBody>
        </p:sp>
        <p:cxnSp>
          <p:nvCxnSpPr>
            <p:cNvPr id="148" name="Connecteur droit 184"/>
            <p:cNvCxnSpPr>
              <a:cxnSpLocks noChangeShapeType="1"/>
            </p:cNvCxnSpPr>
            <p:nvPr/>
          </p:nvCxnSpPr>
          <p:spPr bwMode="auto">
            <a:xfrm rot="5400000">
              <a:off x="3378826" y="1487698"/>
              <a:ext cx="146728" cy="0"/>
            </a:xfrm>
            <a:prstGeom prst="line">
              <a:avLst/>
            </a:prstGeom>
            <a:noFill/>
            <a:ln w="28575" cap="rnd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49" name="Connecteur droit 187"/>
            <p:cNvCxnSpPr>
              <a:cxnSpLocks noChangeShapeType="1"/>
            </p:cNvCxnSpPr>
            <p:nvPr/>
          </p:nvCxnSpPr>
          <p:spPr bwMode="auto">
            <a:xfrm rot="10800000">
              <a:off x="3555419" y="1238856"/>
              <a:ext cx="88037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50" name="Connecteur droit 190"/>
            <p:cNvCxnSpPr>
              <a:cxnSpLocks noChangeShapeType="1"/>
            </p:cNvCxnSpPr>
            <p:nvPr/>
          </p:nvCxnSpPr>
          <p:spPr bwMode="auto">
            <a:xfrm rot="10800000">
              <a:off x="3839321" y="1602638"/>
              <a:ext cx="88037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51" name="Connecteur droit 168"/>
            <p:cNvCxnSpPr>
              <a:cxnSpLocks noChangeShapeType="1"/>
            </p:cNvCxnSpPr>
            <p:nvPr/>
          </p:nvCxnSpPr>
          <p:spPr bwMode="auto">
            <a:xfrm>
              <a:off x="3555418" y="1691961"/>
              <a:ext cx="125527" cy="0"/>
            </a:xfrm>
            <a:prstGeom prst="line">
              <a:avLst/>
            </a:prstGeom>
            <a:noFill/>
            <a:ln w="28575" cap="rnd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52" name="Rectangle 151"/>
          <p:cNvSpPr/>
          <p:nvPr/>
        </p:nvSpPr>
        <p:spPr>
          <a:xfrm>
            <a:off x="2525482" y="4522575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2531002" y="4951455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cxnSp>
        <p:nvCxnSpPr>
          <p:cNvPr id="154" name="Connecteur droit 153"/>
          <p:cNvCxnSpPr/>
          <p:nvPr/>
        </p:nvCxnSpPr>
        <p:spPr bwMode="auto">
          <a:xfrm rot="19192277">
            <a:off x="2818848" y="4447779"/>
            <a:ext cx="144048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7" name="ZoneTexte 178"/>
          <p:cNvSpPr txBox="1">
            <a:spLocks noChangeArrowheads="1"/>
          </p:cNvSpPr>
          <p:nvPr/>
        </p:nvSpPr>
        <p:spPr bwMode="auto">
          <a:xfrm>
            <a:off x="3234887" y="4497256"/>
            <a:ext cx="3257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b="1" dirty="0">
                <a:solidFill>
                  <a:srgbClr val="C00000"/>
                </a:solidFill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58" name="ZoneTexte 160"/>
          <p:cNvSpPr txBox="1">
            <a:spLocks noChangeArrowheads="1"/>
          </p:cNvSpPr>
          <p:nvPr/>
        </p:nvSpPr>
        <p:spPr bwMode="auto">
          <a:xfrm>
            <a:off x="3525801" y="4160891"/>
            <a:ext cx="3257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b="1" dirty="0">
                <a:solidFill>
                  <a:srgbClr val="C00000"/>
                </a:solidFill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59" name="ZoneTexte 161"/>
          <p:cNvSpPr txBox="1">
            <a:spLocks noChangeArrowheads="1"/>
          </p:cNvSpPr>
          <p:nvPr/>
        </p:nvSpPr>
        <p:spPr bwMode="auto">
          <a:xfrm>
            <a:off x="3257896" y="4163108"/>
            <a:ext cx="2938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b="1" dirty="0">
                <a:solidFill>
                  <a:srgbClr val="C00000"/>
                </a:solidFill>
                <a:latin typeface="Calibri" charset="0"/>
                <a:cs typeface="Calibri" charset="0"/>
              </a:rPr>
              <a:t>P</a:t>
            </a:r>
          </a:p>
        </p:txBody>
      </p:sp>
      <p:cxnSp>
        <p:nvCxnSpPr>
          <p:cNvPr id="160" name="Connecteur droit 168"/>
          <p:cNvCxnSpPr>
            <a:cxnSpLocks noChangeShapeType="1"/>
          </p:cNvCxnSpPr>
          <p:nvPr/>
        </p:nvCxnSpPr>
        <p:spPr bwMode="auto">
          <a:xfrm>
            <a:off x="3174338" y="4350682"/>
            <a:ext cx="132244" cy="0"/>
          </a:xfrm>
          <a:prstGeom prst="line">
            <a:avLst/>
          </a:prstGeom>
          <a:noFill/>
          <a:ln w="28575" cap="rnd" cmpd="sng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61" name="Connecteur droit 170"/>
          <p:cNvCxnSpPr>
            <a:cxnSpLocks noChangeShapeType="1"/>
          </p:cNvCxnSpPr>
          <p:nvPr/>
        </p:nvCxnSpPr>
        <p:spPr bwMode="auto">
          <a:xfrm rot="5400000">
            <a:off x="3307874" y="4527174"/>
            <a:ext cx="115319" cy="0"/>
          </a:xfrm>
          <a:prstGeom prst="line">
            <a:avLst/>
          </a:prstGeom>
          <a:noFill/>
          <a:ln w="28575" cap="rnd" cmpd="sng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62" name="Connecteur droit 171"/>
          <p:cNvCxnSpPr>
            <a:cxnSpLocks noChangeShapeType="1"/>
          </p:cNvCxnSpPr>
          <p:nvPr/>
        </p:nvCxnSpPr>
        <p:spPr bwMode="auto">
          <a:xfrm rot="5400000">
            <a:off x="3349181" y="4527174"/>
            <a:ext cx="115319" cy="0"/>
          </a:xfrm>
          <a:prstGeom prst="line">
            <a:avLst/>
          </a:prstGeom>
          <a:noFill/>
          <a:ln w="28575" cap="rnd" cmpd="sng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63" name="ZoneTexte 181"/>
          <p:cNvSpPr txBox="1">
            <a:spLocks noChangeArrowheads="1"/>
          </p:cNvSpPr>
          <p:nvPr/>
        </p:nvSpPr>
        <p:spPr bwMode="auto">
          <a:xfrm>
            <a:off x="3229765" y="3793236"/>
            <a:ext cx="3257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b="1" dirty="0">
                <a:solidFill>
                  <a:srgbClr val="C00000"/>
                </a:solidFill>
                <a:latin typeface="Calibri" charset="0"/>
                <a:cs typeface="Calibri" charset="0"/>
              </a:rPr>
              <a:t>O</a:t>
            </a:r>
          </a:p>
        </p:txBody>
      </p:sp>
      <p:cxnSp>
        <p:nvCxnSpPr>
          <p:cNvPr id="164" name="Connecteur droit 184"/>
          <p:cNvCxnSpPr>
            <a:cxnSpLocks noChangeShapeType="1"/>
          </p:cNvCxnSpPr>
          <p:nvPr/>
        </p:nvCxnSpPr>
        <p:spPr bwMode="auto">
          <a:xfrm rot="5400000">
            <a:off x="3310611" y="4165951"/>
            <a:ext cx="135882" cy="0"/>
          </a:xfrm>
          <a:prstGeom prst="line">
            <a:avLst/>
          </a:prstGeom>
          <a:noFill/>
          <a:ln w="28575" cap="rnd" cmpd="sng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65" name="Connecteur droit 187"/>
          <p:cNvCxnSpPr>
            <a:cxnSpLocks noChangeShapeType="1"/>
          </p:cNvCxnSpPr>
          <p:nvPr/>
        </p:nvCxnSpPr>
        <p:spPr bwMode="auto">
          <a:xfrm rot="10800000">
            <a:off x="3474150" y="3935503"/>
            <a:ext cx="81530" cy="0"/>
          </a:xfrm>
          <a:prstGeom prst="line">
            <a:avLst/>
          </a:prstGeom>
          <a:noFill/>
          <a:ln w="28575" cmpd="sng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66" name="Connecteur droit 190"/>
          <p:cNvCxnSpPr>
            <a:cxnSpLocks noChangeShapeType="1"/>
          </p:cNvCxnSpPr>
          <p:nvPr/>
        </p:nvCxnSpPr>
        <p:spPr bwMode="auto">
          <a:xfrm rot="10800000">
            <a:off x="3737067" y="4272395"/>
            <a:ext cx="81530" cy="0"/>
          </a:xfrm>
          <a:prstGeom prst="line">
            <a:avLst/>
          </a:prstGeom>
          <a:noFill/>
          <a:ln w="28575" cmpd="sng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67" name="Connecteur droit 168"/>
          <p:cNvCxnSpPr>
            <a:cxnSpLocks noChangeShapeType="1"/>
          </p:cNvCxnSpPr>
          <p:nvPr/>
        </p:nvCxnSpPr>
        <p:spPr bwMode="auto">
          <a:xfrm>
            <a:off x="3474149" y="4355116"/>
            <a:ext cx="116248" cy="0"/>
          </a:xfrm>
          <a:prstGeom prst="line">
            <a:avLst/>
          </a:prstGeom>
          <a:noFill/>
          <a:ln w="28575" cap="rnd" cmpd="sng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70" name="ZoneTexte 169"/>
          <p:cNvSpPr txBox="1"/>
          <p:nvPr/>
        </p:nvSpPr>
        <p:spPr>
          <a:xfrm>
            <a:off x="2073463" y="5902920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fr-FR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,3-</a:t>
            </a:r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Bis</a:t>
            </a:r>
            <a:r>
              <a:rPr lang="fr-FR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phosphoglycérate</a:t>
            </a:r>
          </a:p>
        </p:txBody>
      </p:sp>
      <p:sp>
        <p:nvSpPr>
          <p:cNvPr id="215" name="ZoneTexte 214"/>
          <p:cNvSpPr txBox="1"/>
          <p:nvPr/>
        </p:nvSpPr>
        <p:spPr>
          <a:xfrm>
            <a:off x="3163531" y="3141147"/>
            <a:ext cx="2919827" cy="481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60"/>
              </a:lnSpc>
            </a:pPr>
            <a:r>
              <a:rPr lang="fr-FR" b="1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Glyceraldéhyde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3 phosphate</a:t>
            </a:r>
          </a:p>
          <a:p>
            <a:pPr algn="ctr">
              <a:lnSpc>
                <a:spcPts val="1460"/>
              </a:lnSpc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déshydrogénase</a:t>
            </a:r>
          </a:p>
        </p:txBody>
      </p:sp>
      <p:grpSp>
        <p:nvGrpSpPr>
          <p:cNvPr id="37" name="Grouper 36"/>
          <p:cNvGrpSpPr/>
          <p:nvPr/>
        </p:nvGrpSpPr>
        <p:grpSpPr>
          <a:xfrm>
            <a:off x="3837536" y="1549616"/>
            <a:ext cx="1391573" cy="1042574"/>
            <a:chOff x="3837536" y="1549616"/>
            <a:chExt cx="1391573" cy="1042574"/>
          </a:xfrm>
        </p:grpSpPr>
        <p:sp>
          <p:nvSpPr>
            <p:cNvPr id="3" name="Rectangle 2"/>
            <p:cNvSpPr/>
            <p:nvPr/>
          </p:nvSpPr>
          <p:spPr>
            <a:xfrm>
              <a:off x="3837536" y="1889464"/>
              <a:ext cx="3000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+</a:t>
              </a:r>
              <a:endParaRPr lang="fr-FR" dirty="0"/>
            </a:p>
          </p:txBody>
        </p:sp>
        <p:grpSp>
          <p:nvGrpSpPr>
            <p:cNvPr id="155" name="Grouper 154"/>
            <p:cNvGrpSpPr/>
            <p:nvPr/>
          </p:nvGrpSpPr>
          <p:grpSpPr>
            <a:xfrm>
              <a:off x="4169462" y="1549616"/>
              <a:ext cx="1059647" cy="1042574"/>
              <a:chOff x="2818701" y="1085234"/>
              <a:chExt cx="1144220" cy="1125788"/>
            </a:xfrm>
          </p:grpSpPr>
          <p:sp>
            <p:nvSpPr>
              <p:cNvPr id="156" name="Rectangle 155"/>
              <p:cNvSpPr/>
              <p:nvPr/>
            </p:nvSpPr>
            <p:spPr>
              <a:xfrm>
                <a:off x="2818701" y="1483477"/>
                <a:ext cx="490216" cy="365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600" b="1" dirty="0">
                    <a:solidFill>
                      <a:srgbClr val="C00000"/>
                    </a:solidFill>
                    <a:latin typeface="Calibri" pitchFamily="34" charset="0"/>
                    <a:cs typeface="Calibri" pitchFamily="34" charset="0"/>
                  </a:rPr>
                  <a:t>H</a:t>
                </a:r>
                <a:r>
                  <a:rPr lang="fr-FR" sz="1600" b="1" dirty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O</a:t>
                </a:r>
              </a:p>
            </p:txBody>
          </p:sp>
          <p:sp>
            <p:nvSpPr>
              <p:cNvPr id="176" name="ZoneTexte 178"/>
              <p:cNvSpPr txBox="1">
                <a:spLocks noChangeArrowheads="1"/>
              </p:cNvSpPr>
              <p:nvPr/>
            </p:nvSpPr>
            <p:spPr bwMode="auto">
              <a:xfrm>
                <a:off x="3297058" y="1845446"/>
                <a:ext cx="351729" cy="365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600" b="1" dirty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O</a:t>
                </a:r>
              </a:p>
            </p:txBody>
          </p:sp>
          <p:sp>
            <p:nvSpPr>
              <p:cNvPr id="177" name="ZoneTexte 160"/>
              <p:cNvSpPr txBox="1">
                <a:spLocks noChangeArrowheads="1"/>
              </p:cNvSpPr>
              <p:nvPr/>
            </p:nvSpPr>
            <p:spPr bwMode="auto">
              <a:xfrm>
                <a:off x="3611192" y="1482234"/>
                <a:ext cx="351729" cy="365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600" b="1" dirty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O</a:t>
                </a:r>
              </a:p>
            </p:txBody>
          </p:sp>
          <p:sp>
            <p:nvSpPr>
              <p:cNvPr id="178" name="ZoneTexte 161"/>
              <p:cNvSpPr txBox="1">
                <a:spLocks noChangeArrowheads="1"/>
              </p:cNvSpPr>
              <p:nvPr/>
            </p:nvSpPr>
            <p:spPr bwMode="auto">
              <a:xfrm>
                <a:off x="3321904" y="1484628"/>
                <a:ext cx="317327" cy="365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600" b="1" dirty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P</a:t>
                </a:r>
              </a:p>
            </p:txBody>
          </p:sp>
          <p:cxnSp>
            <p:nvCxnSpPr>
              <p:cNvPr id="179" name="Connecteur droit 168"/>
              <p:cNvCxnSpPr>
                <a:cxnSpLocks noChangeShapeType="1"/>
              </p:cNvCxnSpPr>
              <p:nvPr/>
            </p:nvCxnSpPr>
            <p:spPr bwMode="auto">
              <a:xfrm>
                <a:off x="3231677" y="1687173"/>
                <a:ext cx="142799" cy="0"/>
              </a:xfrm>
              <a:prstGeom prst="line">
                <a:avLst/>
              </a:prstGeom>
              <a:noFill/>
              <a:ln w="28575" cap="rnd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80" name="Connecteur droit 170"/>
              <p:cNvCxnSpPr>
                <a:cxnSpLocks noChangeShapeType="1"/>
              </p:cNvCxnSpPr>
              <p:nvPr/>
            </p:nvCxnSpPr>
            <p:spPr bwMode="auto">
              <a:xfrm rot="5400000">
                <a:off x="3375871" y="1877752"/>
                <a:ext cx="124523" cy="0"/>
              </a:xfrm>
              <a:prstGeom prst="line">
                <a:avLst/>
              </a:prstGeom>
              <a:noFill/>
              <a:ln w="28575" cap="rnd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81" name="Connecteur droit 171"/>
              <p:cNvCxnSpPr>
                <a:cxnSpLocks noChangeShapeType="1"/>
              </p:cNvCxnSpPr>
              <p:nvPr/>
            </p:nvCxnSpPr>
            <p:spPr bwMode="auto">
              <a:xfrm rot="5400000">
                <a:off x="3420475" y="1877752"/>
                <a:ext cx="124523" cy="0"/>
              </a:xfrm>
              <a:prstGeom prst="line">
                <a:avLst/>
              </a:prstGeom>
              <a:noFill/>
              <a:ln w="28575" cap="rnd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236" name="ZoneTexte 181"/>
              <p:cNvSpPr txBox="1">
                <a:spLocks noChangeArrowheads="1"/>
              </p:cNvSpPr>
              <p:nvPr/>
            </p:nvSpPr>
            <p:spPr bwMode="auto">
              <a:xfrm>
                <a:off x="3291528" y="1085234"/>
                <a:ext cx="351729" cy="365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600" b="1" dirty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O</a:t>
                </a:r>
              </a:p>
            </p:txBody>
          </p:sp>
          <p:cxnSp>
            <p:nvCxnSpPr>
              <p:cNvPr id="237" name="Connecteur droit 184"/>
              <p:cNvCxnSpPr>
                <a:cxnSpLocks noChangeShapeType="1"/>
              </p:cNvCxnSpPr>
              <p:nvPr/>
            </p:nvCxnSpPr>
            <p:spPr bwMode="auto">
              <a:xfrm rot="5400000">
                <a:off x="3378826" y="1487698"/>
                <a:ext cx="146728" cy="0"/>
              </a:xfrm>
              <a:prstGeom prst="line">
                <a:avLst/>
              </a:prstGeom>
              <a:noFill/>
              <a:ln w="28575" cap="rnd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38" name="Connecteur droit 187"/>
              <p:cNvCxnSpPr>
                <a:cxnSpLocks noChangeShapeType="1"/>
              </p:cNvCxnSpPr>
              <p:nvPr/>
            </p:nvCxnSpPr>
            <p:spPr bwMode="auto">
              <a:xfrm rot="10800000">
                <a:off x="3555419" y="1238856"/>
                <a:ext cx="88037" cy="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39" name="Connecteur droit 190"/>
              <p:cNvCxnSpPr>
                <a:cxnSpLocks noChangeShapeType="1"/>
              </p:cNvCxnSpPr>
              <p:nvPr/>
            </p:nvCxnSpPr>
            <p:spPr bwMode="auto">
              <a:xfrm rot="10800000">
                <a:off x="3839321" y="1602638"/>
                <a:ext cx="88037" cy="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40" name="Connecteur droit 168"/>
              <p:cNvCxnSpPr>
                <a:cxnSpLocks noChangeShapeType="1"/>
              </p:cNvCxnSpPr>
              <p:nvPr/>
            </p:nvCxnSpPr>
            <p:spPr bwMode="auto">
              <a:xfrm>
                <a:off x="3555418" y="1691961"/>
                <a:ext cx="125527" cy="0"/>
              </a:xfrm>
              <a:prstGeom prst="line">
                <a:avLst/>
              </a:prstGeom>
              <a:noFill/>
              <a:ln w="28575" cap="rnd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</p:grpSp>
      <p:grpSp>
        <p:nvGrpSpPr>
          <p:cNvPr id="241" name="Grouper 240"/>
          <p:cNvGrpSpPr/>
          <p:nvPr/>
        </p:nvGrpSpPr>
        <p:grpSpPr>
          <a:xfrm>
            <a:off x="6019461" y="2348647"/>
            <a:ext cx="203268" cy="142904"/>
            <a:chOff x="4242007" y="1518066"/>
            <a:chExt cx="203268" cy="142904"/>
          </a:xfrm>
        </p:grpSpPr>
        <p:sp>
          <p:nvSpPr>
            <p:cNvPr id="242" name="Forme libre 241"/>
            <p:cNvSpPr/>
            <p:nvPr/>
          </p:nvSpPr>
          <p:spPr>
            <a:xfrm flipH="1">
              <a:off x="4261718" y="1518066"/>
              <a:ext cx="183557" cy="104713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500"/>
            </a:p>
          </p:txBody>
        </p:sp>
        <p:sp>
          <p:nvSpPr>
            <p:cNvPr id="243" name="Forme libre 242"/>
            <p:cNvSpPr/>
            <p:nvPr/>
          </p:nvSpPr>
          <p:spPr>
            <a:xfrm flipH="1">
              <a:off x="4242007" y="1556256"/>
              <a:ext cx="183557" cy="104714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500"/>
            </a:p>
          </p:txBody>
        </p:sp>
      </p:grpSp>
      <p:grpSp>
        <p:nvGrpSpPr>
          <p:cNvPr id="245" name="Groupe 158"/>
          <p:cNvGrpSpPr>
            <a:grpSpLocks/>
          </p:cNvGrpSpPr>
          <p:nvPr/>
        </p:nvGrpSpPr>
        <p:grpSpPr bwMode="auto">
          <a:xfrm rot="7230740" flipH="1">
            <a:off x="6029096" y="1686140"/>
            <a:ext cx="204500" cy="142903"/>
            <a:chOff x="825674" y="1834019"/>
            <a:chExt cx="263408" cy="183184"/>
          </a:xfrm>
        </p:grpSpPr>
        <p:sp>
          <p:nvSpPr>
            <p:cNvPr id="246" name="Forme libre 245"/>
            <p:cNvSpPr/>
            <p:nvPr/>
          </p:nvSpPr>
          <p:spPr>
            <a:xfrm>
              <a:off x="832597" y="1834032"/>
              <a:ext cx="238019" cy="134229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500" b="1"/>
            </a:p>
          </p:txBody>
        </p:sp>
        <p:sp>
          <p:nvSpPr>
            <p:cNvPr id="247" name="Forme libre 246"/>
            <p:cNvSpPr/>
            <p:nvPr/>
          </p:nvSpPr>
          <p:spPr>
            <a:xfrm>
              <a:off x="853393" y="1882890"/>
              <a:ext cx="238019" cy="134229"/>
            </a:xfrm>
            <a:custGeom>
              <a:avLst/>
              <a:gdLst>
                <a:gd name="connsiteX0" fmla="*/ 0 w 237994"/>
                <a:gd name="connsiteY0" fmla="*/ 134655 h 134655"/>
                <a:gd name="connsiteX1" fmla="*/ 237994 w 237994"/>
                <a:gd name="connsiteY1" fmla="*/ 0 h 134655"/>
                <a:gd name="connsiteX2" fmla="*/ 237994 w 237994"/>
                <a:gd name="connsiteY2" fmla="*/ 0 h 1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94" h="134655">
                  <a:moveTo>
                    <a:pt x="0" y="134655"/>
                  </a:moveTo>
                  <a:lnTo>
                    <a:pt x="237994" y="0"/>
                  </a:lnTo>
                  <a:lnTo>
                    <a:pt x="237994" y="0"/>
                  </a:lnTo>
                </a:path>
              </a:pathLst>
            </a:custGeom>
            <a:ln w="317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500" b="1"/>
            </a:p>
          </p:txBody>
        </p:sp>
      </p:grpSp>
      <p:sp>
        <p:nvSpPr>
          <p:cNvPr id="248" name="Forme libre 247"/>
          <p:cNvSpPr/>
          <p:nvPr/>
        </p:nvSpPr>
        <p:spPr>
          <a:xfrm flipH="1" flipV="1">
            <a:off x="6443287" y="2388981"/>
            <a:ext cx="184789" cy="104714"/>
          </a:xfrm>
          <a:custGeom>
            <a:avLst/>
            <a:gdLst>
              <a:gd name="connsiteX0" fmla="*/ 0 w 237994"/>
              <a:gd name="connsiteY0" fmla="*/ 134655 h 134655"/>
              <a:gd name="connsiteX1" fmla="*/ 237994 w 237994"/>
              <a:gd name="connsiteY1" fmla="*/ 0 h 134655"/>
              <a:gd name="connsiteX2" fmla="*/ 237994 w 237994"/>
              <a:gd name="connsiteY2" fmla="*/ 0 h 1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94" h="134655">
                <a:moveTo>
                  <a:pt x="0" y="134655"/>
                </a:moveTo>
                <a:lnTo>
                  <a:pt x="237994" y="0"/>
                </a:lnTo>
                <a:lnTo>
                  <a:pt x="237994" y="0"/>
                </a:lnTo>
              </a:path>
            </a:pathLst>
          </a:custGeom>
          <a:ln w="31750" cap="rnd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500"/>
          </a:p>
        </p:txBody>
      </p:sp>
      <p:sp>
        <p:nvSpPr>
          <p:cNvPr id="249" name="Forme libre 248"/>
          <p:cNvSpPr/>
          <p:nvPr/>
        </p:nvSpPr>
        <p:spPr>
          <a:xfrm flipH="1">
            <a:off x="5947489" y="1975241"/>
            <a:ext cx="0" cy="209427"/>
          </a:xfrm>
          <a:custGeom>
            <a:avLst/>
            <a:gdLst>
              <a:gd name="connsiteX0" fmla="*/ 0 w 0"/>
              <a:gd name="connsiteY0" fmla="*/ 0 h 269309"/>
              <a:gd name="connsiteX1" fmla="*/ 0 w 0"/>
              <a:gd name="connsiteY1" fmla="*/ 269309 h 269309"/>
              <a:gd name="connsiteX2" fmla="*/ 0 w 0"/>
              <a:gd name="connsiteY2" fmla="*/ 269309 h 26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269309">
                <a:moveTo>
                  <a:pt x="0" y="0"/>
                </a:moveTo>
                <a:lnTo>
                  <a:pt x="0" y="269309"/>
                </a:lnTo>
                <a:lnTo>
                  <a:pt x="0" y="269309"/>
                </a:lnTo>
              </a:path>
            </a:pathLst>
          </a:custGeom>
          <a:ln w="31750" cap="rnd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500"/>
          </a:p>
        </p:txBody>
      </p:sp>
      <p:sp>
        <p:nvSpPr>
          <p:cNvPr id="250" name="Forme libre 249"/>
          <p:cNvSpPr/>
          <p:nvPr/>
        </p:nvSpPr>
        <p:spPr>
          <a:xfrm flipH="1">
            <a:off x="6713416" y="1974010"/>
            <a:ext cx="0" cy="209427"/>
          </a:xfrm>
          <a:custGeom>
            <a:avLst/>
            <a:gdLst>
              <a:gd name="connsiteX0" fmla="*/ 0 w 0"/>
              <a:gd name="connsiteY0" fmla="*/ 0 h 269309"/>
              <a:gd name="connsiteX1" fmla="*/ 0 w 0"/>
              <a:gd name="connsiteY1" fmla="*/ 269309 h 269309"/>
              <a:gd name="connsiteX2" fmla="*/ 0 w 0"/>
              <a:gd name="connsiteY2" fmla="*/ 269309 h 26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269309">
                <a:moveTo>
                  <a:pt x="0" y="0"/>
                </a:moveTo>
                <a:lnTo>
                  <a:pt x="0" y="269309"/>
                </a:lnTo>
                <a:lnTo>
                  <a:pt x="0" y="269309"/>
                </a:lnTo>
              </a:path>
            </a:pathLst>
          </a:custGeom>
          <a:ln w="31750" cap="rnd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500"/>
          </a:p>
        </p:txBody>
      </p:sp>
      <p:sp>
        <p:nvSpPr>
          <p:cNvPr id="251" name="Forme libre 250"/>
          <p:cNvSpPr/>
          <p:nvPr/>
        </p:nvSpPr>
        <p:spPr>
          <a:xfrm flipH="1">
            <a:off x="6672763" y="1974010"/>
            <a:ext cx="0" cy="209427"/>
          </a:xfrm>
          <a:custGeom>
            <a:avLst/>
            <a:gdLst>
              <a:gd name="connsiteX0" fmla="*/ 0 w 0"/>
              <a:gd name="connsiteY0" fmla="*/ 0 h 269309"/>
              <a:gd name="connsiteX1" fmla="*/ 0 w 0"/>
              <a:gd name="connsiteY1" fmla="*/ 269309 h 269309"/>
              <a:gd name="connsiteX2" fmla="*/ 0 w 0"/>
              <a:gd name="connsiteY2" fmla="*/ 269309 h 26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269309">
                <a:moveTo>
                  <a:pt x="0" y="0"/>
                </a:moveTo>
                <a:lnTo>
                  <a:pt x="0" y="269309"/>
                </a:lnTo>
                <a:lnTo>
                  <a:pt x="0" y="269309"/>
                </a:lnTo>
              </a:path>
            </a:pathLst>
          </a:custGeom>
          <a:ln w="31750" cap="rnd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500"/>
          </a:p>
        </p:txBody>
      </p:sp>
      <p:sp>
        <p:nvSpPr>
          <p:cNvPr id="252" name="ZoneTexte 172"/>
          <p:cNvSpPr txBox="1">
            <a:spLocks noChangeArrowheads="1"/>
          </p:cNvSpPr>
          <p:nvPr/>
        </p:nvSpPr>
        <p:spPr bwMode="auto">
          <a:xfrm flipH="1">
            <a:off x="5807350" y="1699289"/>
            <a:ext cx="28725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253" name="ZoneTexte 173"/>
          <p:cNvSpPr txBox="1">
            <a:spLocks noChangeArrowheads="1"/>
          </p:cNvSpPr>
          <p:nvPr/>
        </p:nvSpPr>
        <p:spPr bwMode="auto">
          <a:xfrm flipH="1">
            <a:off x="5797495" y="2098434"/>
            <a:ext cx="28725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254" name="ZoneTexte 174"/>
          <p:cNvSpPr txBox="1">
            <a:spLocks noChangeArrowheads="1"/>
          </p:cNvSpPr>
          <p:nvPr/>
        </p:nvSpPr>
        <p:spPr bwMode="auto">
          <a:xfrm flipH="1">
            <a:off x="6550202" y="2124305"/>
            <a:ext cx="28725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255" name="ZoneTexte 175"/>
          <p:cNvSpPr txBox="1">
            <a:spLocks noChangeArrowheads="1"/>
          </p:cNvSpPr>
          <p:nvPr/>
        </p:nvSpPr>
        <p:spPr bwMode="auto">
          <a:xfrm flipH="1">
            <a:off x="6173234" y="1434426"/>
            <a:ext cx="28725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256" name="ZoneTexte 176"/>
          <p:cNvSpPr txBox="1">
            <a:spLocks noChangeArrowheads="1"/>
          </p:cNvSpPr>
          <p:nvPr/>
        </p:nvSpPr>
        <p:spPr bwMode="auto">
          <a:xfrm flipH="1">
            <a:off x="6685433" y="2121841"/>
            <a:ext cx="30601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257" name="ZoneTexte 180"/>
          <p:cNvSpPr txBox="1">
            <a:spLocks noChangeArrowheads="1"/>
          </p:cNvSpPr>
          <p:nvPr/>
        </p:nvSpPr>
        <p:spPr bwMode="auto">
          <a:xfrm flipH="1">
            <a:off x="6158974" y="2362066"/>
            <a:ext cx="31137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N</a:t>
            </a:r>
          </a:p>
        </p:txBody>
      </p:sp>
      <p:sp>
        <p:nvSpPr>
          <p:cNvPr id="258" name="Forme libre 257"/>
          <p:cNvSpPr/>
          <p:nvPr/>
        </p:nvSpPr>
        <p:spPr>
          <a:xfrm flipH="1">
            <a:off x="6326210" y="1300146"/>
            <a:ext cx="0" cy="209427"/>
          </a:xfrm>
          <a:custGeom>
            <a:avLst/>
            <a:gdLst>
              <a:gd name="connsiteX0" fmla="*/ 0 w 0"/>
              <a:gd name="connsiteY0" fmla="*/ 0 h 269309"/>
              <a:gd name="connsiteX1" fmla="*/ 0 w 0"/>
              <a:gd name="connsiteY1" fmla="*/ 269309 h 269309"/>
              <a:gd name="connsiteX2" fmla="*/ 0 w 0"/>
              <a:gd name="connsiteY2" fmla="*/ 269309 h 26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269309">
                <a:moveTo>
                  <a:pt x="0" y="0"/>
                </a:moveTo>
                <a:lnTo>
                  <a:pt x="0" y="269309"/>
                </a:lnTo>
                <a:lnTo>
                  <a:pt x="0" y="269309"/>
                </a:lnTo>
              </a:path>
            </a:pathLst>
          </a:custGeom>
          <a:ln w="317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500"/>
          </a:p>
        </p:txBody>
      </p:sp>
      <p:sp>
        <p:nvSpPr>
          <p:cNvPr id="259" name="ZoneTexte 192"/>
          <p:cNvSpPr txBox="1">
            <a:spLocks noChangeArrowheads="1"/>
          </p:cNvSpPr>
          <p:nvPr/>
        </p:nvSpPr>
        <p:spPr bwMode="auto">
          <a:xfrm flipH="1">
            <a:off x="6177161" y="1009411"/>
            <a:ext cx="30601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260" name="Forme libre 259"/>
          <p:cNvSpPr/>
          <p:nvPr/>
        </p:nvSpPr>
        <p:spPr>
          <a:xfrm flipH="1">
            <a:off x="6400365" y="1695030"/>
            <a:ext cx="184789" cy="104713"/>
          </a:xfrm>
          <a:custGeom>
            <a:avLst/>
            <a:gdLst>
              <a:gd name="connsiteX0" fmla="*/ 0 w 237994"/>
              <a:gd name="connsiteY0" fmla="*/ 134655 h 134655"/>
              <a:gd name="connsiteX1" fmla="*/ 237994 w 237994"/>
              <a:gd name="connsiteY1" fmla="*/ 0 h 134655"/>
              <a:gd name="connsiteX2" fmla="*/ 237994 w 237994"/>
              <a:gd name="connsiteY2" fmla="*/ 0 h 1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94" h="134655">
                <a:moveTo>
                  <a:pt x="0" y="134655"/>
                </a:moveTo>
                <a:lnTo>
                  <a:pt x="237994" y="0"/>
                </a:lnTo>
                <a:lnTo>
                  <a:pt x="237994" y="0"/>
                </a:lnTo>
              </a:path>
            </a:pathLst>
          </a:custGeom>
          <a:ln w="317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500"/>
          </a:p>
        </p:txBody>
      </p:sp>
      <p:sp>
        <p:nvSpPr>
          <p:cNvPr id="261" name="Forme libre 260"/>
          <p:cNvSpPr/>
          <p:nvPr/>
        </p:nvSpPr>
        <p:spPr>
          <a:xfrm flipH="1" flipV="1">
            <a:off x="6782636" y="1737975"/>
            <a:ext cx="184789" cy="104714"/>
          </a:xfrm>
          <a:custGeom>
            <a:avLst/>
            <a:gdLst>
              <a:gd name="connsiteX0" fmla="*/ 0 w 237994"/>
              <a:gd name="connsiteY0" fmla="*/ 134655 h 134655"/>
              <a:gd name="connsiteX1" fmla="*/ 237994 w 237994"/>
              <a:gd name="connsiteY1" fmla="*/ 0 h 134655"/>
              <a:gd name="connsiteX2" fmla="*/ 237994 w 237994"/>
              <a:gd name="connsiteY2" fmla="*/ 0 h 1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94" h="134655">
                <a:moveTo>
                  <a:pt x="0" y="134655"/>
                </a:moveTo>
                <a:lnTo>
                  <a:pt x="237994" y="0"/>
                </a:lnTo>
                <a:lnTo>
                  <a:pt x="237994" y="0"/>
                </a:lnTo>
              </a:path>
            </a:pathLst>
          </a:custGeom>
          <a:ln w="31750" cap="rnd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500"/>
          </a:p>
        </p:txBody>
      </p:sp>
      <p:sp>
        <p:nvSpPr>
          <p:cNvPr id="262" name="ZoneTexte 172"/>
          <p:cNvSpPr txBox="1">
            <a:spLocks noChangeArrowheads="1"/>
          </p:cNvSpPr>
          <p:nvPr/>
        </p:nvSpPr>
        <p:spPr bwMode="auto">
          <a:xfrm flipH="1">
            <a:off x="6539994" y="1698403"/>
            <a:ext cx="28725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263" name="Forme libre 262"/>
          <p:cNvSpPr/>
          <p:nvPr/>
        </p:nvSpPr>
        <p:spPr>
          <a:xfrm flipH="1">
            <a:off x="7084622" y="1360564"/>
            <a:ext cx="0" cy="209427"/>
          </a:xfrm>
          <a:custGeom>
            <a:avLst/>
            <a:gdLst>
              <a:gd name="connsiteX0" fmla="*/ 0 w 0"/>
              <a:gd name="connsiteY0" fmla="*/ 0 h 269309"/>
              <a:gd name="connsiteX1" fmla="*/ 0 w 0"/>
              <a:gd name="connsiteY1" fmla="*/ 269309 h 269309"/>
              <a:gd name="connsiteX2" fmla="*/ 0 w 0"/>
              <a:gd name="connsiteY2" fmla="*/ 269309 h 26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269309">
                <a:moveTo>
                  <a:pt x="0" y="0"/>
                </a:moveTo>
                <a:lnTo>
                  <a:pt x="0" y="269309"/>
                </a:lnTo>
                <a:lnTo>
                  <a:pt x="0" y="269309"/>
                </a:lnTo>
              </a:path>
            </a:pathLst>
          </a:custGeom>
          <a:ln w="31750" cap="rnd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500"/>
          </a:p>
        </p:txBody>
      </p:sp>
      <p:sp>
        <p:nvSpPr>
          <p:cNvPr id="264" name="Forme libre 263"/>
          <p:cNvSpPr/>
          <p:nvPr/>
        </p:nvSpPr>
        <p:spPr>
          <a:xfrm flipH="1">
            <a:off x="7043969" y="1360564"/>
            <a:ext cx="0" cy="209427"/>
          </a:xfrm>
          <a:custGeom>
            <a:avLst/>
            <a:gdLst>
              <a:gd name="connsiteX0" fmla="*/ 0 w 0"/>
              <a:gd name="connsiteY0" fmla="*/ 0 h 269309"/>
              <a:gd name="connsiteX1" fmla="*/ 0 w 0"/>
              <a:gd name="connsiteY1" fmla="*/ 269309 h 269309"/>
              <a:gd name="connsiteX2" fmla="*/ 0 w 0"/>
              <a:gd name="connsiteY2" fmla="*/ 269309 h 26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269309">
                <a:moveTo>
                  <a:pt x="0" y="0"/>
                </a:moveTo>
                <a:lnTo>
                  <a:pt x="0" y="269309"/>
                </a:lnTo>
                <a:lnTo>
                  <a:pt x="0" y="269309"/>
                </a:lnTo>
              </a:path>
            </a:pathLst>
          </a:custGeom>
          <a:ln w="31750" cap="rnd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500"/>
          </a:p>
        </p:txBody>
      </p:sp>
      <p:sp>
        <p:nvSpPr>
          <p:cNvPr id="265" name="ZoneTexte 174"/>
          <p:cNvSpPr txBox="1">
            <a:spLocks noChangeArrowheads="1"/>
          </p:cNvSpPr>
          <p:nvPr/>
        </p:nvSpPr>
        <p:spPr bwMode="auto">
          <a:xfrm flipH="1">
            <a:off x="6921408" y="1510859"/>
            <a:ext cx="28725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266" name="ZoneTexte 183"/>
          <p:cNvSpPr txBox="1">
            <a:spLocks noChangeArrowheads="1"/>
          </p:cNvSpPr>
          <p:nvPr/>
        </p:nvSpPr>
        <p:spPr bwMode="auto">
          <a:xfrm>
            <a:off x="6908691" y="1064245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267" name="Forme libre 266"/>
          <p:cNvSpPr/>
          <p:nvPr/>
        </p:nvSpPr>
        <p:spPr>
          <a:xfrm flipH="1">
            <a:off x="7143957" y="1748889"/>
            <a:ext cx="184789" cy="104713"/>
          </a:xfrm>
          <a:custGeom>
            <a:avLst/>
            <a:gdLst>
              <a:gd name="connsiteX0" fmla="*/ 0 w 237994"/>
              <a:gd name="connsiteY0" fmla="*/ 134655 h 134655"/>
              <a:gd name="connsiteX1" fmla="*/ 237994 w 237994"/>
              <a:gd name="connsiteY1" fmla="*/ 0 h 134655"/>
              <a:gd name="connsiteX2" fmla="*/ 237994 w 237994"/>
              <a:gd name="connsiteY2" fmla="*/ 0 h 1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94" h="134655">
                <a:moveTo>
                  <a:pt x="0" y="134655"/>
                </a:moveTo>
                <a:lnTo>
                  <a:pt x="237994" y="0"/>
                </a:lnTo>
                <a:lnTo>
                  <a:pt x="237994" y="0"/>
                </a:lnTo>
              </a:path>
            </a:pathLst>
          </a:custGeom>
          <a:ln w="31750" cap="rnd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500"/>
          </a:p>
        </p:txBody>
      </p:sp>
      <p:sp>
        <p:nvSpPr>
          <p:cNvPr id="268" name="ZoneTexte 191"/>
          <p:cNvSpPr txBox="1">
            <a:spLocks noChangeArrowheads="1"/>
          </p:cNvSpPr>
          <p:nvPr/>
        </p:nvSpPr>
        <p:spPr bwMode="auto">
          <a:xfrm flipH="1">
            <a:off x="7269669" y="1707216"/>
            <a:ext cx="31137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N</a:t>
            </a:r>
          </a:p>
        </p:txBody>
      </p:sp>
      <p:sp>
        <p:nvSpPr>
          <p:cNvPr id="269" name="ZoneTexte 192"/>
          <p:cNvSpPr txBox="1">
            <a:spLocks noChangeArrowheads="1"/>
          </p:cNvSpPr>
          <p:nvPr/>
        </p:nvSpPr>
        <p:spPr bwMode="auto">
          <a:xfrm flipH="1">
            <a:off x="7393640" y="1707216"/>
            <a:ext cx="37101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H</a:t>
            </a:r>
            <a:r>
              <a:rPr lang="fr-FR" sz="1500" b="1" baseline="-25000" dirty="0">
                <a:latin typeface="Calibri" charset="0"/>
                <a:cs typeface="Calibri" charset="0"/>
              </a:rPr>
              <a:t>2</a:t>
            </a:r>
          </a:p>
        </p:txBody>
      </p:sp>
      <p:sp>
        <p:nvSpPr>
          <p:cNvPr id="270" name="ZoneTexte 157"/>
          <p:cNvSpPr txBox="1">
            <a:spLocks noChangeArrowheads="1"/>
          </p:cNvSpPr>
          <p:nvPr/>
        </p:nvSpPr>
        <p:spPr bwMode="auto">
          <a:xfrm>
            <a:off x="6144317" y="2091670"/>
            <a:ext cx="3385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400" b="1" dirty="0">
                <a:solidFill>
                  <a:srgbClr val="C00000"/>
                </a:solidFill>
                <a:latin typeface="Calibri" charset="0"/>
                <a:cs typeface="Calibri" charset="0"/>
              </a:rPr>
              <a:t>+</a:t>
            </a:r>
          </a:p>
        </p:txBody>
      </p:sp>
      <p:sp>
        <p:nvSpPr>
          <p:cNvPr id="310" name="ZoneTexte 176"/>
          <p:cNvSpPr txBox="1">
            <a:spLocks noChangeArrowheads="1"/>
          </p:cNvSpPr>
          <p:nvPr/>
        </p:nvSpPr>
        <p:spPr bwMode="auto">
          <a:xfrm rot="1719168" flipH="1">
            <a:off x="3436094" y="1429715"/>
            <a:ext cx="118619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solidFill>
                  <a:srgbClr val="C00000"/>
                </a:solidFill>
                <a:latin typeface="Calibri" charset="0"/>
                <a:cs typeface="Calibri" charset="0"/>
              </a:rPr>
              <a:t>H</a:t>
            </a:r>
            <a:r>
              <a:rPr lang="fr-FR" sz="1500" b="1" baseline="30000" dirty="0">
                <a:solidFill>
                  <a:srgbClr val="C00000"/>
                </a:solidFill>
                <a:latin typeface="Calibri" charset="0"/>
                <a:cs typeface="Calibri" charset="0"/>
              </a:rPr>
              <a:t>+</a:t>
            </a:r>
            <a:r>
              <a:rPr lang="fr-FR" sz="1500" b="1" dirty="0">
                <a:solidFill>
                  <a:srgbClr val="C00000"/>
                </a:solidFill>
                <a:latin typeface="Calibri" charset="0"/>
                <a:cs typeface="Calibri" charset="0"/>
              </a:rPr>
              <a:t> + H</a:t>
            </a:r>
            <a:r>
              <a:rPr lang="fr-FR" sz="1500" b="1" baseline="30000" dirty="0">
                <a:solidFill>
                  <a:srgbClr val="C00000"/>
                </a:solidFill>
                <a:latin typeface="Calibri" charset="0"/>
                <a:cs typeface="Calibri" charset="0"/>
              </a:rPr>
              <a:t>+</a:t>
            </a:r>
            <a:r>
              <a:rPr lang="fr-FR" sz="1500" b="1" dirty="0">
                <a:solidFill>
                  <a:srgbClr val="C00000"/>
                </a:solidFill>
                <a:latin typeface="Calibri" charset="0"/>
                <a:cs typeface="Calibri" charset="0"/>
              </a:rPr>
              <a:t> + 2e</a:t>
            </a:r>
            <a:r>
              <a:rPr lang="fr-FR" sz="1500" b="1" baseline="30000" dirty="0">
                <a:solidFill>
                  <a:srgbClr val="C00000"/>
                </a:solidFill>
                <a:latin typeface="Calibri" charset="0"/>
                <a:cs typeface="Calibri" charset="0"/>
              </a:rPr>
              <a:t>-</a:t>
            </a:r>
          </a:p>
        </p:txBody>
      </p:sp>
      <p:sp>
        <p:nvSpPr>
          <p:cNvPr id="344" name="Forme libre 343"/>
          <p:cNvSpPr/>
          <p:nvPr/>
        </p:nvSpPr>
        <p:spPr>
          <a:xfrm flipH="1">
            <a:off x="4995210" y="5110079"/>
            <a:ext cx="183557" cy="104713"/>
          </a:xfrm>
          <a:custGeom>
            <a:avLst/>
            <a:gdLst>
              <a:gd name="connsiteX0" fmla="*/ 0 w 237994"/>
              <a:gd name="connsiteY0" fmla="*/ 134655 h 134655"/>
              <a:gd name="connsiteX1" fmla="*/ 237994 w 237994"/>
              <a:gd name="connsiteY1" fmla="*/ 0 h 134655"/>
              <a:gd name="connsiteX2" fmla="*/ 237994 w 237994"/>
              <a:gd name="connsiteY2" fmla="*/ 0 h 1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94" h="134655">
                <a:moveTo>
                  <a:pt x="0" y="134655"/>
                </a:moveTo>
                <a:lnTo>
                  <a:pt x="237994" y="0"/>
                </a:lnTo>
                <a:lnTo>
                  <a:pt x="237994" y="0"/>
                </a:lnTo>
              </a:path>
            </a:pathLst>
          </a:custGeom>
          <a:ln w="31750" cap="rnd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500"/>
          </a:p>
        </p:txBody>
      </p:sp>
      <p:cxnSp>
        <p:nvCxnSpPr>
          <p:cNvPr id="312" name="Connecteur droit 141"/>
          <p:cNvCxnSpPr>
            <a:cxnSpLocks noChangeShapeType="1"/>
          </p:cNvCxnSpPr>
          <p:nvPr/>
        </p:nvCxnSpPr>
        <p:spPr bwMode="auto">
          <a:xfrm rot="5400000">
            <a:off x="5142563" y="5513305"/>
            <a:ext cx="287997" cy="0"/>
          </a:xfrm>
          <a:prstGeom prst="line">
            <a:avLst/>
          </a:prstGeom>
          <a:noFill/>
          <a:ln w="28575" cap="rnd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13" name="Forme libre 312"/>
          <p:cNvSpPr/>
          <p:nvPr/>
        </p:nvSpPr>
        <p:spPr bwMode="auto">
          <a:xfrm rot="7230740" flipH="1">
            <a:off x="5030312" y="4443393"/>
            <a:ext cx="184789" cy="104713"/>
          </a:xfrm>
          <a:custGeom>
            <a:avLst/>
            <a:gdLst>
              <a:gd name="connsiteX0" fmla="*/ 0 w 237994"/>
              <a:gd name="connsiteY0" fmla="*/ 134655 h 134655"/>
              <a:gd name="connsiteX1" fmla="*/ 237994 w 237994"/>
              <a:gd name="connsiteY1" fmla="*/ 0 h 134655"/>
              <a:gd name="connsiteX2" fmla="*/ 237994 w 237994"/>
              <a:gd name="connsiteY2" fmla="*/ 0 h 1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94" h="134655">
                <a:moveTo>
                  <a:pt x="0" y="134655"/>
                </a:moveTo>
                <a:lnTo>
                  <a:pt x="237994" y="0"/>
                </a:lnTo>
                <a:lnTo>
                  <a:pt x="237994" y="0"/>
                </a:lnTo>
              </a:path>
            </a:pathLst>
          </a:custGeom>
          <a:ln w="31750" cap="rnd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500" b="1"/>
          </a:p>
        </p:txBody>
      </p:sp>
      <p:sp>
        <p:nvSpPr>
          <p:cNvPr id="314" name="Forme libre 313"/>
          <p:cNvSpPr/>
          <p:nvPr/>
        </p:nvSpPr>
        <p:spPr>
          <a:xfrm flipH="1" flipV="1">
            <a:off x="5428837" y="5130568"/>
            <a:ext cx="184789" cy="104714"/>
          </a:xfrm>
          <a:custGeom>
            <a:avLst/>
            <a:gdLst>
              <a:gd name="connsiteX0" fmla="*/ 0 w 237994"/>
              <a:gd name="connsiteY0" fmla="*/ 134655 h 134655"/>
              <a:gd name="connsiteX1" fmla="*/ 237994 w 237994"/>
              <a:gd name="connsiteY1" fmla="*/ 0 h 134655"/>
              <a:gd name="connsiteX2" fmla="*/ 237994 w 237994"/>
              <a:gd name="connsiteY2" fmla="*/ 0 h 1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94" h="134655">
                <a:moveTo>
                  <a:pt x="0" y="134655"/>
                </a:moveTo>
                <a:lnTo>
                  <a:pt x="237994" y="0"/>
                </a:lnTo>
                <a:lnTo>
                  <a:pt x="237994" y="0"/>
                </a:lnTo>
              </a:path>
            </a:pathLst>
          </a:custGeom>
          <a:ln w="31750" cap="rnd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500"/>
          </a:p>
        </p:txBody>
      </p:sp>
      <p:sp>
        <p:nvSpPr>
          <p:cNvPr id="315" name="Forme libre 314"/>
          <p:cNvSpPr/>
          <p:nvPr/>
        </p:nvSpPr>
        <p:spPr>
          <a:xfrm flipH="1">
            <a:off x="5698966" y="4715597"/>
            <a:ext cx="0" cy="209427"/>
          </a:xfrm>
          <a:custGeom>
            <a:avLst/>
            <a:gdLst>
              <a:gd name="connsiteX0" fmla="*/ 0 w 0"/>
              <a:gd name="connsiteY0" fmla="*/ 0 h 269309"/>
              <a:gd name="connsiteX1" fmla="*/ 0 w 0"/>
              <a:gd name="connsiteY1" fmla="*/ 269309 h 269309"/>
              <a:gd name="connsiteX2" fmla="*/ 0 w 0"/>
              <a:gd name="connsiteY2" fmla="*/ 269309 h 26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269309">
                <a:moveTo>
                  <a:pt x="0" y="0"/>
                </a:moveTo>
                <a:lnTo>
                  <a:pt x="0" y="269309"/>
                </a:lnTo>
                <a:lnTo>
                  <a:pt x="0" y="269309"/>
                </a:lnTo>
              </a:path>
            </a:pathLst>
          </a:custGeom>
          <a:ln w="31750" cap="rnd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500"/>
          </a:p>
        </p:txBody>
      </p:sp>
      <p:sp>
        <p:nvSpPr>
          <p:cNvPr id="316" name="Forme libre 315"/>
          <p:cNvSpPr/>
          <p:nvPr/>
        </p:nvSpPr>
        <p:spPr>
          <a:xfrm flipH="1">
            <a:off x="5658313" y="4715597"/>
            <a:ext cx="0" cy="209427"/>
          </a:xfrm>
          <a:custGeom>
            <a:avLst/>
            <a:gdLst>
              <a:gd name="connsiteX0" fmla="*/ 0 w 0"/>
              <a:gd name="connsiteY0" fmla="*/ 0 h 269309"/>
              <a:gd name="connsiteX1" fmla="*/ 0 w 0"/>
              <a:gd name="connsiteY1" fmla="*/ 269309 h 269309"/>
              <a:gd name="connsiteX2" fmla="*/ 0 w 0"/>
              <a:gd name="connsiteY2" fmla="*/ 269309 h 26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269309">
                <a:moveTo>
                  <a:pt x="0" y="0"/>
                </a:moveTo>
                <a:lnTo>
                  <a:pt x="0" y="269309"/>
                </a:lnTo>
                <a:lnTo>
                  <a:pt x="0" y="269309"/>
                </a:lnTo>
              </a:path>
            </a:pathLst>
          </a:custGeom>
          <a:ln w="31750" cap="rnd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500"/>
          </a:p>
        </p:txBody>
      </p:sp>
      <p:sp>
        <p:nvSpPr>
          <p:cNvPr id="317" name="ZoneTexte 172"/>
          <p:cNvSpPr txBox="1">
            <a:spLocks noChangeArrowheads="1"/>
          </p:cNvSpPr>
          <p:nvPr/>
        </p:nvSpPr>
        <p:spPr bwMode="auto">
          <a:xfrm flipH="1">
            <a:off x="4792900" y="4440876"/>
            <a:ext cx="28725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318" name="ZoneTexte 173"/>
          <p:cNvSpPr txBox="1">
            <a:spLocks noChangeArrowheads="1"/>
          </p:cNvSpPr>
          <p:nvPr/>
        </p:nvSpPr>
        <p:spPr bwMode="auto">
          <a:xfrm flipH="1">
            <a:off x="4783045" y="4840021"/>
            <a:ext cx="28725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319" name="ZoneTexte 174"/>
          <p:cNvSpPr txBox="1">
            <a:spLocks noChangeArrowheads="1"/>
          </p:cNvSpPr>
          <p:nvPr/>
        </p:nvSpPr>
        <p:spPr bwMode="auto">
          <a:xfrm flipH="1">
            <a:off x="5535752" y="4865892"/>
            <a:ext cx="28725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320" name="ZoneTexte 175"/>
          <p:cNvSpPr txBox="1">
            <a:spLocks noChangeArrowheads="1"/>
          </p:cNvSpPr>
          <p:nvPr/>
        </p:nvSpPr>
        <p:spPr bwMode="auto">
          <a:xfrm flipH="1">
            <a:off x="5158784" y="4176013"/>
            <a:ext cx="28725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321" name="ZoneTexte 176"/>
          <p:cNvSpPr txBox="1">
            <a:spLocks noChangeArrowheads="1"/>
          </p:cNvSpPr>
          <p:nvPr/>
        </p:nvSpPr>
        <p:spPr bwMode="auto">
          <a:xfrm flipH="1">
            <a:off x="5670983" y="4863428"/>
            <a:ext cx="30601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322" name="ZoneTexte 180"/>
          <p:cNvSpPr txBox="1">
            <a:spLocks noChangeArrowheads="1"/>
          </p:cNvSpPr>
          <p:nvPr/>
        </p:nvSpPr>
        <p:spPr bwMode="auto">
          <a:xfrm flipH="1">
            <a:off x="5144524" y="5103653"/>
            <a:ext cx="31137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N</a:t>
            </a:r>
          </a:p>
        </p:txBody>
      </p:sp>
      <p:sp>
        <p:nvSpPr>
          <p:cNvPr id="323" name="ZoneTexte 192"/>
          <p:cNvSpPr txBox="1">
            <a:spLocks noChangeArrowheads="1"/>
          </p:cNvSpPr>
          <p:nvPr/>
        </p:nvSpPr>
        <p:spPr bwMode="auto">
          <a:xfrm flipH="1">
            <a:off x="4885927" y="3847295"/>
            <a:ext cx="30601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324" name="Forme libre 323"/>
          <p:cNvSpPr/>
          <p:nvPr/>
        </p:nvSpPr>
        <p:spPr>
          <a:xfrm flipH="1">
            <a:off x="5385915" y="4436617"/>
            <a:ext cx="184789" cy="104713"/>
          </a:xfrm>
          <a:custGeom>
            <a:avLst/>
            <a:gdLst>
              <a:gd name="connsiteX0" fmla="*/ 0 w 237994"/>
              <a:gd name="connsiteY0" fmla="*/ 134655 h 134655"/>
              <a:gd name="connsiteX1" fmla="*/ 237994 w 237994"/>
              <a:gd name="connsiteY1" fmla="*/ 0 h 134655"/>
              <a:gd name="connsiteX2" fmla="*/ 237994 w 237994"/>
              <a:gd name="connsiteY2" fmla="*/ 0 h 1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94" h="134655">
                <a:moveTo>
                  <a:pt x="0" y="134655"/>
                </a:moveTo>
                <a:lnTo>
                  <a:pt x="237994" y="0"/>
                </a:lnTo>
                <a:lnTo>
                  <a:pt x="237994" y="0"/>
                </a:lnTo>
              </a:path>
            </a:pathLst>
          </a:custGeom>
          <a:ln w="31750" cap="rnd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500"/>
          </a:p>
        </p:txBody>
      </p:sp>
      <p:sp>
        <p:nvSpPr>
          <p:cNvPr id="325" name="Forme libre 324"/>
          <p:cNvSpPr/>
          <p:nvPr/>
        </p:nvSpPr>
        <p:spPr>
          <a:xfrm flipH="1" flipV="1">
            <a:off x="5768186" y="4479562"/>
            <a:ext cx="184789" cy="104714"/>
          </a:xfrm>
          <a:custGeom>
            <a:avLst/>
            <a:gdLst>
              <a:gd name="connsiteX0" fmla="*/ 0 w 237994"/>
              <a:gd name="connsiteY0" fmla="*/ 134655 h 134655"/>
              <a:gd name="connsiteX1" fmla="*/ 237994 w 237994"/>
              <a:gd name="connsiteY1" fmla="*/ 0 h 134655"/>
              <a:gd name="connsiteX2" fmla="*/ 237994 w 237994"/>
              <a:gd name="connsiteY2" fmla="*/ 0 h 1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94" h="134655">
                <a:moveTo>
                  <a:pt x="0" y="134655"/>
                </a:moveTo>
                <a:lnTo>
                  <a:pt x="237994" y="0"/>
                </a:lnTo>
                <a:lnTo>
                  <a:pt x="237994" y="0"/>
                </a:lnTo>
              </a:path>
            </a:pathLst>
          </a:custGeom>
          <a:ln w="31750" cap="rnd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500"/>
          </a:p>
        </p:txBody>
      </p:sp>
      <p:sp>
        <p:nvSpPr>
          <p:cNvPr id="326" name="ZoneTexte 172"/>
          <p:cNvSpPr txBox="1">
            <a:spLocks noChangeArrowheads="1"/>
          </p:cNvSpPr>
          <p:nvPr/>
        </p:nvSpPr>
        <p:spPr bwMode="auto">
          <a:xfrm flipH="1">
            <a:off x="5525544" y="4439990"/>
            <a:ext cx="28725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327" name="Forme libre 326"/>
          <p:cNvSpPr/>
          <p:nvPr/>
        </p:nvSpPr>
        <p:spPr>
          <a:xfrm flipH="1">
            <a:off x="6070172" y="4102151"/>
            <a:ext cx="0" cy="209427"/>
          </a:xfrm>
          <a:custGeom>
            <a:avLst/>
            <a:gdLst>
              <a:gd name="connsiteX0" fmla="*/ 0 w 0"/>
              <a:gd name="connsiteY0" fmla="*/ 0 h 269309"/>
              <a:gd name="connsiteX1" fmla="*/ 0 w 0"/>
              <a:gd name="connsiteY1" fmla="*/ 269309 h 269309"/>
              <a:gd name="connsiteX2" fmla="*/ 0 w 0"/>
              <a:gd name="connsiteY2" fmla="*/ 269309 h 26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269309">
                <a:moveTo>
                  <a:pt x="0" y="0"/>
                </a:moveTo>
                <a:lnTo>
                  <a:pt x="0" y="269309"/>
                </a:lnTo>
                <a:lnTo>
                  <a:pt x="0" y="269309"/>
                </a:lnTo>
              </a:path>
            </a:pathLst>
          </a:custGeom>
          <a:ln w="31750" cap="rnd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500"/>
          </a:p>
        </p:txBody>
      </p:sp>
      <p:sp>
        <p:nvSpPr>
          <p:cNvPr id="328" name="Forme libre 327"/>
          <p:cNvSpPr/>
          <p:nvPr/>
        </p:nvSpPr>
        <p:spPr>
          <a:xfrm flipH="1">
            <a:off x="6029519" y="4102151"/>
            <a:ext cx="0" cy="209427"/>
          </a:xfrm>
          <a:custGeom>
            <a:avLst/>
            <a:gdLst>
              <a:gd name="connsiteX0" fmla="*/ 0 w 0"/>
              <a:gd name="connsiteY0" fmla="*/ 0 h 269309"/>
              <a:gd name="connsiteX1" fmla="*/ 0 w 0"/>
              <a:gd name="connsiteY1" fmla="*/ 269309 h 269309"/>
              <a:gd name="connsiteX2" fmla="*/ 0 w 0"/>
              <a:gd name="connsiteY2" fmla="*/ 269309 h 26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269309">
                <a:moveTo>
                  <a:pt x="0" y="0"/>
                </a:moveTo>
                <a:lnTo>
                  <a:pt x="0" y="269309"/>
                </a:lnTo>
                <a:lnTo>
                  <a:pt x="0" y="269309"/>
                </a:lnTo>
              </a:path>
            </a:pathLst>
          </a:custGeom>
          <a:ln w="31750" cap="rnd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500"/>
          </a:p>
        </p:txBody>
      </p:sp>
      <p:sp>
        <p:nvSpPr>
          <p:cNvPr id="329" name="ZoneTexte 174"/>
          <p:cNvSpPr txBox="1">
            <a:spLocks noChangeArrowheads="1"/>
          </p:cNvSpPr>
          <p:nvPr/>
        </p:nvSpPr>
        <p:spPr bwMode="auto">
          <a:xfrm flipH="1">
            <a:off x="5906958" y="4252446"/>
            <a:ext cx="28725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C</a:t>
            </a:r>
          </a:p>
        </p:txBody>
      </p:sp>
      <p:sp>
        <p:nvSpPr>
          <p:cNvPr id="331" name="Forme libre 330"/>
          <p:cNvSpPr/>
          <p:nvPr/>
        </p:nvSpPr>
        <p:spPr>
          <a:xfrm flipH="1">
            <a:off x="6129507" y="4490476"/>
            <a:ext cx="184789" cy="104713"/>
          </a:xfrm>
          <a:custGeom>
            <a:avLst/>
            <a:gdLst>
              <a:gd name="connsiteX0" fmla="*/ 0 w 237994"/>
              <a:gd name="connsiteY0" fmla="*/ 134655 h 134655"/>
              <a:gd name="connsiteX1" fmla="*/ 237994 w 237994"/>
              <a:gd name="connsiteY1" fmla="*/ 0 h 134655"/>
              <a:gd name="connsiteX2" fmla="*/ 237994 w 237994"/>
              <a:gd name="connsiteY2" fmla="*/ 0 h 1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94" h="134655">
                <a:moveTo>
                  <a:pt x="0" y="134655"/>
                </a:moveTo>
                <a:lnTo>
                  <a:pt x="237994" y="0"/>
                </a:lnTo>
                <a:lnTo>
                  <a:pt x="237994" y="0"/>
                </a:lnTo>
              </a:path>
            </a:pathLst>
          </a:custGeom>
          <a:ln w="31750" cap="rnd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500"/>
          </a:p>
        </p:txBody>
      </p:sp>
      <p:sp>
        <p:nvSpPr>
          <p:cNvPr id="332" name="ZoneTexte 191"/>
          <p:cNvSpPr txBox="1">
            <a:spLocks noChangeArrowheads="1"/>
          </p:cNvSpPr>
          <p:nvPr/>
        </p:nvSpPr>
        <p:spPr bwMode="auto">
          <a:xfrm flipH="1">
            <a:off x="6255219" y="4448803"/>
            <a:ext cx="31137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N</a:t>
            </a:r>
          </a:p>
        </p:txBody>
      </p:sp>
      <p:sp>
        <p:nvSpPr>
          <p:cNvPr id="333" name="ZoneTexte 192"/>
          <p:cNvSpPr txBox="1">
            <a:spLocks noChangeArrowheads="1"/>
          </p:cNvSpPr>
          <p:nvPr/>
        </p:nvSpPr>
        <p:spPr bwMode="auto">
          <a:xfrm flipH="1">
            <a:off x="6379190" y="4448803"/>
            <a:ext cx="30601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334" name="Forme libre 333"/>
          <p:cNvSpPr/>
          <p:nvPr/>
        </p:nvSpPr>
        <p:spPr>
          <a:xfrm flipH="1">
            <a:off x="4955856" y="4713318"/>
            <a:ext cx="0" cy="209427"/>
          </a:xfrm>
          <a:custGeom>
            <a:avLst/>
            <a:gdLst>
              <a:gd name="connsiteX0" fmla="*/ 0 w 0"/>
              <a:gd name="connsiteY0" fmla="*/ 0 h 269309"/>
              <a:gd name="connsiteX1" fmla="*/ 0 w 0"/>
              <a:gd name="connsiteY1" fmla="*/ 269309 h 269309"/>
              <a:gd name="connsiteX2" fmla="*/ 0 w 0"/>
              <a:gd name="connsiteY2" fmla="*/ 269309 h 26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269309">
                <a:moveTo>
                  <a:pt x="0" y="0"/>
                </a:moveTo>
                <a:lnTo>
                  <a:pt x="0" y="269309"/>
                </a:lnTo>
                <a:lnTo>
                  <a:pt x="0" y="269309"/>
                </a:lnTo>
              </a:path>
            </a:pathLst>
          </a:custGeom>
          <a:ln w="31750" cap="rnd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500"/>
          </a:p>
        </p:txBody>
      </p:sp>
      <p:sp>
        <p:nvSpPr>
          <p:cNvPr id="335" name="Forme libre 334"/>
          <p:cNvSpPr/>
          <p:nvPr/>
        </p:nvSpPr>
        <p:spPr>
          <a:xfrm flipH="1">
            <a:off x="4915203" y="4713318"/>
            <a:ext cx="0" cy="209427"/>
          </a:xfrm>
          <a:custGeom>
            <a:avLst/>
            <a:gdLst>
              <a:gd name="connsiteX0" fmla="*/ 0 w 0"/>
              <a:gd name="connsiteY0" fmla="*/ 0 h 269309"/>
              <a:gd name="connsiteX1" fmla="*/ 0 w 0"/>
              <a:gd name="connsiteY1" fmla="*/ 269309 h 269309"/>
              <a:gd name="connsiteX2" fmla="*/ 0 w 0"/>
              <a:gd name="connsiteY2" fmla="*/ 269309 h 26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269309">
                <a:moveTo>
                  <a:pt x="0" y="0"/>
                </a:moveTo>
                <a:lnTo>
                  <a:pt x="0" y="269309"/>
                </a:lnTo>
                <a:lnTo>
                  <a:pt x="0" y="269309"/>
                </a:lnTo>
              </a:path>
            </a:pathLst>
          </a:custGeom>
          <a:ln w="31750" cap="rnd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500"/>
          </a:p>
        </p:txBody>
      </p:sp>
      <p:sp>
        <p:nvSpPr>
          <p:cNvPr id="336" name="ZoneTexte 193"/>
          <p:cNvSpPr txBox="1">
            <a:spLocks noChangeArrowheads="1"/>
          </p:cNvSpPr>
          <p:nvPr/>
        </p:nvSpPr>
        <p:spPr bwMode="auto">
          <a:xfrm flipH="1">
            <a:off x="6500388" y="4544730"/>
            <a:ext cx="2626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b="1" dirty="0">
                <a:latin typeface="Calibri" charset="0"/>
                <a:cs typeface="Calibri" charset="0"/>
              </a:rPr>
              <a:t>2</a:t>
            </a:r>
          </a:p>
        </p:txBody>
      </p:sp>
      <p:sp>
        <p:nvSpPr>
          <p:cNvPr id="337" name="ZoneTexte 153"/>
          <p:cNvSpPr txBox="1">
            <a:spLocks noChangeArrowheads="1"/>
          </p:cNvSpPr>
          <p:nvPr/>
        </p:nvSpPr>
        <p:spPr bwMode="auto">
          <a:xfrm>
            <a:off x="5114309" y="4992031"/>
            <a:ext cx="36068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solidFill>
                  <a:srgbClr val="C00000"/>
                </a:solidFill>
                <a:latin typeface="Wingdings"/>
                <a:ea typeface="Wingdings"/>
                <a:cs typeface="Wingdings"/>
                <a:sym typeface="Wingdings"/>
              </a:rPr>
              <a:t></a:t>
            </a:r>
            <a:endParaRPr lang="fr-FR" sz="1500" b="1" dirty="0">
              <a:solidFill>
                <a:srgbClr val="C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338" name="Triangle isocèle 337"/>
          <p:cNvSpPr/>
          <p:nvPr/>
        </p:nvSpPr>
        <p:spPr>
          <a:xfrm rot="19012069">
            <a:off x="5126030" y="4049453"/>
            <a:ext cx="72000" cy="287999"/>
          </a:xfrm>
          <a:prstGeom prst="triangle">
            <a:avLst/>
          </a:prstGeom>
          <a:pattFill prst="dkUpDiag">
            <a:fgClr>
              <a:schemeClr val="tx1"/>
            </a:fgClr>
            <a:bgClr>
              <a:prstClr val="white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39" name="ZoneTexte 192"/>
          <p:cNvSpPr txBox="1">
            <a:spLocks noChangeArrowheads="1"/>
          </p:cNvSpPr>
          <p:nvPr/>
        </p:nvSpPr>
        <p:spPr bwMode="auto">
          <a:xfrm flipH="1">
            <a:off x="5461659" y="3853157"/>
            <a:ext cx="30601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solidFill>
                  <a:srgbClr val="C00000"/>
                </a:solidFill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340" name="Triangle isocèle 339"/>
          <p:cNvSpPr/>
          <p:nvPr/>
        </p:nvSpPr>
        <p:spPr>
          <a:xfrm rot="2587931" flipV="1">
            <a:off x="5412640" y="4055784"/>
            <a:ext cx="72000" cy="287999"/>
          </a:xfrm>
          <a:prstGeom prst="triangle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41" name="ZoneTexte 183"/>
          <p:cNvSpPr txBox="1">
            <a:spLocks noChangeArrowheads="1"/>
          </p:cNvSpPr>
          <p:nvPr/>
        </p:nvSpPr>
        <p:spPr bwMode="auto">
          <a:xfrm>
            <a:off x="5131420" y="5568772"/>
            <a:ext cx="29296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R</a:t>
            </a:r>
          </a:p>
        </p:txBody>
      </p:sp>
      <p:sp>
        <p:nvSpPr>
          <p:cNvPr id="304" name="Rectangle 303"/>
          <p:cNvSpPr/>
          <p:nvPr/>
        </p:nvSpPr>
        <p:spPr>
          <a:xfrm>
            <a:off x="5603208" y="5339505"/>
            <a:ext cx="8325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000" b="1" dirty="0"/>
              <a:t>NADH</a:t>
            </a:r>
            <a:r>
              <a:rPr lang="fr-FR" sz="2000" dirty="0"/>
              <a:t> </a:t>
            </a:r>
          </a:p>
        </p:txBody>
      </p:sp>
      <p:cxnSp>
        <p:nvCxnSpPr>
          <p:cNvPr id="351" name="Connecteur droit 141"/>
          <p:cNvCxnSpPr>
            <a:cxnSpLocks noChangeShapeType="1"/>
          </p:cNvCxnSpPr>
          <p:nvPr/>
        </p:nvCxnSpPr>
        <p:spPr bwMode="auto">
          <a:xfrm rot="5400000">
            <a:off x="6239614" y="2699153"/>
            <a:ext cx="143996" cy="0"/>
          </a:xfrm>
          <a:prstGeom prst="line">
            <a:avLst/>
          </a:prstGeom>
          <a:noFill/>
          <a:ln w="28575" cap="rnd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52" name="ZoneTexte 183"/>
          <p:cNvSpPr txBox="1">
            <a:spLocks noChangeArrowheads="1"/>
          </p:cNvSpPr>
          <p:nvPr/>
        </p:nvSpPr>
        <p:spPr bwMode="auto">
          <a:xfrm>
            <a:off x="6168625" y="2699024"/>
            <a:ext cx="29296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R</a:t>
            </a:r>
          </a:p>
        </p:txBody>
      </p:sp>
      <p:sp>
        <p:nvSpPr>
          <p:cNvPr id="353" name="Rectangle 352"/>
          <p:cNvSpPr/>
          <p:nvPr/>
        </p:nvSpPr>
        <p:spPr>
          <a:xfrm>
            <a:off x="5342349" y="1875627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fr-FR" dirty="0"/>
          </a:p>
        </p:txBody>
      </p:sp>
      <p:sp>
        <p:nvSpPr>
          <p:cNvPr id="354" name="Rectangle 353"/>
          <p:cNvSpPr/>
          <p:nvPr/>
        </p:nvSpPr>
        <p:spPr>
          <a:xfrm>
            <a:off x="4203123" y="4772472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fr-FR" dirty="0"/>
          </a:p>
        </p:txBody>
      </p:sp>
      <p:sp>
        <p:nvSpPr>
          <p:cNvPr id="355" name="ZoneTexte 183"/>
          <p:cNvSpPr txBox="1">
            <a:spLocks noChangeArrowheads="1"/>
          </p:cNvSpPr>
          <p:nvPr/>
        </p:nvSpPr>
        <p:spPr bwMode="auto">
          <a:xfrm>
            <a:off x="5900787" y="3830276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356" name="Rectangle 355"/>
          <p:cNvSpPr/>
          <p:nvPr/>
        </p:nvSpPr>
        <p:spPr>
          <a:xfrm>
            <a:off x="6782476" y="4739547"/>
            <a:ext cx="574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+ </a:t>
            </a:r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</a:t>
            </a:r>
            <a:r>
              <a:rPr lang="fr-FR" b="1" baseline="30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fr-FR" baseline="30000" dirty="0">
              <a:solidFill>
                <a:srgbClr val="C00000"/>
              </a:solidFill>
            </a:endParaRPr>
          </a:p>
        </p:txBody>
      </p:sp>
      <p:sp>
        <p:nvSpPr>
          <p:cNvPr id="357" name="Rectangle 356"/>
          <p:cNvSpPr/>
          <p:nvPr/>
        </p:nvSpPr>
        <p:spPr>
          <a:xfrm>
            <a:off x="6766026" y="2474939"/>
            <a:ext cx="7558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000" b="1" dirty="0"/>
              <a:t>NAD</a:t>
            </a:r>
            <a:r>
              <a:rPr lang="fr-FR" sz="2000" b="1" baseline="30000" dirty="0"/>
              <a:t>+</a:t>
            </a:r>
            <a:r>
              <a:rPr lang="fr-FR" sz="2000" dirty="0"/>
              <a:t> </a:t>
            </a:r>
          </a:p>
        </p:txBody>
      </p:sp>
      <p:sp>
        <p:nvSpPr>
          <p:cNvPr id="168" name="ZoneTexte 192"/>
          <p:cNvSpPr txBox="1">
            <a:spLocks noChangeArrowheads="1"/>
          </p:cNvSpPr>
          <p:nvPr/>
        </p:nvSpPr>
        <p:spPr bwMode="auto">
          <a:xfrm flipH="1">
            <a:off x="5687718" y="1698403"/>
            <a:ext cx="30601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169" name="ZoneTexte 192"/>
          <p:cNvSpPr txBox="1">
            <a:spLocks noChangeArrowheads="1"/>
          </p:cNvSpPr>
          <p:nvPr/>
        </p:nvSpPr>
        <p:spPr bwMode="auto">
          <a:xfrm flipH="1">
            <a:off x="5683190" y="2094059"/>
            <a:ext cx="30601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171" name="ZoneTexte 192"/>
          <p:cNvSpPr txBox="1">
            <a:spLocks noChangeArrowheads="1"/>
          </p:cNvSpPr>
          <p:nvPr/>
        </p:nvSpPr>
        <p:spPr bwMode="auto">
          <a:xfrm flipH="1">
            <a:off x="4661235" y="4443016"/>
            <a:ext cx="30601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H</a:t>
            </a:r>
          </a:p>
        </p:txBody>
      </p:sp>
      <p:sp>
        <p:nvSpPr>
          <p:cNvPr id="172" name="ZoneTexte 192"/>
          <p:cNvSpPr txBox="1">
            <a:spLocks noChangeArrowheads="1"/>
          </p:cNvSpPr>
          <p:nvPr/>
        </p:nvSpPr>
        <p:spPr bwMode="auto">
          <a:xfrm flipH="1">
            <a:off x="4656707" y="4838672"/>
            <a:ext cx="30601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69868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125" grpId="0"/>
      <p:bldP spid="126" grpId="0"/>
      <p:bldP spid="130" grpId="0"/>
      <p:bldP spid="131" grpId="0"/>
      <p:bldP spid="133" grpId="0"/>
      <p:bldP spid="136" grpId="0"/>
      <p:bldP spid="137" grpId="0"/>
      <p:bldP spid="152" grpId="0"/>
      <p:bldP spid="153" grpId="0"/>
      <p:bldP spid="157" grpId="0"/>
      <p:bldP spid="158" grpId="0"/>
      <p:bldP spid="159" grpId="0"/>
      <p:bldP spid="163" grpId="0"/>
      <p:bldP spid="170" grpId="1"/>
      <p:bldP spid="215" grpId="0"/>
      <p:bldP spid="310" grpId="0"/>
      <p:bldP spid="344" grpId="0" animBg="1"/>
      <p:bldP spid="313" grpId="0" animBg="1"/>
      <p:bldP spid="314" grpId="0" animBg="1"/>
      <p:bldP spid="315" grpId="0" animBg="1"/>
      <p:bldP spid="316" grpId="0" animBg="1"/>
      <p:bldP spid="317" grpId="0"/>
      <p:bldP spid="318" grpId="0"/>
      <p:bldP spid="319" grpId="0"/>
      <p:bldP spid="320" grpId="0"/>
      <p:bldP spid="321" grpId="0"/>
      <p:bldP spid="322" grpId="0"/>
      <p:bldP spid="323" grpId="0"/>
      <p:bldP spid="324" grpId="0" animBg="1"/>
      <p:bldP spid="325" grpId="0" animBg="1"/>
      <p:bldP spid="326" grpId="0"/>
      <p:bldP spid="327" grpId="0" animBg="1"/>
      <p:bldP spid="328" grpId="0" animBg="1"/>
      <p:bldP spid="329" grpId="0"/>
      <p:bldP spid="331" grpId="0" animBg="1"/>
      <p:bldP spid="332" grpId="0"/>
      <p:bldP spid="333" grpId="0"/>
      <p:bldP spid="334" grpId="0" animBg="1"/>
      <p:bldP spid="335" grpId="0" animBg="1"/>
      <p:bldP spid="336" grpId="0"/>
      <p:bldP spid="337" grpId="0"/>
      <p:bldP spid="338" grpId="0" animBg="1"/>
      <p:bldP spid="339" grpId="0"/>
      <p:bldP spid="340" grpId="0" animBg="1"/>
      <p:bldP spid="341" grpId="0"/>
      <p:bldP spid="304" grpId="0"/>
      <p:bldP spid="354" grpId="0"/>
      <p:bldP spid="355" grpId="0"/>
      <p:bldP spid="356" grpId="0"/>
      <p:bldP spid="171" grpId="0"/>
      <p:bldP spid="17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4215963" y="1357710"/>
            <a:ext cx="1575105" cy="915310"/>
          </a:xfrm>
          <a:prstGeom prst="roundRect">
            <a:avLst/>
          </a:prstGeom>
          <a:solidFill>
            <a:srgbClr val="FDEADA">
              <a:alpha val="45000"/>
            </a:srgbClr>
          </a:solidFill>
          <a:ln w="28575" cmpd="sng">
            <a:solidFill>
              <a:srgbClr val="98480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5" name="Connecteur droit avec flèche 44"/>
          <p:cNvCxnSpPr/>
          <p:nvPr/>
        </p:nvCxnSpPr>
        <p:spPr>
          <a:xfrm>
            <a:off x="4718935" y="3225696"/>
            <a:ext cx="0" cy="791692"/>
          </a:xfrm>
          <a:prstGeom prst="straightConnector1">
            <a:avLst/>
          </a:prstGeom>
          <a:ln w="5715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/>
          <p:cNvCxnSpPr/>
          <p:nvPr/>
        </p:nvCxnSpPr>
        <p:spPr>
          <a:xfrm flipV="1">
            <a:off x="4609975" y="3196656"/>
            <a:ext cx="0" cy="791692"/>
          </a:xfrm>
          <a:prstGeom prst="straightConnector1">
            <a:avLst/>
          </a:prstGeom>
          <a:ln w="5715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7" name="Grouper 176"/>
          <p:cNvGrpSpPr/>
          <p:nvPr/>
        </p:nvGrpSpPr>
        <p:grpSpPr>
          <a:xfrm>
            <a:off x="4199527" y="3797832"/>
            <a:ext cx="1624476" cy="1744650"/>
            <a:chOff x="4199527" y="3797832"/>
            <a:chExt cx="1624476" cy="1744650"/>
          </a:xfrm>
        </p:grpSpPr>
        <p:sp>
          <p:nvSpPr>
            <p:cNvPr id="52" name="ZoneTexte 51"/>
            <p:cNvSpPr txBox="1"/>
            <p:nvPr/>
          </p:nvSpPr>
          <p:spPr>
            <a:xfrm>
              <a:off x="4571731" y="4031532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C</a:t>
              </a:r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4284404" y="3797832"/>
              <a:ext cx="3257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O</a:t>
              </a:r>
            </a:p>
          </p:txBody>
        </p:sp>
        <p:grpSp>
          <p:nvGrpSpPr>
            <p:cNvPr id="54" name="Groupe 208"/>
            <p:cNvGrpSpPr/>
            <p:nvPr/>
          </p:nvGrpSpPr>
          <p:grpSpPr>
            <a:xfrm rot="13207723" flipH="1">
              <a:off x="4525243" y="4081422"/>
              <a:ext cx="144242" cy="49761"/>
              <a:chOff x="1394900" y="3630526"/>
              <a:chExt cx="180242" cy="49761"/>
            </a:xfrm>
          </p:grpSpPr>
          <p:cxnSp>
            <p:nvCxnSpPr>
              <p:cNvPr id="55" name="Connecteur droit 54"/>
              <p:cNvCxnSpPr/>
              <p:nvPr/>
            </p:nvCxnSpPr>
            <p:spPr bwMode="auto">
              <a:xfrm rot="10800000">
                <a:off x="1394900" y="3630526"/>
                <a:ext cx="180000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6" name="Connecteur droit 55"/>
              <p:cNvCxnSpPr/>
              <p:nvPr/>
            </p:nvCxnSpPr>
            <p:spPr bwMode="auto">
              <a:xfrm rot="10800000">
                <a:off x="1395142" y="3680286"/>
                <a:ext cx="180000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57" name="Rectangle 56"/>
            <p:cNvSpPr/>
            <p:nvPr/>
          </p:nvSpPr>
          <p:spPr>
            <a:xfrm>
              <a:off x="4514222" y="5038817"/>
              <a:ext cx="2756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3</a:t>
              </a:r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4857571" y="3800453"/>
              <a:ext cx="4528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OH</a:t>
              </a:r>
            </a:p>
          </p:txBody>
        </p:sp>
        <p:cxnSp>
          <p:nvCxnSpPr>
            <p:cNvPr id="59" name="Connecteur droit 58"/>
            <p:cNvCxnSpPr/>
            <p:nvPr/>
          </p:nvCxnSpPr>
          <p:spPr bwMode="auto">
            <a:xfrm rot="5400000">
              <a:off x="4612025" y="4426468"/>
              <a:ext cx="215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0" name="ZoneTexte 59"/>
            <p:cNvSpPr txBox="1"/>
            <p:nvPr/>
          </p:nvSpPr>
          <p:spPr>
            <a:xfrm>
              <a:off x="4199527" y="4451452"/>
              <a:ext cx="3145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H</a:t>
              </a:r>
            </a:p>
          </p:txBody>
        </p:sp>
        <p:cxnSp>
          <p:nvCxnSpPr>
            <p:cNvPr id="61" name="Connecteur droit 60"/>
            <p:cNvCxnSpPr/>
            <p:nvPr/>
          </p:nvCxnSpPr>
          <p:spPr bwMode="auto">
            <a:xfrm rot="10800000">
              <a:off x="4806805" y="4632621"/>
              <a:ext cx="143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Connecteur droit 61"/>
            <p:cNvCxnSpPr/>
            <p:nvPr/>
          </p:nvCxnSpPr>
          <p:spPr bwMode="auto">
            <a:xfrm rot="10800000">
              <a:off x="4433147" y="4640872"/>
              <a:ext cx="215997" cy="262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3" name="ZoneTexte 62"/>
            <p:cNvSpPr txBox="1"/>
            <p:nvPr/>
          </p:nvSpPr>
          <p:spPr>
            <a:xfrm>
              <a:off x="4582489" y="4442812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C</a:t>
              </a:r>
            </a:p>
          </p:txBody>
        </p:sp>
        <p:sp>
          <p:nvSpPr>
            <p:cNvPr id="64" name="ZoneTexte 63"/>
            <p:cNvSpPr txBox="1"/>
            <p:nvPr/>
          </p:nvSpPr>
          <p:spPr>
            <a:xfrm>
              <a:off x="4884326" y="4437424"/>
              <a:ext cx="4528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OH</a:t>
              </a:r>
            </a:p>
          </p:txBody>
        </p:sp>
        <p:cxnSp>
          <p:nvCxnSpPr>
            <p:cNvPr id="65" name="Connecteur droit 64"/>
            <p:cNvCxnSpPr/>
            <p:nvPr/>
          </p:nvCxnSpPr>
          <p:spPr bwMode="auto">
            <a:xfrm rot="5400000">
              <a:off x="4617451" y="4830388"/>
              <a:ext cx="215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66" name="Grouper 65"/>
            <p:cNvGrpSpPr/>
            <p:nvPr/>
          </p:nvGrpSpPr>
          <p:grpSpPr>
            <a:xfrm>
              <a:off x="4577113" y="4499908"/>
              <a:ext cx="1246890" cy="1042574"/>
              <a:chOff x="2616508" y="1085234"/>
              <a:chExt cx="1346413" cy="1125788"/>
            </a:xfrm>
          </p:grpSpPr>
          <p:sp>
            <p:nvSpPr>
              <p:cNvPr id="67" name="Rectangle 66"/>
              <p:cNvSpPr/>
              <p:nvPr/>
            </p:nvSpPr>
            <p:spPr>
              <a:xfrm>
                <a:off x="2616508" y="1483477"/>
                <a:ext cx="684071" cy="365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600" b="1" dirty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CH</a:t>
                </a:r>
                <a:r>
                  <a:rPr lang="fr-FR" sz="1600" b="1" baseline="-25000" dirty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2</a:t>
                </a:r>
                <a:r>
                  <a:rPr lang="fr-FR" sz="1600" b="1" dirty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O</a:t>
                </a:r>
              </a:p>
            </p:txBody>
          </p:sp>
          <p:sp>
            <p:nvSpPr>
              <p:cNvPr id="68" name="ZoneTexte 178"/>
              <p:cNvSpPr txBox="1">
                <a:spLocks noChangeArrowheads="1"/>
              </p:cNvSpPr>
              <p:nvPr/>
            </p:nvSpPr>
            <p:spPr bwMode="auto">
              <a:xfrm>
                <a:off x="3297058" y="1845446"/>
                <a:ext cx="351729" cy="365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600" b="1" dirty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O</a:t>
                </a:r>
              </a:p>
            </p:txBody>
          </p:sp>
          <p:sp>
            <p:nvSpPr>
              <p:cNvPr id="69" name="ZoneTexte 160"/>
              <p:cNvSpPr txBox="1">
                <a:spLocks noChangeArrowheads="1"/>
              </p:cNvSpPr>
              <p:nvPr/>
            </p:nvSpPr>
            <p:spPr bwMode="auto">
              <a:xfrm>
                <a:off x="3611192" y="1482234"/>
                <a:ext cx="351729" cy="365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600" b="1" dirty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O</a:t>
                </a:r>
              </a:p>
            </p:txBody>
          </p:sp>
          <p:sp>
            <p:nvSpPr>
              <p:cNvPr id="70" name="ZoneTexte 161"/>
              <p:cNvSpPr txBox="1">
                <a:spLocks noChangeArrowheads="1"/>
              </p:cNvSpPr>
              <p:nvPr/>
            </p:nvSpPr>
            <p:spPr bwMode="auto">
              <a:xfrm>
                <a:off x="3321904" y="1484628"/>
                <a:ext cx="317327" cy="365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600" b="1" dirty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P</a:t>
                </a:r>
              </a:p>
            </p:txBody>
          </p:sp>
          <p:cxnSp>
            <p:nvCxnSpPr>
              <p:cNvPr id="71" name="Connecteur droit 168"/>
              <p:cNvCxnSpPr>
                <a:cxnSpLocks noChangeShapeType="1"/>
              </p:cNvCxnSpPr>
              <p:nvPr/>
            </p:nvCxnSpPr>
            <p:spPr bwMode="auto">
              <a:xfrm>
                <a:off x="3231677" y="1687173"/>
                <a:ext cx="142799" cy="0"/>
              </a:xfrm>
              <a:prstGeom prst="line">
                <a:avLst/>
              </a:prstGeom>
              <a:noFill/>
              <a:ln w="28575" cap="rnd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72" name="Connecteur droit 170"/>
              <p:cNvCxnSpPr>
                <a:cxnSpLocks noChangeShapeType="1"/>
              </p:cNvCxnSpPr>
              <p:nvPr/>
            </p:nvCxnSpPr>
            <p:spPr bwMode="auto">
              <a:xfrm rot="5400000">
                <a:off x="3375871" y="1877752"/>
                <a:ext cx="124523" cy="0"/>
              </a:xfrm>
              <a:prstGeom prst="line">
                <a:avLst/>
              </a:prstGeom>
              <a:noFill/>
              <a:ln w="28575" cap="rnd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73" name="Connecteur droit 171"/>
              <p:cNvCxnSpPr>
                <a:cxnSpLocks noChangeShapeType="1"/>
              </p:cNvCxnSpPr>
              <p:nvPr/>
            </p:nvCxnSpPr>
            <p:spPr bwMode="auto">
              <a:xfrm rot="5400000">
                <a:off x="3420475" y="1877752"/>
                <a:ext cx="124523" cy="0"/>
              </a:xfrm>
              <a:prstGeom prst="line">
                <a:avLst/>
              </a:prstGeom>
              <a:noFill/>
              <a:ln w="28575" cap="rnd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74" name="ZoneTexte 181"/>
              <p:cNvSpPr txBox="1">
                <a:spLocks noChangeArrowheads="1"/>
              </p:cNvSpPr>
              <p:nvPr/>
            </p:nvSpPr>
            <p:spPr bwMode="auto">
              <a:xfrm>
                <a:off x="3291528" y="1085234"/>
                <a:ext cx="351729" cy="365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600" b="1" dirty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O</a:t>
                </a:r>
              </a:p>
            </p:txBody>
          </p:sp>
          <p:cxnSp>
            <p:nvCxnSpPr>
              <p:cNvPr id="75" name="Connecteur droit 184"/>
              <p:cNvCxnSpPr>
                <a:cxnSpLocks noChangeShapeType="1"/>
              </p:cNvCxnSpPr>
              <p:nvPr/>
            </p:nvCxnSpPr>
            <p:spPr bwMode="auto">
              <a:xfrm rot="5400000">
                <a:off x="3378826" y="1487698"/>
                <a:ext cx="146728" cy="0"/>
              </a:xfrm>
              <a:prstGeom prst="line">
                <a:avLst/>
              </a:prstGeom>
              <a:noFill/>
              <a:ln w="28575" cap="rnd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76" name="Connecteur droit 187"/>
              <p:cNvCxnSpPr>
                <a:cxnSpLocks noChangeShapeType="1"/>
              </p:cNvCxnSpPr>
              <p:nvPr/>
            </p:nvCxnSpPr>
            <p:spPr bwMode="auto">
              <a:xfrm rot="10800000">
                <a:off x="3555419" y="1238856"/>
                <a:ext cx="88037" cy="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77" name="Connecteur droit 190"/>
              <p:cNvCxnSpPr>
                <a:cxnSpLocks noChangeShapeType="1"/>
              </p:cNvCxnSpPr>
              <p:nvPr/>
            </p:nvCxnSpPr>
            <p:spPr bwMode="auto">
              <a:xfrm rot="10800000">
                <a:off x="3839321" y="1602638"/>
                <a:ext cx="88037" cy="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78" name="Connecteur droit 168"/>
              <p:cNvCxnSpPr>
                <a:cxnSpLocks noChangeShapeType="1"/>
              </p:cNvCxnSpPr>
              <p:nvPr/>
            </p:nvCxnSpPr>
            <p:spPr bwMode="auto">
              <a:xfrm>
                <a:off x="3555418" y="1691961"/>
                <a:ext cx="125527" cy="0"/>
              </a:xfrm>
              <a:prstGeom prst="line">
                <a:avLst/>
              </a:prstGeom>
              <a:noFill/>
              <a:ln w="28575" cap="rnd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sp>
          <p:nvSpPr>
            <p:cNvPr id="79" name="Rectangle 78"/>
            <p:cNvSpPr/>
            <p:nvPr/>
          </p:nvSpPr>
          <p:spPr>
            <a:xfrm>
              <a:off x="4497954" y="4162137"/>
              <a:ext cx="2756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1</a:t>
              </a: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4503474" y="4591017"/>
              <a:ext cx="2756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2</a:t>
              </a:r>
            </a:p>
          </p:txBody>
        </p:sp>
        <p:cxnSp>
          <p:nvCxnSpPr>
            <p:cNvPr id="81" name="Connecteur droit 80"/>
            <p:cNvCxnSpPr/>
            <p:nvPr/>
          </p:nvCxnSpPr>
          <p:spPr bwMode="auto">
            <a:xfrm rot="19192277">
              <a:off x="4791320" y="4087341"/>
              <a:ext cx="144048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2" name="ZoneTexte 81"/>
          <p:cNvSpPr txBox="1"/>
          <p:nvPr/>
        </p:nvSpPr>
        <p:spPr>
          <a:xfrm>
            <a:off x="2127381" y="4472474"/>
            <a:ext cx="2088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3</a:t>
            </a:r>
            <a:r>
              <a:rPr lang="fr-FR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-phosphoglycérate</a:t>
            </a:r>
          </a:p>
        </p:txBody>
      </p:sp>
      <p:sp>
        <p:nvSpPr>
          <p:cNvPr id="83" name="ZoneTexte 82"/>
          <p:cNvSpPr txBox="1"/>
          <p:nvPr/>
        </p:nvSpPr>
        <p:spPr>
          <a:xfrm>
            <a:off x="1833222" y="3490322"/>
            <a:ext cx="2806936" cy="294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60"/>
              </a:lnSpc>
            </a:pPr>
            <a:r>
              <a:rPr lang="fr-FR" b="1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Phosphoglycérate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kinase</a:t>
            </a:r>
          </a:p>
        </p:txBody>
      </p:sp>
      <p:grpSp>
        <p:nvGrpSpPr>
          <p:cNvPr id="84" name="Grouper 83"/>
          <p:cNvGrpSpPr/>
          <p:nvPr/>
        </p:nvGrpSpPr>
        <p:grpSpPr>
          <a:xfrm>
            <a:off x="716142" y="834539"/>
            <a:ext cx="1879396" cy="1463300"/>
            <a:chOff x="363534" y="2664547"/>
            <a:chExt cx="1879396" cy="1463300"/>
          </a:xfrm>
        </p:grpSpPr>
        <p:sp>
          <p:nvSpPr>
            <p:cNvPr id="85" name="Rectangle à coins arrondis 84"/>
            <p:cNvSpPr/>
            <p:nvPr/>
          </p:nvSpPr>
          <p:spPr>
            <a:xfrm>
              <a:off x="363534" y="2664547"/>
              <a:ext cx="1879396" cy="14633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45000"/>
              </a:schemeClr>
            </a:solidFill>
            <a:ln w="28575" cmpd="sng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79888" y="2704902"/>
              <a:ext cx="16438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 err="1"/>
                <a:t>Acyl</a:t>
              </a:r>
              <a:r>
                <a:rPr lang="fr-FR" dirty="0"/>
                <a:t>-phosphate</a:t>
              </a:r>
            </a:p>
          </p:txBody>
        </p:sp>
        <p:sp>
          <p:nvSpPr>
            <p:cNvPr id="87" name="ZoneTexte 158"/>
            <p:cNvSpPr txBox="1">
              <a:spLocks noChangeArrowheads="1"/>
            </p:cNvSpPr>
            <p:nvPr/>
          </p:nvSpPr>
          <p:spPr bwMode="auto">
            <a:xfrm>
              <a:off x="1234685" y="3426946"/>
              <a:ext cx="39280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2400" b="1" dirty="0">
                  <a:latin typeface="Calibri" charset="0"/>
                  <a:cs typeface="Calibri" charset="0"/>
                </a:rPr>
                <a:t>O</a:t>
              </a:r>
            </a:p>
          </p:txBody>
        </p:sp>
        <p:cxnSp>
          <p:nvCxnSpPr>
            <p:cNvPr id="88" name="Connecteur droit 166"/>
            <p:cNvCxnSpPr>
              <a:cxnSpLocks noChangeShapeType="1"/>
            </p:cNvCxnSpPr>
            <p:nvPr/>
          </p:nvCxnSpPr>
          <p:spPr bwMode="auto">
            <a:xfrm>
              <a:off x="1149241" y="3674847"/>
              <a:ext cx="153991" cy="0"/>
            </a:xfrm>
            <a:prstGeom prst="line">
              <a:avLst/>
            </a:prstGeom>
            <a:noFill/>
            <a:ln w="38100" cap="rnd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89" name="Rectangle 88"/>
            <p:cNvSpPr/>
            <p:nvPr/>
          </p:nvSpPr>
          <p:spPr>
            <a:xfrm>
              <a:off x="1444725" y="3401002"/>
              <a:ext cx="389049" cy="584776"/>
            </a:xfrm>
            <a:prstGeom prst="rect">
              <a:avLst/>
            </a:prstGeom>
            <a:noFill/>
            <a:ln w="28575" cmpd="sng">
              <a:noFill/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3200" b="1" dirty="0">
                  <a:solidFill>
                    <a:srgbClr val="C00000"/>
                  </a:solidFill>
                </a:rPr>
                <a:t>~</a:t>
              </a:r>
              <a:endParaRPr lang="fr-FR" sz="3200" b="1" dirty="0">
                <a:solidFill>
                  <a:srgbClr val="C00000"/>
                </a:solidFill>
              </a:endParaRPr>
            </a:p>
          </p:txBody>
        </p:sp>
        <p:grpSp>
          <p:nvGrpSpPr>
            <p:cNvPr id="90" name="Grouper 89"/>
            <p:cNvGrpSpPr/>
            <p:nvPr/>
          </p:nvGrpSpPr>
          <p:grpSpPr>
            <a:xfrm>
              <a:off x="1742458" y="3422018"/>
              <a:ext cx="348473" cy="461665"/>
              <a:chOff x="786855" y="2290894"/>
              <a:chExt cx="348473" cy="461665"/>
            </a:xfrm>
          </p:grpSpPr>
          <p:sp>
            <p:nvSpPr>
              <p:cNvPr id="98" name="ZoneTexte 161"/>
              <p:cNvSpPr txBox="1">
                <a:spLocks noChangeArrowheads="1"/>
              </p:cNvSpPr>
              <p:nvPr/>
            </p:nvSpPr>
            <p:spPr bwMode="auto">
              <a:xfrm>
                <a:off x="786855" y="2290894"/>
                <a:ext cx="348473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2400" b="1" dirty="0">
                    <a:latin typeface="Calibri" charset="0"/>
                    <a:cs typeface="Calibri" charset="0"/>
                  </a:rPr>
                  <a:t>P</a:t>
                </a:r>
              </a:p>
            </p:txBody>
          </p:sp>
          <p:sp>
            <p:nvSpPr>
              <p:cNvPr id="99" name="Ellipse 98"/>
              <p:cNvSpPr/>
              <p:nvPr/>
            </p:nvSpPr>
            <p:spPr>
              <a:xfrm>
                <a:off x="806640" y="2394602"/>
                <a:ext cx="287999" cy="287999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91" name="ZoneTexte 158"/>
            <p:cNvSpPr txBox="1">
              <a:spLocks noChangeArrowheads="1"/>
            </p:cNvSpPr>
            <p:nvPr/>
          </p:nvSpPr>
          <p:spPr bwMode="auto">
            <a:xfrm>
              <a:off x="866363" y="3422018"/>
              <a:ext cx="34757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2400" b="1" dirty="0">
                  <a:latin typeface="Calibri" charset="0"/>
                  <a:cs typeface="Calibri" charset="0"/>
                </a:rPr>
                <a:t>C</a:t>
              </a:r>
            </a:p>
          </p:txBody>
        </p:sp>
        <p:cxnSp>
          <p:nvCxnSpPr>
            <p:cNvPr id="92" name="Connecteur droit 166"/>
            <p:cNvCxnSpPr>
              <a:cxnSpLocks noChangeShapeType="1"/>
            </p:cNvCxnSpPr>
            <p:nvPr/>
          </p:nvCxnSpPr>
          <p:spPr bwMode="auto">
            <a:xfrm>
              <a:off x="780919" y="3669919"/>
              <a:ext cx="153991" cy="0"/>
            </a:xfrm>
            <a:prstGeom prst="line">
              <a:avLst/>
            </a:prstGeom>
            <a:noFill/>
            <a:ln w="38100" cap="rnd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93" name="ZoneTexte 158"/>
            <p:cNvSpPr txBox="1">
              <a:spLocks noChangeArrowheads="1"/>
            </p:cNvSpPr>
            <p:nvPr/>
          </p:nvSpPr>
          <p:spPr bwMode="auto">
            <a:xfrm>
              <a:off x="486816" y="3426946"/>
              <a:ext cx="35794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2400" b="1" dirty="0">
                  <a:latin typeface="Calibri" charset="0"/>
                  <a:cs typeface="Calibri" charset="0"/>
                </a:rPr>
                <a:t>R</a:t>
              </a:r>
            </a:p>
          </p:txBody>
        </p:sp>
        <p:grpSp>
          <p:nvGrpSpPr>
            <p:cNvPr id="94" name="Grouper 93"/>
            <p:cNvGrpSpPr/>
            <p:nvPr/>
          </p:nvGrpSpPr>
          <p:grpSpPr>
            <a:xfrm rot="16200000">
              <a:off x="971990" y="3414710"/>
              <a:ext cx="153991" cy="68040"/>
              <a:chOff x="1392361" y="4122087"/>
              <a:chExt cx="153991" cy="68040"/>
            </a:xfrm>
          </p:grpSpPr>
          <p:cxnSp>
            <p:nvCxnSpPr>
              <p:cNvPr id="96" name="Connecteur droit 166"/>
              <p:cNvCxnSpPr>
                <a:cxnSpLocks noChangeShapeType="1"/>
              </p:cNvCxnSpPr>
              <p:nvPr/>
            </p:nvCxnSpPr>
            <p:spPr bwMode="auto">
              <a:xfrm>
                <a:off x="1392361" y="4190127"/>
                <a:ext cx="153991" cy="0"/>
              </a:xfrm>
              <a:prstGeom prst="line">
                <a:avLst/>
              </a:prstGeom>
              <a:noFill/>
              <a:ln w="38100" cap="rnd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97" name="Connecteur droit 166"/>
              <p:cNvCxnSpPr>
                <a:cxnSpLocks noChangeShapeType="1"/>
              </p:cNvCxnSpPr>
              <p:nvPr/>
            </p:nvCxnSpPr>
            <p:spPr bwMode="auto">
              <a:xfrm>
                <a:off x="1392361" y="4122087"/>
                <a:ext cx="153991" cy="0"/>
              </a:xfrm>
              <a:prstGeom prst="line">
                <a:avLst/>
              </a:prstGeom>
              <a:noFill/>
              <a:ln w="38100" cap="rnd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sp>
          <p:nvSpPr>
            <p:cNvPr id="95" name="ZoneTexte 158"/>
            <p:cNvSpPr txBox="1">
              <a:spLocks noChangeArrowheads="1"/>
            </p:cNvSpPr>
            <p:nvPr/>
          </p:nvSpPr>
          <p:spPr bwMode="auto">
            <a:xfrm>
              <a:off x="863923" y="2965281"/>
              <a:ext cx="39280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2400" b="1" dirty="0">
                  <a:latin typeface="Calibri" charset="0"/>
                  <a:cs typeface="Calibri" charset="0"/>
                </a:rPr>
                <a:t>O</a:t>
              </a:r>
            </a:p>
          </p:txBody>
        </p:sp>
      </p:grpSp>
      <p:sp>
        <p:nvSpPr>
          <p:cNvPr id="102" name="Text Box 5"/>
          <p:cNvSpPr txBox="1">
            <a:spLocks noChangeArrowheads="1"/>
          </p:cNvSpPr>
          <p:nvPr/>
        </p:nvSpPr>
        <p:spPr bwMode="auto">
          <a:xfrm>
            <a:off x="192096" y="242247"/>
            <a:ext cx="65937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3. Conversion d’un GA 3-P en 1,3 PG</a:t>
            </a:r>
          </a:p>
        </p:txBody>
      </p:sp>
      <p:sp>
        <p:nvSpPr>
          <p:cNvPr id="104" name="ZoneTexte 153"/>
          <p:cNvSpPr txBox="1">
            <a:spLocks noChangeArrowheads="1"/>
          </p:cNvSpPr>
          <p:nvPr/>
        </p:nvSpPr>
        <p:spPr bwMode="auto">
          <a:xfrm>
            <a:off x="7715726" y="3958388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05" name="ZoneTexte 156"/>
          <p:cNvSpPr txBox="1">
            <a:spLocks noChangeArrowheads="1"/>
          </p:cNvSpPr>
          <p:nvPr/>
        </p:nvSpPr>
        <p:spPr bwMode="auto">
          <a:xfrm>
            <a:off x="7065268" y="3958388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06" name="ZoneTexte 157"/>
          <p:cNvSpPr txBox="1">
            <a:spLocks noChangeArrowheads="1"/>
          </p:cNvSpPr>
          <p:nvPr/>
        </p:nvSpPr>
        <p:spPr bwMode="auto">
          <a:xfrm>
            <a:off x="7406514" y="3958388"/>
            <a:ext cx="28704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P</a:t>
            </a:r>
          </a:p>
        </p:txBody>
      </p:sp>
      <p:sp>
        <p:nvSpPr>
          <p:cNvPr id="107" name="ZoneTexte 158"/>
          <p:cNvSpPr txBox="1">
            <a:spLocks noChangeArrowheads="1"/>
          </p:cNvSpPr>
          <p:nvPr/>
        </p:nvSpPr>
        <p:spPr bwMode="auto">
          <a:xfrm>
            <a:off x="6387710" y="3963316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08" name="ZoneTexte 159"/>
          <p:cNvSpPr txBox="1">
            <a:spLocks noChangeArrowheads="1"/>
          </p:cNvSpPr>
          <p:nvPr/>
        </p:nvSpPr>
        <p:spPr bwMode="auto">
          <a:xfrm>
            <a:off x="6746200" y="3963316"/>
            <a:ext cx="28704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P</a:t>
            </a:r>
          </a:p>
        </p:txBody>
      </p:sp>
      <p:sp>
        <p:nvSpPr>
          <p:cNvPr id="109" name="ZoneTexte 160"/>
          <p:cNvSpPr txBox="1">
            <a:spLocks noChangeArrowheads="1"/>
          </p:cNvSpPr>
          <p:nvPr/>
        </p:nvSpPr>
        <p:spPr bwMode="auto">
          <a:xfrm>
            <a:off x="5711382" y="3958388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solidFill>
                  <a:srgbClr val="C00000"/>
                </a:solidFill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10" name="ZoneTexte 161"/>
          <p:cNvSpPr txBox="1">
            <a:spLocks noChangeArrowheads="1"/>
          </p:cNvSpPr>
          <p:nvPr/>
        </p:nvSpPr>
        <p:spPr bwMode="auto">
          <a:xfrm>
            <a:off x="6056323" y="3958388"/>
            <a:ext cx="28704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solidFill>
                  <a:srgbClr val="C00000"/>
                </a:solidFill>
                <a:latin typeface="Calibri" charset="0"/>
                <a:cs typeface="Calibri" charset="0"/>
              </a:rPr>
              <a:t>P</a:t>
            </a:r>
          </a:p>
        </p:txBody>
      </p:sp>
      <p:cxnSp>
        <p:nvCxnSpPr>
          <p:cNvPr id="111" name="Connecteur droit 163"/>
          <p:cNvCxnSpPr>
            <a:cxnSpLocks noChangeShapeType="1"/>
          </p:cNvCxnSpPr>
          <p:nvPr/>
        </p:nvCxnSpPr>
        <p:spPr bwMode="auto">
          <a:xfrm>
            <a:off x="7628260" y="4143177"/>
            <a:ext cx="153990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12" name="Connecteur droit 164"/>
          <p:cNvCxnSpPr>
            <a:cxnSpLocks noChangeShapeType="1"/>
          </p:cNvCxnSpPr>
          <p:nvPr/>
        </p:nvCxnSpPr>
        <p:spPr bwMode="auto">
          <a:xfrm>
            <a:off x="7315350" y="4143177"/>
            <a:ext cx="153990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13" name="Connecteur droit 166"/>
          <p:cNvCxnSpPr>
            <a:cxnSpLocks noChangeShapeType="1"/>
          </p:cNvCxnSpPr>
          <p:nvPr/>
        </p:nvCxnSpPr>
        <p:spPr bwMode="auto">
          <a:xfrm>
            <a:off x="6653806" y="4143177"/>
            <a:ext cx="153991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14" name="Connecteur droit 168"/>
          <p:cNvCxnSpPr>
            <a:cxnSpLocks noChangeShapeType="1"/>
          </p:cNvCxnSpPr>
          <p:nvPr/>
        </p:nvCxnSpPr>
        <p:spPr bwMode="auto">
          <a:xfrm>
            <a:off x="5973782" y="4143177"/>
            <a:ext cx="153991" cy="0"/>
          </a:xfrm>
          <a:prstGeom prst="line">
            <a:avLst/>
          </a:prstGeom>
          <a:noFill/>
          <a:ln w="22225" cap="rnd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115" name="Groupe 120"/>
          <p:cNvGrpSpPr>
            <a:grpSpLocks/>
          </p:cNvGrpSpPr>
          <p:nvPr/>
        </p:nvGrpSpPr>
        <p:grpSpPr bwMode="auto">
          <a:xfrm>
            <a:off x="6168427" y="4262674"/>
            <a:ext cx="36958" cy="152759"/>
            <a:chOff x="2547084" y="3303008"/>
            <a:chExt cx="47649" cy="198000"/>
          </a:xfrm>
        </p:grpSpPr>
        <p:cxnSp>
          <p:nvCxnSpPr>
            <p:cNvPr id="116" name="Connecteur droit 170"/>
            <p:cNvCxnSpPr>
              <a:cxnSpLocks noChangeShapeType="1"/>
            </p:cNvCxnSpPr>
            <p:nvPr/>
          </p:nvCxnSpPr>
          <p:spPr bwMode="auto">
            <a:xfrm rot="5400000">
              <a:off x="2448084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17" name="Connecteur droit 171"/>
            <p:cNvCxnSpPr>
              <a:cxnSpLocks noChangeShapeType="1"/>
            </p:cNvCxnSpPr>
            <p:nvPr/>
          </p:nvCxnSpPr>
          <p:spPr bwMode="auto">
            <a:xfrm rot="5400000">
              <a:off x="2495733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118" name="Groupe 121"/>
          <p:cNvGrpSpPr>
            <a:grpSpLocks/>
          </p:cNvGrpSpPr>
          <p:nvPr/>
        </p:nvGrpSpPr>
        <p:grpSpPr bwMode="auto">
          <a:xfrm>
            <a:off x="6866929" y="4262674"/>
            <a:ext cx="36958" cy="152759"/>
            <a:chOff x="2547084" y="3303008"/>
            <a:chExt cx="47649" cy="198000"/>
          </a:xfrm>
        </p:grpSpPr>
        <p:cxnSp>
          <p:nvCxnSpPr>
            <p:cNvPr id="119" name="Connecteur droit 173"/>
            <p:cNvCxnSpPr>
              <a:cxnSpLocks noChangeShapeType="1"/>
            </p:cNvCxnSpPr>
            <p:nvPr/>
          </p:nvCxnSpPr>
          <p:spPr bwMode="auto">
            <a:xfrm rot="5400000">
              <a:off x="2448084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20" name="Connecteur droit 174"/>
            <p:cNvCxnSpPr>
              <a:cxnSpLocks noChangeShapeType="1"/>
            </p:cNvCxnSpPr>
            <p:nvPr/>
          </p:nvCxnSpPr>
          <p:spPr bwMode="auto">
            <a:xfrm rot="5400000">
              <a:off x="2495733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121" name="Groupe 124"/>
          <p:cNvGrpSpPr>
            <a:grpSpLocks/>
          </p:cNvGrpSpPr>
          <p:nvPr/>
        </p:nvGrpSpPr>
        <p:grpSpPr bwMode="auto">
          <a:xfrm>
            <a:off x="7517386" y="4262674"/>
            <a:ext cx="36958" cy="152759"/>
            <a:chOff x="2547084" y="3303008"/>
            <a:chExt cx="47649" cy="198000"/>
          </a:xfrm>
        </p:grpSpPr>
        <p:cxnSp>
          <p:nvCxnSpPr>
            <p:cNvPr id="122" name="Connecteur droit 176"/>
            <p:cNvCxnSpPr>
              <a:cxnSpLocks noChangeShapeType="1"/>
            </p:cNvCxnSpPr>
            <p:nvPr/>
          </p:nvCxnSpPr>
          <p:spPr bwMode="auto">
            <a:xfrm rot="5400000">
              <a:off x="2448084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23" name="Connecteur droit 177"/>
            <p:cNvCxnSpPr>
              <a:cxnSpLocks noChangeShapeType="1"/>
            </p:cNvCxnSpPr>
            <p:nvPr/>
          </p:nvCxnSpPr>
          <p:spPr bwMode="auto">
            <a:xfrm rot="5400000">
              <a:off x="2495733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24" name="ZoneTexte 178"/>
          <p:cNvSpPr txBox="1">
            <a:spLocks noChangeArrowheads="1"/>
          </p:cNvSpPr>
          <p:nvPr/>
        </p:nvSpPr>
        <p:spPr bwMode="auto">
          <a:xfrm>
            <a:off x="6025523" y="4335358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solidFill>
                  <a:srgbClr val="C00000"/>
                </a:solidFill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25" name="ZoneTexte 179"/>
          <p:cNvSpPr txBox="1">
            <a:spLocks noChangeArrowheads="1"/>
          </p:cNvSpPr>
          <p:nvPr/>
        </p:nvSpPr>
        <p:spPr bwMode="auto">
          <a:xfrm>
            <a:off x="6727721" y="4335358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26" name="ZoneTexte 180"/>
          <p:cNvSpPr txBox="1">
            <a:spLocks noChangeArrowheads="1"/>
          </p:cNvSpPr>
          <p:nvPr/>
        </p:nvSpPr>
        <p:spPr bwMode="auto">
          <a:xfrm>
            <a:off x="7388034" y="4335358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27" name="ZoneTexte 181"/>
          <p:cNvSpPr txBox="1">
            <a:spLocks noChangeArrowheads="1"/>
          </p:cNvSpPr>
          <p:nvPr/>
        </p:nvSpPr>
        <p:spPr bwMode="auto">
          <a:xfrm>
            <a:off x="6029219" y="3580187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solidFill>
                  <a:srgbClr val="C00000"/>
                </a:solidFill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28" name="ZoneTexte 182"/>
          <p:cNvSpPr txBox="1">
            <a:spLocks noChangeArrowheads="1"/>
          </p:cNvSpPr>
          <p:nvPr/>
        </p:nvSpPr>
        <p:spPr bwMode="auto">
          <a:xfrm>
            <a:off x="6732649" y="3580187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29" name="ZoneTexte 183"/>
          <p:cNvSpPr txBox="1">
            <a:spLocks noChangeArrowheads="1"/>
          </p:cNvSpPr>
          <p:nvPr/>
        </p:nvSpPr>
        <p:spPr bwMode="auto">
          <a:xfrm>
            <a:off x="7392961" y="3580187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cxnSp>
        <p:nvCxnSpPr>
          <p:cNvPr id="130" name="Connecteur droit 184"/>
          <p:cNvCxnSpPr>
            <a:cxnSpLocks noChangeShapeType="1"/>
          </p:cNvCxnSpPr>
          <p:nvPr/>
        </p:nvCxnSpPr>
        <p:spPr bwMode="auto">
          <a:xfrm rot="5400000">
            <a:off x="6109294" y="3948533"/>
            <a:ext cx="152759" cy="0"/>
          </a:xfrm>
          <a:prstGeom prst="line">
            <a:avLst/>
          </a:prstGeom>
          <a:noFill/>
          <a:ln w="22225" cap="rnd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1" name="Connecteur droit 185"/>
          <p:cNvCxnSpPr>
            <a:cxnSpLocks noChangeShapeType="1"/>
          </p:cNvCxnSpPr>
          <p:nvPr/>
        </p:nvCxnSpPr>
        <p:spPr bwMode="auto">
          <a:xfrm rot="5400000">
            <a:off x="6812724" y="3948533"/>
            <a:ext cx="152759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2" name="Connecteur droit 186"/>
          <p:cNvCxnSpPr>
            <a:cxnSpLocks noChangeShapeType="1"/>
          </p:cNvCxnSpPr>
          <p:nvPr/>
        </p:nvCxnSpPr>
        <p:spPr bwMode="auto">
          <a:xfrm rot="5400000">
            <a:off x="7461949" y="3948533"/>
            <a:ext cx="152759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3" name="Connecteur droit 187"/>
          <p:cNvCxnSpPr>
            <a:cxnSpLocks noChangeShapeType="1"/>
          </p:cNvCxnSpPr>
          <p:nvPr/>
        </p:nvCxnSpPr>
        <p:spPr bwMode="auto">
          <a:xfrm rot="10800000">
            <a:off x="6261509" y="3687364"/>
            <a:ext cx="108000" cy="0"/>
          </a:xfrm>
          <a:prstGeom prst="line">
            <a:avLst/>
          </a:prstGeom>
          <a:noFill/>
          <a:ln w="28575" cmpd="sng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4" name="Connecteur droit 188"/>
          <p:cNvCxnSpPr>
            <a:cxnSpLocks noChangeShapeType="1"/>
          </p:cNvCxnSpPr>
          <p:nvPr/>
        </p:nvCxnSpPr>
        <p:spPr bwMode="auto">
          <a:xfrm rot="10800000">
            <a:off x="6978882" y="3687364"/>
            <a:ext cx="108000" cy="0"/>
          </a:xfrm>
          <a:prstGeom prst="line">
            <a:avLst/>
          </a:prstGeom>
          <a:noFill/>
          <a:ln w="28575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5" name="Connecteur droit 189"/>
          <p:cNvCxnSpPr>
            <a:cxnSpLocks noChangeShapeType="1"/>
          </p:cNvCxnSpPr>
          <p:nvPr/>
        </p:nvCxnSpPr>
        <p:spPr bwMode="auto">
          <a:xfrm rot="10800000">
            <a:off x="7633035" y="3687364"/>
            <a:ext cx="108000" cy="0"/>
          </a:xfrm>
          <a:prstGeom prst="line">
            <a:avLst/>
          </a:prstGeom>
          <a:noFill/>
          <a:ln w="28575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6" name="Connecteur droit 190"/>
          <p:cNvCxnSpPr>
            <a:cxnSpLocks noChangeShapeType="1"/>
          </p:cNvCxnSpPr>
          <p:nvPr/>
        </p:nvCxnSpPr>
        <p:spPr bwMode="auto">
          <a:xfrm rot="10800000">
            <a:off x="5697064" y="4053247"/>
            <a:ext cx="108000" cy="0"/>
          </a:xfrm>
          <a:prstGeom prst="line">
            <a:avLst/>
          </a:prstGeom>
          <a:noFill/>
          <a:ln w="28575" cmpd="sng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37" name="Rectangle 136"/>
          <p:cNvSpPr/>
          <p:nvPr/>
        </p:nvSpPr>
        <p:spPr>
          <a:xfrm>
            <a:off x="6189510" y="3903352"/>
            <a:ext cx="363501" cy="523220"/>
          </a:xfrm>
          <a:prstGeom prst="rect">
            <a:avLst/>
          </a:prstGeom>
          <a:noFill/>
          <a:ln w="28575" cmpd="sng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C00000"/>
                </a:solidFill>
              </a:rPr>
              <a:t>~</a:t>
            </a:r>
            <a:endParaRPr lang="fr-FR" sz="2800" dirty="0">
              <a:solidFill>
                <a:srgbClr val="C00000"/>
              </a:solidFill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6862078" y="3893613"/>
            <a:ext cx="363501" cy="523220"/>
          </a:xfrm>
          <a:prstGeom prst="rect">
            <a:avLst/>
          </a:prstGeom>
          <a:noFill/>
          <a:ln w="28575" cmpd="sng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0000"/>
                </a:solidFill>
              </a:rPr>
              <a:t>~</a:t>
            </a:r>
            <a:endParaRPr lang="fr-FR" sz="2800" dirty="0">
              <a:solidFill>
                <a:srgbClr val="000000"/>
              </a:solidFill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7214799" y="3728279"/>
            <a:ext cx="3464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latin typeface="Symbol" charset="2"/>
                <a:cs typeface="Symbol" charset="2"/>
              </a:rPr>
              <a:t>a</a:t>
            </a:r>
          </a:p>
        </p:txBody>
      </p:sp>
      <p:sp>
        <p:nvSpPr>
          <p:cNvPr id="140" name="Rectangle 139"/>
          <p:cNvSpPr/>
          <p:nvPr/>
        </p:nvSpPr>
        <p:spPr>
          <a:xfrm>
            <a:off x="6568689" y="3729254"/>
            <a:ext cx="3254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latin typeface="Symbol" charset="2"/>
                <a:cs typeface="Symbol" charset="2"/>
              </a:rPr>
              <a:t>b</a:t>
            </a:r>
          </a:p>
        </p:txBody>
      </p:sp>
      <p:sp>
        <p:nvSpPr>
          <p:cNvPr id="141" name="Rectangle 140"/>
          <p:cNvSpPr/>
          <p:nvPr/>
        </p:nvSpPr>
        <p:spPr>
          <a:xfrm>
            <a:off x="5884162" y="3703297"/>
            <a:ext cx="2901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solidFill>
                  <a:srgbClr val="C00000"/>
                </a:solidFill>
                <a:latin typeface="Symbol" charset="2"/>
                <a:cs typeface="Symbol" charset="2"/>
              </a:rPr>
              <a:t>g</a:t>
            </a:r>
          </a:p>
        </p:txBody>
      </p:sp>
      <p:cxnSp>
        <p:nvCxnSpPr>
          <p:cNvPr id="142" name="Connecteur droit 163"/>
          <p:cNvCxnSpPr>
            <a:cxnSpLocks noChangeShapeType="1"/>
          </p:cNvCxnSpPr>
          <p:nvPr/>
        </p:nvCxnSpPr>
        <p:spPr bwMode="auto">
          <a:xfrm>
            <a:off x="7967440" y="4143177"/>
            <a:ext cx="153990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43" name="ZoneTexte 153"/>
          <p:cNvSpPr txBox="1">
            <a:spLocks noChangeArrowheads="1"/>
          </p:cNvSpPr>
          <p:nvPr/>
        </p:nvSpPr>
        <p:spPr bwMode="auto">
          <a:xfrm>
            <a:off x="8052819" y="3957285"/>
            <a:ext cx="103197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Adénosine</a:t>
            </a:r>
          </a:p>
        </p:txBody>
      </p:sp>
      <p:sp>
        <p:nvSpPr>
          <p:cNvPr id="144" name="ZoneTexte 153"/>
          <p:cNvSpPr txBox="1">
            <a:spLocks noChangeArrowheads="1"/>
          </p:cNvSpPr>
          <p:nvPr/>
        </p:nvSpPr>
        <p:spPr bwMode="auto">
          <a:xfrm>
            <a:off x="7224175" y="2863877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45" name="ZoneTexte 156"/>
          <p:cNvSpPr txBox="1">
            <a:spLocks noChangeArrowheads="1"/>
          </p:cNvSpPr>
          <p:nvPr/>
        </p:nvSpPr>
        <p:spPr bwMode="auto">
          <a:xfrm>
            <a:off x="6573717" y="2863877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46" name="ZoneTexte 157"/>
          <p:cNvSpPr txBox="1">
            <a:spLocks noChangeArrowheads="1"/>
          </p:cNvSpPr>
          <p:nvPr/>
        </p:nvSpPr>
        <p:spPr bwMode="auto">
          <a:xfrm>
            <a:off x="6914963" y="2863877"/>
            <a:ext cx="28704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P</a:t>
            </a:r>
          </a:p>
        </p:txBody>
      </p:sp>
      <p:sp>
        <p:nvSpPr>
          <p:cNvPr id="147" name="ZoneTexte 158"/>
          <p:cNvSpPr txBox="1">
            <a:spLocks noChangeArrowheads="1"/>
          </p:cNvSpPr>
          <p:nvPr/>
        </p:nvSpPr>
        <p:spPr bwMode="auto">
          <a:xfrm>
            <a:off x="5896159" y="2868805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48" name="ZoneTexte 159"/>
          <p:cNvSpPr txBox="1">
            <a:spLocks noChangeArrowheads="1"/>
          </p:cNvSpPr>
          <p:nvPr/>
        </p:nvSpPr>
        <p:spPr bwMode="auto">
          <a:xfrm>
            <a:off x="6254649" y="2868805"/>
            <a:ext cx="28704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P</a:t>
            </a:r>
          </a:p>
        </p:txBody>
      </p:sp>
      <p:cxnSp>
        <p:nvCxnSpPr>
          <p:cNvPr id="149" name="Connecteur droit 163"/>
          <p:cNvCxnSpPr>
            <a:cxnSpLocks noChangeShapeType="1"/>
          </p:cNvCxnSpPr>
          <p:nvPr/>
        </p:nvCxnSpPr>
        <p:spPr bwMode="auto">
          <a:xfrm>
            <a:off x="7136709" y="3048666"/>
            <a:ext cx="153990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50" name="Connecteur droit 164"/>
          <p:cNvCxnSpPr>
            <a:cxnSpLocks noChangeShapeType="1"/>
          </p:cNvCxnSpPr>
          <p:nvPr/>
        </p:nvCxnSpPr>
        <p:spPr bwMode="auto">
          <a:xfrm>
            <a:off x="6823799" y="3048666"/>
            <a:ext cx="153990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51" name="Connecteur droit 166"/>
          <p:cNvCxnSpPr>
            <a:cxnSpLocks noChangeShapeType="1"/>
          </p:cNvCxnSpPr>
          <p:nvPr/>
        </p:nvCxnSpPr>
        <p:spPr bwMode="auto">
          <a:xfrm>
            <a:off x="6162255" y="3048666"/>
            <a:ext cx="153991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152" name="Groupe 121"/>
          <p:cNvGrpSpPr>
            <a:grpSpLocks/>
          </p:cNvGrpSpPr>
          <p:nvPr/>
        </p:nvGrpSpPr>
        <p:grpSpPr bwMode="auto">
          <a:xfrm>
            <a:off x="6375378" y="3168163"/>
            <a:ext cx="36958" cy="152759"/>
            <a:chOff x="2547084" y="3303008"/>
            <a:chExt cx="47649" cy="198000"/>
          </a:xfrm>
        </p:grpSpPr>
        <p:cxnSp>
          <p:nvCxnSpPr>
            <p:cNvPr id="153" name="Connecteur droit 173"/>
            <p:cNvCxnSpPr>
              <a:cxnSpLocks noChangeShapeType="1"/>
            </p:cNvCxnSpPr>
            <p:nvPr/>
          </p:nvCxnSpPr>
          <p:spPr bwMode="auto">
            <a:xfrm rot="5400000">
              <a:off x="2448084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54" name="Connecteur droit 174"/>
            <p:cNvCxnSpPr>
              <a:cxnSpLocks noChangeShapeType="1"/>
            </p:cNvCxnSpPr>
            <p:nvPr/>
          </p:nvCxnSpPr>
          <p:spPr bwMode="auto">
            <a:xfrm rot="5400000">
              <a:off x="2495733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155" name="Groupe 124"/>
          <p:cNvGrpSpPr>
            <a:grpSpLocks/>
          </p:cNvGrpSpPr>
          <p:nvPr/>
        </p:nvGrpSpPr>
        <p:grpSpPr bwMode="auto">
          <a:xfrm>
            <a:off x="7025835" y="3168163"/>
            <a:ext cx="36958" cy="152759"/>
            <a:chOff x="2547084" y="3303008"/>
            <a:chExt cx="47649" cy="198000"/>
          </a:xfrm>
        </p:grpSpPr>
        <p:cxnSp>
          <p:nvCxnSpPr>
            <p:cNvPr id="156" name="Connecteur droit 176"/>
            <p:cNvCxnSpPr>
              <a:cxnSpLocks noChangeShapeType="1"/>
            </p:cNvCxnSpPr>
            <p:nvPr/>
          </p:nvCxnSpPr>
          <p:spPr bwMode="auto">
            <a:xfrm rot="5400000">
              <a:off x="2448084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57" name="Connecteur droit 177"/>
            <p:cNvCxnSpPr>
              <a:cxnSpLocks noChangeShapeType="1"/>
            </p:cNvCxnSpPr>
            <p:nvPr/>
          </p:nvCxnSpPr>
          <p:spPr bwMode="auto">
            <a:xfrm rot="5400000">
              <a:off x="2495733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58" name="ZoneTexte 179"/>
          <p:cNvSpPr txBox="1">
            <a:spLocks noChangeArrowheads="1"/>
          </p:cNvSpPr>
          <p:nvPr/>
        </p:nvSpPr>
        <p:spPr bwMode="auto">
          <a:xfrm>
            <a:off x="6236170" y="3240847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59" name="ZoneTexte 180"/>
          <p:cNvSpPr txBox="1">
            <a:spLocks noChangeArrowheads="1"/>
          </p:cNvSpPr>
          <p:nvPr/>
        </p:nvSpPr>
        <p:spPr bwMode="auto">
          <a:xfrm>
            <a:off x="6896483" y="3240847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60" name="ZoneTexte 182"/>
          <p:cNvSpPr txBox="1">
            <a:spLocks noChangeArrowheads="1"/>
          </p:cNvSpPr>
          <p:nvPr/>
        </p:nvSpPr>
        <p:spPr bwMode="auto">
          <a:xfrm>
            <a:off x="6241098" y="2485676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61" name="ZoneTexte 183"/>
          <p:cNvSpPr txBox="1">
            <a:spLocks noChangeArrowheads="1"/>
          </p:cNvSpPr>
          <p:nvPr/>
        </p:nvSpPr>
        <p:spPr bwMode="auto">
          <a:xfrm>
            <a:off x="6901410" y="2485676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cxnSp>
        <p:nvCxnSpPr>
          <p:cNvPr id="162" name="Connecteur droit 185"/>
          <p:cNvCxnSpPr>
            <a:cxnSpLocks noChangeShapeType="1"/>
          </p:cNvCxnSpPr>
          <p:nvPr/>
        </p:nvCxnSpPr>
        <p:spPr bwMode="auto">
          <a:xfrm rot="5400000">
            <a:off x="6321173" y="2854022"/>
            <a:ext cx="152759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63" name="Connecteur droit 186"/>
          <p:cNvCxnSpPr>
            <a:cxnSpLocks noChangeShapeType="1"/>
          </p:cNvCxnSpPr>
          <p:nvPr/>
        </p:nvCxnSpPr>
        <p:spPr bwMode="auto">
          <a:xfrm rot="5400000">
            <a:off x="6970398" y="2854022"/>
            <a:ext cx="152759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64" name="Connecteur droit 188"/>
          <p:cNvCxnSpPr>
            <a:cxnSpLocks noChangeShapeType="1"/>
          </p:cNvCxnSpPr>
          <p:nvPr/>
        </p:nvCxnSpPr>
        <p:spPr bwMode="auto">
          <a:xfrm rot="10800000">
            <a:off x="6487331" y="2592853"/>
            <a:ext cx="108000" cy="0"/>
          </a:xfrm>
          <a:prstGeom prst="line">
            <a:avLst/>
          </a:prstGeom>
          <a:noFill/>
          <a:ln w="28575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65" name="Connecteur droit 189"/>
          <p:cNvCxnSpPr>
            <a:cxnSpLocks noChangeShapeType="1"/>
          </p:cNvCxnSpPr>
          <p:nvPr/>
        </p:nvCxnSpPr>
        <p:spPr bwMode="auto">
          <a:xfrm rot="10800000">
            <a:off x="7141484" y="2592853"/>
            <a:ext cx="108000" cy="0"/>
          </a:xfrm>
          <a:prstGeom prst="line">
            <a:avLst/>
          </a:prstGeom>
          <a:noFill/>
          <a:ln w="28575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66" name="Rectangle 165"/>
          <p:cNvSpPr/>
          <p:nvPr/>
        </p:nvSpPr>
        <p:spPr>
          <a:xfrm>
            <a:off x="6370527" y="2799102"/>
            <a:ext cx="363501" cy="523220"/>
          </a:xfrm>
          <a:prstGeom prst="rect">
            <a:avLst/>
          </a:prstGeom>
          <a:noFill/>
          <a:ln w="28575" cmpd="sng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0000"/>
                </a:solidFill>
              </a:rPr>
              <a:t>~</a:t>
            </a:r>
            <a:endParaRPr lang="fr-FR" sz="2800" dirty="0">
              <a:solidFill>
                <a:srgbClr val="000000"/>
              </a:solidFill>
            </a:endParaRPr>
          </a:p>
        </p:txBody>
      </p:sp>
      <p:sp>
        <p:nvSpPr>
          <p:cNvPr id="167" name="Rectangle 166"/>
          <p:cNvSpPr/>
          <p:nvPr/>
        </p:nvSpPr>
        <p:spPr>
          <a:xfrm>
            <a:off x="6723248" y="2633768"/>
            <a:ext cx="3464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latin typeface="Symbol" charset="2"/>
                <a:cs typeface="Symbol" charset="2"/>
              </a:rPr>
              <a:t>a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6077138" y="2634743"/>
            <a:ext cx="3254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latin typeface="Symbol" charset="2"/>
                <a:cs typeface="Symbol" charset="2"/>
              </a:rPr>
              <a:t>b</a:t>
            </a:r>
          </a:p>
        </p:txBody>
      </p:sp>
      <p:cxnSp>
        <p:nvCxnSpPr>
          <p:cNvPr id="169" name="Connecteur droit 163"/>
          <p:cNvCxnSpPr>
            <a:cxnSpLocks noChangeShapeType="1"/>
          </p:cNvCxnSpPr>
          <p:nvPr/>
        </p:nvCxnSpPr>
        <p:spPr bwMode="auto">
          <a:xfrm>
            <a:off x="7475889" y="3048666"/>
            <a:ext cx="153990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70" name="ZoneTexte 153"/>
          <p:cNvSpPr txBox="1">
            <a:spLocks noChangeArrowheads="1"/>
          </p:cNvSpPr>
          <p:nvPr/>
        </p:nvSpPr>
        <p:spPr bwMode="auto">
          <a:xfrm>
            <a:off x="7561268" y="2862774"/>
            <a:ext cx="144142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Adénosine + </a:t>
            </a:r>
            <a:r>
              <a:rPr lang="fr-FR" sz="1500" b="1" dirty="0">
                <a:solidFill>
                  <a:srgbClr val="C00000"/>
                </a:solidFill>
                <a:latin typeface="Calibri" charset="0"/>
                <a:cs typeface="Calibri" charset="0"/>
              </a:rPr>
              <a:t>H</a:t>
            </a:r>
            <a:r>
              <a:rPr lang="fr-FR" sz="1500" b="1" baseline="30000" dirty="0">
                <a:solidFill>
                  <a:srgbClr val="C00000"/>
                </a:solidFill>
                <a:latin typeface="Calibri" charset="0"/>
                <a:cs typeface="Calibri" charset="0"/>
              </a:rPr>
              <a:t>+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467624" y="1861740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180297" y="1628040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</a:t>
            </a:r>
          </a:p>
        </p:txBody>
      </p:sp>
      <p:grpSp>
        <p:nvGrpSpPr>
          <p:cNvPr id="5" name="Groupe 208"/>
          <p:cNvGrpSpPr/>
          <p:nvPr/>
        </p:nvGrpSpPr>
        <p:grpSpPr>
          <a:xfrm rot="13207723" flipH="1">
            <a:off x="4421136" y="1911630"/>
            <a:ext cx="144242" cy="49761"/>
            <a:chOff x="1394900" y="3630526"/>
            <a:chExt cx="180242" cy="49761"/>
          </a:xfrm>
        </p:grpSpPr>
        <p:cxnSp>
          <p:nvCxnSpPr>
            <p:cNvPr id="6" name="Connecteur droit 5"/>
            <p:cNvCxnSpPr/>
            <p:nvPr/>
          </p:nvCxnSpPr>
          <p:spPr bwMode="auto">
            <a:xfrm rot="10800000">
              <a:off x="1394900" y="3630526"/>
              <a:ext cx="180000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Connecteur droit 6"/>
            <p:cNvCxnSpPr/>
            <p:nvPr/>
          </p:nvCxnSpPr>
          <p:spPr bwMode="auto">
            <a:xfrm rot="10800000">
              <a:off x="1395142" y="3680286"/>
              <a:ext cx="180000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" name="Rectangle 7"/>
          <p:cNvSpPr/>
          <p:nvPr/>
        </p:nvSpPr>
        <p:spPr>
          <a:xfrm>
            <a:off x="4410115" y="2869025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753464" y="1630661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</a:t>
            </a:r>
          </a:p>
        </p:txBody>
      </p:sp>
      <p:cxnSp>
        <p:nvCxnSpPr>
          <p:cNvPr id="10" name="Connecteur droit 9"/>
          <p:cNvCxnSpPr/>
          <p:nvPr/>
        </p:nvCxnSpPr>
        <p:spPr bwMode="auto">
          <a:xfrm rot="5400000">
            <a:off x="4507918" y="2256676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ZoneTexte 10"/>
          <p:cNvSpPr txBox="1"/>
          <p:nvPr/>
        </p:nvSpPr>
        <p:spPr>
          <a:xfrm>
            <a:off x="4095420" y="2281660"/>
            <a:ext cx="314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</a:t>
            </a:r>
          </a:p>
        </p:txBody>
      </p:sp>
      <p:cxnSp>
        <p:nvCxnSpPr>
          <p:cNvPr id="12" name="Connecteur droit 11"/>
          <p:cNvCxnSpPr/>
          <p:nvPr/>
        </p:nvCxnSpPr>
        <p:spPr bwMode="auto">
          <a:xfrm rot="10800000">
            <a:off x="4702698" y="2462829"/>
            <a:ext cx="143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Connecteur droit 12"/>
          <p:cNvCxnSpPr/>
          <p:nvPr/>
        </p:nvCxnSpPr>
        <p:spPr bwMode="auto">
          <a:xfrm rot="10800000">
            <a:off x="4329040" y="2471080"/>
            <a:ext cx="215997" cy="262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ZoneTexte 13"/>
          <p:cNvSpPr txBox="1"/>
          <p:nvPr/>
        </p:nvSpPr>
        <p:spPr>
          <a:xfrm>
            <a:off x="4478382" y="2273020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4780219" y="2267632"/>
            <a:ext cx="4528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OH</a:t>
            </a:r>
          </a:p>
        </p:txBody>
      </p:sp>
      <p:cxnSp>
        <p:nvCxnSpPr>
          <p:cNvPr id="16" name="Connecteur droit 15"/>
          <p:cNvCxnSpPr/>
          <p:nvPr/>
        </p:nvCxnSpPr>
        <p:spPr bwMode="auto">
          <a:xfrm rot="5400000">
            <a:off x="4513344" y="2660596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7" name="Grouper 16"/>
          <p:cNvGrpSpPr/>
          <p:nvPr/>
        </p:nvGrpSpPr>
        <p:grpSpPr>
          <a:xfrm>
            <a:off x="4473006" y="2330116"/>
            <a:ext cx="1246890" cy="1042574"/>
            <a:chOff x="2616508" y="1085234"/>
            <a:chExt cx="1346413" cy="1125788"/>
          </a:xfrm>
        </p:grpSpPr>
        <p:sp>
          <p:nvSpPr>
            <p:cNvPr id="18" name="Rectangle 17"/>
            <p:cNvSpPr/>
            <p:nvPr/>
          </p:nvSpPr>
          <p:spPr>
            <a:xfrm>
              <a:off x="2616508" y="1483477"/>
              <a:ext cx="684071" cy="3655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6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CH</a:t>
              </a:r>
              <a:r>
                <a:rPr lang="fr-FR" sz="1600" b="1" baseline="-250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2</a:t>
              </a:r>
              <a:r>
                <a:rPr lang="fr-FR" sz="16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O</a:t>
              </a:r>
            </a:p>
          </p:txBody>
        </p:sp>
        <p:sp>
          <p:nvSpPr>
            <p:cNvPr id="19" name="ZoneTexte 178"/>
            <p:cNvSpPr txBox="1">
              <a:spLocks noChangeArrowheads="1"/>
            </p:cNvSpPr>
            <p:nvPr/>
          </p:nvSpPr>
          <p:spPr bwMode="auto">
            <a:xfrm>
              <a:off x="3297058" y="1845446"/>
              <a:ext cx="351729" cy="365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600" b="1" dirty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O</a:t>
              </a:r>
            </a:p>
          </p:txBody>
        </p:sp>
        <p:sp>
          <p:nvSpPr>
            <p:cNvPr id="20" name="ZoneTexte 160"/>
            <p:cNvSpPr txBox="1">
              <a:spLocks noChangeArrowheads="1"/>
            </p:cNvSpPr>
            <p:nvPr/>
          </p:nvSpPr>
          <p:spPr bwMode="auto">
            <a:xfrm>
              <a:off x="3611192" y="1482234"/>
              <a:ext cx="351729" cy="365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600" b="1" dirty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O</a:t>
              </a:r>
            </a:p>
          </p:txBody>
        </p:sp>
        <p:sp>
          <p:nvSpPr>
            <p:cNvPr id="21" name="ZoneTexte 161"/>
            <p:cNvSpPr txBox="1">
              <a:spLocks noChangeArrowheads="1"/>
            </p:cNvSpPr>
            <p:nvPr/>
          </p:nvSpPr>
          <p:spPr bwMode="auto">
            <a:xfrm>
              <a:off x="3321904" y="1484628"/>
              <a:ext cx="317327" cy="365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600" b="1" dirty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P</a:t>
              </a:r>
            </a:p>
          </p:txBody>
        </p:sp>
        <p:cxnSp>
          <p:nvCxnSpPr>
            <p:cNvPr id="22" name="Connecteur droit 168"/>
            <p:cNvCxnSpPr>
              <a:cxnSpLocks noChangeShapeType="1"/>
            </p:cNvCxnSpPr>
            <p:nvPr/>
          </p:nvCxnSpPr>
          <p:spPr bwMode="auto">
            <a:xfrm>
              <a:off x="3231677" y="1687173"/>
              <a:ext cx="142799" cy="0"/>
            </a:xfrm>
            <a:prstGeom prst="line">
              <a:avLst/>
            </a:prstGeom>
            <a:noFill/>
            <a:ln w="28575" cap="rnd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3" name="Connecteur droit 170"/>
            <p:cNvCxnSpPr>
              <a:cxnSpLocks noChangeShapeType="1"/>
            </p:cNvCxnSpPr>
            <p:nvPr/>
          </p:nvCxnSpPr>
          <p:spPr bwMode="auto">
            <a:xfrm rot="5400000">
              <a:off x="3375871" y="1877752"/>
              <a:ext cx="124523" cy="0"/>
            </a:xfrm>
            <a:prstGeom prst="line">
              <a:avLst/>
            </a:prstGeom>
            <a:noFill/>
            <a:ln w="28575" cap="rnd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4" name="Connecteur droit 171"/>
            <p:cNvCxnSpPr>
              <a:cxnSpLocks noChangeShapeType="1"/>
            </p:cNvCxnSpPr>
            <p:nvPr/>
          </p:nvCxnSpPr>
          <p:spPr bwMode="auto">
            <a:xfrm rot="5400000">
              <a:off x="3420475" y="1877752"/>
              <a:ext cx="124523" cy="0"/>
            </a:xfrm>
            <a:prstGeom prst="line">
              <a:avLst/>
            </a:prstGeom>
            <a:noFill/>
            <a:ln w="28575" cap="rnd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5" name="ZoneTexte 181"/>
            <p:cNvSpPr txBox="1">
              <a:spLocks noChangeArrowheads="1"/>
            </p:cNvSpPr>
            <p:nvPr/>
          </p:nvSpPr>
          <p:spPr bwMode="auto">
            <a:xfrm>
              <a:off x="3291528" y="1085234"/>
              <a:ext cx="351729" cy="365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600" b="1" dirty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O</a:t>
              </a:r>
            </a:p>
          </p:txBody>
        </p:sp>
        <p:cxnSp>
          <p:nvCxnSpPr>
            <p:cNvPr id="26" name="Connecteur droit 184"/>
            <p:cNvCxnSpPr>
              <a:cxnSpLocks noChangeShapeType="1"/>
            </p:cNvCxnSpPr>
            <p:nvPr/>
          </p:nvCxnSpPr>
          <p:spPr bwMode="auto">
            <a:xfrm rot="5400000">
              <a:off x="3378826" y="1487698"/>
              <a:ext cx="146728" cy="0"/>
            </a:xfrm>
            <a:prstGeom prst="line">
              <a:avLst/>
            </a:prstGeom>
            <a:noFill/>
            <a:ln w="28575" cap="rnd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7" name="Connecteur droit 187"/>
            <p:cNvCxnSpPr>
              <a:cxnSpLocks noChangeShapeType="1"/>
            </p:cNvCxnSpPr>
            <p:nvPr/>
          </p:nvCxnSpPr>
          <p:spPr bwMode="auto">
            <a:xfrm rot="10800000">
              <a:off x="3555419" y="1238856"/>
              <a:ext cx="88037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8" name="Connecteur droit 190"/>
            <p:cNvCxnSpPr>
              <a:cxnSpLocks noChangeShapeType="1"/>
            </p:cNvCxnSpPr>
            <p:nvPr/>
          </p:nvCxnSpPr>
          <p:spPr bwMode="auto">
            <a:xfrm rot="10800000">
              <a:off x="3839321" y="1602638"/>
              <a:ext cx="88037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9" name="Connecteur droit 168"/>
            <p:cNvCxnSpPr>
              <a:cxnSpLocks noChangeShapeType="1"/>
            </p:cNvCxnSpPr>
            <p:nvPr/>
          </p:nvCxnSpPr>
          <p:spPr bwMode="auto">
            <a:xfrm>
              <a:off x="3555418" y="1691961"/>
              <a:ext cx="125527" cy="0"/>
            </a:xfrm>
            <a:prstGeom prst="line">
              <a:avLst/>
            </a:prstGeom>
            <a:noFill/>
            <a:ln w="28575" cap="rnd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30" name="Rectangle 29"/>
          <p:cNvSpPr/>
          <p:nvPr/>
        </p:nvSpPr>
        <p:spPr>
          <a:xfrm>
            <a:off x="4393847" y="1992345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399367" y="2421225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cxnSp>
        <p:nvCxnSpPr>
          <p:cNvPr id="32" name="Connecteur droit 31"/>
          <p:cNvCxnSpPr/>
          <p:nvPr/>
        </p:nvCxnSpPr>
        <p:spPr bwMode="auto">
          <a:xfrm rot="19192277">
            <a:off x="4687213" y="1917549"/>
            <a:ext cx="144048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ZoneTexte 178"/>
          <p:cNvSpPr txBox="1">
            <a:spLocks noChangeArrowheads="1"/>
          </p:cNvSpPr>
          <p:nvPr/>
        </p:nvSpPr>
        <p:spPr bwMode="auto">
          <a:xfrm>
            <a:off x="5103252" y="1967026"/>
            <a:ext cx="3257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b="1" dirty="0">
                <a:solidFill>
                  <a:srgbClr val="C00000"/>
                </a:solidFill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34" name="ZoneTexte 160"/>
          <p:cNvSpPr txBox="1">
            <a:spLocks noChangeArrowheads="1"/>
          </p:cNvSpPr>
          <p:nvPr/>
        </p:nvSpPr>
        <p:spPr bwMode="auto">
          <a:xfrm>
            <a:off x="5394166" y="1630661"/>
            <a:ext cx="3257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b="1" dirty="0">
                <a:solidFill>
                  <a:srgbClr val="C00000"/>
                </a:solidFill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35" name="ZoneTexte 161"/>
          <p:cNvSpPr txBox="1">
            <a:spLocks noChangeArrowheads="1"/>
          </p:cNvSpPr>
          <p:nvPr/>
        </p:nvSpPr>
        <p:spPr bwMode="auto">
          <a:xfrm>
            <a:off x="5126261" y="1632878"/>
            <a:ext cx="2938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b="1" dirty="0">
                <a:solidFill>
                  <a:srgbClr val="C00000"/>
                </a:solidFill>
                <a:latin typeface="Calibri" charset="0"/>
                <a:cs typeface="Calibri" charset="0"/>
              </a:rPr>
              <a:t>P</a:t>
            </a:r>
          </a:p>
        </p:txBody>
      </p:sp>
      <p:cxnSp>
        <p:nvCxnSpPr>
          <p:cNvPr id="37" name="Connecteur droit 170"/>
          <p:cNvCxnSpPr>
            <a:cxnSpLocks noChangeShapeType="1"/>
          </p:cNvCxnSpPr>
          <p:nvPr/>
        </p:nvCxnSpPr>
        <p:spPr bwMode="auto">
          <a:xfrm rot="5400000">
            <a:off x="5176239" y="1996944"/>
            <a:ext cx="115319" cy="0"/>
          </a:xfrm>
          <a:prstGeom prst="line">
            <a:avLst/>
          </a:prstGeom>
          <a:noFill/>
          <a:ln w="28575" cap="rnd" cmpd="sng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8" name="Connecteur droit 171"/>
          <p:cNvCxnSpPr>
            <a:cxnSpLocks noChangeShapeType="1"/>
          </p:cNvCxnSpPr>
          <p:nvPr/>
        </p:nvCxnSpPr>
        <p:spPr bwMode="auto">
          <a:xfrm rot="5400000">
            <a:off x="5217546" y="1996944"/>
            <a:ext cx="115319" cy="0"/>
          </a:xfrm>
          <a:prstGeom prst="line">
            <a:avLst/>
          </a:prstGeom>
          <a:noFill/>
          <a:ln w="28575" cap="rnd" cmpd="sng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9" name="ZoneTexte 181"/>
          <p:cNvSpPr txBox="1">
            <a:spLocks noChangeArrowheads="1"/>
          </p:cNvSpPr>
          <p:nvPr/>
        </p:nvSpPr>
        <p:spPr bwMode="auto">
          <a:xfrm>
            <a:off x="5098130" y="1263006"/>
            <a:ext cx="3257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b="1" dirty="0">
                <a:solidFill>
                  <a:srgbClr val="C00000"/>
                </a:solidFill>
                <a:latin typeface="Calibri" charset="0"/>
                <a:cs typeface="Calibri" charset="0"/>
              </a:rPr>
              <a:t>O</a:t>
            </a:r>
          </a:p>
        </p:txBody>
      </p:sp>
      <p:cxnSp>
        <p:nvCxnSpPr>
          <p:cNvPr id="40" name="Connecteur droit 184"/>
          <p:cNvCxnSpPr>
            <a:cxnSpLocks noChangeShapeType="1"/>
          </p:cNvCxnSpPr>
          <p:nvPr/>
        </p:nvCxnSpPr>
        <p:spPr bwMode="auto">
          <a:xfrm rot="5400000">
            <a:off x="5178976" y="1635721"/>
            <a:ext cx="135882" cy="0"/>
          </a:xfrm>
          <a:prstGeom prst="line">
            <a:avLst/>
          </a:prstGeom>
          <a:noFill/>
          <a:ln w="28575" cap="rnd" cmpd="sng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1" name="Connecteur droit 187"/>
          <p:cNvCxnSpPr>
            <a:cxnSpLocks noChangeShapeType="1"/>
          </p:cNvCxnSpPr>
          <p:nvPr/>
        </p:nvCxnSpPr>
        <p:spPr bwMode="auto">
          <a:xfrm rot="10800000">
            <a:off x="5342515" y="1405273"/>
            <a:ext cx="81530" cy="0"/>
          </a:xfrm>
          <a:prstGeom prst="line">
            <a:avLst/>
          </a:prstGeom>
          <a:noFill/>
          <a:ln w="28575" cmpd="sng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2" name="Connecteur droit 190"/>
          <p:cNvCxnSpPr>
            <a:cxnSpLocks noChangeShapeType="1"/>
          </p:cNvCxnSpPr>
          <p:nvPr/>
        </p:nvCxnSpPr>
        <p:spPr bwMode="auto">
          <a:xfrm rot="10800000">
            <a:off x="5605432" y="1742165"/>
            <a:ext cx="81530" cy="0"/>
          </a:xfrm>
          <a:prstGeom prst="line">
            <a:avLst/>
          </a:prstGeom>
          <a:noFill/>
          <a:ln w="28575" cmpd="sng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3" name="Connecteur droit 168"/>
          <p:cNvCxnSpPr>
            <a:cxnSpLocks noChangeShapeType="1"/>
          </p:cNvCxnSpPr>
          <p:nvPr/>
        </p:nvCxnSpPr>
        <p:spPr bwMode="auto">
          <a:xfrm>
            <a:off x="5342514" y="1824886"/>
            <a:ext cx="116248" cy="0"/>
          </a:xfrm>
          <a:prstGeom prst="line">
            <a:avLst/>
          </a:prstGeom>
          <a:noFill/>
          <a:ln w="28575" cap="rnd" cmpd="sng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4" name="ZoneTexte 43"/>
          <p:cNvSpPr txBox="1"/>
          <p:nvPr/>
        </p:nvSpPr>
        <p:spPr>
          <a:xfrm>
            <a:off x="1732457" y="2261254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fr-FR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,3-</a:t>
            </a:r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Bis</a:t>
            </a:r>
            <a:r>
              <a:rPr lang="fr-FR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phosphoglycérate</a:t>
            </a:r>
          </a:p>
        </p:txBody>
      </p:sp>
      <p:cxnSp>
        <p:nvCxnSpPr>
          <p:cNvPr id="100" name="Connecteur droit 99"/>
          <p:cNvCxnSpPr>
            <a:stCxn id="85" idx="3"/>
          </p:cNvCxnSpPr>
          <p:nvPr/>
        </p:nvCxnSpPr>
        <p:spPr>
          <a:xfrm>
            <a:off x="2595538" y="1566189"/>
            <a:ext cx="1619998" cy="5599"/>
          </a:xfrm>
          <a:prstGeom prst="line">
            <a:avLst/>
          </a:prstGeom>
          <a:solidFill>
            <a:srgbClr val="FDEADA">
              <a:alpha val="45000"/>
            </a:srgbClr>
          </a:solidFill>
          <a:ln w="28575" cmpd="sng">
            <a:solidFill>
              <a:srgbClr val="98480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1" name="Connecteur droit 188"/>
          <p:cNvCxnSpPr>
            <a:cxnSpLocks noChangeShapeType="1"/>
          </p:cNvCxnSpPr>
          <p:nvPr/>
        </p:nvCxnSpPr>
        <p:spPr bwMode="auto">
          <a:xfrm rot="10800000">
            <a:off x="5852606" y="3007653"/>
            <a:ext cx="108000" cy="0"/>
          </a:xfrm>
          <a:prstGeom prst="line">
            <a:avLst/>
          </a:prstGeom>
          <a:noFill/>
          <a:ln w="28575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172" name="Grouper 171"/>
          <p:cNvGrpSpPr/>
          <p:nvPr/>
        </p:nvGrpSpPr>
        <p:grpSpPr>
          <a:xfrm rot="5400000" flipV="1">
            <a:off x="5274490" y="2755399"/>
            <a:ext cx="661885" cy="1720844"/>
            <a:chOff x="2793116" y="3259844"/>
            <a:chExt cx="250081" cy="567307"/>
          </a:xfrm>
          <a:solidFill>
            <a:srgbClr val="7F7F7F"/>
          </a:solidFill>
        </p:grpSpPr>
        <p:sp>
          <p:nvSpPr>
            <p:cNvPr id="173" name="Arc plein 172"/>
            <p:cNvSpPr/>
            <p:nvPr/>
          </p:nvSpPr>
          <p:spPr>
            <a:xfrm>
              <a:off x="2793116" y="3259844"/>
              <a:ext cx="250081" cy="567307"/>
            </a:xfrm>
            <a:prstGeom prst="blockArc">
              <a:avLst>
                <a:gd name="adj1" fmla="val 8945606"/>
                <a:gd name="adj2" fmla="val 21243701"/>
                <a:gd name="adj3" fmla="val 10723"/>
              </a:avLst>
            </a:prstGeom>
            <a:grpFill/>
            <a:ln>
              <a:solidFill>
                <a:srgbClr val="948A5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174" name="Connecteur droit 173"/>
            <p:cNvCxnSpPr/>
            <p:nvPr/>
          </p:nvCxnSpPr>
          <p:spPr>
            <a:xfrm>
              <a:off x="3032070" y="3490232"/>
              <a:ext cx="0" cy="73781"/>
            </a:xfrm>
            <a:prstGeom prst="line">
              <a:avLst/>
            </a:prstGeom>
            <a:grpFill/>
            <a:ln w="38100" cmpd="sng">
              <a:solidFill>
                <a:srgbClr val="948A54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5" name="Forme libre 174"/>
          <p:cNvSpPr/>
          <p:nvPr/>
        </p:nvSpPr>
        <p:spPr>
          <a:xfrm>
            <a:off x="1973110" y="1259552"/>
            <a:ext cx="7063314" cy="2771015"/>
          </a:xfrm>
          <a:custGeom>
            <a:avLst/>
            <a:gdLst>
              <a:gd name="connsiteX0" fmla="*/ 0 w 7063314"/>
              <a:gd name="connsiteY0" fmla="*/ 440844 h 2771015"/>
              <a:gd name="connsiteX1" fmla="*/ 0 w 7063314"/>
              <a:gd name="connsiteY1" fmla="*/ 0 h 2771015"/>
              <a:gd name="connsiteX2" fmla="*/ 7063314 w 7063314"/>
              <a:gd name="connsiteY2" fmla="*/ 0 h 2771015"/>
              <a:gd name="connsiteX3" fmla="*/ 7063314 w 7063314"/>
              <a:gd name="connsiteY3" fmla="*/ 2193721 h 2771015"/>
              <a:gd name="connsiteX4" fmla="*/ 7063314 w 7063314"/>
              <a:gd name="connsiteY4" fmla="*/ 2225209 h 2771015"/>
              <a:gd name="connsiteX5" fmla="*/ 4617917 w 7063314"/>
              <a:gd name="connsiteY5" fmla="*/ 2372157 h 2771015"/>
              <a:gd name="connsiteX6" fmla="*/ 4449992 w 7063314"/>
              <a:gd name="connsiteY6" fmla="*/ 2771015 h 277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63314" h="2771015">
                <a:moveTo>
                  <a:pt x="0" y="440844"/>
                </a:moveTo>
                <a:lnTo>
                  <a:pt x="0" y="0"/>
                </a:lnTo>
                <a:lnTo>
                  <a:pt x="7063314" y="0"/>
                </a:lnTo>
                <a:lnTo>
                  <a:pt x="7063314" y="2193721"/>
                </a:lnTo>
                <a:lnTo>
                  <a:pt x="7063314" y="2225209"/>
                </a:lnTo>
                <a:lnTo>
                  <a:pt x="4617917" y="2372157"/>
                </a:lnTo>
                <a:lnTo>
                  <a:pt x="4449992" y="2771015"/>
                </a:lnTo>
              </a:path>
            </a:pathLst>
          </a:custGeom>
          <a:noFill/>
          <a:ln w="38100" cmpd="sng">
            <a:solidFill>
              <a:srgbClr val="984807"/>
            </a:solidFill>
            <a:prstDash val="sysDash"/>
            <a:tailEnd type="stealt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8" name="Forme libre 177"/>
          <p:cNvSpPr/>
          <p:nvPr/>
        </p:nvSpPr>
        <p:spPr>
          <a:xfrm>
            <a:off x="5139765" y="3122706"/>
            <a:ext cx="3570941" cy="687294"/>
          </a:xfrm>
          <a:custGeom>
            <a:avLst/>
            <a:gdLst>
              <a:gd name="connsiteX0" fmla="*/ 3570941 w 3570941"/>
              <a:gd name="connsiteY0" fmla="*/ 0 h 687294"/>
              <a:gd name="connsiteX1" fmla="*/ 3570941 w 3570941"/>
              <a:gd name="connsiteY1" fmla="*/ 283882 h 687294"/>
              <a:gd name="connsiteX2" fmla="*/ 0 w 3570941"/>
              <a:gd name="connsiteY2" fmla="*/ 522941 h 687294"/>
              <a:gd name="connsiteX3" fmla="*/ 0 w 3570941"/>
              <a:gd name="connsiteY3" fmla="*/ 687294 h 68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0941" h="687294">
                <a:moveTo>
                  <a:pt x="3570941" y="0"/>
                </a:moveTo>
                <a:lnTo>
                  <a:pt x="3570941" y="283882"/>
                </a:lnTo>
                <a:lnTo>
                  <a:pt x="0" y="522941"/>
                </a:lnTo>
                <a:lnTo>
                  <a:pt x="0" y="687294"/>
                </a:lnTo>
              </a:path>
            </a:pathLst>
          </a:custGeom>
          <a:noFill/>
          <a:ln w="38100" cmpd="sng">
            <a:solidFill>
              <a:srgbClr val="984807"/>
            </a:solidFill>
            <a:prstDash val="sysDash"/>
            <a:tailEnd type="stealt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lt1"/>
              </a:solidFill>
            </a:endParaRPr>
          </a:p>
        </p:txBody>
      </p:sp>
      <p:sp>
        <p:nvSpPr>
          <p:cNvPr id="176" name="Rectangle 175"/>
          <p:cNvSpPr/>
          <p:nvPr/>
        </p:nvSpPr>
        <p:spPr>
          <a:xfrm>
            <a:off x="4955356" y="1619757"/>
            <a:ext cx="338554" cy="461665"/>
          </a:xfrm>
          <a:prstGeom prst="rect">
            <a:avLst/>
          </a:prstGeom>
          <a:noFill/>
          <a:ln w="28575" cmpd="sng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~</a:t>
            </a:r>
            <a:endParaRPr lang="fr-FR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72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5" grpId="0" animBg="1"/>
      <p:bldP spid="17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3"/>
          <p:cNvSpPr txBox="1">
            <a:spLocks noChangeArrowheads="1"/>
          </p:cNvSpPr>
          <p:nvPr/>
        </p:nvSpPr>
        <p:spPr bwMode="auto">
          <a:xfrm>
            <a:off x="179388" y="188913"/>
            <a:ext cx="24910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chemeClr val="accent2"/>
                </a:solidFill>
                <a:latin typeface="Calibri" charset="0"/>
                <a:cs typeface="Calibri" charset="0"/>
              </a:rPr>
              <a:t>Supports du cours</a:t>
            </a: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484188" y="671013"/>
            <a:ext cx="50029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dirty="0">
                <a:latin typeface="Calibri" charset="0"/>
                <a:cs typeface="Calibri" charset="0"/>
              </a:rPr>
              <a:t>http://</a:t>
            </a:r>
            <a:r>
              <a:rPr lang="fr-FR" dirty="0" err="1">
                <a:latin typeface="Calibri" charset="0"/>
                <a:cs typeface="Calibri" charset="0"/>
              </a:rPr>
              <a:t>www.ncbi.nlm.nih.gov</a:t>
            </a:r>
            <a:r>
              <a:rPr lang="fr-FR" dirty="0">
                <a:latin typeface="Calibri" charset="0"/>
                <a:cs typeface="Calibri" charset="0"/>
              </a:rPr>
              <a:t>/books/</a:t>
            </a:r>
          </a:p>
        </p:txBody>
      </p:sp>
      <p:grpSp>
        <p:nvGrpSpPr>
          <p:cNvPr id="4" name="Grouper 3"/>
          <p:cNvGrpSpPr/>
          <p:nvPr/>
        </p:nvGrpSpPr>
        <p:grpSpPr>
          <a:xfrm>
            <a:off x="596900" y="1231400"/>
            <a:ext cx="8436612" cy="1854200"/>
            <a:chOff x="596900" y="1701800"/>
            <a:chExt cx="8436612" cy="1854200"/>
          </a:xfrm>
        </p:grpSpPr>
        <p:pic>
          <p:nvPicPr>
            <p:cNvPr id="2" name="Image 1" descr="ncbi stryer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900" y="1701800"/>
              <a:ext cx="8436612" cy="18542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6832600" y="2590800"/>
              <a:ext cx="1879600" cy="965200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5" name="Image 4" descr="Lehninger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3521865"/>
            <a:ext cx="2069935" cy="2540000"/>
          </a:xfrm>
          <a:prstGeom prst="rect">
            <a:avLst/>
          </a:prstGeom>
        </p:spPr>
      </p:pic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2247900" y="3111000"/>
            <a:ext cx="14285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dirty="0" err="1">
                <a:latin typeface="Calibri" charset="0"/>
                <a:cs typeface="Calibri" charset="0"/>
              </a:rPr>
              <a:t>Lehninger</a:t>
            </a:r>
            <a:endParaRPr lang="fr-FR" dirty="0">
              <a:latin typeface="Calibri" charset="0"/>
              <a:cs typeface="Calibri" charset="0"/>
            </a:endParaRPr>
          </a:p>
        </p:txBody>
      </p:sp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4058584" y="3119235"/>
            <a:ext cx="37188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dirty="0">
                <a:latin typeface="Calibri" charset="0"/>
                <a:cs typeface="Calibri" charset="0"/>
              </a:rPr>
              <a:t>Biochimie Générale J-H Weil</a:t>
            </a:r>
          </a:p>
        </p:txBody>
      </p:sp>
      <p:pic>
        <p:nvPicPr>
          <p:cNvPr id="6" name="Image 5" descr="Biochimie Weil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163" y="3530100"/>
            <a:ext cx="1836737" cy="257143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96900" y="6170369"/>
            <a:ext cx="39292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http://</a:t>
            </a:r>
            <a:r>
              <a:rPr lang="fr-FR" sz="2400" dirty="0" err="1"/>
              <a:t>www.genome.jp</a:t>
            </a:r>
            <a:r>
              <a:rPr lang="fr-FR" sz="2400" dirty="0"/>
              <a:t>/</a:t>
            </a:r>
            <a:r>
              <a:rPr lang="fr-FR" sz="2400" dirty="0" err="1"/>
              <a:t>kegg</a:t>
            </a:r>
            <a:r>
              <a:rPr lang="fr-FR" sz="24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692840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92096" y="242247"/>
            <a:ext cx="65937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3. Formation du pyruvate et production d’un 2</a:t>
            </a:r>
            <a:r>
              <a:rPr lang="fr-FR" sz="2000" b="1" baseline="30000" dirty="0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ème</a:t>
            </a:r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 ATP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993963" y="1502566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706636" y="1268866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</a:t>
            </a:r>
          </a:p>
        </p:txBody>
      </p:sp>
      <p:grpSp>
        <p:nvGrpSpPr>
          <p:cNvPr id="13" name="Groupe 208"/>
          <p:cNvGrpSpPr/>
          <p:nvPr/>
        </p:nvGrpSpPr>
        <p:grpSpPr>
          <a:xfrm rot="13207723" flipH="1">
            <a:off x="3947475" y="1552456"/>
            <a:ext cx="144242" cy="49761"/>
            <a:chOff x="1394900" y="3630526"/>
            <a:chExt cx="180242" cy="49761"/>
          </a:xfrm>
        </p:grpSpPr>
        <p:cxnSp>
          <p:nvCxnSpPr>
            <p:cNvPr id="14" name="Connecteur droit 13"/>
            <p:cNvCxnSpPr/>
            <p:nvPr/>
          </p:nvCxnSpPr>
          <p:spPr bwMode="auto">
            <a:xfrm rot="10800000">
              <a:off x="1394900" y="3630526"/>
              <a:ext cx="180000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Connecteur droit 14"/>
            <p:cNvCxnSpPr/>
            <p:nvPr/>
          </p:nvCxnSpPr>
          <p:spPr bwMode="auto">
            <a:xfrm rot="10800000">
              <a:off x="1395142" y="3680286"/>
              <a:ext cx="180000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6" name="Rectangle 15"/>
          <p:cNvSpPr/>
          <p:nvPr/>
        </p:nvSpPr>
        <p:spPr>
          <a:xfrm>
            <a:off x="3936454" y="2509851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4279803" y="1271487"/>
            <a:ext cx="4528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OH</a:t>
            </a:r>
          </a:p>
        </p:txBody>
      </p:sp>
      <p:cxnSp>
        <p:nvCxnSpPr>
          <p:cNvPr id="18" name="Connecteur droit 17"/>
          <p:cNvCxnSpPr/>
          <p:nvPr/>
        </p:nvCxnSpPr>
        <p:spPr bwMode="auto">
          <a:xfrm rot="5400000">
            <a:off x="4034257" y="1897502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ZoneTexte 18"/>
          <p:cNvSpPr txBox="1"/>
          <p:nvPr/>
        </p:nvSpPr>
        <p:spPr>
          <a:xfrm>
            <a:off x="3621759" y="1922486"/>
            <a:ext cx="314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</a:t>
            </a:r>
          </a:p>
        </p:txBody>
      </p:sp>
      <p:cxnSp>
        <p:nvCxnSpPr>
          <p:cNvPr id="20" name="Connecteur droit 19"/>
          <p:cNvCxnSpPr/>
          <p:nvPr/>
        </p:nvCxnSpPr>
        <p:spPr bwMode="auto">
          <a:xfrm rot="10800000">
            <a:off x="4229037" y="2103655"/>
            <a:ext cx="143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Connecteur droit 20"/>
          <p:cNvCxnSpPr/>
          <p:nvPr/>
        </p:nvCxnSpPr>
        <p:spPr bwMode="auto">
          <a:xfrm rot="10800000">
            <a:off x="3855379" y="2111906"/>
            <a:ext cx="215997" cy="262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ZoneTexte 21"/>
          <p:cNvSpPr txBox="1"/>
          <p:nvPr/>
        </p:nvSpPr>
        <p:spPr>
          <a:xfrm>
            <a:off x="4004721" y="1913846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4306558" y="1908458"/>
            <a:ext cx="4528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OH</a:t>
            </a:r>
          </a:p>
        </p:txBody>
      </p:sp>
      <p:cxnSp>
        <p:nvCxnSpPr>
          <p:cNvPr id="24" name="Connecteur droit 23"/>
          <p:cNvCxnSpPr/>
          <p:nvPr/>
        </p:nvCxnSpPr>
        <p:spPr bwMode="auto">
          <a:xfrm rot="5400000">
            <a:off x="4039683" y="2301422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>
          <a:xfrm>
            <a:off x="3999345" y="2339748"/>
            <a:ext cx="4924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CH</a:t>
            </a:r>
            <a:r>
              <a:rPr lang="fr-FR" sz="1600" b="1" baseline="-25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fr-FR" sz="16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920186" y="1633171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925706" y="2062051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cxnSp>
        <p:nvCxnSpPr>
          <p:cNvPr id="40" name="Connecteur droit 39"/>
          <p:cNvCxnSpPr/>
          <p:nvPr/>
        </p:nvCxnSpPr>
        <p:spPr bwMode="auto">
          <a:xfrm rot="19192277">
            <a:off x="4213552" y="1558375"/>
            <a:ext cx="144048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1" name="ZoneTexte 40"/>
          <p:cNvSpPr txBox="1"/>
          <p:nvPr/>
        </p:nvSpPr>
        <p:spPr>
          <a:xfrm>
            <a:off x="1549613" y="1943508"/>
            <a:ext cx="2088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3</a:t>
            </a:r>
            <a:r>
              <a:rPr lang="fr-FR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-phosphoglycérate</a:t>
            </a:r>
          </a:p>
        </p:txBody>
      </p:sp>
      <p:grpSp>
        <p:nvGrpSpPr>
          <p:cNvPr id="75" name="Grouper 74"/>
          <p:cNvGrpSpPr/>
          <p:nvPr/>
        </p:nvGrpSpPr>
        <p:grpSpPr>
          <a:xfrm>
            <a:off x="4300112" y="1970039"/>
            <a:ext cx="938640" cy="1042574"/>
            <a:chOff x="2949358" y="1085234"/>
            <a:chExt cx="1013563" cy="1125788"/>
          </a:xfrm>
        </p:grpSpPr>
        <p:sp>
          <p:nvSpPr>
            <p:cNvPr id="76" name="Rectangle 75"/>
            <p:cNvSpPr/>
            <p:nvPr/>
          </p:nvSpPr>
          <p:spPr>
            <a:xfrm>
              <a:off x="2949358" y="1483477"/>
              <a:ext cx="351729" cy="3655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6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O</a:t>
              </a:r>
            </a:p>
          </p:txBody>
        </p:sp>
        <p:sp>
          <p:nvSpPr>
            <p:cNvPr id="77" name="ZoneTexte 178"/>
            <p:cNvSpPr txBox="1">
              <a:spLocks noChangeArrowheads="1"/>
            </p:cNvSpPr>
            <p:nvPr/>
          </p:nvSpPr>
          <p:spPr bwMode="auto">
            <a:xfrm>
              <a:off x="3297058" y="1845446"/>
              <a:ext cx="351729" cy="365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600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O</a:t>
              </a:r>
            </a:p>
          </p:txBody>
        </p:sp>
        <p:sp>
          <p:nvSpPr>
            <p:cNvPr id="78" name="ZoneTexte 160"/>
            <p:cNvSpPr txBox="1">
              <a:spLocks noChangeArrowheads="1"/>
            </p:cNvSpPr>
            <p:nvPr/>
          </p:nvSpPr>
          <p:spPr bwMode="auto">
            <a:xfrm>
              <a:off x="3611192" y="1482234"/>
              <a:ext cx="351729" cy="365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600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O</a:t>
              </a:r>
            </a:p>
          </p:txBody>
        </p:sp>
        <p:sp>
          <p:nvSpPr>
            <p:cNvPr id="79" name="ZoneTexte 161"/>
            <p:cNvSpPr txBox="1">
              <a:spLocks noChangeArrowheads="1"/>
            </p:cNvSpPr>
            <p:nvPr/>
          </p:nvSpPr>
          <p:spPr bwMode="auto">
            <a:xfrm>
              <a:off x="3321904" y="1484628"/>
              <a:ext cx="317327" cy="365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600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P</a:t>
              </a:r>
            </a:p>
          </p:txBody>
        </p:sp>
        <p:cxnSp>
          <p:nvCxnSpPr>
            <p:cNvPr id="80" name="Connecteur droit 168"/>
            <p:cNvCxnSpPr>
              <a:cxnSpLocks noChangeShapeType="1"/>
            </p:cNvCxnSpPr>
            <p:nvPr/>
          </p:nvCxnSpPr>
          <p:spPr bwMode="auto">
            <a:xfrm>
              <a:off x="3231677" y="1687173"/>
              <a:ext cx="142799" cy="0"/>
            </a:xfrm>
            <a:prstGeom prst="line">
              <a:avLst/>
            </a:prstGeom>
            <a:noFill/>
            <a:ln w="28575" cap="rnd" cmpd="sng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1" name="Connecteur droit 170"/>
            <p:cNvCxnSpPr>
              <a:cxnSpLocks noChangeShapeType="1"/>
            </p:cNvCxnSpPr>
            <p:nvPr/>
          </p:nvCxnSpPr>
          <p:spPr bwMode="auto">
            <a:xfrm rot="5400000">
              <a:off x="3375871" y="1877752"/>
              <a:ext cx="124523" cy="0"/>
            </a:xfrm>
            <a:prstGeom prst="line">
              <a:avLst/>
            </a:prstGeom>
            <a:noFill/>
            <a:ln w="28575" cap="rnd" cmpd="sng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2" name="Connecteur droit 171"/>
            <p:cNvCxnSpPr>
              <a:cxnSpLocks noChangeShapeType="1"/>
            </p:cNvCxnSpPr>
            <p:nvPr/>
          </p:nvCxnSpPr>
          <p:spPr bwMode="auto">
            <a:xfrm rot="5400000">
              <a:off x="3420475" y="1877752"/>
              <a:ext cx="124523" cy="0"/>
            </a:xfrm>
            <a:prstGeom prst="line">
              <a:avLst/>
            </a:prstGeom>
            <a:noFill/>
            <a:ln w="28575" cap="rnd" cmpd="sng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83" name="ZoneTexte 181"/>
            <p:cNvSpPr txBox="1">
              <a:spLocks noChangeArrowheads="1"/>
            </p:cNvSpPr>
            <p:nvPr/>
          </p:nvSpPr>
          <p:spPr bwMode="auto">
            <a:xfrm>
              <a:off x="3291528" y="1085234"/>
              <a:ext cx="351729" cy="365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600" b="1" dirty="0">
                  <a:solidFill>
                    <a:srgbClr val="C00000"/>
                  </a:solidFill>
                  <a:latin typeface="Calibri" charset="0"/>
                  <a:cs typeface="Calibri" charset="0"/>
                </a:rPr>
                <a:t>O</a:t>
              </a:r>
            </a:p>
          </p:txBody>
        </p:sp>
        <p:cxnSp>
          <p:nvCxnSpPr>
            <p:cNvPr id="84" name="Connecteur droit 184"/>
            <p:cNvCxnSpPr>
              <a:cxnSpLocks noChangeShapeType="1"/>
            </p:cNvCxnSpPr>
            <p:nvPr/>
          </p:nvCxnSpPr>
          <p:spPr bwMode="auto">
            <a:xfrm rot="5400000">
              <a:off x="3378826" y="1487698"/>
              <a:ext cx="146728" cy="0"/>
            </a:xfrm>
            <a:prstGeom prst="line">
              <a:avLst/>
            </a:prstGeom>
            <a:noFill/>
            <a:ln w="28575" cap="rnd" cmpd="sng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5" name="Connecteur droit 187"/>
            <p:cNvCxnSpPr>
              <a:cxnSpLocks noChangeShapeType="1"/>
            </p:cNvCxnSpPr>
            <p:nvPr/>
          </p:nvCxnSpPr>
          <p:spPr bwMode="auto">
            <a:xfrm rot="10800000">
              <a:off x="3555419" y="1238856"/>
              <a:ext cx="88037" cy="0"/>
            </a:xfrm>
            <a:prstGeom prst="line">
              <a:avLst/>
            </a:prstGeom>
            <a:noFill/>
            <a:ln w="28575" cmpd="sng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6" name="Connecteur droit 190"/>
            <p:cNvCxnSpPr>
              <a:cxnSpLocks noChangeShapeType="1"/>
            </p:cNvCxnSpPr>
            <p:nvPr/>
          </p:nvCxnSpPr>
          <p:spPr bwMode="auto">
            <a:xfrm rot="10800000">
              <a:off x="3839321" y="1602638"/>
              <a:ext cx="88037" cy="0"/>
            </a:xfrm>
            <a:prstGeom prst="line">
              <a:avLst/>
            </a:prstGeom>
            <a:noFill/>
            <a:ln w="28575" cmpd="sng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7" name="Connecteur droit 168"/>
            <p:cNvCxnSpPr>
              <a:cxnSpLocks noChangeShapeType="1"/>
            </p:cNvCxnSpPr>
            <p:nvPr/>
          </p:nvCxnSpPr>
          <p:spPr bwMode="auto">
            <a:xfrm>
              <a:off x="3555418" y="1691961"/>
              <a:ext cx="125527" cy="0"/>
            </a:xfrm>
            <a:prstGeom prst="line">
              <a:avLst/>
            </a:prstGeom>
            <a:noFill/>
            <a:ln w="28575" cap="rnd" cmpd="sng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108" name="Grouper 107"/>
          <p:cNvGrpSpPr/>
          <p:nvPr/>
        </p:nvGrpSpPr>
        <p:grpSpPr>
          <a:xfrm>
            <a:off x="1295822" y="2831939"/>
            <a:ext cx="5504209" cy="2367900"/>
            <a:chOff x="1295822" y="2831939"/>
            <a:chExt cx="5504209" cy="2367900"/>
          </a:xfrm>
        </p:grpSpPr>
        <p:cxnSp>
          <p:nvCxnSpPr>
            <p:cNvPr id="4" name="Connecteur droit avec flèche 3"/>
            <p:cNvCxnSpPr/>
            <p:nvPr/>
          </p:nvCxnSpPr>
          <p:spPr>
            <a:xfrm>
              <a:off x="4181535" y="2860979"/>
              <a:ext cx="0" cy="791692"/>
            </a:xfrm>
            <a:prstGeom prst="straightConnector1">
              <a:avLst/>
            </a:prstGeom>
            <a:ln w="57150" cap="rnd" cmpd="sng">
              <a:solidFill>
                <a:schemeClr val="bg2">
                  <a:lumMod val="50000"/>
                </a:schemeClr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necteur droit avec flèche 4"/>
            <p:cNvCxnSpPr/>
            <p:nvPr/>
          </p:nvCxnSpPr>
          <p:spPr>
            <a:xfrm flipV="1">
              <a:off x="4072575" y="2831939"/>
              <a:ext cx="0" cy="791692"/>
            </a:xfrm>
            <a:prstGeom prst="straightConnector1">
              <a:avLst/>
            </a:prstGeom>
            <a:ln w="57150" cap="rnd" cmpd="sng">
              <a:solidFill>
                <a:schemeClr val="bg2">
                  <a:lumMod val="50000"/>
                </a:schemeClr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ZoneTexte 41"/>
            <p:cNvSpPr txBox="1"/>
            <p:nvPr/>
          </p:nvSpPr>
          <p:spPr>
            <a:xfrm>
              <a:off x="1295822" y="3125605"/>
              <a:ext cx="2806936" cy="294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60"/>
                </a:lnSpc>
              </a:pPr>
              <a:r>
                <a:rPr lang="fr-FR" b="1" dirty="0" err="1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Phosphoglycéro</a:t>
              </a:r>
              <a:r>
                <a:rPr lang="fr-FR" b="1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fr-FR" b="1" dirty="0" err="1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mutase</a:t>
              </a:r>
              <a:endParaRPr lang="fr-FR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4010809" y="3884777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C</a:t>
              </a:r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3723482" y="3651077"/>
              <a:ext cx="3257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O</a:t>
              </a:r>
            </a:p>
          </p:txBody>
        </p:sp>
        <p:grpSp>
          <p:nvGrpSpPr>
            <p:cNvPr id="46" name="Groupe 208"/>
            <p:cNvGrpSpPr/>
            <p:nvPr/>
          </p:nvGrpSpPr>
          <p:grpSpPr>
            <a:xfrm rot="13207723" flipH="1">
              <a:off x="3964321" y="3934667"/>
              <a:ext cx="144242" cy="49761"/>
              <a:chOff x="1394900" y="3630526"/>
              <a:chExt cx="180242" cy="49761"/>
            </a:xfrm>
          </p:grpSpPr>
          <p:cxnSp>
            <p:nvCxnSpPr>
              <p:cNvPr id="47" name="Connecteur droit 46"/>
              <p:cNvCxnSpPr/>
              <p:nvPr/>
            </p:nvCxnSpPr>
            <p:spPr bwMode="auto">
              <a:xfrm rot="10800000">
                <a:off x="1394900" y="3630526"/>
                <a:ext cx="180000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8" name="Connecteur droit 47"/>
              <p:cNvCxnSpPr/>
              <p:nvPr/>
            </p:nvCxnSpPr>
            <p:spPr bwMode="auto">
              <a:xfrm rot="10800000">
                <a:off x="1395142" y="3680286"/>
                <a:ext cx="180000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49" name="Rectangle 48"/>
            <p:cNvSpPr/>
            <p:nvPr/>
          </p:nvSpPr>
          <p:spPr>
            <a:xfrm>
              <a:off x="3953300" y="4892062"/>
              <a:ext cx="2756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3</a:t>
              </a:r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4296649" y="3653698"/>
              <a:ext cx="4528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OH</a:t>
              </a:r>
            </a:p>
          </p:txBody>
        </p:sp>
        <p:cxnSp>
          <p:nvCxnSpPr>
            <p:cNvPr id="51" name="Connecteur droit 50"/>
            <p:cNvCxnSpPr/>
            <p:nvPr/>
          </p:nvCxnSpPr>
          <p:spPr bwMode="auto">
            <a:xfrm rot="5400000">
              <a:off x="4051103" y="4279713"/>
              <a:ext cx="215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2" name="ZoneTexte 51"/>
            <p:cNvSpPr txBox="1"/>
            <p:nvPr/>
          </p:nvSpPr>
          <p:spPr>
            <a:xfrm>
              <a:off x="3638605" y="4304697"/>
              <a:ext cx="3145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H</a:t>
              </a:r>
            </a:p>
          </p:txBody>
        </p:sp>
        <p:cxnSp>
          <p:nvCxnSpPr>
            <p:cNvPr id="53" name="Connecteur droit 52"/>
            <p:cNvCxnSpPr/>
            <p:nvPr/>
          </p:nvCxnSpPr>
          <p:spPr bwMode="auto">
            <a:xfrm rot="10800000">
              <a:off x="4240730" y="4485866"/>
              <a:ext cx="215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Connecteur droit 53"/>
            <p:cNvCxnSpPr/>
            <p:nvPr/>
          </p:nvCxnSpPr>
          <p:spPr bwMode="auto">
            <a:xfrm rot="10800000">
              <a:off x="3872225" y="4494117"/>
              <a:ext cx="215997" cy="262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5" name="ZoneTexte 54"/>
            <p:cNvSpPr txBox="1"/>
            <p:nvPr/>
          </p:nvSpPr>
          <p:spPr>
            <a:xfrm>
              <a:off x="4021567" y="4296057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C</a:t>
              </a:r>
            </a:p>
          </p:txBody>
        </p:sp>
        <p:cxnSp>
          <p:nvCxnSpPr>
            <p:cNvPr id="57" name="Connecteur droit 56"/>
            <p:cNvCxnSpPr/>
            <p:nvPr/>
          </p:nvCxnSpPr>
          <p:spPr bwMode="auto">
            <a:xfrm rot="5400000">
              <a:off x="4056529" y="4683633"/>
              <a:ext cx="215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9" name="Rectangle 58"/>
            <p:cNvSpPr/>
            <p:nvPr/>
          </p:nvSpPr>
          <p:spPr>
            <a:xfrm>
              <a:off x="4016191" y="4721959"/>
              <a:ext cx="76024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6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CH</a:t>
              </a:r>
              <a:r>
                <a:rPr lang="fr-FR" sz="1600" b="1" baseline="-250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2</a:t>
              </a:r>
              <a:r>
                <a:rPr lang="fr-FR" sz="16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OH</a:t>
              </a: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3937032" y="4015382"/>
              <a:ext cx="2756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1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3942552" y="4444262"/>
              <a:ext cx="2756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2</a:t>
              </a:r>
            </a:p>
          </p:txBody>
        </p:sp>
        <p:cxnSp>
          <p:nvCxnSpPr>
            <p:cNvPr id="73" name="Connecteur droit 72"/>
            <p:cNvCxnSpPr/>
            <p:nvPr/>
          </p:nvCxnSpPr>
          <p:spPr bwMode="auto">
            <a:xfrm rot="19192277">
              <a:off x="4230398" y="3940586"/>
              <a:ext cx="144048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4" name="ZoneTexte 73"/>
            <p:cNvSpPr txBox="1"/>
            <p:nvPr/>
          </p:nvSpPr>
          <p:spPr>
            <a:xfrm>
              <a:off x="1566459" y="4325719"/>
              <a:ext cx="20885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2</a:t>
              </a:r>
              <a:r>
                <a:rPr lang="fr-FR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-phosphoglycérate</a:t>
              </a:r>
            </a:p>
          </p:txBody>
        </p:sp>
        <p:grpSp>
          <p:nvGrpSpPr>
            <p:cNvPr id="89" name="Grouper 88"/>
            <p:cNvGrpSpPr/>
            <p:nvPr/>
          </p:nvGrpSpPr>
          <p:grpSpPr>
            <a:xfrm>
              <a:off x="4392053" y="3931652"/>
              <a:ext cx="938640" cy="1042574"/>
              <a:chOff x="2949358" y="1085234"/>
              <a:chExt cx="1013563" cy="1125788"/>
            </a:xfrm>
          </p:grpSpPr>
          <p:sp>
            <p:nvSpPr>
              <p:cNvPr id="90" name="Rectangle 89"/>
              <p:cNvSpPr/>
              <p:nvPr/>
            </p:nvSpPr>
            <p:spPr>
              <a:xfrm>
                <a:off x="2949358" y="1483477"/>
                <a:ext cx="351729" cy="365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600" b="1" dirty="0">
                    <a:solidFill>
                      <a:srgbClr val="C00000"/>
                    </a:solidFill>
                    <a:latin typeface="Calibri" pitchFamily="34" charset="0"/>
                    <a:cs typeface="Calibri" pitchFamily="34" charset="0"/>
                  </a:rPr>
                  <a:t>O</a:t>
                </a:r>
              </a:p>
            </p:txBody>
          </p:sp>
          <p:sp>
            <p:nvSpPr>
              <p:cNvPr id="91" name="ZoneTexte 178"/>
              <p:cNvSpPr txBox="1">
                <a:spLocks noChangeArrowheads="1"/>
              </p:cNvSpPr>
              <p:nvPr/>
            </p:nvSpPr>
            <p:spPr bwMode="auto">
              <a:xfrm>
                <a:off x="3297058" y="1845446"/>
                <a:ext cx="351729" cy="365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600" b="1" dirty="0">
                    <a:solidFill>
                      <a:srgbClr val="C00000"/>
                    </a:solidFill>
                    <a:latin typeface="Calibri" charset="0"/>
                    <a:cs typeface="Calibri" charset="0"/>
                  </a:rPr>
                  <a:t>O</a:t>
                </a:r>
              </a:p>
            </p:txBody>
          </p:sp>
          <p:sp>
            <p:nvSpPr>
              <p:cNvPr id="92" name="ZoneTexte 160"/>
              <p:cNvSpPr txBox="1">
                <a:spLocks noChangeArrowheads="1"/>
              </p:cNvSpPr>
              <p:nvPr/>
            </p:nvSpPr>
            <p:spPr bwMode="auto">
              <a:xfrm>
                <a:off x="3611192" y="1482234"/>
                <a:ext cx="351729" cy="365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600" b="1" dirty="0">
                    <a:solidFill>
                      <a:srgbClr val="C00000"/>
                    </a:solidFill>
                    <a:latin typeface="Calibri" charset="0"/>
                    <a:cs typeface="Calibri" charset="0"/>
                  </a:rPr>
                  <a:t>O</a:t>
                </a:r>
              </a:p>
            </p:txBody>
          </p:sp>
          <p:sp>
            <p:nvSpPr>
              <p:cNvPr id="93" name="ZoneTexte 161"/>
              <p:cNvSpPr txBox="1">
                <a:spLocks noChangeArrowheads="1"/>
              </p:cNvSpPr>
              <p:nvPr/>
            </p:nvSpPr>
            <p:spPr bwMode="auto">
              <a:xfrm>
                <a:off x="3321904" y="1484628"/>
                <a:ext cx="317327" cy="365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600" b="1" dirty="0">
                    <a:solidFill>
                      <a:srgbClr val="C00000"/>
                    </a:solidFill>
                    <a:latin typeface="Calibri" charset="0"/>
                    <a:cs typeface="Calibri" charset="0"/>
                  </a:rPr>
                  <a:t>P</a:t>
                </a:r>
              </a:p>
            </p:txBody>
          </p:sp>
          <p:cxnSp>
            <p:nvCxnSpPr>
              <p:cNvPr id="94" name="Connecteur droit 168"/>
              <p:cNvCxnSpPr>
                <a:cxnSpLocks noChangeShapeType="1"/>
              </p:cNvCxnSpPr>
              <p:nvPr/>
            </p:nvCxnSpPr>
            <p:spPr bwMode="auto">
              <a:xfrm>
                <a:off x="3231677" y="1687173"/>
                <a:ext cx="142799" cy="0"/>
              </a:xfrm>
              <a:prstGeom prst="line">
                <a:avLst/>
              </a:prstGeom>
              <a:noFill/>
              <a:ln w="28575" cap="rnd" cmpd="sng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95" name="Connecteur droit 170"/>
              <p:cNvCxnSpPr>
                <a:cxnSpLocks noChangeShapeType="1"/>
              </p:cNvCxnSpPr>
              <p:nvPr/>
            </p:nvCxnSpPr>
            <p:spPr bwMode="auto">
              <a:xfrm rot="5400000">
                <a:off x="3375871" y="1877752"/>
                <a:ext cx="124523" cy="0"/>
              </a:xfrm>
              <a:prstGeom prst="line">
                <a:avLst/>
              </a:prstGeom>
              <a:noFill/>
              <a:ln w="28575" cap="rnd" cmpd="sng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96" name="Connecteur droit 171"/>
              <p:cNvCxnSpPr>
                <a:cxnSpLocks noChangeShapeType="1"/>
              </p:cNvCxnSpPr>
              <p:nvPr/>
            </p:nvCxnSpPr>
            <p:spPr bwMode="auto">
              <a:xfrm rot="5400000">
                <a:off x="3420475" y="1877752"/>
                <a:ext cx="124523" cy="0"/>
              </a:xfrm>
              <a:prstGeom prst="line">
                <a:avLst/>
              </a:prstGeom>
              <a:noFill/>
              <a:ln w="28575" cap="rnd" cmpd="sng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97" name="ZoneTexte 181"/>
              <p:cNvSpPr txBox="1">
                <a:spLocks noChangeArrowheads="1"/>
              </p:cNvSpPr>
              <p:nvPr/>
            </p:nvSpPr>
            <p:spPr bwMode="auto">
              <a:xfrm>
                <a:off x="3291528" y="1085234"/>
                <a:ext cx="351729" cy="365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600" b="1" dirty="0">
                    <a:solidFill>
                      <a:srgbClr val="C00000"/>
                    </a:solidFill>
                    <a:latin typeface="Calibri" charset="0"/>
                    <a:cs typeface="Calibri" charset="0"/>
                  </a:rPr>
                  <a:t>O</a:t>
                </a:r>
              </a:p>
            </p:txBody>
          </p:sp>
          <p:cxnSp>
            <p:nvCxnSpPr>
              <p:cNvPr id="98" name="Connecteur droit 184"/>
              <p:cNvCxnSpPr>
                <a:cxnSpLocks noChangeShapeType="1"/>
              </p:cNvCxnSpPr>
              <p:nvPr/>
            </p:nvCxnSpPr>
            <p:spPr bwMode="auto">
              <a:xfrm rot="5400000">
                <a:off x="3378826" y="1487698"/>
                <a:ext cx="146728" cy="0"/>
              </a:xfrm>
              <a:prstGeom prst="line">
                <a:avLst/>
              </a:prstGeom>
              <a:noFill/>
              <a:ln w="28575" cap="rnd" cmpd="sng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99" name="Connecteur droit 187"/>
              <p:cNvCxnSpPr>
                <a:cxnSpLocks noChangeShapeType="1"/>
              </p:cNvCxnSpPr>
              <p:nvPr/>
            </p:nvCxnSpPr>
            <p:spPr bwMode="auto">
              <a:xfrm rot="10800000">
                <a:off x="3555419" y="1238856"/>
                <a:ext cx="88037" cy="0"/>
              </a:xfrm>
              <a:prstGeom prst="line">
                <a:avLst/>
              </a:prstGeom>
              <a:noFill/>
              <a:ln w="28575" cmpd="sng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00" name="Connecteur droit 190"/>
              <p:cNvCxnSpPr>
                <a:cxnSpLocks noChangeShapeType="1"/>
              </p:cNvCxnSpPr>
              <p:nvPr/>
            </p:nvCxnSpPr>
            <p:spPr bwMode="auto">
              <a:xfrm rot="10800000">
                <a:off x="3839321" y="1602638"/>
                <a:ext cx="88037" cy="0"/>
              </a:xfrm>
              <a:prstGeom prst="line">
                <a:avLst/>
              </a:prstGeom>
              <a:noFill/>
              <a:ln w="28575" cmpd="sng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01" name="Connecteur droit 168"/>
              <p:cNvCxnSpPr>
                <a:cxnSpLocks noChangeShapeType="1"/>
              </p:cNvCxnSpPr>
              <p:nvPr/>
            </p:nvCxnSpPr>
            <p:spPr bwMode="auto">
              <a:xfrm>
                <a:off x="3555418" y="1691961"/>
                <a:ext cx="125527" cy="0"/>
              </a:xfrm>
              <a:prstGeom prst="line">
                <a:avLst/>
              </a:prstGeom>
              <a:noFill/>
              <a:ln w="28575" cap="rnd" cmpd="sng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sp>
          <p:nvSpPr>
            <p:cNvPr id="102" name="ZoneTexte 101"/>
            <p:cNvSpPr txBox="1"/>
            <p:nvPr/>
          </p:nvSpPr>
          <p:spPr>
            <a:xfrm>
              <a:off x="3993095" y="3025034"/>
              <a:ext cx="2806936" cy="481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60"/>
                </a:lnSpc>
              </a:pPr>
              <a:r>
                <a:rPr lang="fr-FR" b="1" dirty="0">
                  <a:solidFill>
                    <a:schemeClr val="bg2">
                      <a:lumMod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Réarrangement intramoléculaire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278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141512" y="1682587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854185" y="1448887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</a:t>
            </a:r>
          </a:p>
        </p:txBody>
      </p:sp>
      <p:grpSp>
        <p:nvGrpSpPr>
          <p:cNvPr id="4" name="Groupe 208"/>
          <p:cNvGrpSpPr/>
          <p:nvPr/>
        </p:nvGrpSpPr>
        <p:grpSpPr>
          <a:xfrm rot="13207723" flipH="1">
            <a:off x="4095024" y="1732477"/>
            <a:ext cx="144242" cy="49761"/>
            <a:chOff x="1394900" y="3630526"/>
            <a:chExt cx="180242" cy="49761"/>
          </a:xfrm>
        </p:grpSpPr>
        <p:cxnSp>
          <p:nvCxnSpPr>
            <p:cNvPr id="5" name="Connecteur droit 4"/>
            <p:cNvCxnSpPr/>
            <p:nvPr/>
          </p:nvCxnSpPr>
          <p:spPr bwMode="auto">
            <a:xfrm rot="10800000">
              <a:off x="1394900" y="3630526"/>
              <a:ext cx="180000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" name="Connecteur droit 5"/>
            <p:cNvCxnSpPr/>
            <p:nvPr/>
          </p:nvCxnSpPr>
          <p:spPr bwMode="auto">
            <a:xfrm rot="10800000">
              <a:off x="1395142" y="3680286"/>
              <a:ext cx="180000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" name="Rectangle 6"/>
          <p:cNvSpPr/>
          <p:nvPr/>
        </p:nvSpPr>
        <p:spPr>
          <a:xfrm>
            <a:off x="4084003" y="2689872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427352" y="1451508"/>
            <a:ext cx="4528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OH</a:t>
            </a:r>
          </a:p>
        </p:txBody>
      </p:sp>
      <p:cxnSp>
        <p:nvCxnSpPr>
          <p:cNvPr id="9" name="Connecteur droit 8"/>
          <p:cNvCxnSpPr/>
          <p:nvPr/>
        </p:nvCxnSpPr>
        <p:spPr bwMode="auto">
          <a:xfrm rot="5400000">
            <a:off x="4181806" y="2077523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ZoneTexte 9"/>
          <p:cNvSpPr txBox="1"/>
          <p:nvPr/>
        </p:nvSpPr>
        <p:spPr>
          <a:xfrm>
            <a:off x="3769308" y="2102507"/>
            <a:ext cx="314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</a:t>
            </a:r>
          </a:p>
        </p:txBody>
      </p:sp>
      <p:cxnSp>
        <p:nvCxnSpPr>
          <p:cNvPr id="11" name="Connecteur droit 10"/>
          <p:cNvCxnSpPr/>
          <p:nvPr/>
        </p:nvCxnSpPr>
        <p:spPr bwMode="auto">
          <a:xfrm rot="10800000">
            <a:off x="4371433" y="2283676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Connecteur droit 11"/>
          <p:cNvCxnSpPr/>
          <p:nvPr/>
        </p:nvCxnSpPr>
        <p:spPr bwMode="auto">
          <a:xfrm rot="10800000">
            <a:off x="4002928" y="2291927"/>
            <a:ext cx="215997" cy="262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ZoneTexte 12"/>
          <p:cNvSpPr txBox="1"/>
          <p:nvPr/>
        </p:nvSpPr>
        <p:spPr>
          <a:xfrm>
            <a:off x="4152270" y="2093867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cxnSp>
        <p:nvCxnSpPr>
          <p:cNvPr id="14" name="Connecteur droit 13"/>
          <p:cNvCxnSpPr/>
          <p:nvPr/>
        </p:nvCxnSpPr>
        <p:spPr bwMode="auto">
          <a:xfrm rot="5400000">
            <a:off x="4187232" y="2481443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Rectangle 14"/>
          <p:cNvSpPr/>
          <p:nvPr/>
        </p:nvSpPr>
        <p:spPr>
          <a:xfrm>
            <a:off x="4146894" y="2519769"/>
            <a:ext cx="7602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CH</a:t>
            </a:r>
            <a:r>
              <a:rPr lang="fr-FR" sz="1600" b="1" baseline="-25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OH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067735" y="1813192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073255" y="2242072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cxnSp>
        <p:nvCxnSpPr>
          <p:cNvPr id="18" name="Connecteur droit 17"/>
          <p:cNvCxnSpPr/>
          <p:nvPr/>
        </p:nvCxnSpPr>
        <p:spPr bwMode="auto">
          <a:xfrm rot="19192277">
            <a:off x="4361101" y="1738396"/>
            <a:ext cx="144048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ZoneTexte 18"/>
          <p:cNvSpPr txBox="1"/>
          <p:nvPr/>
        </p:nvSpPr>
        <p:spPr>
          <a:xfrm>
            <a:off x="1697162" y="2123529"/>
            <a:ext cx="2088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fr-FR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-phosphoglycérate</a:t>
            </a:r>
          </a:p>
        </p:txBody>
      </p:sp>
      <p:grpSp>
        <p:nvGrpSpPr>
          <p:cNvPr id="20" name="Grouper 19"/>
          <p:cNvGrpSpPr/>
          <p:nvPr/>
        </p:nvGrpSpPr>
        <p:grpSpPr>
          <a:xfrm>
            <a:off x="4522756" y="1729462"/>
            <a:ext cx="938640" cy="1042574"/>
            <a:chOff x="2949358" y="1085234"/>
            <a:chExt cx="1013563" cy="1125788"/>
          </a:xfrm>
        </p:grpSpPr>
        <p:sp>
          <p:nvSpPr>
            <p:cNvPr id="21" name="Rectangle 20"/>
            <p:cNvSpPr/>
            <p:nvPr/>
          </p:nvSpPr>
          <p:spPr>
            <a:xfrm>
              <a:off x="2949358" y="1483477"/>
              <a:ext cx="351729" cy="3655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6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O</a:t>
              </a:r>
            </a:p>
          </p:txBody>
        </p:sp>
        <p:sp>
          <p:nvSpPr>
            <p:cNvPr id="22" name="ZoneTexte 178"/>
            <p:cNvSpPr txBox="1">
              <a:spLocks noChangeArrowheads="1"/>
            </p:cNvSpPr>
            <p:nvPr/>
          </p:nvSpPr>
          <p:spPr bwMode="auto">
            <a:xfrm>
              <a:off x="3297058" y="1845446"/>
              <a:ext cx="351729" cy="365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600" b="1" dirty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O</a:t>
              </a:r>
            </a:p>
          </p:txBody>
        </p:sp>
        <p:sp>
          <p:nvSpPr>
            <p:cNvPr id="23" name="ZoneTexte 160"/>
            <p:cNvSpPr txBox="1">
              <a:spLocks noChangeArrowheads="1"/>
            </p:cNvSpPr>
            <p:nvPr/>
          </p:nvSpPr>
          <p:spPr bwMode="auto">
            <a:xfrm>
              <a:off x="3611192" y="1482234"/>
              <a:ext cx="351729" cy="365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600" b="1" dirty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O</a:t>
              </a:r>
            </a:p>
          </p:txBody>
        </p:sp>
        <p:sp>
          <p:nvSpPr>
            <p:cNvPr id="24" name="ZoneTexte 161"/>
            <p:cNvSpPr txBox="1">
              <a:spLocks noChangeArrowheads="1"/>
            </p:cNvSpPr>
            <p:nvPr/>
          </p:nvSpPr>
          <p:spPr bwMode="auto">
            <a:xfrm>
              <a:off x="3321904" y="1484628"/>
              <a:ext cx="317327" cy="365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600" b="1" dirty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P</a:t>
              </a:r>
            </a:p>
          </p:txBody>
        </p:sp>
        <p:cxnSp>
          <p:nvCxnSpPr>
            <p:cNvPr id="25" name="Connecteur droit 168"/>
            <p:cNvCxnSpPr>
              <a:cxnSpLocks noChangeShapeType="1"/>
            </p:cNvCxnSpPr>
            <p:nvPr/>
          </p:nvCxnSpPr>
          <p:spPr bwMode="auto">
            <a:xfrm>
              <a:off x="3231677" y="1687173"/>
              <a:ext cx="142799" cy="0"/>
            </a:xfrm>
            <a:prstGeom prst="line">
              <a:avLst/>
            </a:prstGeom>
            <a:noFill/>
            <a:ln w="28575" cap="rnd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6" name="Connecteur droit 170"/>
            <p:cNvCxnSpPr>
              <a:cxnSpLocks noChangeShapeType="1"/>
            </p:cNvCxnSpPr>
            <p:nvPr/>
          </p:nvCxnSpPr>
          <p:spPr bwMode="auto">
            <a:xfrm rot="5400000">
              <a:off x="3375871" y="1877752"/>
              <a:ext cx="124523" cy="0"/>
            </a:xfrm>
            <a:prstGeom prst="line">
              <a:avLst/>
            </a:prstGeom>
            <a:noFill/>
            <a:ln w="28575" cap="rnd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7" name="Connecteur droit 171"/>
            <p:cNvCxnSpPr>
              <a:cxnSpLocks noChangeShapeType="1"/>
            </p:cNvCxnSpPr>
            <p:nvPr/>
          </p:nvCxnSpPr>
          <p:spPr bwMode="auto">
            <a:xfrm rot="5400000">
              <a:off x="3420475" y="1877752"/>
              <a:ext cx="124523" cy="0"/>
            </a:xfrm>
            <a:prstGeom prst="line">
              <a:avLst/>
            </a:prstGeom>
            <a:noFill/>
            <a:ln w="28575" cap="rnd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8" name="ZoneTexte 181"/>
            <p:cNvSpPr txBox="1">
              <a:spLocks noChangeArrowheads="1"/>
            </p:cNvSpPr>
            <p:nvPr/>
          </p:nvSpPr>
          <p:spPr bwMode="auto">
            <a:xfrm>
              <a:off x="3291528" y="1085234"/>
              <a:ext cx="351729" cy="365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600" b="1" dirty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O</a:t>
              </a:r>
            </a:p>
          </p:txBody>
        </p:sp>
        <p:cxnSp>
          <p:nvCxnSpPr>
            <p:cNvPr id="29" name="Connecteur droit 184"/>
            <p:cNvCxnSpPr>
              <a:cxnSpLocks noChangeShapeType="1"/>
            </p:cNvCxnSpPr>
            <p:nvPr/>
          </p:nvCxnSpPr>
          <p:spPr bwMode="auto">
            <a:xfrm rot="5400000">
              <a:off x="3378826" y="1487698"/>
              <a:ext cx="146728" cy="0"/>
            </a:xfrm>
            <a:prstGeom prst="line">
              <a:avLst/>
            </a:prstGeom>
            <a:noFill/>
            <a:ln w="28575" cap="rnd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0" name="Connecteur droit 187"/>
            <p:cNvCxnSpPr>
              <a:cxnSpLocks noChangeShapeType="1"/>
            </p:cNvCxnSpPr>
            <p:nvPr/>
          </p:nvCxnSpPr>
          <p:spPr bwMode="auto">
            <a:xfrm rot="10800000">
              <a:off x="3555419" y="1238856"/>
              <a:ext cx="88037" cy="0"/>
            </a:xfrm>
            <a:prstGeom prst="line">
              <a:avLst/>
            </a:prstGeom>
            <a:noFill/>
            <a:ln w="28575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1" name="Connecteur droit 190"/>
            <p:cNvCxnSpPr>
              <a:cxnSpLocks noChangeShapeType="1"/>
            </p:cNvCxnSpPr>
            <p:nvPr/>
          </p:nvCxnSpPr>
          <p:spPr bwMode="auto">
            <a:xfrm rot="10800000">
              <a:off x="3839321" y="1602638"/>
              <a:ext cx="88037" cy="0"/>
            </a:xfrm>
            <a:prstGeom prst="line">
              <a:avLst/>
            </a:prstGeom>
            <a:noFill/>
            <a:ln w="28575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2" name="Connecteur droit 168"/>
            <p:cNvCxnSpPr>
              <a:cxnSpLocks noChangeShapeType="1"/>
            </p:cNvCxnSpPr>
            <p:nvPr/>
          </p:nvCxnSpPr>
          <p:spPr bwMode="auto">
            <a:xfrm>
              <a:off x="3555418" y="1691961"/>
              <a:ext cx="125527" cy="0"/>
            </a:xfrm>
            <a:prstGeom prst="line">
              <a:avLst/>
            </a:prstGeom>
            <a:noFill/>
            <a:ln w="28575" cap="rnd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192096" y="242247"/>
            <a:ext cx="65937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3. Formation du pyruvate et production d’un 2</a:t>
            </a:r>
            <a:r>
              <a:rPr lang="fr-FR" sz="2000" b="1" baseline="30000" dirty="0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ème</a:t>
            </a:r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 ATP</a:t>
            </a:r>
          </a:p>
        </p:txBody>
      </p:sp>
      <p:grpSp>
        <p:nvGrpSpPr>
          <p:cNvPr id="104" name="Grouper 103"/>
          <p:cNvGrpSpPr/>
          <p:nvPr/>
        </p:nvGrpSpPr>
        <p:grpSpPr>
          <a:xfrm>
            <a:off x="1718629" y="2939645"/>
            <a:ext cx="5906725" cy="2395148"/>
            <a:chOff x="1718629" y="2939645"/>
            <a:chExt cx="5906725" cy="2395148"/>
          </a:xfrm>
        </p:grpSpPr>
        <p:cxnSp>
          <p:nvCxnSpPr>
            <p:cNvPr id="33" name="Connecteur droit avec flèche 32"/>
            <p:cNvCxnSpPr/>
            <p:nvPr/>
          </p:nvCxnSpPr>
          <p:spPr>
            <a:xfrm>
              <a:off x="4360000" y="2968685"/>
              <a:ext cx="0" cy="791692"/>
            </a:xfrm>
            <a:prstGeom prst="straightConnector1">
              <a:avLst/>
            </a:prstGeom>
            <a:ln w="57150" cap="rnd" cmpd="sng">
              <a:solidFill>
                <a:schemeClr val="bg2">
                  <a:lumMod val="50000"/>
                </a:schemeClr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/>
            <p:cNvCxnSpPr/>
            <p:nvPr/>
          </p:nvCxnSpPr>
          <p:spPr>
            <a:xfrm flipV="1">
              <a:off x="4251040" y="2939645"/>
              <a:ext cx="0" cy="791692"/>
            </a:xfrm>
            <a:prstGeom prst="straightConnector1">
              <a:avLst/>
            </a:prstGeom>
            <a:ln w="57150" cap="rnd" cmpd="sng">
              <a:solidFill>
                <a:schemeClr val="bg2">
                  <a:lumMod val="50000"/>
                </a:schemeClr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ZoneTexte 34"/>
            <p:cNvSpPr txBox="1"/>
            <p:nvPr/>
          </p:nvSpPr>
          <p:spPr>
            <a:xfrm>
              <a:off x="2482185" y="3186711"/>
              <a:ext cx="2184200" cy="294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60"/>
                </a:lnSpc>
              </a:pPr>
              <a:r>
                <a:rPr lang="fr-FR" b="1" dirty="0" err="1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Enolase</a:t>
              </a:r>
              <a:endParaRPr lang="fr-FR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4666385" y="2987277"/>
              <a:ext cx="2958969" cy="294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60"/>
                </a:lnSpc>
              </a:pPr>
              <a:r>
                <a:rPr lang="fr-FR" b="1" dirty="0" err="1">
                  <a:solidFill>
                    <a:schemeClr val="bg2">
                      <a:lumMod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Enolisation</a:t>
              </a:r>
              <a:r>
                <a:rPr lang="fr-FR" b="1" dirty="0">
                  <a:solidFill>
                    <a:schemeClr val="bg2">
                      <a:lumMod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 (déshydratation)</a:t>
              </a: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4162979" y="4057184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C</a:t>
              </a: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3875652" y="3823484"/>
              <a:ext cx="3257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O</a:t>
              </a:r>
            </a:p>
          </p:txBody>
        </p:sp>
        <p:grpSp>
          <p:nvGrpSpPr>
            <p:cNvPr id="40" name="Groupe 208"/>
            <p:cNvGrpSpPr/>
            <p:nvPr/>
          </p:nvGrpSpPr>
          <p:grpSpPr>
            <a:xfrm rot="13207723" flipH="1">
              <a:off x="4116491" y="4107074"/>
              <a:ext cx="144242" cy="49761"/>
              <a:chOff x="1394900" y="3630526"/>
              <a:chExt cx="180242" cy="49761"/>
            </a:xfrm>
          </p:grpSpPr>
          <p:cxnSp>
            <p:nvCxnSpPr>
              <p:cNvPr id="41" name="Connecteur droit 40"/>
              <p:cNvCxnSpPr/>
              <p:nvPr/>
            </p:nvCxnSpPr>
            <p:spPr bwMode="auto">
              <a:xfrm rot="10800000">
                <a:off x="1394900" y="3630526"/>
                <a:ext cx="180000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" name="Connecteur droit 41"/>
              <p:cNvCxnSpPr/>
              <p:nvPr/>
            </p:nvCxnSpPr>
            <p:spPr bwMode="auto">
              <a:xfrm rot="10800000">
                <a:off x="1395142" y="3680286"/>
                <a:ext cx="180000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43" name="ZoneTexte 42"/>
            <p:cNvSpPr txBox="1"/>
            <p:nvPr/>
          </p:nvSpPr>
          <p:spPr>
            <a:xfrm>
              <a:off x="4448819" y="3826105"/>
              <a:ext cx="4528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OH</a:t>
              </a:r>
            </a:p>
          </p:txBody>
        </p:sp>
        <p:cxnSp>
          <p:nvCxnSpPr>
            <p:cNvPr id="44" name="Connecteur droit 43"/>
            <p:cNvCxnSpPr/>
            <p:nvPr/>
          </p:nvCxnSpPr>
          <p:spPr bwMode="auto">
            <a:xfrm rot="5400000">
              <a:off x="4203273" y="4452120"/>
              <a:ext cx="215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Connecteur droit 45"/>
            <p:cNvCxnSpPr/>
            <p:nvPr/>
          </p:nvCxnSpPr>
          <p:spPr bwMode="auto">
            <a:xfrm rot="10800000">
              <a:off x="4392900" y="4658273"/>
              <a:ext cx="215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8" name="ZoneTexte 47"/>
            <p:cNvSpPr txBox="1"/>
            <p:nvPr/>
          </p:nvSpPr>
          <p:spPr>
            <a:xfrm>
              <a:off x="4173737" y="4468464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C</a:t>
              </a:r>
            </a:p>
          </p:txBody>
        </p:sp>
        <p:cxnSp>
          <p:nvCxnSpPr>
            <p:cNvPr id="49" name="Connecteur droit 48"/>
            <p:cNvCxnSpPr/>
            <p:nvPr/>
          </p:nvCxnSpPr>
          <p:spPr bwMode="auto">
            <a:xfrm rot="5400000">
              <a:off x="4197047" y="4856040"/>
              <a:ext cx="215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0" name="Rectangle 49"/>
            <p:cNvSpPr/>
            <p:nvPr/>
          </p:nvSpPr>
          <p:spPr>
            <a:xfrm>
              <a:off x="4168361" y="4894366"/>
              <a:ext cx="49244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6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CH</a:t>
              </a:r>
              <a:r>
                <a:rPr lang="fr-FR" sz="1600" b="1" baseline="-25000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2</a:t>
              </a:r>
              <a:endPara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089202" y="4187789"/>
              <a:ext cx="2756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1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094722" y="4616669"/>
              <a:ext cx="2756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2</a:t>
              </a:r>
            </a:p>
          </p:txBody>
        </p:sp>
        <p:cxnSp>
          <p:nvCxnSpPr>
            <p:cNvPr id="53" name="Connecteur droit 52"/>
            <p:cNvCxnSpPr/>
            <p:nvPr/>
          </p:nvCxnSpPr>
          <p:spPr bwMode="auto">
            <a:xfrm rot="19192277">
              <a:off x="4382568" y="4112993"/>
              <a:ext cx="144048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4" name="ZoneTexte 53"/>
            <p:cNvSpPr txBox="1"/>
            <p:nvPr/>
          </p:nvSpPr>
          <p:spPr>
            <a:xfrm>
              <a:off x="1718629" y="4498126"/>
              <a:ext cx="2300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phospho</a:t>
              </a:r>
              <a:r>
                <a:rPr lang="fr-FR" b="1" dirty="0" err="1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énol</a:t>
              </a:r>
              <a:r>
                <a:rPr lang="fr-FR" b="1" dirty="0" err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pyruvate</a:t>
              </a:r>
              <a:endParaRPr lang="fr-FR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55" name="Grouper 54"/>
            <p:cNvGrpSpPr/>
            <p:nvPr/>
          </p:nvGrpSpPr>
          <p:grpSpPr>
            <a:xfrm>
              <a:off x="4544223" y="4104059"/>
              <a:ext cx="938640" cy="1042574"/>
              <a:chOff x="2949358" y="1085234"/>
              <a:chExt cx="1013563" cy="1125788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2949358" y="1483477"/>
                <a:ext cx="351729" cy="365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600" b="1" dirty="0">
                    <a:latin typeface="Calibri" pitchFamily="34" charset="0"/>
                    <a:cs typeface="Calibri" pitchFamily="34" charset="0"/>
                  </a:rPr>
                  <a:t>O</a:t>
                </a:r>
              </a:p>
            </p:txBody>
          </p:sp>
          <p:sp>
            <p:nvSpPr>
              <p:cNvPr id="57" name="ZoneTexte 178"/>
              <p:cNvSpPr txBox="1">
                <a:spLocks noChangeArrowheads="1"/>
              </p:cNvSpPr>
              <p:nvPr/>
            </p:nvSpPr>
            <p:spPr bwMode="auto">
              <a:xfrm>
                <a:off x="3297058" y="1845446"/>
                <a:ext cx="351729" cy="365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600" b="1" dirty="0">
                    <a:latin typeface="Calibri" charset="0"/>
                    <a:cs typeface="Calibri" charset="0"/>
                  </a:rPr>
                  <a:t>O</a:t>
                </a:r>
              </a:p>
            </p:txBody>
          </p:sp>
          <p:sp>
            <p:nvSpPr>
              <p:cNvPr id="58" name="ZoneTexte 160"/>
              <p:cNvSpPr txBox="1">
                <a:spLocks noChangeArrowheads="1"/>
              </p:cNvSpPr>
              <p:nvPr/>
            </p:nvSpPr>
            <p:spPr bwMode="auto">
              <a:xfrm>
                <a:off x="3611192" y="1482234"/>
                <a:ext cx="351729" cy="365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600" b="1" dirty="0">
                    <a:latin typeface="Calibri" charset="0"/>
                    <a:cs typeface="Calibri" charset="0"/>
                  </a:rPr>
                  <a:t>O</a:t>
                </a:r>
              </a:p>
            </p:txBody>
          </p:sp>
          <p:sp>
            <p:nvSpPr>
              <p:cNvPr id="59" name="ZoneTexte 161"/>
              <p:cNvSpPr txBox="1">
                <a:spLocks noChangeArrowheads="1"/>
              </p:cNvSpPr>
              <p:nvPr/>
            </p:nvSpPr>
            <p:spPr bwMode="auto">
              <a:xfrm>
                <a:off x="3321904" y="1484628"/>
                <a:ext cx="317327" cy="365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600" b="1" dirty="0">
                    <a:latin typeface="Calibri" charset="0"/>
                    <a:cs typeface="Calibri" charset="0"/>
                  </a:rPr>
                  <a:t>P</a:t>
                </a:r>
              </a:p>
            </p:txBody>
          </p:sp>
          <p:cxnSp>
            <p:nvCxnSpPr>
              <p:cNvPr id="61" name="Connecteur droit 170"/>
              <p:cNvCxnSpPr>
                <a:cxnSpLocks noChangeShapeType="1"/>
              </p:cNvCxnSpPr>
              <p:nvPr/>
            </p:nvCxnSpPr>
            <p:spPr bwMode="auto">
              <a:xfrm rot="5400000">
                <a:off x="3375871" y="1877752"/>
                <a:ext cx="124523" cy="0"/>
              </a:xfrm>
              <a:prstGeom prst="line">
                <a:avLst/>
              </a:prstGeom>
              <a:noFill/>
              <a:ln w="28575" cap="rnd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62" name="Connecteur droit 171"/>
              <p:cNvCxnSpPr>
                <a:cxnSpLocks noChangeShapeType="1"/>
              </p:cNvCxnSpPr>
              <p:nvPr/>
            </p:nvCxnSpPr>
            <p:spPr bwMode="auto">
              <a:xfrm rot="5400000">
                <a:off x="3420475" y="1877752"/>
                <a:ext cx="124523" cy="0"/>
              </a:xfrm>
              <a:prstGeom prst="line">
                <a:avLst/>
              </a:prstGeom>
              <a:noFill/>
              <a:ln w="28575" cap="rnd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63" name="ZoneTexte 181"/>
              <p:cNvSpPr txBox="1">
                <a:spLocks noChangeArrowheads="1"/>
              </p:cNvSpPr>
              <p:nvPr/>
            </p:nvSpPr>
            <p:spPr bwMode="auto">
              <a:xfrm>
                <a:off x="3291528" y="1085234"/>
                <a:ext cx="351729" cy="365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600" b="1" dirty="0">
                    <a:latin typeface="Calibri" charset="0"/>
                    <a:cs typeface="Calibri" charset="0"/>
                  </a:rPr>
                  <a:t>O</a:t>
                </a:r>
              </a:p>
            </p:txBody>
          </p:sp>
          <p:cxnSp>
            <p:nvCxnSpPr>
              <p:cNvPr id="64" name="Connecteur droit 184"/>
              <p:cNvCxnSpPr>
                <a:cxnSpLocks noChangeShapeType="1"/>
              </p:cNvCxnSpPr>
              <p:nvPr/>
            </p:nvCxnSpPr>
            <p:spPr bwMode="auto">
              <a:xfrm rot="5400000">
                <a:off x="3378826" y="1487698"/>
                <a:ext cx="146728" cy="0"/>
              </a:xfrm>
              <a:prstGeom prst="line">
                <a:avLst/>
              </a:prstGeom>
              <a:noFill/>
              <a:ln w="28575" cap="rnd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65" name="Connecteur droit 187"/>
              <p:cNvCxnSpPr>
                <a:cxnSpLocks noChangeShapeType="1"/>
              </p:cNvCxnSpPr>
              <p:nvPr/>
            </p:nvCxnSpPr>
            <p:spPr bwMode="auto">
              <a:xfrm rot="10800000">
                <a:off x="3555419" y="1238856"/>
                <a:ext cx="88037" cy="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66" name="Connecteur droit 190"/>
              <p:cNvCxnSpPr>
                <a:cxnSpLocks noChangeShapeType="1"/>
              </p:cNvCxnSpPr>
              <p:nvPr/>
            </p:nvCxnSpPr>
            <p:spPr bwMode="auto">
              <a:xfrm rot="10800000">
                <a:off x="3839321" y="1602638"/>
                <a:ext cx="88037" cy="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67" name="Connecteur droit 168"/>
              <p:cNvCxnSpPr>
                <a:cxnSpLocks noChangeShapeType="1"/>
              </p:cNvCxnSpPr>
              <p:nvPr/>
            </p:nvCxnSpPr>
            <p:spPr bwMode="auto">
              <a:xfrm>
                <a:off x="3555418" y="1691961"/>
                <a:ext cx="125527" cy="0"/>
              </a:xfrm>
              <a:prstGeom prst="line">
                <a:avLst/>
              </a:prstGeom>
              <a:noFill/>
              <a:ln w="28575" cap="rnd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cxnSp>
          <p:nvCxnSpPr>
            <p:cNvPr id="98" name="Connecteur droit 97"/>
            <p:cNvCxnSpPr/>
            <p:nvPr/>
          </p:nvCxnSpPr>
          <p:spPr bwMode="auto">
            <a:xfrm rot="5400000">
              <a:off x="4244497" y="4856040"/>
              <a:ext cx="215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9" name="Rectangle 98"/>
            <p:cNvSpPr/>
            <p:nvPr/>
          </p:nvSpPr>
          <p:spPr>
            <a:xfrm>
              <a:off x="4089264" y="5027016"/>
              <a:ext cx="2756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3</a:t>
              </a:r>
            </a:p>
          </p:txBody>
        </p:sp>
        <p:grpSp>
          <p:nvGrpSpPr>
            <p:cNvPr id="100" name="Grouper 99"/>
            <p:cNvGrpSpPr/>
            <p:nvPr/>
          </p:nvGrpSpPr>
          <p:grpSpPr>
            <a:xfrm rot="7492238" flipV="1">
              <a:off x="4442684" y="2963104"/>
              <a:ext cx="299755" cy="567307"/>
              <a:chOff x="2321399" y="3232197"/>
              <a:chExt cx="299755" cy="567307"/>
            </a:xfrm>
            <a:solidFill>
              <a:srgbClr val="7F7F7F"/>
            </a:solidFill>
          </p:grpSpPr>
          <p:sp>
            <p:nvSpPr>
              <p:cNvPr id="101" name="Arc plein 100"/>
              <p:cNvSpPr/>
              <p:nvPr/>
            </p:nvSpPr>
            <p:spPr>
              <a:xfrm>
                <a:off x="2321399" y="3232197"/>
                <a:ext cx="299755" cy="567307"/>
              </a:xfrm>
              <a:prstGeom prst="blockArc">
                <a:avLst>
                  <a:gd name="adj1" fmla="val 16646273"/>
                  <a:gd name="adj2" fmla="val 21243701"/>
                  <a:gd name="adj3" fmla="val 10723"/>
                </a:avLst>
              </a:prstGeom>
              <a:grpFill/>
              <a:ln w="28575">
                <a:solidFill>
                  <a:srgbClr val="948A54"/>
                </a:solidFill>
                <a:tailEnd type="stealth" w="lg" len="lg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02" name="Connecteur droit 101"/>
              <p:cNvCxnSpPr/>
              <p:nvPr/>
            </p:nvCxnSpPr>
            <p:spPr>
              <a:xfrm>
                <a:off x="2604069" y="3532816"/>
                <a:ext cx="0" cy="73781"/>
              </a:xfrm>
              <a:prstGeom prst="line">
                <a:avLst/>
              </a:prstGeom>
              <a:grpFill/>
              <a:ln w="28575" cmpd="sng">
                <a:solidFill>
                  <a:srgbClr val="948A54"/>
                </a:solidFill>
                <a:tailEnd type="stealth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3" name="Rectangle 102"/>
            <p:cNvSpPr/>
            <p:nvPr/>
          </p:nvSpPr>
          <p:spPr>
            <a:xfrm>
              <a:off x="4524755" y="3198966"/>
              <a:ext cx="52219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600" b="1" dirty="0">
                  <a:solidFill>
                    <a:srgbClr val="C00000"/>
                  </a:solidFill>
                </a:rPr>
                <a:t>H</a:t>
              </a:r>
              <a:r>
                <a:rPr lang="fr-FR" sz="1600" b="1" baseline="-25000" dirty="0">
                  <a:solidFill>
                    <a:srgbClr val="C00000"/>
                  </a:solidFill>
                </a:rPr>
                <a:t>2</a:t>
              </a:r>
              <a:r>
                <a:rPr lang="fr-FR" sz="1600" b="1" dirty="0">
                  <a:solidFill>
                    <a:srgbClr val="C00000"/>
                  </a:solidFill>
                </a:rPr>
                <a:t>O</a:t>
              </a:r>
              <a:endParaRPr lang="fr-FR" sz="1600" b="1" baseline="30000" dirty="0">
                <a:solidFill>
                  <a:srgbClr val="C00000"/>
                </a:solidFill>
              </a:endParaRPr>
            </a:p>
          </p:txBody>
        </p:sp>
      </p:grpSp>
      <p:sp>
        <p:nvSpPr>
          <p:cNvPr id="73" name="Rectangle 72"/>
          <p:cNvSpPr/>
          <p:nvPr/>
        </p:nvSpPr>
        <p:spPr>
          <a:xfrm>
            <a:off x="4710174" y="4458267"/>
            <a:ext cx="338554" cy="461665"/>
          </a:xfrm>
          <a:prstGeom prst="rect">
            <a:avLst/>
          </a:prstGeom>
          <a:noFill/>
          <a:ln w="28575" cmpd="sng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~</a:t>
            </a:r>
            <a:endParaRPr lang="fr-FR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53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ZoneTexte 160"/>
          <p:cNvSpPr txBox="1">
            <a:spLocks noChangeArrowheads="1"/>
          </p:cNvSpPr>
          <p:nvPr/>
        </p:nvSpPr>
        <p:spPr bwMode="auto">
          <a:xfrm>
            <a:off x="5157134" y="2141602"/>
            <a:ext cx="3257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b="1" dirty="0">
                <a:solidFill>
                  <a:srgbClr val="C00000"/>
                </a:solidFill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63" name="ZoneTexte 181"/>
          <p:cNvSpPr txBox="1">
            <a:spLocks noChangeArrowheads="1"/>
          </p:cNvSpPr>
          <p:nvPr/>
        </p:nvSpPr>
        <p:spPr bwMode="auto">
          <a:xfrm>
            <a:off x="4861100" y="1773947"/>
            <a:ext cx="3257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b="1" dirty="0">
                <a:solidFill>
                  <a:srgbClr val="C00000"/>
                </a:solidFill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7" name="Rectangle 6"/>
          <p:cNvSpPr/>
          <p:nvPr/>
        </p:nvSpPr>
        <p:spPr>
          <a:xfrm>
            <a:off x="4084003" y="2689872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2261790" y="3186711"/>
            <a:ext cx="2184200" cy="294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60"/>
              </a:lnSpc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Pyruvate kinase</a:t>
            </a: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192096" y="242247"/>
            <a:ext cx="65937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5. Formation du pyruvate et production d’un 2</a:t>
            </a:r>
            <a:r>
              <a:rPr lang="fr-FR" sz="2000" b="1" baseline="30000" dirty="0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ème</a:t>
            </a:r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 ATP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4162979" y="1727072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3875652" y="1493372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</a:t>
            </a:r>
          </a:p>
        </p:txBody>
      </p:sp>
      <p:grpSp>
        <p:nvGrpSpPr>
          <p:cNvPr id="40" name="Groupe 208"/>
          <p:cNvGrpSpPr/>
          <p:nvPr/>
        </p:nvGrpSpPr>
        <p:grpSpPr>
          <a:xfrm rot="13207723" flipH="1">
            <a:off x="4116491" y="1776962"/>
            <a:ext cx="144242" cy="49761"/>
            <a:chOff x="1394900" y="3630526"/>
            <a:chExt cx="180242" cy="49761"/>
          </a:xfrm>
        </p:grpSpPr>
        <p:cxnSp>
          <p:nvCxnSpPr>
            <p:cNvPr id="41" name="Connecteur droit 40"/>
            <p:cNvCxnSpPr/>
            <p:nvPr/>
          </p:nvCxnSpPr>
          <p:spPr bwMode="auto">
            <a:xfrm rot="10800000">
              <a:off x="1394900" y="3630526"/>
              <a:ext cx="180000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Connecteur droit 41"/>
            <p:cNvCxnSpPr/>
            <p:nvPr/>
          </p:nvCxnSpPr>
          <p:spPr bwMode="auto">
            <a:xfrm rot="10800000">
              <a:off x="1395142" y="3680286"/>
              <a:ext cx="180000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3" name="ZoneTexte 42"/>
          <p:cNvSpPr txBox="1"/>
          <p:nvPr/>
        </p:nvSpPr>
        <p:spPr>
          <a:xfrm>
            <a:off x="4448819" y="1495993"/>
            <a:ext cx="4528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OH</a:t>
            </a:r>
          </a:p>
        </p:txBody>
      </p:sp>
      <p:cxnSp>
        <p:nvCxnSpPr>
          <p:cNvPr id="44" name="Connecteur droit 43"/>
          <p:cNvCxnSpPr/>
          <p:nvPr/>
        </p:nvCxnSpPr>
        <p:spPr bwMode="auto">
          <a:xfrm rot="5400000">
            <a:off x="4203273" y="2122008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Connecteur droit 45"/>
          <p:cNvCxnSpPr/>
          <p:nvPr/>
        </p:nvCxnSpPr>
        <p:spPr bwMode="auto">
          <a:xfrm rot="10800000">
            <a:off x="4392900" y="2328161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ZoneTexte 47"/>
          <p:cNvSpPr txBox="1"/>
          <p:nvPr/>
        </p:nvSpPr>
        <p:spPr>
          <a:xfrm>
            <a:off x="4173737" y="2138352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cxnSp>
        <p:nvCxnSpPr>
          <p:cNvPr id="49" name="Connecteur droit 48"/>
          <p:cNvCxnSpPr/>
          <p:nvPr/>
        </p:nvCxnSpPr>
        <p:spPr bwMode="auto">
          <a:xfrm rot="5400000">
            <a:off x="4197047" y="2525928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0" name="Rectangle 49"/>
          <p:cNvSpPr/>
          <p:nvPr/>
        </p:nvSpPr>
        <p:spPr>
          <a:xfrm>
            <a:off x="4168361" y="2564254"/>
            <a:ext cx="4924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CH</a:t>
            </a:r>
            <a:r>
              <a:rPr lang="fr-FR" sz="1600" b="1" baseline="-25000" dirty="0">
                <a:latin typeface="Calibri" pitchFamily="34" charset="0"/>
                <a:cs typeface="Calibri" pitchFamily="34" charset="0"/>
              </a:rPr>
              <a:t>2</a:t>
            </a:r>
            <a:endParaRPr lang="fr-FR" sz="1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089202" y="1857677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094722" y="2286557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cxnSp>
        <p:nvCxnSpPr>
          <p:cNvPr id="53" name="Connecteur droit 52"/>
          <p:cNvCxnSpPr/>
          <p:nvPr/>
        </p:nvCxnSpPr>
        <p:spPr bwMode="auto">
          <a:xfrm rot="19192277">
            <a:off x="4382568" y="1782881"/>
            <a:ext cx="144048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ZoneTexte 53"/>
          <p:cNvSpPr txBox="1"/>
          <p:nvPr/>
        </p:nvSpPr>
        <p:spPr>
          <a:xfrm>
            <a:off x="1718629" y="2168014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phospho</a:t>
            </a:r>
            <a:r>
              <a:rPr lang="fr-FR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énol</a:t>
            </a:r>
            <a:r>
              <a:rPr lang="fr-FR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pyruvate</a:t>
            </a:r>
            <a:endParaRPr lang="fr-FR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544223" y="2142753"/>
            <a:ext cx="3257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O</a:t>
            </a:r>
          </a:p>
        </p:txBody>
      </p:sp>
      <p:sp>
        <p:nvSpPr>
          <p:cNvPr id="57" name="ZoneTexte 178"/>
          <p:cNvSpPr txBox="1">
            <a:spLocks noChangeArrowheads="1"/>
          </p:cNvSpPr>
          <p:nvPr/>
        </p:nvSpPr>
        <p:spPr bwMode="auto">
          <a:xfrm>
            <a:off x="4866221" y="2477967"/>
            <a:ext cx="3257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b="1" dirty="0">
                <a:solidFill>
                  <a:srgbClr val="C00000"/>
                </a:solidFill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59" name="ZoneTexte 161"/>
          <p:cNvSpPr txBox="1">
            <a:spLocks noChangeArrowheads="1"/>
          </p:cNvSpPr>
          <p:nvPr/>
        </p:nvSpPr>
        <p:spPr bwMode="auto">
          <a:xfrm>
            <a:off x="4889230" y="2143819"/>
            <a:ext cx="2938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b="1" dirty="0">
                <a:solidFill>
                  <a:srgbClr val="C00000"/>
                </a:solidFill>
                <a:latin typeface="Calibri" charset="0"/>
                <a:cs typeface="Calibri" charset="0"/>
              </a:rPr>
              <a:t>P</a:t>
            </a:r>
          </a:p>
        </p:txBody>
      </p:sp>
      <p:cxnSp>
        <p:nvCxnSpPr>
          <p:cNvPr id="61" name="Connecteur droit 170"/>
          <p:cNvCxnSpPr>
            <a:cxnSpLocks noChangeShapeType="1"/>
          </p:cNvCxnSpPr>
          <p:nvPr/>
        </p:nvCxnSpPr>
        <p:spPr bwMode="auto">
          <a:xfrm rot="5400000">
            <a:off x="4939208" y="2507885"/>
            <a:ext cx="115319" cy="0"/>
          </a:xfrm>
          <a:prstGeom prst="line">
            <a:avLst/>
          </a:prstGeom>
          <a:noFill/>
          <a:ln w="28575" cap="rnd" cmpd="sng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2" name="Connecteur droit 171"/>
          <p:cNvCxnSpPr>
            <a:cxnSpLocks noChangeShapeType="1"/>
          </p:cNvCxnSpPr>
          <p:nvPr/>
        </p:nvCxnSpPr>
        <p:spPr bwMode="auto">
          <a:xfrm rot="5400000">
            <a:off x="4980515" y="2507885"/>
            <a:ext cx="115319" cy="0"/>
          </a:xfrm>
          <a:prstGeom prst="line">
            <a:avLst/>
          </a:prstGeom>
          <a:noFill/>
          <a:ln w="28575" cap="rnd" cmpd="sng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4" name="Connecteur droit 184"/>
          <p:cNvCxnSpPr>
            <a:cxnSpLocks noChangeShapeType="1"/>
          </p:cNvCxnSpPr>
          <p:nvPr/>
        </p:nvCxnSpPr>
        <p:spPr bwMode="auto">
          <a:xfrm rot="5400000">
            <a:off x="4941944" y="2146662"/>
            <a:ext cx="135882" cy="0"/>
          </a:xfrm>
          <a:prstGeom prst="line">
            <a:avLst/>
          </a:prstGeom>
          <a:noFill/>
          <a:ln w="28575" cap="rnd" cmpd="sng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5" name="Connecteur droit 187"/>
          <p:cNvCxnSpPr>
            <a:cxnSpLocks noChangeShapeType="1"/>
          </p:cNvCxnSpPr>
          <p:nvPr/>
        </p:nvCxnSpPr>
        <p:spPr bwMode="auto">
          <a:xfrm rot="10800000">
            <a:off x="5105484" y="1916214"/>
            <a:ext cx="81529" cy="0"/>
          </a:xfrm>
          <a:prstGeom prst="line">
            <a:avLst/>
          </a:prstGeom>
          <a:noFill/>
          <a:ln w="28575" cmpd="sng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6" name="Connecteur droit 190"/>
          <p:cNvCxnSpPr>
            <a:cxnSpLocks noChangeShapeType="1"/>
          </p:cNvCxnSpPr>
          <p:nvPr/>
        </p:nvCxnSpPr>
        <p:spPr bwMode="auto">
          <a:xfrm rot="10800000">
            <a:off x="5368400" y="2253106"/>
            <a:ext cx="81529" cy="0"/>
          </a:xfrm>
          <a:prstGeom prst="line">
            <a:avLst/>
          </a:prstGeom>
          <a:noFill/>
          <a:ln w="28575" cmpd="sng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7" name="Connecteur droit 168"/>
          <p:cNvCxnSpPr>
            <a:cxnSpLocks noChangeShapeType="1"/>
          </p:cNvCxnSpPr>
          <p:nvPr/>
        </p:nvCxnSpPr>
        <p:spPr bwMode="auto">
          <a:xfrm>
            <a:off x="5105483" y="2335827"/>
            <a:ext cx="116248" cy="0"/>
          </a:xfrm>
          <a:prstGeom prst="line">
            <a:avLst/>
          </a:prstGeom>
          <a:noFill/>
          <a:ln w="28575" cap="rnd" cmpd="sng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98" name="Connecteur droit 97"/>
          <p:cNvCxnSpPr/>
          <p:nvPr/>
        </p:nvCxnSpPr>
        <p:spPr bwMode="auto">
          <a:xfrm rot="5400000">
            <a:off x="4244497" y="2525928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68" name="Grouper 67"/>
          <p:cNvGrpSpPr/>
          <p:nvPr/>
        </p:nvGrpSpPr>
        <p:grpSpPr>
          <a:xfrm rot="5400000" flipV="1">
            <a:off x="4852964" y="2333940"/>
            <a:ext cx="755681" cy="1720844"/>
            <a:chOff x="2793116" y="3259844"/>
            <a:chExt cx="250081" cy="567307"/>
          </a:xfrm>
          <a:solidFill>
            <a:srgbClr val="7F7F7F"/>
          </a:solidFill>
        </p:grpSpPr>
        <p:sp>
          <p:nvSpPr>
            <p:cNvPr id="69" name="Arc plein 68"/>
            <p:cNvSpPr/>
            <p:nvPr/>
          </p:nvSpPr>
          <p:spPr>
            <a:xfrm>
              <a:off x="2793116" y="3259844"/>
              <a:ext cx="250081" cy="567307"/>
            </a:xfrm>
            <a:prstGeom prst="blockArc">
              <a:avLst>
                <a:gd name="adj1" fmla="val 8945606"/>
                <a:gd name="adj2" fmla="val 21243701"/>
                <a:gd name="adj3" fmla="val 10723"/>
              </a:avLst>
            </a:prstGeom>
            <a:grpFill/>
            <a:ln>
              <a:solidFill>
                <a:srgbClr val="948A5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70" name="Connecteur droit 69"/>
            <p:cNvCxnSpPr/>
            <p:nvPr/>
          </p:nvCxnSpPr>
          <p:spPr>
            <a:xfrm>
              <a:off x="3032070" y="3490232"/>
              <a:ext cx="0" cy="73781"/>
            </a:xfrm>
            <a:prstGeom prst="line">
              <a:avLst/>
            </a:prstGeom>
            <a:grpFill/>
            <a:ln w="38100" cmpd="sng">
              <a:solidFill>
                <a:srgbClr val="948A54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6" name="Connecteur droit 190"/>
          <p:cNvCxnSpPr>
            <a:cxnSpLocks noChangeShapeType="1"/>
          </p:cNvCxnSpPr>
          <p:nvPr/>
        </p:nvCxnSpPr>
        <p:spPr bwMode="auto">
          <a:xfrm rot="10800000">
            <a:off x="5372400" y="3694756"/>
            <a:ext cx="108000" cy="0"/>
          </a:xfrm>
          <a:prstGeom prst="line">
            <a:avLst/>
          </a:prstGeom>
          <a:noFill/>
          <a:ln w="28575" cmpd="sng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22" name="ZoneTexte 153"/>
          <p:cNvSpPr txBox="1">
            <a:spLocks noChangeArrowheads="1"/>
          </p:cNvSpPr>
          <p:nvPr/>
        </p:nvSpPr>
        <p:spPr bwMode="auto">
          <a:xfrm>
            <a:off x="7391062" y="3599897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25" name="ZoneTexte 156"/>
          <p:cNvSpPr txBox="1">
            <a:spLocks noChangeArrowheads="1"/>
          </p:cNvSpPr>
          <p:nvPr/>
        </p:nvSpPr>
        <p:spPr bwMode="auto">
          <a:xfrm>
            <a:off x="6740604" y="3599897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26" name="ZoneTexte 157"/>
          <p:cNvSpPr txBox="1">
            <a:spLocks noChangeArrowheads="1"/>
          </p:cNvSpPr>
          <p:nvPr/>
        </p:nvSpPr>
        <p:spPr bwMode="auto">
          <a:xfrm>
            <a:off x="7081850" y="3599897"/>
            <a:ext cx="28704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P</a:t>
            </a:r>
          </a:p>
        </p:txBody>
      </p:sp>
      <p:sp>
        <p:nvSpPr>
          <p:cNvPr id="127" name="ZoneTexte 158"/>
          <p:cNvSpPr txBox="1">
            <a:spLocks noChangeArrowheads="1"/>
          </p:cNvSpPr>
          <p:nvPr/>
        </p:nvSpPr>
        <p:spPr bwMode="auto">
          <a:xfrm>
            <a:off x="6063046" y="3604825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28" name="ZoneTexte 159"/>
          <p:cNvSpPr txBox="1">
            <a:spLocks noChangeArrowheads="1"/>
          </p:cNvSpPr>
          <p:nvPr/>
        </p:nvSpPr>
        <p:spPr bwMode="auto">
          <a:xfrm>
            <a:off x="6421536" y="3604825"/>
            <a:ext cx="28704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P</a:t>
            </a:r>
          </a:p>
        </p:txBody>
      </p:sp>
      <p:sp>
        <p:nvSpPr>
          <p:cNvPr id="129" name="ZoneTexte 160"/>
          <p:cNvSpPr txBox="1">
            <a:spLocks noChangeArrowheads="1"/>
          </p:cNvSpPr>
          <p:nvPr/>
        </p:nvSpPr>
        <p:spPr bwMode="auto">
          <a:xfrm>
            <a:off x="5386718" y="3599897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solidFill>
                  <a:srgbClr val="C00000"/>
                </a:solidFill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30" name="ZoneTexte 161"/>
          <p:cNvSpPr txBox="1">
            <a:spLocks noChangeArrowheads="1"/>
          </p:cNvSpPr>
          <p:nvPr/>
        </p:nvSpPr>
        <p:spPr bwMode="auto">
          <a:xfrm>
            <a:off x="5731659" y="3599897"/>
            <a:ext cx="28704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solidFill>
                  <a:srgbClr val="C00000"/>
                </a:solidFill>
                <a:latin typeface="Calibri" charset="0"/>
                <a:cs typeface="Calibri" charset="0"/>
              </a:rPr>
              <a:t>P</a:t>
            </a:r>
          </a:p>
        </p:txBody>
      </p:sp>
      <p:cxnSp>
        <p:nvCxnSpPr>
          <p:cNvPr id="131" name="Connecteur droit 163"/>
          <p:cNvCxnSpPr>
            <a:cxnSpLocks noChangeShapeType="1"/>
          </p:cNvCxnSpPr>
          <p:nvPr/>
        </p:nvCxnSpPr>
        <p:spPr bwMode="auto">
          <a:xfrm>
            <a:off x="7303596" y="3784686"/>
            <a:ext cx="153990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2" name="Connecteur droit 164"/>
          <p:cNvCxnSpPr>
            <a:cxnSpLocks noChangeShapeType="1"/>
          </p:cNvCxnSpPr>
          <p:nvPr/>
        </p:nvCxnSpPr>
        <p:spPr bwMode="auto">
          <a:xfrm>
            <a:off x="6990686" y="3784686"/>
            <a:ext cx="153990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3" name="Connecteur droit 166"/>
          <p:cNvCxnSpPr>
            <a:cxnSpLocks noChangeShapeType="1"/>
          </p:cNvCxnSpPr>
          <p:nvPr/>
        </p:nvCxnSpPr>
        <p:spPr bwMode="auto">
          <a:xfrm>
            <a:off x="6329142" y="3784686"/>
            <a:ext cx="153991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4" name="Connecteur droit 168"/>
          <p:cNvCxnSpPr>
            <a:cxnSpLocks noChangeShapeType="1"/>
          </p:cNvCxnSpPr>
          <p:nvPr/>
        </p:nvCxnSpPr>
        <p:spPr bwMode="auto">
          <a:xfrm>
            <a:off x="5649118" y="3784686"/>
            <a:ext cx="153991" cy="0"/>
          </a:xfrm>
          <a:prstGeom prst="line">
            <a:avLst/>
          </a:prstGeom>
          <a:noFill/>
          <a:ln w="22225" cap="rnd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135" name="Groupe 120"/>
          <p:cNvGrpSpPr>
            <a:grpSpLocks/>
          </p:cNvGrpSpPr>
          <p:nvPr/>
        </p:nvGrpSpPr>
        <p:grpSpPr bwMode="auto">
          <a:xfrm>
            <a:off x="5843763" y="3904183"/>
            <a:ext cx="36958" cy="152759"/>
            <a:chOff x="2547084" y="3303008"/>
            <a:chExt cx="47649" cy="198000"/>
          </a:xfrm>
        </p:grpSpPr>
        <p:cxnSp>
          <p:nvCxnSpPr>
            <p:cNvPr id="136" name="Connecteur droit 170"/>
            <p:cNvCxnSpPr>
              <a:cxnSpLocks noChangeShapeType="1"/>
            </p:cNvCxnSpPr>
            <p:nvPr/>
          </p:nvCxnSpPr>
          <p:spPr bwMode="auto">
            <a:xfrm rot="5400000">
              <a:off x="2448084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37" name="Connecteur droit 171"/>
            <p:cNvCxnSpPr>
              <a:cxnSpLocks noChangeShapeType="1"/>
            </p:cNvCxnSpPr>
            <p:nvPr/>
          </p:nvCxnSpPr>
          <p:spPr bwMode="auto">
            <a:xfrm rot="5400000">
              <a:off x="2495733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138" name="Groupe 121"/>
          <p:cNvGrpSpPr>
            <a:grpSpLocks/>
          </p:cNvGrpSpPr>
          <p:nvPr/>
        </p:nvGrpSpPr>
        <p:grpSpPr bwMode="auto">
          <a:xfrm>
            <a:off x="6542265" y="3904183"/>
            <a:ext cx="36958" cy="152759"/>
            <a:chOff x="2547084" y="3303008"/>
            <a:chExt cx="47649" cy="198000"/>
          </a:xfrm>
        </p:grpSpPr>
        <p:cxnSp>
          <p:nvCxnSpPr>
            <p:cNvPr id="139" name="Connecteur droit 173"/>
            <p:cNvCxnSpPr>
              <a:cxnSpLocks noChangeShapeType="1"/>
            </p:cNvCxnSpPr>
            <p:nvPr/>
          </p:nvCxnSpPr>
          <p:spPr bwMode="auto">
            <a:xfrm rot="5400000">
              <a:off x="2448084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40" name="Connecteur droit 174"/>
            <p:cNvCxnSpPr>
              <a:cxnSpLocks noChangeShapeType="1"/>
            </p:cNvCxnSpPr>
            <p:nvPr/>
          </p:nvCxnSpPr>
          <p:spPr bwMode="auto">
            <a:xfrm rot="5400000">
              <a:off x="2495733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141" name="Groupe 124"/>
          <p:cNvGrpSpPr>
            <a:grpSpLocks/>
          </p:cNvGrpSpPr>
          <p:nvPr/>
        </p:nvGrpSpPr>
        <p:grpSpPr bwMode="auto">
          <a:xfrm>
            <a:off x="7192722" y="3904183"/>
            <a:ext cx="36958" cy="152759"/>
            <a:chOff x="2547084" y="3303008"/>
            <a:chExt cx="47649" cy="198000"/>
          </a:xfrm>
        </p:grpSpPr>
        <p:cxnSp>
          <p:nvCxnSpPr>
            <p:cNvPr id="142" name="Connecteur droit 176"/>
            <p:cNvCxnSpPr>
              <a:cxnSpLocks noChangeShapeType="1"/>
            </p:cNvCxnSpPr>
            <p:nvPr/>
          </p:nvCxnSpPr>
          <p:spPr bwMode="auto">
            <a:xfrm rot="5400000">
              <a:off x="2448084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43" name="Connecteur droit 177"/>
            <p:cNvCxnSpPr>
              <a:cxnSpLocks noChangeShapeType="1"/>
            </p:cNvCxnSpPr>
            <p:nvPr/>
          </p:nvCxnSpPr>
          <p:spPr bwMode="auto">
            <a:xfrm rot="5400000">
              <a:off x="2495733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44" name="ZoneTexte 178"/>
          <p:cNvSpPr txBox="1">
            <a:spLocks noChangeArrowheads="1"/>
          </p:cNvSpPr>
          <p:nvPr/>
        </p:nvSpPr>
        <p:spPr bwMode="auto">
          <a:xfrm>
            <a:off x="5700859" y="3976867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solidFill>
                  <a:srgbClr val="C00000"/>
                </a:solidFill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45" name="ZoneTexte 179"/>
          <p:cNvSpPr txBox="1">
            <a:spLocks noChangeArrowheads="1"/>
          </p:cNvSpPr>
          <p:nvPr/>
        </p:nvSpPr>
        <p:spPr bwMode="auto">
          <a:xfrm>
            <a:off x="6403057" y="3976867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46" name="ZoneTexte 180"/>
          <p:cNvSpPr txBox="1">
            <a:spLocks noChangeArrowheads="1"/>
          </p:cNvSpPr>
          <p:nvPr/>
        </p:nvSpPr>
        <p:spPr bwMode="auto">
          <a:xfrm>
            <a:off x="7063370" y="3976867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47" name="ZoneTexte 181"/>
          <p:cNvSpPr txBox="1">
            <a:spLocks noChangeArrowheads="1"/>
          </p:cNvSpPr>
          <p:nvPr/>
        </p:nvSpPr>
        <p:spPr bwMode="auto">
          <a:xfrm>
            <a:off x="5704555" y="3221696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solidFill>
                  <a:srgbClr val="C00000"/>
                </a:solidFill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48" name="ZoneTexte 182"/>
          <p:cNvSpPr txBox="1">
            <a:spLocks noChangeArrowheads="1"/>
          </p:cNvSpPr>
          <p:nvPr/>
        </p:nvSpPr>
        <p:spPr bwMode="auto">
          <a:xfrm>
            <a:off x="6407985" y="3221696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49" name="ZoneTexte 183"/>
          <p:cNvSpPr txBox="1">
            <a:spLocks noChangeArrowheads="1"/>
          </p:cNvSpPr>
          <p:nvPr/>
        </p:nvSpPr>
        <p:spPr bwMode="auto">
          <a:xfrm>
            <a:off x="7068297" y="3221696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cxnSp>
        <p:nvCxnSpPr>
          <p:cNvPr id="150" name="Connecteur droit 184"/>
          <p:cNvCxnSpPr>
            <a:cxnSpLocks noChangeShapeType="1"/>
          </p:cNvCxnSpPr>
          <p:nvPr/>
        </p:nvCxnSpPr>
        <p:spPr bwMode="auto">
          <a:xfrm rot="5400000">
            <a:off x="5784630" y="3590042"/>
            <a:ext cx="152759" cy="0"/>
          </a:xfrm>
          <a:prstGeom prst="line">
            <a:avLst/>
          </a:prstGeom>
          <a:noFill/>
          <a:ln w="22225" cap="rnd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51" name="Connecteur droit 185"/>
          <p:cNvCxnSpPr>
            <a:cxnSpLocks noChangeShapeType="1"/>
          </p:cNvCxnSpPr>
          <p:nvPr/>
        </p:nvCxnSpPr>
        <p:spPr bwMode="auto">
          <a:xfrm rot="5400000">
            <a:off x="6488060" y="3590042"/>
            <a:ext cx="152759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52" name="Connecteur droit 186"/>
          <p:cNvCxnSpPr>
            <a:cxnSpLocks noChangeShapeType="1"/>
          </p:cNvCxnSpPr>
          <p:nvPr/>
        </p:nvCxnSpPr>
        <p:spPr bwMode="auto">
          <a:xfrm rot="5400000">
            <a:off x="7137285" y="3590042"/>
            <a:ext cx="152759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53" name="Connecteur droit 187"/>
          <p:cNvCxnSpPr>
            <a:cxnSpLocks noChangeShapeType="1"/>
          </p:cNvCxnSpPr>
          <p:nvPr/>
        </p:nvCxnSpPr>
        <p:spPr bwMode="auto">
          <a:xfrm rot="10800000">
            <a:off x="5936845" y="3328873"/>
            <a:ext cx="108000" cy="0"/>
          </a:xfrm>
          <a:prstGeom prst="line">
            <a:avLst/>
          </a:prstGeom>
          <a:noFill/>
          <a:ln w="28575" cmpd="sng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54" name="Connecteur droit 188"/>
          <p:cNvCxnSpPr>
            <a:cxnSpLocks noChangeShapeType="1"/>
          </p:cNvCxnSpPr>
          <p:nvPr/>
        </p:nvCxnSpPr>
        <p:spPr bwMode="auto">
          <a:xfrm rot="10800000">
            <a:off x="6654218" y="3328873"/>
            <a:ext cx="108000" cy="0"/>
          </a:xfrm>
          <a:prstGeom prst="line">
            <a:avLst/>
          </a:prstGeom>
          <a:noFill/>
          <a:ln w="28575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55" name="Connecteur droit 189"/>
          <p:cNvCxnSpPr>
            <a:cxnSpLocks noChangeShapeType="1"/>
          </p:cNvCxnSpPr>
          <p:nvPr/>
        </p:nvCxnSpPr>
        <p:spPr bwMode="auto">
          <a:xfrm rot="10800000">
            <a:off x="7308371" y="3328873"/>
            <a:ext cx="108000" cy="0"/>
          </a:xfrm>
          <a:prstGeom prst="line">
            <a:avLst/>
          </a:prstGeom>
          <a:noFill/>
          <a:ln w="28575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60" name="Rectangle 159"/>
          <p:cNvSpPr/>
          <p:nvPr/>
        </p:nvSpPr>
        <p:spPr>
          <a:xfrm>
            <a:off x="5864846" y="3544861"/>
            <a:ext cx="363501" cy="523220"/>
          </a:xfrm>
          <a:prstGeom prst="rect">
            <a:avLst/>
          </a:prstGeom>
          <a:noFill/>
          <a:ln w="28575" cmpd="sng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C00000"/>
                </a:solidFill>
              </a:rPr>
              <a:t>~</a:t>
            </a:r>
            <a:endParaRPr lang="fr-FR" sz="2800" dirty="0">
              <a:solidFill>
                <a:srgbClr val="C00000"/>
              </a:solidFill>
            </a:endParaRPr>
          </a:p>
        </p:txBody>
      </p:sp>
      <p:sp>
        <p:nvSpPr>
          <p:cNvPr id="161" name="Rectangle 160"/>
          <p:cNvSpPr/>
          <p:nvPr/>
        </p:nvSpPr>
        <p:spPr>
          <a:xfrm>
            <a:off x="6537414" y="3535122"/>
            <a:ext cx="363501" cy="523220"/>
          </a:xfrm>
          <a:prstGeom prst="rect">
            <a:avLst/>
          </a:prstGeom>
          <a:noFill/>
          <a:ln w="28575" cmpd="sng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0000"/>
                </a:solidFill>
              </a:rPr>
              <a:t>~</a:t>
            </a:r>
            <a:endParaRPr lang="fr-FR" sz="2800" dirty="0">
              <a:solidFill>
                <a:srgbClr val="000000"/>
              </a:solidFill>
            </a:endParaRPr>
          </a:p>
        </p:txBody>
      </p:sp>
      <p:sp>
        <p:nvSpPr>
          <p:cNvPr id="168" name="Rectangle 167"/>
          <p:cNvSpPr/>
          <p:nvPr/>
        </p:nvSpPr>
        <p:spPr>
          <a:xfrm>
            <a:off x="6890135" y="3369788"/>
            <a:ext cx="3464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latin typeface="Symbol" charset="2"/>
                <a:cs typeface="Symbol" charset="2"/>
              </a:rPr>
              <a:t>a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6244025" y="3370763"/>
            <a:ext cx="3254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latin typeface="Symbol" charset="2"/>
                <a:cs typeface="Symbol" charset="2"/>
              </a:rPr>
              <a:t>b</a:t>
            </a:r>
          </a:p>
        </p:txBody>
      </p:sp>
      <p:sp>
        <p:nvSpPr>
          <p:cNvPr id="170" name="Rectangle 169"/>
          <p:cNvSpPr/>
          <p:nvPr/>
        </p:nvSpPr>
        <p:spPr>
          <a:xfrm>
            <a:off x="5559498" y="3344806"/>
            <a:ext cx="2901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solidFill>
                  <a:srgbClr val="C00000"/>
                </a:solidFill>
                <a:latin typeface="Symbol" charset="2"/>
                <a:cs typeface="Symbol" charset="2"/>
              </a:rPr>
              <a:t>g</a:t>
            </a:r>
          </a:p>
        </p:txBody>
      </p:sp>
      <p:cxnSp>
        <p:nvCxnSpPr>
          <p:cNvPr id="172" name="Connecteur droit 163"/>
          <p:cNvCxnSpPr>
            <a:cxnSpLocks noChangeShapeType="1"/>
          </p:cNvCxnSpPr>
          <p:nvPr/>
        </p:nvCxnSpPr>
        <p:spPr bwMode="auto">
          <a:xfrm>
            <a:off x="7642776" y="3784686"/>
            <a:ext cx="153990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73" name="ZoneTexte 153"/>
          <p:cNvSpPr txBox="1">
            <a:spLocks noChangeArrowheads="1"/>
          </p:cNvSpPr>
          <p:nvPr/>
        </p:nvSpPr>
        <p:spPr bwMode="auto">
          <a:xfrm>
            <a:off x="7728155" y="3598794"/>
            <a:ext cx="103197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Adénosine</a:t>
            </a:r>
          </a:p>
        </p:txBody>
      </p:sp>
      <p:sp>
        <p:nvSpPr>
          <p:cNvPr id="174" name="ZoneTexte 153"/>
          <p:cNvSpPr txBox="1">
            <a:spLocks noChangeArrowheads="1"/>
          </p:cNvSpPr>
          <p:nvPr/>
        </p:nvSpPr>
        <p:spPr bwMode="auto">
          <a:xfrm>
            <a:off x="6899511" y="2505386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75" name="ZoneTexte 156"/>
          <p:cNvSpPr txBox="1">
            <a:spLocks noChangeArrowheads="1"/>
          </p:cNvSpPr>
          <p:nvPr/>
        </p:nvSpPr>
        <p:spPr bwMode="auto">
          <a:xfrm>
            <a:off x="6249053" y="2505386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76" name="ZoneTexte 157"/>
          <p:cNvSpPr txBox="1">
            <a:spLocks noChangeArrowheads="1"/>
          </p:cNvSpPr>
          <p:nvPr/>
        </p:nvSpPr>
        <p:spPr bwMode="auto">
          <a:xfrm>
            <a:off x="6590299" y="2505386"/>
            <a:ext cx="28704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P</a:t>
            </a:r>
          </a:p>
        </p:txBody>
      </p:sp>
      <p:sp>
        <p:nvSpPr>
          <p:cNvPr id="177" name="ZoneTexte 158"/>
          <p:cNvSpPr txBox="1">
            <a:spLocks noChangeArrowheads="1"/>
          </p:cNvSpPr>
          <p:nvPr/>
        </p:nvSpPr>
        <p:spPr bwMode="auto">
          <a:xfrm>
            <a:off x="5571495" y="2510314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78" name="ZoneTexte 159"/>
          <p:cNvSpPr txBox="1">
            <a:spLocks noChangeArrowheads="1"/>
          </p:cNvSpPr>
          <p:nvPr/>
        </p:nvSpPr>
        <p:spPr bwMode="auto">
          <a:xfrm>
            <a:off x="5929985" y="2510314"/>
            <a:ext cx="28704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P</a:t>
            </a:r>
          </a:p>
        </p:txBody>
      </p:sp>
      <p:cxnSp>
        <p:nvCxnSpPr>
          <p:cNvPr id="181" name="Connecteur droit 163"/>
          <p:cNvCxnSpPr>
            <a:cxnSpLocks noChangeShapeType="1"/>
          </p:cNvCxnSpPr>
          <p:nvPr/>
        </p:nvCxnSpPr>
        <p:spPr bwMode="auto">
          <a:xfrm>
            <a:off x="6812045" y="2690175"/>
            <a:ext cx="153990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82" name="Connecteur droit 164"/>
          <p:cNvCxnSpPr>
            <a:cxnSpLocks noChangeShapeType="1"/>
          </p:cNvCxnSpPr>
          <p:nvPr/>
        </p:nvCxnSpPr>
        <p:spPr bwMode="auto">
          <a:xfrm>
            <a:off x="6499135" y="2690175"/>
            <a:ext cx="153990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83" name="Connecteur droit 166"/>
          <p:cNvCxnSpPr>
            <a:cxnSpLocks noChangeShapeType="1"/>
          </p:cNvCxnSpPr>
          <p:nvPr/>
        </p:nvCxnSpPr>
        <p:spPr bwMode="auto">
          <a:xfrm>
            <a:off x="5837591" y="2690175"/>
            <a:ext cx="153991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188" name="Groupe 121"/>
          <p:cNvGrpSpPr>
            <a:grpSpLocks/>
          </p:cNvGrpSpPr>
          <p:nvPr/>
        </p:nvGrpSpPr>
        <p:grpSpPr bwMode="auto">
          <a:xfrm>
            <a:off x="6050714" y="2809672"/>
            <a:ext cx="36958" cy="152759"/>
            <a:chOff x="2547084" y="3303008"/>
            <a:chExt cx="47649" cy="198000"/>
          </a:xfrm>
        </p:grpSpPr>
        <p:cxnSp>
          <p:nvCxnSpPr>
            <p:cNvPr id="189" name="Connecteur droit 173"/>
            <p:cNvCxnSpPr>
              <a:cxnSpLocks noChangeShapeType="1"/>
            </p:cNvCxnSpPr>
            <p:nvPr/>
          </p:nvCxnSpPr>
          <p:spPr bwMode="auto">
            <a:xfrm rot="5400000">
              <a:off x="2448084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90" name="Connecteur droit 174"/>
            <p:cNvCxnSpPr>
              <a:cxnSpLocks noChangeShapeType="1"/>
            </p:cNvCxnSpPr>
            <p:nvPr/>
          </p:nvCxnSpPr>
          <p:spPr bwMode="auto">
            <a:xfrm rot="5400000">
              <a:off x="2495733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191" name="Groupe 124"/>
          <p:cNvGrpSpPr>
            <a:grpSpLocks/>
          </p:cNvGrpSpPr>
          <p:nvPr/>
        </p:nvGrpSpPr>
        <p:grpSpPr bwMode="auto">
          <a:xfrm>
            <a:off x="6701171" y="2809672"/>
            <a:ext cx="36958" cy="152759"/>
            <a:chOff x="2547084" y="3303008"/>
            <a:chExt cx="47649" cy="198000"/>
          </a:xfrm>
        </p:grpSpPr>
        <p:cxnSp>
          <p:nvCxnSpPr>
            <p:cNvPr id="192" name="Connecteur droit 176"/>
            <p:cNvCxnSpPr>
              <a:cxnSpLocks noChangeShapeType="1"/>
            </p:cNvCxnSpPr>
            <p:nvPr/>
          </p:nvCxnSpPr>
          <p:spPr bwMode="auto">
            <a:xfrm rot="5400000">
              <a:off x="2448084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93" name="Connecteur droit 177"/>
            <p:cNvCxnSpPr>
              <a:cxnSpLocks noChangeShapeType="1"/>
            </p:cNvCxnSpPr>
            <p:nvPr/>
          </p:nvCxnSpPr>
          <p:spPr bwMode="auto">
            <a:xfrm rot="5400000">
              <a:off x="2495733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95" name="ZoneTexte 179"/>
          <p:cNvSpPr txBox="1">
            <a:spLocks noChangeArrowheads="1"/>
          </p:cNvSpPr>
          <p:nvPr/>
        </p:nvSpPr>
        <p:spPr bwMode="auto">
          <a:xfrm>
            <a:off x="5911506" y="2882356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96" name="ZoneTexte 180"/>
          <p:cNvSpPr txBox="1">
            <a:spLocks noChangeArrowheads="1"/>
          </p:cNvSpPr>
          <p:nvPr/>
        </p:nvSpPr>
        <p:spPr bwMode="auto">
          <a:xfrm>
            <a:off x="6571819" y="2882356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98" name="ZoneTexte 182"/>
          <p:cNvSpPr txBox="1">
            <a:spLocks noChangeArrowheads="1"/>
          </p:cNvSpPr>
          <p:nvPr/>
        </p:nvSpPr>
        <p:spPr bwMode="auto">
          <a:xfrm>
            <a:off x="5916434" y="2127185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99" name="ZoneTexte 183"/>
          <p:cNvSpPr txBox="1">
            <a:spLocks noChangeArrowheads="1"/>
          </p:cNvSpPr>
          <p:nvPr/>
        </p:nvSpPr>
        <p:spPr bwMode="auto">
          <a:xfrm>
            <a:off x="6576746" y="2127185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cxnSp>
        <p:nvCxnSpPr>
          <p:cNvPr id="201" name="Connecteur droit 185"/>
          <p:cNvCxnSpPr>
            <a:cxnSpLocks noChangeShapeType="1"/>
          </p:cNvCxnSpPr>
          <p:nvPr/>
        </p:nvCxnSpPr>
        <p:spPr bwMode="auto">
          <a:xfrm rot="5400000">
            <a:off x="5996509" y="2495531"/>
            <a:ext cx="152759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2" name="Connecteur droit 186"/>
          <p:cNvCxnSpPr>
            <a:cxnSpLocks noChangeShapeType="1"/>
          </p:cNvCxnSpPr>
          <p:nvPr/>
        </p:nvCxnSpPr>
        <p:spPr bwMode="auto">
          <a:xfrm rot="5400000">
            <a:off x="6645734" y="2495531"/>
            <a:ext cx="152759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4" name="Connecteur droit 188"/>
          <p:cNvCxnSpPr>
            <a:cxnSpLocks noChangeShapeType="1"/>
          </p:cNvCxnSpPr>
          <p:nvPr/>
        </p:nvCxnSpPr>
        <p:spPr bwMode="auto">
          <a:xfrm rot="10800000">
            <a:off x="6162667" y="2234362"/>
            <a:ext cx="108000" cy="0"/>
          </a:xfrm>
          <a:prstGeom prst="line">
            <a:avLst/>
          </a:prstGeom>
          <a:noFill/>
          <a:ln w="28575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5" name="Connecteur droit 189"/>
          <p:cNvCxnSpPr>
            <a:cxnSpLocks noChangeShapeType="1"/>
          </p:cNvCxnSpPr>
          <p:nvPr/>
        </p:nvCxnSpPr>
        <p:spPr bwMode="auto">
          <a:xfrm rot="10800000">
            <a:off x="6816820" y="2234362"/>
            <a:ext cx="108000" cy="0"/>
          </a:xfrm>
          <a:prstGeom prst="line">
            <a:avLst/>
          </a:prstGeom>
          <a:noFill/>
          <a:ln w="28575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08" name="Rectangle 207"/>
          <p:cNvSpPr/>
          <p:nvPr/>
        </p:nvSpPr>
        <p:spPr>
          <a:xfrm>
            <a:off x="6045863" y="2440611"/>
            <a:ext cx="363501" cy="523220"/>
          </a:xfrm>
          <a:prstGeom prst="rect">
            <a:avLst/>
          </a:prstGeom>
          <a:noFill/>
          <a:ln w="28575" cmpd="sng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0000"/>
                </a:solidFill>
              </a:rPr>
              <a:t>~</a:t>
            </a:r>
            <a:endParaRPr lang="fr-FR" sz="2800" dirty="0">
              <a:solidFill>
                <a:srgbClr val="000000"/>
              </a:solidFill>
            </a:endParaRPr>
          </a:p>
        </p:txBody>
      </p:sp>
      <p:sp>
        <p:nvSpPr>
          <p:cNvPr id="209" name="Rectangle 208"/>
          <p:cNvSpPr/>
          <p:nvPr/>
        </p:nvSpPr>
        <p:spPr>
          <a:xfrm>
            <a:off x="6398584" y="2275277"/>
            <a:ext cx="3464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latin typeface="Symbol" charset="2"/>
                <a:cs typeface="Symbol" charset="2"/>
              </a:rPr>
              <a:t>a</a:t>
            </a:r>
          </a:p>
        </p:txBody>
      </p:sp>
      <p:sp>
        <p:nvSpPr>
          <p:cNvPr id="210" name="Rectangle 209"/>
          <p:cNvSpPr/>
          <p:nvPr/>
        </p:nvSpPr>
        <p:spPr>
          <a:xfrm>
            <a:off x="5752474" y="2276252"/>
            <a:ext cx="3254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latin typeface="Symbol" charset="2"/>
                <a:cs typeface="Symbol" charset="2"/>
              </a:rPr>
              <a:t>b</a:t>
            </a:r>
          </a:p>
        </p:txBody>
      </p:sp>
      <p:cxnSp>
        <p:nvCxnSpPr>
          <p:cNvPr id="212" name="Connecteur droit 163"/>
          <p:cNvCxnSpPr>
            <a:cxnSpLocks noChangeShapeType="1"/>
          </p:cNvCxnSpPr>
          <p:nvPr/>
        </p:nvCxnSpPr>
        <p:spPr bwMode="auto">
          <a:xfrm>
            <a:off x="7151225" y="2690175"/>
            <a:ext cx="153990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13" name="ZoneTexte 153"/>
          <p:cNvSpPr txBox="1">
            <a:spLocks noChangeArrowheads="1"/>
          </p:cNvSpPr>
          <p:nvPr/>
        </p:nvSpPr>
        <p:spPr bwMode="auto">
          <a:xfrm>
            <a:off x="7236604" y="2504283"/>
            <a:ext cx="144142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Adénosine + </a:t>
            </a:r>
            <a:r>
              <a:rPr lang="fr-FR" sz="1500" b="1" dirty="0">
                <a:solidFill>
                  <a:srgbClr val="C00000"/>
                </a:solidFill>
                <a:latin typeface="Calibri" charset="0"/>
                <a:cs typeface="Calibri" charset="0"/>
              </a:rPr>
              <a:t>H</a:t>
            </a:r>
            <a:r>
              <a:rPr lang="fr-FR" sz="1500" b="1" baseline="30000" dirty="0">
                <a:solidFill>
                  <a:srgbClr val="C00000"/>
                </a:solidFill>
                <a:latin typeface="Calibri" charset="0"/>
                <a:cs typeface="Calibri" charset="0"/>
              </a:rPr>
              <a:t>+</a:t>
            </a:r>
          </a:p>
        </p:txBody>
      </p:sp>
      <p:cxnSp>
        <p:nvCxnSpPr>
          <p:cNvPr id="214" name="Connecteur droit 188"/>
          <p:cNvCxnSpPr>
            <a:cxnSpLocks noChangeShapeType="1"/>
          </p:cNvCxnSpPr>
          <p:nvPr/>
        </p:nvCxnSpPr>
        <p:spPr bwMode="auto">
          <a:xfrm rot="10800000">
            <a:off x="5527942" y="2649162"/>
            <a:ext cx="108000" cy="0"/>
          </a:xfrm>
          <a:prstGeom prst="line">
            <a:avLst/>
          </a:prstGeom>
          <a:noFill/>
          <a:ln w="28575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17" name="Rectangle 216"/>
          <p:cNvSpPr/>
          <p:nvPr/>
        </p:nvSpPr>
        <p:spPr>
          <a:xfrm>
            <a:off x="4081540" y="5037769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218" name="ZoneTexte 217"/>
          <p:cNvSpPr txBox="1"/>
          <p:nvPr/>
        </p:nvSpPr>
        <p:spPr>
          <a:xfrm>
            <a:off x="4160516" y="4074969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sp>
        <p:nvSpPr>
          <p:cNvPr id="219" name="ZoneTexte 218"/>
          <p:cNvSpPr txBox="1"/>
          <p:nvPr/>
        </p:nvSpPr>
        <p:spPr>
          <a:xfrm>
            <a:off x="3873189" y="3841269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</a:t>
            </a:r>
          </a:p>
        </p:txBody>
      </p:sp>
      <p:grpSp>
        <p:nvGrpSpPr>
          <p:cNvPr id="220" name="Groupe 208"/>
          <p:cNvGrpSpPr/>
          <p:nvPr/>
        </p:nvGrpSpPr>
        <p:grpSpPr>
          <a:xfrm rot="13207723" flipH="1">
            <a:off x="4114028" y="4124859"/>
            <a:ext cx="144242" cy="49761"/>
            <a:chOff x="1394900" y="3630526"/>
            <a:chExt cx="180242" cy="49761"/>
          </a:xfrm>
        </p:grpSpPr>
        <p:cxnSp>
          <p:nvCxnSpPr>
            <p:cNvPr id="221" name="Connecteur droit 220"/>
            <p:cNvCxnSpPr/>
            <p:nvPr/>
          </p:nvCxnSpPr>
          <p:spPr bwMode="auto">
            <a:xfrm rot="10800000">
              <a:off x="1394900" y="3630526"/>
              <a:ext cx="180000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2" name="Connecteur droit 221"/>
            <p:cNvCxnSpPr/>
            <p:nvPr/>
          </p:nvCxnSpPr>
          <p:spPr bwMode="auto">
            <a:xfrm rot="10800000">
              <a:off x="1395142" y="3680286"/>
              <a:ext cx="180000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23" name="ZoneTexte 222"/>
          <p:cNvSpPr txBox="1"/>
          <p:nvPr/>
        </p:nvSpPr>
        <p:spPr>
          <a:xfrm>
            <a:off x="4446356" y="3843890"/>
            <a:ext cx="4528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OH</a:t>
            </a:r>
          </a:p>
        </p:txBody>
      </p:sp>
      <p:cxnSp>
        <p:nvCxnSpPr>
          <p:cNvPr id="224" name="Connecteur droit 223"/>
          <p:cNvCxnSpPr/>
          <p:nvPr/>
        </p:nvCxnSpPr>
        <p:spPr bwMode="auto">
          <a:xfrm rot="5400000">
            <a:off x="4200810" y="4469905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5" name="Connecteur droit 224"/>
          <p:cNvCxnSpPr/>
          <p:nvPr/>
        </p:nvCxnSpPr>
        <p:spPr bwMode="auto">
          <a:xfrm rot="10800000">
            <a:off x="4390437" y="4655066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6" name="ZoneTexte 225"/>
          <p:cNvSpPr txBox="1"/>
          <p:nvPr/>
        </p:nvSpPr>
        <p:spPr>
          <a:xfrm>
            <a:off x="4171274" y="4486249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cxnSp>
        <p:nvCxnSpPr>
          <p:cNvPr id="227" name="Connecteur droit 226"/>
          <p:cNvCxnSpPr/>
          <p:nvPr/>
        </p:nvCxnSpPr>
        <p:spPr bwMode="auto">
          <a:xfrm rot="5400000">
            <a:off x="4215574" y="4873825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8" name="Rectangle 227"/>
          <p:cNvSpPr/>
          <p:nvPr/>
        </p:nvSpPr>
        <p:spPr>
          <a:xfrm>
            <a:off x="4165898" y="4912151"/>
            <a:ext cx="4924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C</a:t>
            </a:r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</a:t>
            </a:r>
            <a:r>
              <a:rPr lang="fr-FR" sz="1600" b="1" baseline="-25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3</a:t>
            </a:r>
            <a:endParaRPr lang="fr-FR" sz="16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9" name="Rectangle 228"/>
          <p:cNvSpPr/>
          <p:nvPr/>
        </p:nvSpPr>
        <p:spPr>
          <a:xfrm>
            <a:off x="4086739" y="4205574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230" name="Rectangle 229"/>
          <p:cNvSpPr/>
          <p:nvPr/>
        </p:nvSpPr>
        <p:spPr>
          <a:xfrm>
            <a:off x="4092259" y="4634454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cxnSp>
        <p:nvCxnSpPr>
          <p:cNvPr id="231" name="Connecteur droit 230"/>
          <p:cNvCxnSpPr/>
          <p:nvPr/>
        </p:nvCxnSpPr>
        <p:spPr bwMode="auto">
          <a:xfrm rot="19192277">
            <a:off x="4380105" y="4130778"/>
            <a:ext cx="144048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2" name="ZoneTexte 231"/>
          <p:cNvSpPr txBox="1"/>
          <p:nvPr/>
        </p:nvSpPr>
        <p:spPr>
          <a:xfrm>
            <a:off x="3017151" y="4483479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pyruvate</a:t>
            </a:r>
          </a:p>
        </p:txBody>
      </p:sp>
      <p:sp>
        <p:nvSpPr>
          <p:cNvPr id="233" name="Rectangle 232"/>
          <p:cNvSpPr/>
          <p:nvPr/>
        </p:nvSpPr>
        <p:spPr>
          <a:xfrm>
            <a:off x="4541760" y="4490650"/>
            <a:ext cx="3257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</a:t>
            </a:r>
          </a:p>
        </p:txBody>
      </p:sp>
      <p:cxnSp>
        <p:nvCxnSpPr>
          <p:cNvPr id="244" name="Connecteur droit 243"/>
          <p:cNvCxnSpPr/>
          <p:nvPr/>
        </p:nvCxnSpPr>
        <p:spPr bwMode="auto">
          <a:xfrm rot="10800000">
            <a:off x="4397059" y="4703368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5" name="Connecteur droit avec flèche 244"/>
          <p:cNvCxnSpPr/>
          <p:nvPr/>
        </p:nvCxnSpPr>
        <p:spPr>
          <a:xfrm rot="10800000">
            <a:off x="4205659" y="2901870"/>
            <a:ext cx="0" cy="1056190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6" name="Connecteur droit avec flèche 245"/>
          <p:cNvCxnSpPr/>
          <p:nvPr/>
        </p:nvCxnSpPr>
        <p:spPr>
          <a:xfrm rot="10800000" flipV="1">
            <a:off x="4346419" y="2960568"/>
            <a:ext cx="0" cy="1056190"/>
          </a:xfrm>
          <a:prstGeom prst="straightConnector1">
            <a:avLst/>
          </a:prstGeom>
          <a:ln w="13335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7" name="Rectangle 246"/>
          <p:cNvSpPr/>
          <p:nvPr/>
        </p:nvSpPr>
        <p:spPr>
          <a:xfrm>
            <a:off x="4690789" y="2095331"/>
            <a:ext cx="363501" cy="523220"/>
          </a:xfrm>
          <a:prstGeom prst="rect">
            <a:avLst/>
          </a:prstGeom>
          <a:noFill/>
          <a:ln w="28575" cmpd="sng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C00000"/>
                </a:solidFill>
              </a:rPr>
              <a:t>~</a:t>
            </a:r>
            <a:endParaRPr lang="fr-FR" sz="2800" dirty="0">
              <a:solidFill>
                <a:srgbClr val="C00000"/>
              </a:solidFill>
            </a:endParaRPr>
          </a:p>
        </p:txBody>
      </p:sp>
      <p:sp>
        <p:nvSpPr>
          <p:cNvPr id="249" name="Forme libre 248"/>
          <p:cNvSpPr/>
          <p:nvPr/>
        </p:nvSpPr>
        <p:spPr>
          <a:xfrm>
            <a:off x="4855882" y="2405529"/>
            <a:ext cx="1344706" cy="1255059"/>
          </a:xfrm>
          <a:custGeom>
            <a:avLst/>
            <a:gdLst>
              <a:gd name="connsiteX0" fmla="*/ 0 w 1344706"/>
              <a:gd name="connsiteY0" fmla="*/ 0 h 1255059"/>
              <a:gd name="connsiteX1" fmla="*/ 14942 w 1344706"/>
              <a:gd name="connsiteY1" fmla="*/ 821765 h 1255059"/>
              <a:gd name="connsiteX2" fmla="*/ 1344706 w 1344706"/>
              <a:gd name="connsiteY2" fmla="*/ 806824 h 1255059"/>
              <a:gd name="connsiteX3" fmla="*/ 1240118 w 1344706"/>
              <a:gd name="connsiteY3" fmla="*/ 1255059 h 1255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4706" h="1255059">
                <a:moveTo>
                  <a:pt x="0" y="0"/>
                </a:moveTo>
                <a:lnTo>
                  <a:pt x="14942" y="821765"/>
                </a:lnTo>
                <a:lnTo>
                  <a:pt x="1344706" y="806824"/>
                </a:lnTo>
                <a:lnTo>
                  <a:pt x="1240118" y="1255059"/>
                </a:lnTo>
              </a:path>
            </a:pathLst>
          </a:custGeom>
          <a:noFill/>
          <a:ln w="38100" cmpd="sng">
            <a:solidFill>
              <a:srgbClr val="984807"/>
            </a:solidFill>
            <a:prstDash val="sysDash"/>
            <a:tailEnd type="stealt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lt1"/>
              </a:solidFill>
            </a:endParaRPr>
          </a:p>
        </p:txBody>
      </p:sp>
      <p:sp>
        <p:nvSpPr>
          <p:cNvPr id="252" name="Forme libre 251"/>
          <p:cNvSpPr/>
          <p:nvPr/>
        </p:nvSpPr>
        <p:spPr>
          <a:xfrm>
            <a:off x="4631765" y="2659529"/>
            <a:ext cx="4362823" cy="2495177"/>
          </a:xfrm>
          <a:custGeom>
            <a:avLst/>
            <a:gdLst>
              <a:gd name="connsiteX0" fmla="*/ 3959411 w 4362823"/>
              <a:gd name="connsiteY0" fmla="*/ 0 h 2495177"/>
              <a:gd name="connsiteX1" fmla="*/ 4362823 w 4362823"/>
              <a:gd name="connsiteY1" fmla="*/ 0 h 2495177"/>
              <a:gd name="connsiteX2" fmla="*/ 4362823 w 4362823"/>
              <a:gd name="connsiteY2" fmla="*/ 2495177 h 2495177"/>
              <a:gd name="connsiteX3" fmla="*/ 0 w 4362823"/>
              <a:gd name="connsiteY3" fmla="*/ 2480236 h 2495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2823" h="2495177">
                <a:moveTo>
                  <a:pt x="3959411" y="0"/>
                </a:moveTo>
                <a:lnTo>
                  <a:pt x="4362823" y="0"/>
                </a:lnTo>
                <a:lnTo>
                  <a:pt x="4362823" y="2495177"/>
                </a:lnTo>
                <a:lnTo>
                  <a:pt x="0" y="2480236"/>
                </a:lnTo>
              </a:path>
            </a:pathLst>
          </a:custGeom>
          <a:noFill/>
          <a:ln w="38100" cmpd="sng">
            <a:solidFill>
              <a:srgbClr val="984807"/>
            </a:solidFill>
            <a:prstDash val="sysDash"/>
            <a:tailEnd type="stealt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70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" grpId="0" animBg="1"/>
      <p:bldP spid="25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à coins arrondis 47"/>
          <p:cNvSpPr/>
          <p:nvPr/>
        </p:nvSpPr>
        <p:spPr>
          <a:xfrm>
            <a:off x="386673" y="4889482"/>
            <a:ext cx="8358464" cy="558082"/>
          </a:xfrm>
          <a:prstGeom prst="roundRect">
            <a:avLst/>
          </a:prstGeom>
          <a:solidFill>
            <a:srgbClr val="FDEADA">
              <a:alpha val="45000"/>
            </a:srgbClr>
          </a:solidFill>
          <a:ln w="28575" cmpd="sng">
            <a:solidFill>
              <a:srgbClr val="98480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302367" y="84890"/>
            <a:ext cx="32084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rgbClr val="953735"/>
                </a:solidFill>
                <a:latin typeface="Calibri" charset="0"/>
                <a:cs typeface="Calibri" charset="0"/>
              </a:rPr>
              <a:t>IV. Bilan de la Glycolyse</a:t>
            </a:r>
          </a:p>
        </p:txBody>
      </p:sp>
      <p:sp>
        <p:nvSpPr>
          <p:cNvPr id="3" name="Rectangle 2"/>
          <p:cNvSpPr/>
          <p:nvPr/>
        </p:nvSpPr>
        <p:spPr>
          <a:xfrm>
            <a:off x="2520024" y="1135179"/>
            <a:ext cx="13873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/>
              <a:t>Glucose + ATP</a:t>
            </a:r>
          </a:p>
        </p:txBody>
      </p:sp>
      <p:sp>
        <p:nvSpPr>
          <p:cNvPr id="4" name="Rectangle 3"/>
          <p:cNvSpPr/>
          <p:nvPr/>
        </p:nvSpPr>
        <p:spPr>
          <a:xfrm>
            <a:off x="4917988" y="1135179"/>
            <a:ext cx="21210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Glucose 6-P + ADP +H</a:t>
            </a:r>
            <a:r>
              <a:rPr lang="fr-FR" sz="1600" b="1" baseline="30000" dirty="0">
                <a:solidFill>
                  <a:srgbClr val="000000"/>
                </a:solidFill>
              </a:rPr>
              <a:t>+</a:t>
            </a:r>
          </a:p>
        </p:txBody>
      </p:sp>
      <p:sp>
        <p:nvSpPr>
          <p:cNvPr id="5" name="Rectangle 4"/>
          <p:cNvSpPr/>
          <p:nvPr/>
        </p:nvSpPr>
        <p:spPr>
          <a:xfrm>
            <a:off x="4917988" y="1531600"/>
            <a:ext cx="12367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Fructose 6-P</a:t>
            </a:r>
          </a:p>
        </p:txBody>
      </p:sp>
      <p:sp>
        <p:nvSpPr>
          <p:cNvPr id="6" name="Rectangle 5"/>
          <p:cNvSpPr/>
          <p:nvPr/>
        </p:nvSpPr>
        <p:spPr>
          <a:xfrm>
            <a:off x="4917988" y="1911377"/>
            <a:ext cx="26212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Fructose 1,6-bisP + ADP + H</a:t>
            </a:r>
            <a:r>
              <a:rPr lang="fr-FR" sz="1600" b="1" baseline="30000" dirty="0">
                <a:solidFill>
                  <a:srgbClr val="000000"/>
                </a:solidFill>
              </a:rPr>
              <a:t>+</a:t>
            </a:r>
          </a:p>
        </p:txBody>
      </p:sp>
      <p:sp>
        <p:nvSpPr>
          <p:cNvPr id="7" name="Rectangle 6"/>
          <p:cNvSpPr/>
          <p:nvPr/>
        </p:nvSpPr>
        <p:spPr>
          <a:xfrm>
            <a:off x="4917988" y="2261973"/>
            <a:ext cx="19836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2 </a:t>
            </a:r>
            <a:r>
              <a:rPr lang="fr-FR" sz="1600" b="1" dirty="0" err="1">
                <a:solidFill>
                  <a:srgbClr val="000000"/>
                </a:solidFill>
              </a:rPr>
              <a:t>Glyceraldéhyde</a:t>
            </a:r>
            <a:r>
              <a:rPr lang="fr-FR" sz="1600" b="1" dirty="0">
                <a:solidFill>
                  <a:srgbClr val="000000"/>
                </a:solidFill>
              </a:rPr>
              <a:t> -3P</a:t>
            </a:r>
          </a:p>
        </p:txBody>
      </p:sp>
      <p:cxnSp>
        <p:nvCxnSpPr>
          <p:cNvPr id="14" name="Connecteur droit avec flèche 13"/>
          <p:cNvCxnSpPr/>
          <p:nvPr/>
        </p:nvCxnSpPr>
        <p:spPr>
          <a:xfrm rot="5400000" flipV="1">
            <a:off x="4447259" y="866624"/>
            <a:ext cx="0" cy="936000"/>
          </a:xfrm>
          <a:prstGeom prst="straightConnector1">
            <a:avLst/>
          </a:prstGeom>
          <a:ln w="13335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rot="16200000">
            <a:off x="4411106" y="1218035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rot="16200000" flipV="1">
            <a:off x="4411106" y="1304451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727713" y="1531600"/>
            <a:ext cx="11796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Glucose 6-P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140513" y="1911377"/>
            <a:ext cx="17668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Fructose 6-P + ATP</a:t>
            </a:r>
          </a:p>
        </p:txBody>
      </p:sp>
      <p:cxnSp>
        <p:nvCxnSpPr>
          <p:cNvPr id="19" name="Connecteur droit avec flèche 18"/>
          <p:cNvCxnSpPr/>
          <p:nvPr/>
        </p:nvCxnSpPr>
        <p:spPr>
          <a:xfrm rot="5400000" flipV="1">
            <a:off x="4447259" y="1622124"/>
            <a:ext cx="0" cy="936000"/>
          </a:xfrm>
          <a:prstGeom prst="straightConnector1">
            <a:avLst/>
          </a:prstGeom>
          <a:ln w="13335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271358" y="2261973"/>
            <a:ext cx="16359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Fructose 1,6-bisP</a:t>
            </a:r>
          </a:p>
        </p:txBody>
      </p:sp>
      <p:cxnSp>
        <p:nvCxnSpPr>
          <p:cNvPr id="22" name="Connecteur droit avec flèche 21"/>
          <p:cNvCxnSpPr/>
          <p:nvPr/>
        </p:nvCxnSpPr>
        <p:spPr>
          <a:xfrm rot="16200000">
            <a:off x="4411106" y="1948408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rot="16200000" flipV="1">
            <a:off x="4411106" y="2034824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82394" y="2673999"/>
            <a:ext cx="33249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2 Glyceraldéhyde-3P + 2 NAD</a:t>
            </a:r>
            <a:r>
              <a:rPr lang="fr-FR" sz="1600" b="1" baseline="30000" dirty="0">
                <a:solidFill>
                  <a:srgbClr val="000000"/>
                </a:solidFill>
              </a:rPr>
              <a:t>+</a:t>
            </a:r>
            <a:r>
              <a:rPr lang="fr-FR" sz="1600" b="1" dirty="0">
                <a:solidFill>
                  <a:srgbClr val="000000"/>
                </a:solidFill>
              </a:rPr>
              <a:t> + 2 P</a:t>
            </a:r>
            <a:r>
              <a:rPr lang="fr-FR" sz="1600" b="1" baseline="-25000" dirty="0">
                <a:solidFill>
                  <a:srgbClr val="000000"/>
                </a:solidFill>
              </a:rPr>
              <a:t>i</a:t>
            </a:r>
          </a:p>
        </p:txBody>
      </p:sp>
      <p:cxnSp>
        <p:nvCxnSpPr>
          <p:cNvPr id="25" name="Connecteur droit avec flèche 24"/>
          <p:cNvCxnSpPr/>
          <p:nvPr/>
        </p:nvCxnSpPr>
        <p:spPr>
          <a:xfrm rot="16200000">
            <a:off x="4411106" y="2370930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rot="16200000" flipV="1">
            <a:off x="4411106" y="2457346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917988" y="2673999"/>
            <a:ext cx="37882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2 1,3-bisphosphoglycerate + 2 NADH + 2H</a:t>
            </a:r>
            <a:r>
              <a:rPr lang="fr-FR" sz="1600" b="1" baseline="30000" dirty="0">
                <a:solidFill>
                  <a:srgbClr val="000000"/>
                </a:solidFill>
              </a:rPr>
              <a:t>+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93754" y="3152507"/>
            <a:ext cx="36613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2 1,3 </a:t>
            </a:r>
            <a:r>
              <a:rPr lang="fr-FR" sz="1600" b="1" dirty="0" err="1">
                <a:solidFill>
                  <a:srgbClr val="000000"/>
                </a:solidFill>
              </a:rPr>
              <a:t>bisphosphoglycerate</a:t>
            </a:r>
            <a:r>
              <a:rPr lang="fr-FR" sz="1600" b="1" dirty="0">
                <a:solidFill>
                  <a:srgbClr val="000000"/>
                </a:solidFill>
              </a:rPr>
              <a:t> + 2 ADP + 2 H</a:t>
            </a:r>
            <a:r>
              <a:rPr lang="fr-FR" sz="1600" b="1" baseline="30000" dirty="0">
                <a:solidFill>
                  <a:srgbClr val="000000"/>
                </a:solidFill>
              </a:rPr>
              <a:t>+</a:t>
            </a:r>
          </a:p>
        </p:txBody>
      </p:sp>
      <p:cxnSp>
        <p:nvCxnSpPr>
          <p:cNvPr id="29" name="Connecteur droit avec flèche 28"/>
          <p:cNvCxnSpPr/>
          <p:nvPr/>
        </p:nvCxnSpPr>
        <p:spPr>
          <a:xfrm rot="16200000">
            <a:off x="4411106" y="2886850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 rot="16200000" flipV="1">
            <a:off x="4411106" y="2973266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917988" y="3152507"/>
            <a:ext cx="27078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2 3-phosphoglycerate + 2 ATP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961778" y="3541904"/>
            <a:ext cx="20313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2 3-phosphoglycerate</a:t>
            </a:r>
          </a:p>
        </p:txBody>
      </p:sp>
      <p:cxnSp>
        <p:nvCxnSpPr>
          <p:cNvPr id="33" name="Connecteur droit avec flèche 32"/>
          <p:cNvCxnSpPr/>
          <p:nvPr/>
        </p:nvCxnSpPr>
        <p:spPr>
          <a:xfrm rot="16200000">
            <a:off x="4411106" y="3255937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 rot="16200000" flipV="1">
            <a:off x="4411106" y="3342353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4917988" y="3541904"/>
            <a:ext cx="20313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2 2-phosphoglycerate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961778" y="3940832"/>
            <a:ext cx="20313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2 2-phosphoglycerate</a:t>
            </a:r>
          </a:p>
        </p:txBody>
      </p:sp>
      <p:cxnSp>
        <p:nvCxnSpPr>
          <p:cNvPr id="37" name="Connecteur droit avec flèche 36"/>
          <p:cNvCxnSpPr/>
          <p:nvPr/>
        </p:nvCxnSpPr>
        <p:spPr>
          <a:xfrm rot="16200000">
            <a:off x="4411106" y="3664487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 rot="16200000" flipV="1">
            <a:off x="4411106" y="3750903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4917988" y="3940832"/>
            <a:ext cx="29033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2 </a:t>
            </a:r>
            <a:r>
              <a:rPr lang="fr-FR" sz="1600" b="1" dirty="0" err="1">
                <a:solidFill>
                  <a:srgbClr val="000000"/>
                </a:solidFill>
              </a:rPr>
              <a:t>phosphoénolpyruvate</a:t>
            </a:r>
            <a:r>
              <a:rPr lang="fr-FR" sz="1600" b="1" dirty="0">
                <a:solidFill>
                  <a:srgbClr val="000000"/>
                </a:solidFill>
              </a:rPr>
              <a:t> + 2 H</a:t>
            </a:r>
            <a:r>
              <a:rPr lang="fr-FR" sz="1600" b="1" baseline="-25000" dirty="0">
                <a:solidFill>
                  <a:srgbClr val="000000"/>
                </a:solidFill>
              </a:rPr>
              <a:t>2</a:t>
            </a:r>
            <a:r>
              <a:rPr lang="fr-FR" sz="1600" b="1" dirty="0">
                <a:solidFill>
                  <a:srgbClr val="000000"/>
                </a:solidFill>
              </a:rPr>
              <a:t>O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88819" y="4488823"/>
            <a:ext cx="34676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2 </a:t>
            </a:r>
            <a:r>
              <a:rPr lang="fr-FR" sz="1600" b="1" dirty="0" err="1">
                <a:solidFill>
                  <a:srgbClr val="000000"/>
                </a:solidFill>
              </a:rPr>
              <a:t>phosphoénolpyruvate</a:t>
            </a:r>
            <a:r>
              <a:rPr lang="fr-FR" sz="1600" b="1" dirty="0">
                <a:solidFill>
                  <a:srgbClr val="000000"/>
                </a:solidFill>
              </a:rPr>
              <a:t> + 2 ADP + 2 H</a:t>
            </a:r>
            <a:r>
              <a:rPr lang="fr-FR" sz="1600" b="1" baseline="30000" dirty="0">
                <a:solidFill>
                  <a:srgbClr val="000000"/>
                </a:solidFill>
              </a:rPr>
              <a:t>+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917988" y="4488823"/>
            <a:ext cx="17786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2 pyruvate + 2 ATP</a:t>
            </a:r>
          </a:p>
        </p:txBody>
      </p:sp>
      <p:cxnSp>
        <p:nvCxnSpPr>
          <p:cNvPr id="44" name="Connecteur droit avec flèche 43"/>
          <p:cNvCxnSpPr/>
          <p:nvPr/>
        </p:nvCxnSpPr>
        <p:spPr>
          <a:xfrm rot="5400000" flipV="1">
            <a:off x="4447259" y="4218909"/>
            <a:ext cx="0" cy="936000"/>
          </a:xfrm>
          <a:prstGeom prst="straightConnector1">
            <a:avLst/>
          </a:prstGeom>
          <a:ln w="13335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494289" y="5008583"/>
            <a:ext cx="28983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Glucose + 2 NAD</a:t>
            </a:r>
            <a:r>
              <a:rPr lang="fr-FR" sz="1600" b="1" baseline="30000" dirty="0">
                <a:solidFill>
                  <a:srgbClr val="000000"/>
                </a:solidFill>
              </a:rPr>
              <a:t>+</a:t>
            </a:r>
            <a:r>
              <a:rPr lang="fr-FR" sz="1600" b="1" dirty="0">
                <a:solidFill>
                  <a:srgbClr val="000000"/>
                </a:solidFill>
              </a:rPr>
              <a:t> + 2 ADP + 2 P</a:t>
            </a:r>
            <a:r>
              <a:rPr lang="fr-FR" sz="1600" b="1" baseline="-25000" dirty="0">
                <a:solidFill>
                  <a:srgbClr val="000000"/>
                </a:solidFill>
              </a:rPr>
              <a:t>i</a:t>
            </a:r>
          </a:p>
        </p:txBody>
      </p:sp>
      <p:sp>
        <p:nvSpPr>
          <p:cNvPr id="46" name="Rectangle 45"/>
          <p:cNvSpPr/>
          <p:nvPr/>
        </p:nvSpPr>
        <p:spPr>
          <a:xfrm>
            <a:off x="4923458" y="5008583"/>
            <a:ext cx="38216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2 pyruvate + 2 NADH + 2H</a:t>
            </a:r>
            <a:r>
              <a:rPr lang="fr-FR" sz="1600" b="1" baseline="30000" dirty="0">
                <a:solidFill>
                  <a:srgbClr val="000000"/>
                </a:solidFill>
              </a:rPr>
              <a:t>+</a:t>
            </a:r>
            <a:r>
              <a:rPr lang="fr-FR" sz="1600" b="1" dirty="0">
                <a:solidFill>
                  <a:srgbClr val="000000"/>
                </a:solidFill>
              </a:rPr>
              <a:t> + 2 H</a:t>
            </a:r>
            <a:r>
              <a:rPr lang="fr-FR" sz="1600" b="1" baseline="-25000" dirty="0">
                <a:solidFill>
                  <a:srgbClr val="000000"/>
                </a:solidFill>
              </a:rPr>
              <a:t>2</a:t>
            </a:r>
            <a:r>
              <a:rPr lang="fr-FR" sz="1600" b="1" dirty="0">
                <a:solidFill>
                  <a:srgbClr val="000000"/>
                </a:solidFill>
              </a:rPr>
              <a:t>O + 2 ATP</a:t>
            </a:r>
          </a:p>
        </p:txBody>
      </p:sp>
      <p:cxnSp>
        <p:nvCxnSpPr>
          <p:cNvPr id="47" name="Connecteur droit avec flèche 46"/>
          <p:cNvCxnSpPr/>
          <p:nvPr/>
        </p:nvCxnSpPr>
        <p:spPr>
          <a:xfrm rot="5400000" flipV="1">
            <a:off x="4452729" y="4738669"/>
            <a:ext cx="0" cy="936000"/>
          </a:xfrm>
          <a:prstGeom prst="straightConnector1">
            <a:avLst/>
          </a:prstGeom>
          <a:ln w="13335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2864713" y="5553513"/>
            <a:ext cx="3193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</a:rPr>
              <a:t> </a:t>
            </a:r>
            <a:r>
              <a:rPr lang="fr-FR" b="1" dirty="0">
                <a:solidFill>
                  <a:srgbClr val="C00000"/>
                </a:solidFill>
              </a:rPr>
              <a:t>2 ATP </a:t>
            </a:r>
            <a:r>
              <a:rPr lang="fr-FR" b="1" dirty="0">
                <a:solidFill>
                  <a:srgbClr val="000000"/>
                </a:solidFill>
              </a:rPr>
              <a:t>et </a:t>
            </a:r>
            <a:r>
              <a:rPr lang="fr-FR" b="1" dirty="0">
                <a:solidFill>
                  <a:srgbClr val="C00000"/>
                </a:solidFill>
              </a:rPr>
              <a:t>2 (NADH + H</a:t>
            </a:r>
            <a:r>
              <a:rPr lang="fr-FR" b="1" baseline="30000" dirty="0">
                <a:solidFill>
                  <a:srgbClr val="C00000"/>
                </a:solidFill>
              </a:rPr>
              <a:t>+</a:t>
            </a:r>
            <a:r>
              <a:rPr lang="fr-FR" b="1" dirty="0">
                <a:solidFill>
                  <a:srgbClr val="C00000"/>
                </a:solidFill>
              </a:rPr>
              <a:t>) </a:t>
            </a:r>
            <a:r>
              <a:rPr lang="fr-FR" b="1" dirty="0">
                <a:solidFill>
                  <a:srgbClr val="000000"/>
                </a:solidFill>
              </a:rPr>
              <a:t>formés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695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" grpId="0"/>
      <p:bldP spid="6" grpId="0"/>
      <p:bldP spid="7" grpId="0"/>
      <p:bldP spid="17" grpId="0"/>
      <p:bldP spid="18" grpId="0"/>
      <p:bldP spid="20" grpId="0"/>
      <p:bldP spid="24" grpId="0"/>
      <p:bldP spid="27" grpId="0"/>
      <p:bldP spid="28" grpId="0"/>
      <p:bldP spid="31" grpId="0"/>
      <p:bldP spid="32" grpId="0"/>
      <p:bldP spid="35" grpId="0"/>
      <p:bldP spid="36" grpId="0"/>
      <p:bldP spid="39" grpId="0"/>
      <p:bldP spid="40" grpId="0"/>
      <p:bldP spid="43" grpId="0"/>
      <p:bldP spid="45" grpId="0"/>
      <p:bldP spid="46" grpId="0"/>
      <p:bldP spid="4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302367" y="84890"/>
            <a:ext cx="32084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rgbClr val="953735"/>
                </a:solidFill>
                <a:latin typeface="Calibri" charset="0"/>
                <a:cs typeface="Calibri" charset="0"/>
              </a:rPr>
              <a:t>IV. Bilan de la Glycolyse</a:t>
            </a:r>
          </a:p>
        </p:txBody>
      </p:sp>
      <p:sp>
        <p:nvSpPr>
          <p:cNvPr id="3" name="Rectangle 2"/>
          <p:cNvSpPr/>
          <p:nvPr/>
        </p:nvSpPr>
        <p:spPr>
          <a:xfrm>
            <a:off x="293754" y="1135179"/>
            <a:ext cx="10866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rgbClr val="C00000"/>
                </a:solidFill>
              </a:rPr>
              <a:t>Glucose + ATP</a:t>
            </a:r>
          </a:p>
        </p:txBody>
      </p:sp>
      <p:sp>
        <p:nvSpPr>
          <p:cNvPr id="4" name="Rectangle 3"/>
          <p:cNvSpPr/>
          <p:nvPr/>
        </p:nvSpPr>
        <p:spPr>
          <a:xfrm>
            <a:off x="3930148" y="1135179"/>
            <a:ext cx="16692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rgbClr val="C00000"/>
                </a:solidFill>
              </a:rPr>
              <a:t>Glucose 6-P + ADP + H</a:t>
            </a:r>
            <a:r>
              <a:rPr lang="fr-FR" sz="1200" b="1" baseline="30000" dirty="0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5" name="Rectangle 4"/>
          <p:cNvSpPr/>
          <p:nvPr/>
        </p:nvSpPr>
        <p:spPr>
          <a:xfrm>
            <a:off x="3930148" y="1531600"/>
            <a:ext cx="9737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rgbClr val="000000"/>
                </a:solidFill>
              </a:rPr>
              <a:t>Fructose 6-P</a:t>
            </a:r>
          </a:p>
        </p:txBody>
      </p:sp>
      <p:sp>
        <p:nvSpPr>
          <p:cNvPr id="6" name="Rectangle 5"/>
          <p:cNvSpPr/>
          <p:nvPr/>
        </p:nvSpPr>
        <p:spPr>
          <a:xfrm>
            <a:off x="3930148" y="1911377"/>
            <a:ext cx="20114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rgbClr val="C00000"/>
                </a:solidFill>
              </a:rPr>
              <a:t>Fructose 1,6-bisP + ADP + H</a:t>
            </a:r>
            <a:r>
              <a:rPr lang="fr-FR" sz="1200" b="1" baseline="30000" dirty="0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7" name="Rectangle 6"/>
          <p:cNvSpPr/>
          <p:nvPr/>
        </p:nvSpPr>
        <p:spPr>
          <a:xfrm>
            <a:off x="3930148" y="2261973"/>
            <a:ext cx="15338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rgbClr val="000000"/>
                </a:solidFill>
              </a:rPr>
              <a:t>2 </a:t>
            </a:r>
            <a:r>
              <a:rPr lang="fr-FR" sz="1200" b="1" dirty="0" err="1">
                <a:solidFill>
                  <a:srgbClr val="000000"/>
                </a:solidFill>
              </a:rPr>
              <a:t>Glyceraldéhyde</a:t>
            </a:r>
            <a:r>
              <a:rPr lang="fr-FR" sz="1200" b="1" dirty="0">
                <a:solidFill>
                  <a:srgbClr val="000000"/>
                </a:solidFill>
              </a:rPr>
              <a:t> -3P</a:t>
            </a:r>
          </a:p>
        </p:txBody>
      </p:sp>
      <p:cxnSp>
        <p:nvCxnSpPr>
          <p:cNvPr id="14" name="Connecteur droit avec flèche 13"/>
          <p:cNvCxnSpPr/>
          <p:nvPr/>
        </p:nvCxnSpPr>
        <p:spPr>
          <a:xfrm rot="5400000" flipV="1">
            <a:off x="3406499" y="813701"/>
            <a:ext cx="0" cy="936000"/>
          </a:xfrm>
          <a:prstGeom prst="straightConnector1">
            <a:avLst/>
          </a:prstGeom>
          <a:ln w="57150" cap="rnd" cmpd="sng">
            <a:solidFill>
              <a:srgbClr val="C00000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rot="16200000">
            <a:off x="3370346" y="1165112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rot="16200000" flipV="1">
            <a:off x="3370346" y="1251528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93754" y="1531600"/>
            <a:ext cx="9308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rgbClr val="000000"/>
                </a:solidFill>
              </a:rPr>
              <a:t>Glucose 6-P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93754" y="1911377"/>
            <a:ext cx="13712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rgbClr val="C00000"/>
                </a:solidFill>
              </a:rPr>
              <a:t>Fructose 6-P + ATP</a:t>
            </a:r>
          </a:p>
        </p:txBody>
      </p:sp>
      <p:cxnSp>
        <p:nvCxnSpPr>
          <p:cNvPr id="19" name="Connecteur droit avec flèche 18"/>
          <p:cNvCxnSpPr/>
          <p:nvPr/>
        </p:nvCxnSpPr>
        <p:spPr>
          <a:xfrm rot="5400000" flipV="1">
            <a:off x="3406499" y="1569201"/>
            <a:ext cx="0" cy="936000"/>
          </a:xfrm>
          <a:prstGeom prst="straightConnector1">
            <a:avLst/>
          </a:prstGeom>
          <a:ln w="57150" cap="rnd" cmpd="sng">
            <a:solidFill>
              <a:srgbClr val="C00000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93754" y="2261973"/>
            <a:ext cx="12731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rgbClr val="000000"/>
                </a:solidFill>
              </a:rPr>
              <a:t>Fructose 1,6-bisP</a:t>
            </a:r>
          </a:p>
        </p:txBody>
      </p:sp>
      <p:cxnSp>
        <p:nvCxnSpPr>
          <p:cNvPr id="22" name="Connecteur droit avec flèche 21"/>
          <p:cNvCxnSpPr/>
          <p:nvPr/>
        </p:nvCxnSpPr>
        <p:spPr>
          <a:xfrm rot="16200000">
            <a:off x="3370346" y="1895485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rot="16200000" flipV="1">
            <a:off x="3370346" y="1981901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93754" y="2673999"/>
            <a:ext cx="24673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rgbClr val="000000"/>
                </a:solidFill>
              </a:rPr>
              <a:t>2 Glyceraldéhyde-3P + 2 NAD</a:t>
            </a:r>
            <a:r>
              <a:rPr lang="fr-FR" sz="1200" b="1" baseline="30000" dirty="0">
                <a:solidFill>
                  <a:srgbClr val="000000"/>
                </a:solidFill>
              </a:rPr>
              <a:t>+</a:t>
            </a:r>
            <a:r>
              <a:rPr lang="fr-FR" sz="1200" b="1" dirty="0">
                <a:solidFill>
                  <a:srgbClr val="000000"/>
                </a:solidFill>
              </a:rPr>
              <a:t> + 2 P</a:t>
            </a:r>
            <a:r>
              <a:rPr lang="fr-FR" sz="1200" b="1" baseline="-25000" dirty="0">
                <a:solidFill>
                  <a:srgbClr val="000000"/>
                </a:solidFill>
              </a:rPr>
              <a:t>i</a:t>
            </a:r>
          </a:p>
        </p:txBody>
      </p:sp>
      <p:cxnSp>
        <p:nvCxnSpPr>
          <p:cNvPr id="25" name="Connecteur droit avec flèche 24"/>
          <p:cNvCxnSpPr/>
          <p:nvPr/>
        </p:nvCxnSpPr>
        <p:spPr>
          <a:xfrm rot="16200000">
            <a:off x="3370346" y="2318007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rot="16200000" flipV="1">
            <a:off x="3370346" y="2404423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3930148" y="2673999"/>
            <a:ext cx="28264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rgbClr val="000000"/>
                </a:solidFill>
              </a:rPr>
              <a:t>2 1,3-bisphophoglycerate + 2 NADH + 2H</a:t>
            </a:r>
            <a:r>
              <a:rPr lang="fr-FR" sz="1200" b="1" baseline="30000" dirty="0">
                <a:solidFill>
                  <a:srgbClr val="000000"/>
                </a:solidFill>
              </a:rPr>
              <a:t>+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93754" y="3152507"/>
            <a:ext cx="27366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rgbClr val="000000"/>
                </a:solidFill>
              </a:rPr>
              <a:t>2 1,3 </a:t>
            </a:r>
            <a:r>
              <a:rPr lang="fr-FR" sz="1200" b="1" dirty="0" err="1">
                <a:solidFill>
                  <a:srgbClr val="000000"/>
                </a:solidFill>
              </a:rPr>
              <a:t>bisphophoglycerate</a:t>
            </a:r>
            <a:r>
              <a:rPr lang="fr-FR" sz="1200" b="1" dirty="0">
                <a:solidFill>
                  <a:srgbClr val="000000"/>
                </a:solidFill>
              </a:rPr>
              <a:t> + 2 ADP + 2 H</a:t>
            </a:r>
            <a:r>
              <a:rPr lang="fr-FR" sz="1200" b="1" baseline="30000" dirty="0">
                <a:solidFill>
                  <a:srgbClr val="000000"/>
                </a:solidFill>
              </a:rPr>
              <a:t>+</a:t>
            </a:r>
          </a:p>
        </p:txBody>
      </p:sp>
      <p:cxnSp>
        <p:nvCxnSpPr>
          <p:cNvPr id="29" name="Connecteur droit avec flèche 28"/>
          <p:cNvCxnSpPr/>
          <p:nvPr/>
        </p:nvCxnSpPr>
        <p:spPr>
          <a:xfrm rot="16200000">
            <a:off x="3370346" y="2833927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 rot="16200000" flipV="1">
            <a:off x="3370346" y="2920343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3930148" y="3152507"/>
            <a:ext cx="20156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rgbClr val="000000"/>
                </a:solidFill>
              </a:rPr>
              <a:t>2 3-phophoglycerate + 2 ATP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93754" y="3541904"/>
            <a:ext cx="15053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rgbClr val="000000"/>
                </a:solidFill>
              </a:rPr>
              <a:t>2 3-phophoglycerate</a:t>
            </a:r>
          </a:p>
        </p:txBody>
      </p:sp>
      <p:cxnSp>
        <p:nvCxnSpPr>
          <p:cNvPr id="33" name="Connecteur droit avec flèche 32"/>
          <p:cNvCxnSpPr/>
          <p:nvPr/>
        </p:nvCxnSpPr>
        <p:spPr>
          <a:xfrm rot="16200000">
            <a:off x="3370346" y="3203014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 rot="16200000" flipV="1">
            <a:off x="3370346" y="3289430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3930148" y="3541904"/>
            <a:ext cx="15053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rgbClr val="000000"/>
                </a:solidFill>
              </a:rPr>
              <a:t>2 2-phophoglycerate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93754" y="3940832"/>
            <a:ext cx="15053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rgbClr val="000000"/>
                </a:solidFill>
              </a:rPr>
              <a:t>2 2-phophoglycerate</a:t>
            </a:r>
          </a:p>
        </p:txBody>
      </p:sp>
      <p:cxnSp>
        <p:nvCxnSpPr>
          <p:cNvPr id="37" name="Connecteur droit avec flèche 36"/>
          <p:cNvCxnSpPr/>
          <p:nvPr/>
        </p:nvCxnSpPr>
        <p:spPr>
          <a:xfrm rot="16200000">
            <a:off x="3370346" y="3611564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 rot="16200000" flipV="1">
            <a:off x="3370346" y="3697980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3930148" y="3940832"/>
            <a:ext cx="21583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rgbClr val="000000"/>
                </a:solidFill>
              </a:rPr>
              <a:t>2 </a:t>
            </a:r>
            <a:r>
              <a:rPr lang="fr-FR" sz="1200" b="1" dirty="0" err="1">
                <a:solidFill>
                  <a:srgbClr val="000000"/>
                </a:solidFill>
              </a:rPr>
              <a:t>phophoénolpyruvate</a:t>
            </a:r>
            <a:r>
              <a:rPr lang="fr-FR" sz="1200" b="1" dirty="0">
                <a:solidFill>
                  <a:srgbClr val="000000"/>
                </a:solidFill>
              </a:rPr>
              <a:t> + 2 H</a:t>
            </a:r>
            <a:r>
              <a:rPr lang="fr-FR" sz="1200" b="1" baseline="-25000" dirty="0">
                <a:solidFill>
                  <a:srgbClr val="000000"/>
                </a:solidFill>
              </a:rPr>
              <a:t>2</a:t>
            </a:r>
            <a:r>
              <a:rPr lang="fr-FR" sz="1200" b="1" dirty="0">
                <a:solidFill>
                  <a:srgbClr val="000000"/>
                </a:solidFill>
              </a:rPr>
              <a:t>O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93754" y="4335969"/>
            <a:ext cx="25845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rgbClr val="C00000"/>
                </a:solidFill>
              </a:rPr>
              <a:t>2 </a:t>
            </a:r>
            <a:r>
              <a:rPr lang="fr-FR" sz="1200" b="1" dirty="0" err="1">
                <a:solidFill>
                  <a:srgbClr val="C00000"/>
                </a:solidFill>
              </a:rPr>
              <a:t>phophoénolpyruvate</a:t>
            </a:r>
            <a:r>
              <a:rPr lang="fr-FR" sz="1200" b="1" dirty="0">
                <a:solidFill>
                  <a:srgbClr val="C00000"/>
                </a:solidFill>
              </a:rPr>
              <a:t> + 2 ADP + 2 H</a:t>
            </a:r>
            <a:r>
              <a:rPr lang="fr-FR" sz="1200" b="1" baseline="30000" dirty="0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930148" y="4335969"/>
            <a:ext cx="13801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rgbClr val="C00000"/>
                </a:solidFill>
              </a:rPr>
              <a:t>2 pyruvate + 2 ATP</a:t>
            </a:r>
          </a:p>
        </p:txBody>
      </p:sp>
      <p:cxnSp>
        <p:nvCxnSpPr>
          <p:cNvPr id="44" name="Connecteur droit avec flèche 43"/>
          <p:cNvCxnSpPr/>
          <p:nvPr/>
        </p:nvCxnSpPr>
        <p:spPr>
          <a:xfrm rot="5400000" flipV="1">
            <a:off x="3406499" y="4013132"/>
            <a:ext cx="0" cy="936000"/>
          </a:xfrm>
          <a:prstGeom prst="straightConnector1">
            <a:avLst/>
          </a:prstGeom>
          <a:ln w="57150" cap="rnd" cmpd="sng">
            <a:solidFill>
              <a:srgbClr val="C00000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293754" y="4838088"/>
            <a:ext cx="21880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rgbClr val="000000"/>
                </a:solidFill>
              </a:rPr>
              <a:t>Glucose + 2 NAD</a:t>
            </a:r>
            <a:r>
              <a:rPr lang="fr-FR" sz="1200" b="1" baseline="30000" dirty="0">
                <a:solidFill>
                  <a:srgbClr val="000000"/>
                </a:solidFill>
              </a:rPr>
              <a:t>+</a:t>
            </a:r>
            <a:r>
              <a:rPr lang="fr-FR" sz="1200" b="1" dirty="0">
                <a:solidFill>
                  <a:srgbClr val="000000"/>
                </a:solidFill>
              </a:rPr>
              <a:t> + 2 ADP + 2 P</a:t>
            </a:r>
            <a:r>
              <a:rPr lang="fr-FR" sz="1200" b="1" baseline="-25000" dirty="0">
                <a:solidFill>
                  <a:srgbClr val="000000"/>
                </a:solidFill>
              </a:rPr>
              <a:t>i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935618" y="4838088"/>
            <a:ext cx="29124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rgbClr val="000000"/>
                </a:solidFill>
              </a:rPr>
              <a:t>2 pyruvate + 2 NADH + 2H</a:t>
            </a:r>
            <a:r>
              <a:rPr lang="fr-FR" sz="1200" b="1" baseline="30000" dirty="0">
                <a:solidFill>
                  <a:srgbClr val="000000"/>
                </a:solidFill>
              </a:rPr>
              <a:t>+</a:t>
            </a:r>
            <a:r>
              <a:rPr lang="fr-FR" sz="1200" b="1" dirty="0">
                <a:solidFill>
                  <a:srgbClr val="000000"/>
                </a:solidFill>
              </a:rPr>
              <a:t> + 2 H</a:t>
            </a:r>
            <a:r>
              <a:rPr lang="fr-FR" sz="1200" b="1" baseline="-25000" dirty="0">
                <a:solidFill>
                  <a:srgbClr val="000000"/>
                </a:solidFill>
              </a:rPr>
              <a:t>2</a:t>
            </a:r>
            <a:r>
              <a:rPr lang="fr-FR" sz="1200" b="1" dirty="0">
                <a:solidFill>
                  <a:srgbClr val="000000"/>
                </a:solidFill>
              </a:rPr>
              <a:t>O + 2 ATP</a:t>
            </a:r>
          </a:p>
        </p:txBody>
      </p:sp>
      <p:cxnSp>
        <p:nvCxnSpPr>
          <p:cNvPr id="47" name="Connecteur droit avec flèche 46"/>
          <p:cNvCxnSpPr/>
          <p:nvPr/>
        </p:nvCxnSpPr>
        <p:spPr>
          <a:xfrm rot="5400000" flipV="1">
            <a:off x="3411969" y="4515251"/>
            <a:ext cx="0" cy="936000"/>
          </a:xfrm>
          <a:prstGeom prst="straightConnector1">
            <a:avLst/>
          </a:prstGeom>
          <a:ln w="57150" cap="rnd" cmpd="sng">
            <a:solidFill>
              <a:srgbClr val="C00000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 flipV="1">
            <a:off x="366403" y="1122352"/>
            <a:ext cx="8640000" cy="12827"/>
          </a:xfrm>
          <a:prstGeom prst="line">
            <a:avLst/>
          </a:prstGeom>
          <a:ln w="38100" cap="rnd" cmpd="sng">
            <a:solidFill>
              <a:schemeClr val="bg2">
                <a:lumMod val="50000"/>
              </a:schemeClr>
            </a:solidFill>
            <a:headEnd type="none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 flipV="1">
            <a:off x="366403" y="798441"/>
            <a:ext cx="8640000" cy="12827"/>
          </a:xfrm>
          <a:prstGeom prst="line">
            <a:avLst/>
          </a:prstGeom>
          <a:ln w="38100" cap="rnd" cmpd="sng">
            <a:solidFill>
              <a:schemeClr val="bg2">
                <a:lumMod val="50000"/>
              </a:schemeClr>
            </a:solidFill>
            <a:headEnd type="none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1224643" y="765847"/>
            <a:ext cx="2027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Réaction</a:t>
            </a:r>
          </a:p>
        </p:txBody>
      </p:sp>
      <p:sp>
        <p:nvSpPr>
          <p:cNvPr id="51" name="Rectangle 50"/>
          <p:cNvSpPr/>
          <p:nvPr/>
        </p:nvSpPr>
        <p:spPr>
          <a:xfrm>
            <a:off x="6954465" y="765847"/>
            <a:ext cx="9365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i="1" dirty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D</a:t>
            </a:r>
            <a:r>
              <a:rPr lang="fr-FR" b="1" i="1" dirty="0">
                <a:solidFill>
                  <a:schemeClr val="accent1">
                    <a:lumMod val="75000"/>
                  </a:schemeClr>
                </a:solidFill>
              </a:rPr>
              <a:t>G</a:t>
            </a:r>
            <a:r>
              <a:rPr lang="fr-FR" b="1" i="1" baseline="30000" dirty="0">
                <a:solidFill>
                  <a:schemeClr val="accent1">
                    <a:lumMod val="75000"/>
                  </a:schemeClr>
                </a:solidFill>
              </a:rPr>
              <a:t>0’</a:t>
            </a:r>
          </a:p>
        </p:txBody>
      </p:sp>
      <p:sp>
        <p:nvSpPr>
          <p:cNvPr id="52" name="Rectangle 51"/>
          <p:cNvSpPr/>
          <p:nvPr/>
        </p:nvSpPr>
        <p:spPr>
          <a:xfrm>
            <a:off x="8229411" y="759478"/>
            <a:ext cx="9365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i="1" dirty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D</a:t>
            </a:r>
            <a:r>
              <a:rPr lang="fr-FR" b="1" i="1" dirty="0">
                <a:solidFill>
                  <a:schemeClr val="accent1">
                    <a:lumMod val="75000"/>
                  </a:schemeClr>
                </a:solidFill>
              </a:rPr>
              <a:t>G</a:t>
            </a:r>
            <a:endParaRPr lang="fr-FR" b="1" i="1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53" name="Connecteur droit 52"/>
          <p:cNvCxnSpPr/>
          <p:nvPr/>
        </p:nvCxnSpPr>
        <p:spPr>
          <a:xfrm flipV="1">
            <a:off x="366403" y="4784889"/>
            <a:ext cx="8640000" cy="12827"/>
          </a:xfrm>
          <a:prstGeom prst="line">
            <a:avLst/>
          </a:prstGeom>
          <a:ln w="38100" cap="rnd" cmpd="sng">
            <a:solidFill>
              <a:schemeClr val="bg2">
                <a:lumMod val="50000"/>
              </a:schemeClr>
            </a:solidFill>
            <a:headEnd type="none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/>
          <p:cNvCxnSpPr/>
          <p:nvPr/>
        </p:nvCxnSpPr>
        <p:spPr>
          <a:xfrm flipV="1">
            <a:off x="366403" y="5184270"/>
            <a:ext cx="8640000" cy="12827"/>
          </a:xfrm>
          <a:prstGeom prst="line">
            <a:avLst/>
          </a:prstGeom>
          <a:ln w="38100" cap="rnd" cmpd="sng">
            <a:solidFill>
              <a:schemeClr val="bg2">
                <a:lumMod val="50000"/>
              </a:schemeClr>
            </a:solidFill>
            <a:headEnd type="none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6957800" y="1138563"/>
            <a:ext cx="5547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</a:rPr>
              <a:t>- 4,0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917524" y="1534984"/>
            <a:ext cx="5950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+ 0,4</a:t>
            </a:r>
          </a:p>
        </p:txBody>
      </p:sp>
      <p:sp>
        <p:nvSpPr>
          <p:cNvPr id="57" name="Rectangle 56"/>
          <p:cNvSpPr/>
          <p:nvPr/>
        </p:nvSpPr>
        <p:spPr>
          <a:xfrm>
            <a:off x="6955996" y="1914761"/>
            <a:ext cx="5565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</a:rPr>
              <a:t>- 3,4</a:t>
            </a:r>
          </a:p>
        </p:txBody>
      </p:sp>
      <p:sp>
        <p:nvSpPr>
          <p:cNvPr id="58" name="Rectangle 57"/>
          <p:cNvSpPr/>
          <p:nvPr/>
        </p:nvSpPr>
        <p:spPr>
          <a:xfrm>
            <a:off x="6917524" y="2265357"/>
            <a:ext cx="5950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+ 7,5</a:t>
            </a:r>
          </a:p>
        </p:txBody>
      </p:sp>
      <p:sp>
        <p:nvSpPr>
          <p:cNvPr id="59" name="Rectangle 58"/>
          <p:cNvSpPr/>
          <p:nvPr/>
        </p:nvSpPr>
        <p:spPr>
          <a:xfrm>
            <a:off x="6917524" y="2677383"/>
            <a:ext cx="5950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+ 1,5</a:t>
            </a:r>
            <a:endParaRPr lang="fr-FR" sz="1600" b="1" baseline="-25000" dirty="0">
              <a:solidFill>
                <a:srgbClr val="000000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6955996" y="3155891"/>
            <a:ext cx="5565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- 4,5</a:t>
            </a:r>
            <a:endParaRPr lang="fr-FR" sz="1600" b="1" baseline="30000" dirty="0">
              <a:solidFill>
                <a:srgbClr val="000000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6918426" y="3545288"/>
            <a:ext cx="5941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+ 1,1</a:t>
            </a:r>
          </a:p>
        </p:txBody>
      </p:sp>
      <p:sp>
        <p:nvSpPr>
          <p:cNvPr id="62" name="Rectangle 61"/>
          <p:cNvSpPr/>
          <p:nvPr/>
        </p:nvSpPr>
        <p:spPr>
          <a:xfrm>
            <a:off x="6917524" y="3944216"/>
            <a:ext cx="5950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+ 0,4</a:t>
            </a:r>
          </a:p>
        </p:txBody>
      </p:sp>
      <p:sp>
        <p:nvSpPr>
          <p:cNvPr id="63" name="Rectangle 62"/>
          <p:cNvSpPr/>
          <p:nvPr/>
        </p:nvSpPr>
        <p:spPr>
          <a:xfrm>
            <a:off x="6955996" y="4339353"/>
            <a:ext cx="5565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</a:rPr>
              <a:t>- 7,5</a:t>
            </a:r>
            <a:endParaRPr lang="fr-FR" sz="1600" b="1" baseline="30000" dirty="0">
              <a:solidFill>
                <a:srgbClr val="C00000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6955996" y="4841472"/>
            <a:ext cx="5565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</a:rPr>
              <a:t>- 8,5</a:t>
            </a:r>
            <a:endParaRPr lang="fr-FR" sz="1600" b="1" baseline="-25000" dirty="0">
              <a:solidFill>
                <a:srgbClr val="C00000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8213469" y="1137027"/>
            <a:ext cx="5547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</a:rPr>
              <a:t>- 8,0</a:t>
            </a:r>
          </a:p>
        </p:txBody>
      </p:sp>
      <p:sp>
        <p:nvSpPr>
          <p:cNvPr id="66" name="Rectangle 65"/>
          <p:cNvSpPr/>
          <p:nvPr/>
        </p:nvSpPr>
        <p:spPr>
          <a:xfrm>
            <a:off x="8211665" y="1533448"/>
            <a:ext cx="5565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- 0,6</a:t>
            </a:r>
          </a:p>
        </p:txBody>
      </p:sp>
      <p:sp>
        <p:nvSpPr>
          <p:cNvPr id="67" name="Rectangle 66"/>
          <p:cNvSpPr/>
          <p:nvPr/>
        </p:nvSpPr>
        <p:spPr>
          <a:xfrm>
            <a:off x="8211665" y="1913225"/>
            <a:ext cx="5565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</a:rPr>
              <a:t>- 5,3</a:t>
            </a:r>
          </a:p>
        </p:txBody>
      </p:sp>
      <p:sp>
        <p:nvSpPr>
          <p:cNvPr id="68" name="Rectangle 67"/>
          <p:cNvSpPr/>
          <p:nvPr/>
        </p:nvSpPr>
        <p:spPr>
          <a:xfrm>
            <a:off x="8173193" y="2263821"/>
            <a:ext cx="5950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+ 0,3</a:t>
            </a:r>
          </a:p>
        </p:txBody>
      </p:sp>
      <p:sp>
        <p:nvSpPr>
          <p:cNvPr id="69" name="Rectangle 68"/>
          <p:cNvSpPr/>
          <p:nvPr/>
        </p:nvSpPr>
        <p:spPr>
          <a:xfrm>
            <a:off x="8211665" y="2675847"/>
            <a:ext cx="5565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- 0,4</a:t>
            </a:r>
            <a:endParaRPr lang="fr-FR" sz="1600" b="1" baseline="-25000" dirty="0">
              <a:solidFill>
                <a:srgbClr val="000000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8173193" y="3154355"/>
            <a:ext cx="5950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+ 0,3</a:t>
            </a:r>
            <a:endParaRPr lang="fr-FR" sz="1600" b="1" baseline="30000" dirty="0">
              <a:solidFill>
                <a:srgbClr val="000000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8173193" y="3543752"/>
            <a:ext cx="5950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+ 0,2</a:t>
            </a:r>
          </a:p>
        </p:txBody>
      </p:sp>
      <p:sp>
        <p:nvSpPr>
          <p:cNvPr id="72" name="Rectangle 71"/>
          <p:cNvSpPr/>
          <p:nvPr/>
        </p:nvSpPr>
        <p:spPr>
          <a:xfrm>
            <a:off x="8259856" y="3942680"/>
            <a:ext cx="5083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-0,8</a:t>
            </a:r>
          </a:p>
        </p:txBody>
      </p:sp>
      <p:sp>
        <p:nvSpPr>
          <p:cNvPr id="73" name="Rectangle 72"/>
          <p:cNvSpPr/>
          <p:nvPr/>
        </p:nvSpPr>
        <p:spPr>
          <a:xfrm>
            <a:off x="8213469" y="4337817"/>
            <a:ext cx="5547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</a:rPr>
              <a:t>- 4,0</a:t>
            </a:r>
            <a:endParaRPr lang="fr-FR" sz="1600" b="1" baseline="30000" dirty="0">
              <a:solidFill>
                <a:srgbClr val="C00000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8109073" y="4839936"/>
            <a:ext cx="6591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</a:rPr>
              <a:t>- 18,3</a:t>
            </a:r>
            <a:endParaRPr lang="fr-FR" sz="1600" b="1" baseline="-25000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6403" y="5174153"/>
            <a:ext cx="2494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∆</a:t>
            </a:r>
            <a:r>
              <a:rPr lang="fr-FR" b="1" i="1" dirty="0">
                <a:solidFill>
                  <a:schemeClr val="accent1">
                    <a:lumMod val="75000"/>
                  </a:schemeClr>
                </a:solidFill>
              </a:rPr>
              <a:t>G</a:t>
            </a:r>
            <a:r>
              <a:rPr lang="fr-FR" b="1" i="1" baseline="30000" dirty="0">
                <a:solidFill>
                  <a:schemeClr val="accent1">
                    <a:lumMod val="75000"/>
                  </a:schemeClr>
                </a:solidFill>
              </a:rPr>
              <a:t>0’</a:t>
            </a:r>
            <a:r>
              <a:rPr lang="fr-FR" b="1" i="1" dirty="0">
                <a:solidFill>
                  <a:schemeClr val="accent1">
                    <a:lumMod val="75000"/>
                  </a:schemeClr>
                </a:solidFill>
              </a:rPr>
              <a:t> et </a:t>
            </a:r>
            <a:r>
              <a:rPr lang="fr-FR" b="1" i="1" dirty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∆</a:t>
            </a:r>
            <a:r>
              <a:rPr lang="fr-FR" b="1" i="1" dirty="0">
                <a:solidFill>
                  <a:schemeClr val="accent1">
                    <a:lumMod val="75000"/>
                  </a:schemeClr>
                </a:solidFill>
              </a:rPr>
              <a:t>G en kcal.mol</a:t>
            </a:r>
            <a:r>
              <a:rPr lang="fr-FR" b="1" i="1" baseline="30000" dirty="0">
                <a:solidFill>
                  <a:schemeClr val="accent1">
                    <a:lumMod val="75000"/>
                  </a:schemeClr>
                </a:solidFill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290252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64" grpId="0"/>
      <p:bldP spid="74" grpId="0"/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/>
          <p:cNvCxnSpPr/>
          <p:nvPr/>
        </p:nvCxnSpPr>
        <p:spPr>
          <a:xfrm flipV="1">
            <a:off x="1821745" y="1154492"/>
            <a:ext cx="5327996" cy="12827"/>
          </a:xfrm>
          <a:prstGeom prst="line">
            <a:avLst/>
          </a:prstGeom>
          <a:ln w="38100" cap="rnd" cmpd="sng">
            <a:solidFill>
              <a:schemeClr val="bg2">
                <a:lumMod val="50000"/>
              </a:schemeClr>
            </a:solidFill>
            <a:headEnd type="none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/>
        </p:nvCxnSpPr>
        <p:spPr>
          <a:xfrm flipV="1">
            <a:off x="1821745" y="1589108"/>
            <a:ext cx="5327996" cy="12827"/>
          </a:xfrm>
          <a:prstGeom prst="line">
            <a:avLst/>
          </a:prstGeom>
          <a:ln w="38100" cap="rnd" cmpd="sng">
            <a:solidFill>
              <a:schemeClr val="bg2">
                <a:lumMod val="50000"/>
              </a:schemeClr>
            </a:solidFill>
            <a:headEnd type="none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719113" y="876536"/>
            <a:ext cx="68892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i="1" dirty="0">
                <a:solidFill>
                  <a:schemeClr val="bg2">
                    <a:lumMod val="50000"/>
                  </a:schemeClr>
                </a:solidFill>
              </a:rPr>
              <a:t>Concentrations des intermédiaires de la glycolyse dans les </a:t>
            </a:r>
            <a:r>
              <a:rPr lang="fr-FR" sz="1400" b="1" i="1" dirty="0" err="1">
                <a:solidFill>
                  <a:schemeClr val="bg2">
                    <a:lumMod val="50000"/>
                  </a:schemeClr>
                </a:solidFill>
              </a:rPr>
              <a:t>érythocytes</a:t>
            </a:r>
            <a:endParaRPr lang="fr-FR" sz="14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21745" y="1204974"/>
            <a:ext cx="2027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Intermédiaire</a:t>
            </a:r>
          </a:p>
        </p:txBody>
      </p:sp>
      <p:sp>
        <p:nvSpPr>
          <p:cNvPr id="8" name="Rectangle 7"/>
          <p:cNvSpPr/>
          <p:nvPr/>
        </p:nvSpPr>
        <p:spPr>
          <a:xfrm>
            <a:off x="6081033" y="1204974"/>
            <a:ext cx="9365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µM</a:t>
            </a:r>
          </a:p>
        </p:txBody>
      </p:sp>
      <p:sp>
        <p:nvSpPr>
          <p:cNvPr id="9" name="Rectangle 8"/>
          <p:cNvSpPr/>
          <p:nvPr/>
        </p:nvSpPr>
        <p:spPr>
          <a:xfrm>
            <a:off x="1820197" y="1626762"/>
            <a:ext cx="2027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Glucose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99239" y="1626762"/>
            <a:ext cx="9011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5000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20197" y="1875568"/>
            <a:ext cx="2027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Glucose 6-P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99239" y="1875568"/>
            <a:ext cx="9011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83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820197" y="2130592"/>
            <a:ext cx="2027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Fructose 6-P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99239" y="2130592"/>
            <a:ext cx="9011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14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20197" y="2398444"/>
            <a:ext cx="2027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Fructose 1,6-bisP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799239" y="2398444"/>
            <a:ext cx="9011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31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20197" y="2653468"/>
            <a:ext cx="22512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Dihydroxyacétone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P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99239" y="2653468"/>
            <a:ext cx="9011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138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820197" y="2908492"/>
            <a:ext cx="22512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Glycéraldéhyde 3-P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799239" y="2908492"/>
            <a:ext cx="9011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19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820197" y="3150688"/>
            <a:ext cx="2703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1,3-Bisphosphoglycérate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799239" y="3150688"/>
            <a:ext cx="9011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820197" y="3405712"/>
            <a:ext cx="2703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2,3-Bisphosphoglycérate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799239" y="3405712"/>
            <a:ext cx="9011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4000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820197" y="3647908"/>
            <a:ext cx="2703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3-phosphoglycérate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799239" y="3647908"/>
            <a:ext cx="9011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118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820197" y="3864448"/>
            <a:ext cx="2703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2-phosphoglycérate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799239" y="3864448"/>
            <a:ext cx="9011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30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820197" y="4068160"/>
            <a:ext cx="2703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Phosphoénolpyruvate</a:t>
            </a:r>
            <a:endParaRPr lang="fr-F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799239" y="4068160"/>
            <a:ext cx="9011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23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820197" y="4297528"/>
            <a:ext cx="2703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Pyruvate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799239" y="4297528"/>
            <a:ext cx="9011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51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820197" y="4514068"/>
            <a:ext cx="2703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Lactate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799239" y="4514068"/>
            <a:ext cx="9011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2900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820197" y="4756264"/>
            <a:ext cx="2703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ATP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799239" y="4756264"/>
            <a:ext cx="9011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1850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820197" y="4959976"/>
            <a:ext cx="2703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ADP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799239" y="4959976"/>
            <a:ext cx="9011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138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820197" y="5150860"/>
            <a:ext cx="2703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Pi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799239" y="5150860"/>
            <a:ext cx="9011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1000</a:t>
            </a:r>
          </a:p>
        </p:txBody>
      </p:sp>
      <p:cxnSp>
        <p:nvCxnSpPr>
          <p:cNvPr id="41" name="Connecteur droit 40"/>
          <p:cNvCxnSpPr/>
          <p:nvPr/>
        </p:nvCxnSpPr>
        <p:spPr>
          <a:xfrm flipV="1">
            <a:off x="1821745" y="5520192"/>
            <a:ext cx="5327996" cy="12827"/>
          </a:xfrm>
          <a:prstGeom prst="line">
            <a:avLst/>
          </a:prstGeom>
          <a:ln w="38100" cap="rnd" cmpd="sng">
            <a:solidFill>
              <a:schemeClr val="bg2">
                <a:lumMod val="50000"/>
              </a:schemeClr>
            </a:solidFill>
            <a:headEnd type="none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 Box 5"/>
          <p:cNvSpPr txBox="1">
            <a:spLocks noChangeArrowheads="1"/>
          </p:cNvSpPr>
          <p:nvPr/>
        </p:nvSpPr>
        <p:spPr bwMode="auto">
          <a:xfrm>
            <a:off x="302367" y="84890"/>
            <a:ext cx="32084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rgbClr val="953735"/>
                </a:solidFill>
                <a:latin typeface="Calibri" charset="0"/>
                <a:cs typeface="Calibri" charset="0"/>
              </a:rPr>
              <a:t>IV. Bilan de la Glycolyse</a:t>
            </a:r>
          </a:p>
        </p:txBody>
      </p:sp>
    </p:spTree>
    <p:extLst>
      <p:ext uri="{BB962C8B-B14F-4D97-AF65-F5344CB8AC3E}">
        <p14:creationId xmlns:p14="http://schemas.microsoft.com/office/powerpoint/2010/main" val="11688961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3" descr="table-16-03@300.jpg                                            00001991eckert 5e IRCD                 B562F59D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1703388"/>
            <a:ext cx="8475663" cy="345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02367" y="84890"/>
            <a:ext cx="32084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rgbClr val="953735"/>
                </a:solidFill>
                <a:latin typeface="Calibri" charset="0"/>
                <a:cs typeface="Calibri" charset="0"/>
              </a:rPr>
              <a:t>IV. Bilan de la Glycolyse</a:t>
            </a:r>
          </a:p>
        </p:txBody>
      </p:sp>
    </p:spTree>
    <p:extLst>
      <p:ext uri="{BB962C8B-B14F-4D97-AF65-F5344CB8AC3E}">
        <p14:creationId xmlns:p14="http://schemas.microsoft.com/office/powerpoint/2010/main" val="17630606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302367" y="84890"/>
            <a:ext cx="46883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rgbClr val="953735"/>
                </a:solidFill>
                <a:latin typeface="Calibri" charset="0"/>
                <a:cs typeface="Calibri" charset="0"/>
              </a:rPr>
              <a:t>V. Importance des phosphorylation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371633" y="13896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On observe 2 stratégies de phosphorylation :</a:t>
            </a:r>
          </a:p>
        </p:txBody>
      </p:sp>
      <p:sp>
        <p:nvSpPr>
          <p:cNvPr id="6" name="Rectangle 5"/>
          <p:cNvSpPr/>
          <p:nvPr/>
        </p:nvSpPr>
        <p:spPr>
          <a:xfrm>
            <a:off x="1031488" y="1772418"/>
            <a:ext cx="3125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Wingdings"/>
                <a:ea typeface="Wingdings"/>
                <a:cs typeface="Wingdings"/>
                <a:sym typeface="Wingdings"/>
              </a:rPr>
              <a:t> </a:t>
            </a:r>
            <a:r>
              <a:rPr lang="fr-FR" dirty="0"/>
              <a:t>de l’ATP est utilisé au début</a:t>
            </a:r>
          </a:p>
        </p:txBody>
      </p:sp>
      <p:sp>
        <p:nvSpPr>
          <p:cNvPr id="7" name="Rectangle 6"/>
          <p:cNvSpPr/>
          <p:nvPr/>
        </p:nvSpPr>
        <p:spPr>
          <a:xfrm>
            <a:off x="1031488" y="2067884"/>
            <a:ext cx="70972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Wingdings"/>
                <a:ea typeface="Wingdings"/>
                <a:cs typeface="Wingdings"/>
                <a:sym typeface="Wingdings"/>
              </a:rPr>
              <a:t> </a:t>
            </a:r>
            <a:r>
              <a:rPr lang="fr-FR" dirty="0"/>
              <a:t>puis du phosphate inorganique (couplage avec des réactions </a:t>
            </a:r>
            <a:r>
              <a:rPr lang="fr-FR" dirty="0" err="1"/>
              <a:t>RedOx</a:t>
            </a:r>
            <a:r>
              <a:rPr lang="fr-FR" dirty="0"/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371633" y="2879597"/>
            <a:ext cx="4345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376092"/>
                </a:solidFill>
              </a:rPr>
              <a:t>Tous les intermédiaires sont phosphorylés :</a:t>
            </a:r>
          </a:p>
        </p:txBody>
      </p:sp>
      <p:sp>
        <p:nvSpPr>
          <p:cNvPr id="9" name="Rectangle 8"/>
          <p:cNvSpPr/>
          <p:nvPr/>
        </p:nvSpPr>
        <p:spPr>
          <a:xfrm>
            <a:off x="996728" y="3368825"/>
            <a:ext cx="82760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Wingdings"/>
                <a:ea typeface="Wingdings"/>
                <a:cs typeface="Wingdings"/>
                <a:sym typeface="Wingdings"/>
              </a:rPr>
              <a:t> </a:t>
            </a:r>
            <a:r>
              <a:rPr lang="fr-FR" dirty="0"/>
              <a:t>Interactions ioniques avec </a:t>
            </a:r>
            <a:r>
              <a:rPr lang="fr-FR" dirty="0" err="1"/>
              <a:t>aa</a:t>
            </a:r>
            <a:r>
              <a:rPr lang="fr-FR" dirty="0"/>
              <a:t> sites actifs </a:t>
            </a:r>
            <a:r>
              <a:rPr lang="fr-FR" dirty="0"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fr-FR" dirty="0"/>
              <a:t>meilleure interaction </a:t>
            </a:r>
            <a:r>
              <a:rPr lang="fr-FR" dirty="0" err="1"/>
              <a:t>enz</a:t>
            </a:r>
            <a:r>
              <a:rPr lang="fr-FR" dirty="0"/>
              <a:t> / substrat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00002" y="3905926"/>
            <a:ext cx="80969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Wingdings"/>
                <a:ea typeface="Wingdings"/>
                <a:cs typeface="Wingdings"/>
                <a:sym typeface="Wingdings"/>
              </a:rPr>
              <a:t> </a:t>
            </a:r>
            <a:r>
              <a:rPr lang="fr-FR" dirty="0"/>
              <a:t>Composés hydrophiles </a:t>
            </a:r>
            <a:r>
              <a:rPr lang="fr-FR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fr-FR" dirty="0"/>
              <a:t> maintient des molécules énergétiques dans les cellules</a:t>
            </a:r>
          </a:p>
        </p:txBody>
      </p:sp>
    </p:spTree>
    <p:extLst>
      <p:ext uri="{BB962C8B-B14F-4D97-AF65-F5344CB8AC3E}">
        <p14:creationId xmlns:p14="http://schemas.microsoft.com/office/powerpoint/2010/main" val="17846693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302367" y="84890"/>
            <a:ext cx="46883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rgbClr val="953735"/>
                </a:solidFill>
                <a:latin typeface="Calibri" charset="0"/>
                <a:cs typeface="Calibri" charset="0"/>
              </a:rPr>
              <a:t>V. Importance des phosphorylation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0707" y="843677"/>
            <a:ext cx="8112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>
                <a:solidFill>
                  <a:srgbClr val="376092"/>
                </a:solidFill>
              </a:rPr>
              <a:t>Phosphorylation du glucose contribue à maintenir la [glucose] relativement basse dans le cytoplasme pour faciliter l'entrée de nouvelles molécules de glucose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50707" y="1633846"/>
            <a:ext cx="78419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>
                <a:solidFill>
                  <a:srgbClr val="376092"/>
                </a:solidFill>
              </a:rPr>
              <a:t>Le glucose-6P ne peut plus quitter la cellule, car la membrane plasmique n'a pas de transporteur pour le Glc-6-P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2"/>
          <a:srcRect b="19287"/>
          <a:stretch/>
        </p:blipFill>
        <p:spPr>
          <a:xfrm>
            <a:off x="3960923" y="2603435"/>
            <a:ext cx="4382813" cy="256073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03108" y="3203243"/>
            <a:ext cx="31578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Le transport du Glucose = transport actif via des transporteurs GLUT1-5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08578" y="4195323"/>
            <a:ext cx="3157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Co-transport avec le Na</a:t>
            </a:r>
            <a:r>
              <a:rPr lang="fr-FR" baseline="30000" dirty="0"/>
              <a:t>+</a:t>
            </a: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19" y="4682599"/>
            <a:ext cx="4023841" cy="219299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817764" y="5654326"/>
            <a:ext cx="38427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0000"/>
                </a:solidFill>
              </a:rPr>
              <a:t>12 segments transmembranaires</a:t>
            </a:r>
          </a:p>
        </p:txBody>
      </p:sp>
    </p:spTree>
    <p:extLst>
      <p:ext uri="{BB962C8B-B14F-4D97-AF65-F5344CB8AC3E}">
        <p14:creationId xmlns:p14="http://schemas.microsoft.com/office/powerpoint/2010/main" val="402151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4894" y="2015891"/>
            <a:ext cx="2259106" cy="4748231"/>
          </a:xfrm>
          <a:prstGeom prst="rect">
            <a:avLst/>
          </a:prstGeom>
        </p:spPr>
      </p:pic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302367" y="84890"/>
            <a:ext cx="45202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rgbClr val="953735"/>
                </a:solidFill>
                <a:latin typeface="Calibri" charset="0"/>
                <a:cs typeface="Calibri" charset="0"/>
              </a:rPr>
              <a:t>V. D’un point de vue enzymatique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767" y="1060596"/>
            <a:ext cx="3853758" cy="26805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72017" y="1883269"/>
            <a:ext cx="37988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Transfert d’un </a:t>
            </a:r>
            <a:r>
              <a:rPr lang="fr-FR" dirty="0" err="1"/>
              <a:t>gpt</a:t>
            </a:r>
            <a:r>
              <a:rPr lang="fr-FR" dirty="0"/>
              <a:t> phosphoryle de l’ATP sur un donneur = kinase</a:t>
            </a:r>
          </a:p>
          <a:p>
            <a:endParaRPr lang="fr-FR" dirty="0"/>
          </a:p>
          <a:p>
            <a:r>
              <a:rPr lang="fr-FR" b="1" dirty="0">
                <a:solidFill>
                  <a:srgbClr val="C00000"/>
                </a:solidFill>
              </a:rPr>
              <a:t>Nécessite Mg</a:t>
            </a:r>
            <a:r>
              <a:rPr lang="fr-FR" b="1" baseline="30000" dirty="0">
                <a:solidFill>
                  <a:srgbClr val="C00000"/>
                </a:solidFill>
              </a:rPr>
              <a:t>2+</a:t>
            </a:r>
            <a:r>
              <a:rPr lang="fr-FR" b="1" dirty="0">
                <a:solidFill>
                  <a:srgbClr val="C00000"/>
                </a:solidFill>
              </a:rPr>
              <a:t> ou Mn</a:t>
            </a:r>
            <a:r>
              <a:rPr lang="fr-FR" b="1" baseline="30000" dirty="0">
                <a:solidFill>
                  <a:srgbClr val="C00000"/>
                </a:solidFill>
              </a:rPr>
              <a:t>2+</a:t>
            </a:r>
          </a:p>
        </p:txBody>
      </p:sp>
      <p:sp>
        <p:nvSpPr>
          <p:cNvPr id="8" name="Ellipse 7"/>
          <p:cNvSpPr/>
          <p:nvPr/>
        </p:nvSpPr>
        <p:spPr>
          <a:xfrm>
            <a:off x="1332899" y="2225209"/>
            <a:ext cx="776649" cy="650769"/>
          </a:xfrm>
          <a:prstGeom prst="ellipse">
            <a:avLst/>
          </a:prstGeom>
          <a:solidFill>
            <a:srgbClr val="FDEADA">
              <a:alpha val="45000"/>
            </a:srgbClr>
          </a:solidFill>
          <a:ln w="28575" cmpd="sng">
            <a:solidFill>
              <a:srgbClr val="98480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3227513" y="2225209"/>
            <a:ext cx="776649" cy="650769"/>
          </a:xfrm>
          <a:prstGeom prst="ellipse">
            <a:avLst/>
          </a:prstGeom>
          <a:solidFill>
            <a:srgbClr val="FDEADA">
              <a:alpha val="45000"/>
            </a:srgbClr>
          </a:solidFill>
          <a:ln w="28575" cmpd="sng">
            <a:solidFill>
              <a:srgbClr val="98480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480791" y="3709629"/>
            <a:ext cx="2184200" cy="294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60"/>
              </a:lnSpc>
            </a:pPr>
            <a:r>
              <a:rPr lang="fr-FR" b="1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Hexokinase</a:t>
            </a:r>
            <a:endParaRPr lang="fr-FR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439570" y="3709629"/>
            <a:ext cx="2493213" cy="294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60"/>
              </a:lnSpc>
            </a:pPr>
            <a:r>
              <a:rPr lang="fr-FR" b="1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Hexokinase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+ glucose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96451" y="431175"/>
            <a:ext cx="65937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1. </a:t>
            </a:r>
            <a:r>
              <a:rPr lang="fr-FR" sz="2000" b="1" dirty="0" err="1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Hexokinase</a:t>
            </a:r>
            <a:endParaRPr lang="fr-FR" sz="2000" b="1" dirty="0">
              <a:solidFill>
                <a:schemeClr val="accent6">
                  <a:lumMod val="50000"/>
                </a:schemeClr>
              </a:solidFill>
              <a:latin typeface="Calibri" charset="0"/>
              <a:cs typeface="Calibri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5859" y="3993110"/>
            <a:ext cx="67589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>
                <a:solidFill>
                  <a:srgbClr val="C00000"/>
                </a:solidFill>
              </a:rPr>
              <a:t>Daniel </a:t>
            </a:r>
            <a:r>
              <a:rPr lang="fr-FR" dirty="0" err="1">
                <a:solidFill>
                  <a:srgbClr val="C00000"/>
                </a:solidFill>
              </a:rPr>
              <a:t>Koshland</a:t>
            </a:r>
            <a:r>
              <a:rPr lang="fr-FR" dirty="0">
                <a:solidFill>
                  <a:srgbClr val="C00000"/>
                </a:solidFill>
              </a:rPr>
              <a:t> </a:t>
            </a:r>
            <a:r>
              <a:rPr lang="fr-FR" dirty="0" err="1"/>
              <a:t>realized</a:t>
            </a:r>
            <a:r>
              <a:rPr lang="fr-FR" dirty="0"/>
              <a:t>, a </a:t>
            </a:r>
            <a:r>
              <a:rPr lang="fr-FR" dirty="0" err="1"/>
              <a:t>decade</a:t>
            </a:r>
            <a:r>
              <a:rPr lang="fr-FR" dirty="0"/>
              <a:t> </a:t>
            </a:r>
            <a:r>
              <a:rPr lang="fr-FR" dirty="0" err="1"/>
              <a:t>before</a:t>
            </a:r>
            <a:r>
              <a:rPr lang="fr-FR" dirty="0"/>
              <a:t> the structure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known</a:t>
            </a:r>
            <a:r>
              <a:rPr lang="fr-FR" dirty="0"/>
              <a:t>,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chemical</a:t>
            </a:r>
            <a:r>
              <a:rPr lang="fr-FR" dirty="0"/>
              <a:t> </a:t>
            </a:r>
            <a:r>
              <a:rPr lang="fr-FR" dirty="0" err="1"/>
              <a:t>reaction</a:t>
            </a:r>
            <a:r>
              <a:rPr lang="fr-FR" dirty="0"/>
              <a:t> </a:t>
            </a:r>
            <a:r>
              <a:rPr lang="fr-FR" b="1" dirty="0">
                <a:solidFill>
                  <a:srgbClr val="C00000"/>
                </a:solidFill>
              </a:rPr>
              <a:t>must </a:t>
            </a:r>
            <a:r>
              <a:rPr lang="fr-FR" b="1" dirty="0" err="1">
                <a:solidFill>
                  <a:srgbClr val="C00000"/>
                </a:solidFill>
              </a:rPr>
              <a:t>be</a:t>
            </a:r>
            <a:r>
              <a:rPr lang="fr-FR" b="1" dirty="0">
                <a:solidFill>
                  <a:srgbClr val="C00000"/>
                </a:solidFill>
              </a:rPr>
              <a:t> </a:t>
            </a:r>
            <a:r>
              <a:rPr lang="fr-FR" b="1" dirty="0" err="1">
                <a:solidFill>
                  <a:srgbClr val="C00000"/>
                </a:solidFill>
              </a:rPr>
              <a:t>shielded</a:t>
            </a:r>
            <a:r>
              <a:rPr lang="fr-FR" b="1" dirty="0">
                <a:solidFill>
                  <a:srgbClr val="C00000"/>
                </a:solidFill>
              </a:rPr>
              <a:t> </a:t>
            </a:r>
            <a:r>
              <a:rPr lang="fr-FR" b="1" dirty="0" err="1">
                <a:solidFill>
                  <a:srgbClr val="C00000"/>
                </a:solidFill>
              </a:rPr>
              <a:t>from</a:t>
            </a:r>
            <a:r>
              <a:rPr lang="fr-FR" b="1" dirty="0">
                <a:solidFill>
                  <a:srgbClr val="C00000"/>
                </a:solidFill>
              </a:rPr>
              <a:t> water, to </a:t>
            </a:r>
            <a:r>
              <a:rPr lang="fr-FR" b="1" dirty="0" err="1">
                <a:solidFill>
                  <a:srgbClr val="C00000"/>
                </a:solidFill>
              </a:rPr>
              <a:t>keep</a:t>
            </a:r>
            <a:r>
              <a:rPr lang="fr-FR" b="1" dirty="0">
                <a:solidFill>
                  <a:srgbClr val="C00000"/>
                </a:solidFill>
              </a:rPr>
              <a:t> the phosphate </a:t>
            </a:r>
            <a:r>
              <a:rPr lang="fr-FR" b="1" dirty="0" err="1">
                <a:solidFill>
                  <a:srgbClr val="C00000"/>
                </a:solidFill>
              </a:rPr>
              <a:t>from</a:t>
            </a:r>
            <a:r>
              <a:rPr lang="fr-FR" b="1" dirty="0">
                <a:solidFill>
                  <a:srgbClr val="C00000"/>
                </a:solidFill>
              </a:rPr>
              <a:t> </a:t>
            </a:r>
            <a:r>
              <a:rPr lang="fr-FR" b="1" dirty="0" err="1">
                <a:solidFill>
                  <a:srgbClr val="C00000"/>
                </a:solidFill>
              </a:rPr>
              <a:t>being</a:t>
            </a:r>
            <a:r>
              <a:rPr lang="fr-FR" b="1" dirty="0">
                <a:solidFill>
                  <a:srgbClr val="C00000"/>
                </a:solidFill>
              </a:rPr>
              <a:t> </a:t>
            </a:r>
            <a:r>
              <a:rPr lang="fr-FR" b="1" dirty="0" err="1">
                <a:solidFill>
                  <a:srgbClr val="C00000"/>
                </a:solidFill>
              </a:rPr>
              <a:t>simply</a:t>
            </a:r>
            <a:r>
              <a:rPr lang="fr-FR" b="1" dirty="0">
                <a:solidFill>
                  <a:srgbClr val="C00000"/>
                </a:solidFill>
              </a:rPr>
              <a:t> </a:t>
            </a:r>
            <a:r>
              <a:rPr lang="fr-FR" b="1" dirty="0" err="1">
                <a:solidFill>
                  <a:srgbClr val="C00000"/>
                </a:solidFill>
              </a:rPr>
              <a:t>cleaved</a:t>
            </a:r>
            <a:r>
              <a:rPr lang="fr-FR" b="1" dirty="0">
                <a:solidFill>
                  <a:srgbClr val="C00000"/>
                </a:solidFill>
              </a:rPr>
              <a:t> off of ATP by a water </a:t>
            </a:r>
            <a:r>
              <a:rPr lang="fr-FR" b="1" dirty="0" err="1">
                <a:solidFill>
                  <a:srgbClr val="C00000"/>
                </a:solidFill>
              </a:rPr>
              <a:t>molecule</a:t>
            </a:r>
            <a:r>
              <a:rPr lang="fr-FR" dirty="0"/>
              <a:t>. So </a:t>
            </a:r>
            <a:r>
              <a:rPr lang="fr-FR" dirty="0" err="1"/>
              <a:t>he</a:t>
            </a:r>
            <a:r>
              <a:rPr lang="fr-FR" dirty="0"/>
              <a:t> </a:t>
            </a:r>
            <a:r>
              <a:rPr lang="fr-FR" dirty="0" err="1"/>
              <a:t>proposed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b="1" dirty="0" err="1">
                <a:solidFill>
                  <a:srgbClr val="C00000"/>
                </a:solidFill>
              </a:rPr>
              <a:t>hexokinase</a:t>
            </a:r>
            <a:r>
              <a:rPr lang="fr-FR" b="1" dirty="0">
                <a:solidFill>
                  <a:srgbClr val="C00000"/>
                </a:solidFill>
              </a:rPr>
              <a:t> </a:t>
            </a:r>
            <a:r>
              <a:rPr lang="fr-FR" b="1" dirty="0" err="1">
                <a:solidFill>
                  <a:srgbClr val="C00000"/>
                </a:solidFill>
              </a:rPr>
              <a:t>performs</a:t>
            </a:r>
            <a:r>
              <a:rPr lang="fr-FR" b="1" dirty="0">
                <a:solidFill>
                  <a:srgbClr val="C00000"/>
                </a:solidFill>
              </a:rPr>
              <a:t> an </a:t>
            </a:r>
            <a:r>
              <a:rPr lang="fr-FR" b="1" i="1" dirty="0" err="1">
                <a:solidFill>
                  <a:srgbClr val="C00000"/>
                </a:solidFill>
              </a:rPr>
              <a:t>induced</a:t>
            </a:r>
            <a:r>
              <a:rPr lang="fr-FR" b="1" i="1" dirty="0">
                <a:solidFill>
                  <a:srgbClr val="C00000"/>
                </a:solidFill>
              </a:rPr>
              <a:t> fit</a:t>
            </a:r>
            <a:r>
              <a:rPr lang="fr-FR" b="1" dirty="0">
                <a:solidFill>
                  <a:srgbClr val="C00000"/>
                </a:solidFill>
              </a:rPr>
              <a:t>, </a:t>
            </a:r>
            <a:r>
              <a:rPr lang="fr-FR" b="1" dirty="0" err="1">
                <a:solidFill>
                  <a:srgbClr val="C00000"/>
                </a:solidFill>
              </a:rPr>
              <a:t>closing</a:t>
            </a:r>
            <a:r>
              <a:rPr lang="fr-FR" b="1" dirty="0">
                <a:solidFill>
                  <a:srgbClr val="C00000"/>
                </a:solidFill>
              </a:rPr>
              <a:t> </a:t>
            </a:r>
            <a:r>
              <a:rPr lang="fr-FR" b="1" dirty="0" err="1">
                <a:solidFill>
                  <a:srgbClr val="C00000"/>
                </a:solidFill>
              </a:rPr>
              <a:t>around</a:t>
            </a:r>
            <a:r>
              <a:rPr lang="fr-FR" b="1" dirty="0">
                <a:solidFill>
                  <a:srgbClr val="C00000"/>
                </a:solidFill>
              </a:rPr>
              <a:t> ATP and glucose once </a:t>
            </a:r>
            <a:r>
              <a:rPr lang="fr-FR" b="1" dirty="0" err="1">
                <a:solidFill>
                  <a:srgbClr val="C00000"/>
                </a:solidFill>
              </a:rPr>
              <a:t>they</a:t>
            </a:r>
            <a:r>
              <a:rPr lang="fr-FR" b="1" dirty="0">
                <a:solidFill>
                  <a:srgbClr val="C00000"/>
                </a:solidFill>
              </a:rPr>
              <a:t> are </a:t>
            </a:r>
            <a:r>
              <a:rPr lang="fr-FR" b="1" dirty="0" err="1">
                <a:solidFill>
                  <a:srgbClr val="C00000"/>
                </a:solidFill>
              </a:rPr>
              <a:t>bound</a:t>
            </a:r>
            <a:r>
              <a:rPr lang="fr-FR" b="1" dirty="0">
                <a:solidFill>
                  <a:srgbClr val="C00000"/>
                </a:solidFill>
              </a:rPr>
              <a:t>.</a:t>
            </a:r>
            <a:r>
              <a:rPr lang="fr-FR" dirty="0"/>
              <a:t> </a:t>
            </a:r>
            <a:r>
              <a:rPr lang="fr-FR" dirty="0" err="1"/>
              <a:t>When</a:t>
            </a:r>
            <a:r>
              <a:rPr lang="fr-FR" dirty="0"/>
              <a:t> </a:t>
            </a:r>
            <a:r>
              <a:rPr lang="fr-FR" dirty="0" err="1"/>
              <a:t>several</a:t>
            </a:r>
            <a:r>
              <a:rPr lang="fr-FR" dirty="0"/>
              <a:t> structures of </a:t>
            </a:r>
            <a:r>
              <a:rPr lang="fr-FR" dirty="0" err="1"/>
              <a:t>yeast</a:t>
            </a:r>
            <a:r>
              <a:rPr lang="fr-FR" dirty="0"/>
              <a:t> </a:t>
            </a:r>
            <a:r>
              <a:rPr lang="fr-FR" dirty="0" err="1"/>
              <a:t>hexokinase</a:t>
            </a:r>
            <a:r>
              <a:rPr lang="fr-FR" dirty="0"/>
              <a:t>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solved</a:t>
            </a:r>
            <a:r>
              <a:rPr lang="fr-FR" dirty="0"/>
              <a:t> in the 1970's,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shown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true</a:t>
            </a:r>
            <a:r>
              <a:rPr lang="fr-FR" dirty="0"/>
              <a:t>. </a:t>
            </a:r>
            <a:r>
              <a:rPr lang="fr-FR" dirty="0" err="1"/>
              <a:t>Hexokinase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shaped</a:t>
            </a:r>
            <a:r>
              <a:rPr lang="fr-FR" dirty="0"/>
              <a:t> </a:t>
            </a:r>
            <a:r>
              <a:rPr lang="fr-FR" dirty="0" err="1"/>
              <a:t>like</a:t>
            </a:r>
            <a:r>
              <a:rPr lang="fr-FR" dirty="0"/>
              <a:t> a clamp, </a:t>
            </a:r>
            <a:r>
              <a:rPr lang="fr-FR" dirty="0" err="1"/>
              <a:t>with</a:t>
            </a:r>
            <a:r>
              <a:rPr lang="fr-FR" dirty="0"/>
              <a:t> a </a:t>
            </a:r>
            <a:r>
              <a:rPr lang="fr-FR" dirty="0" err="1"/>
              <a:t>big</a:t>
            </a:r>
            <a:r>
              <a:rPr lang="fr-FR" dirty="0"/>
              <a:t> groove in one </a:t>
            </a:r>
            <a:r>
              <a:rPr lang="fr-FR" dirty="0" err="1"/>
              <a:t>side</a:t>
            </a:r>
            <a:r>
              <a:rPr lang="fr-FR" dirty="0"/>
              <a:t> (</a:t>
            </a:r>
            <a:r>
              <a:rPr lang="fr-FR" dirty="0" err="1"/>
              <a:t>shown</a:t>
            </a:r>
            <a:r>
              <a:rPr lang="fr-FR" dirty="0"/>
              <a:t> on top </a:t>
            </a:r>
            <a:r>
              <a:rPr lang="fr-FR" dirty="0" err="1"/>
              <a:t>with</a:t>
            </a:r>
            <a:r>
              <a:rPr lang="fr-FR" dirty="0"/>
              <a:t> an </a:t>
            </a:r>
            <a:r>
              <a:rPr lang="fr-FR" dirty="0" err="1"/>
              <a:t>arrow</a:t>
            </a:r>
            <a:r>
              <a:rPr lang="fr-FR" dirty="0"/>
              <a:t>).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679036" y="462587"/>
            <a:ext cx="2294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http://</a:t>
            </a:r>
            <a:r>
              <a:rPr lang="fr-FR" b="1" dirty="0" err="1">
                <a:solidFill>
                  <a:schemeClr val="bg1">
                    <a:lumMod val="50000"/>
                  </a:schemeClr>
                </a:solidFill>
              </a:rPr>
              <a:t>www.rcsb.org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376525" y="1060596"/>
            <a:ext cx="4195699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fr-FR" sz="1200" dirty="0">
                <a:solidFill>
                  <a:schemeClr val="tx1"/>
                </a:solidFill>
              </a:rPr>
              <a:t>Les interactions entre </a:t>
            </a:r>
            <a:r>
              <a:rPr lang="fr-FR" sz="1200" dirty="0" err="1">
                <a:solidFill>
                  <a:schemeClr val="tx1"/>
                </a:solidFill>
              </a:rPr>
              <a:t>Ez</a:t>
            </a:r>
            <a:r>
              <a:rPr lang="fr-FR" sz="1200" dirty="0">
                <a:solidFill>
                  <a:schemeClr val="tx1"/>
                </a:solidFill>
              </a:rPr>
              <a:t> &amp; S sont relativement faibles au départ mais qu’elles induisent un remaniement structural qui va considérablement accroître l’affinité de l’</a:t>
            </a:r>
            <a:r>
              <a:rPr lang="fr-FR" sz="1200" dirty="0" err="1">
                <a:solidFill>
                  <a:schemeClr val="tx1"/>
                </a:solidFill>
              </a:rPr>
              <a:t>Ez</a:t>
            </a:r>
            <a:r>
              <a:rPr lang="fr-FR" sz="1200" dirty="0">
                <a:solidFill>
                  <a:schemeClr val="tx1"/>
                </a:solidFill>
              </a:rPr>
              <a:t> pour son S</a:t>
            </a:r>
          </a:p>
        </p:txBody>
      </p:sp>
    </p:spTree>
    <p:extLst>
      <p:ext uri="{BB962C8B-B14F-4D97-AF65-F5344CB8AC3E}">
        <p14:creationId xmlns:p14="http://schemas.microsoft.com/office/powerpoint/2010/main" val="298416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139204" y="905788"/>
            <a:ext cx="722742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Du grec </a:t>
            </a:r>
            <a:r>
              <a:rPr lang="fr-FR" sz="2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μετ</a:t>
            </a:r>
            <a:r>
              <a:rPr lang="fr-FR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αβ</a:t>
            </a:r>
            <a:r>
              <a:rPr lang="fr-FR" sz="2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ολισμός</a:t>
            </a:r>
            <a:r>
              <a:rPr lang="fr-FR" sz="2400" dirty="0"/>
              <a:t>, </a:t>
            </a:r>
            <a:r>
              <a:rPr lang="fr-FR" sz="2400" dirty="0" err="1"/>
              <a:t>metabolismos</a:t>
            </a:r>
            <a:r>
              <a:rPr lang="fr-FR" sz="2400" dirty="0"/>
              <a:t>, provenant de </a:t>
            </a:r>
            <a:r>
              <a:rPr lang="fr-FR" sz="2400" dirty="0" err="1">
                <a:solidFill>
                  <a:srgbClr val="558ED5"/>
                </a:solidFill>
              </a:rPr>
              <a:t>μετ</a:t>
            </a:r>
            <a:r>
              <a:rPr lang="fr-FR" sz="2400" dirty="0">
                <a:solidFill>
                  <a:srgbClr val="558ED5"/>
                </a:solidFill>
              </a:rPr>
              <a:t>αβ</a:t>
            </a:r>
            <a:r>
              <a:rPr lang="fr-FR" sz="2400" dirty="0" err="1">
                <a:solidFill>
                  <a:srgbClr val="558ED5"/>
                </a:solidFill>
              </a:rPr>
              <a:t>ολή</a:t>
            </a:r>
            <a:r>
              <a:rPr lang="fr-FR" sz="2400" dirty="0"/>
              <a:t>, </a:t>
            </a:r>
            <a:r>
              <a:rPr lang="fr-FR" sz="2400" i="1" dirty="0"/>
              <a:t>métabole</a:t>
            </a:r>
            <a:r>
              <a:rPr lang="fr-FR" sz="2400" dirty="0"/>
              <a:t>: changement, </a:t>
            </a:r>
            <a:r>
              <a:rPr lang="fr-FR" sz="2400" dirty="0">
                <a:solidFill>
                  <a:srgbClr val="800000"/>
                </a:solidFill>
              </a:rPr>
              <a:t>transformation</a:t>
            </a:r>
          </a:p>
          <a:p>
            <a:endParaRPr lang="fr-FR" sz="2400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9388" y="497138"/>
            <a:ext cx="18866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chemeClr val="accent2"/>
                </a:solidFill>
                <a:latin typeface="Calibri" charset="0"/>
                <a:cs typeface="Calibri" charset="0"/>
              </a:rPr>
              <a:t>I. Généralités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10776" y="2085416"/>
            <a:ext cx="2685351" cy="1278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40"/>
              </a:lnSpc>
            </a:pPr>
            <a:r>
              <a:rPr lang="fr-FR" sz="3200" kern="800" dirty="0">
                <a:solidFill>
                  <a:schemeClr val="accent2">
                    <a:lumMod val="75000"/>
                  </a:schemeClr>
                </a:solidFill>
                <a:latin typeface="Mistral"/>
                <a:cs typeface="Mistral"/>
              </a:rPr>
              <a:t>Lumière</a:t>
            </a:r>
          </a:p>
          <a:p>
            <a:pPr>
              <a:lnSpc>
                <a:spcPts val="3040"/>
              </a:lnSpc>
            </a:pPr>
            <a:r>
              <a:rPr lang="fr-FR" sz="3200" kern="800" dirty="0">
                <a:solidFill>
                  <a:schemeClr val="accent1">
                    <a:lumMod val="75000"/>
                  </a:schemeClr>
                </a:solidFill>
                <a:latin typeface="Mistral"/>
                <a:cs typeface="Mistral"/>
              </a:rPr>
              <a:t>Dioxyde de carbone</a:t>
            </a:r>
          </a:p>
          <a:p>
            <a:pPr>
              <a:lnSpc>
                <a:spcPts val="3040"/>
              </a:lnSpc>
            </a:pPr>
            <a:r>
              <a:rPr lang="fr-FR" sz="3200" kern="800" dirty="0">
                <a:solidFill>
                  <a:srgbClr val="376092"/>
                </a:solidFill>
                <a:latin typeface="Mistral"/>
                <a:cs typeface="Mistral"/>
              </a:rPr>
              <a:t>Eau</a:t>
            </a: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1736769" y="3217797"/>
            <a:ext cx="0" cy="709609"/>
          </a:xfrm>
          <a:prstGeom prst="straightConnector1">
            <a:avLst/>
          </a:prstGeom>
          <a:ln w="57150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978860" y="3920360"/>
            <a:ext cx="2540211" cy="8891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40"/>
              </a:lnSpc>
            </a:pPr>
            <a:r>
              <a:rPr lang="fr-FR" sz="3200" kern="800" dirty="0">
                <a:solidFill>
                  <a:schemeClr val="accent5">
                    <a:lumMod val="75000"/>
                  </a:schemeClr>
                </a:solidFill>
                <a:latin typeface="Mistral"/>
                <a:cs typeface="Mistral"/>
              </a:rPr>
              <a:t>Glucose (C</a:t>
            </a:r>
            <a:r>
              <a:rPr lang="fr-FR" sz="3200" kern="800" baseline="-25000" dirty="0">
                <a:solidFill>
                  <a:schemeClr val="accent5">
                    <a:lumMod val="75000"/>
                  </a:schemeClr>
                </a:solidFill>
                <a:latin typeface="Mistral"/>
                <a:cs typeface="Mistral"/>
              </a:rPr>
              <a:t>6</a:t>
            </a:r>
            <a:r>
              <a:rPr lang="fr-FR" sz="3200" kern="800" dirty="0">
                <a:solidFill>
                  <a:schemeClr val="accent5">
                    <a:lumMod val="75000"/>
                  </a:schemeClr>
                </a:solidFill>
                <a:latin typeface="Mistral"/>
                <a:cs typeface="Mistral"/>
              </a:rPr>
              <a:t>H</a:t>
            </a:r>
            <a:r>
              <a:rPr lang="fr-FR" sz="3200" kern="800" baseline="-25000" dirty="0">
                <a:solidFill>
                  <a:schemeClr val="accent5">
                    <a:lumMod val="75000"/>
                  </a:schemeClr>
                </a:solidFill>
                <a:latin typeface="Mistral"/>
                <a:cs typeface="Mistral"/>
              </a:rPr>
              <a:t>12</a:t>
            </a:r>
            <a:r>
              <a:rPr lang="fr-FR" sz="3200" kern="800" dirty="0">
                <a:solidFill>
                  <a:schemeClr val="accent5">
                    <a:lumMod val="75000"/>
                  </a:schemeClr>
                </a:solidFill>
                <a:latin typeface="Mistral"/>
                <a:cs typeface="Mistral"/>
              </a:rPr>
              <a:t>O</a:t>
            </a:r>
            <a:r>
              <a:rPr lang="fr-FR" sz="3200" kern="800" baseline="-25000" dirty="0">
                <a:solidFill>
                  <a:schemeClr val="accent5">
                    <a:lumMod val="75000"/>
                  </a:schemeClr>
                </a:solidFill>
                <a:latin typeface="Mistral"/>
                <a:cs typeface="Mistral"/>
              </a:rPr>
              <a:t>6</a:t>
            </a:r>
            <a:r>
              <a:rPr lang="fr-FR" sz="3200" kern="800" dirty="0">
                <a:solidFill>
                  <a:schemeClr val="accent5">
                    <a:lumMod val="75000"/>
                  </a:schemeClr>
                </a:solidFill>
                <a:latin typeface="Mistral"/>
                <a:cs typeface="Mistral"/>
              </a:rPr>
              <a:t>)</a:t>
            </a:r>
          </a:p>
          <a:p>
            <a:pPr>
              <a:lnSpc>
                <a:spcPts val="3040"/>
              </a:lnSpc>
            </a:pPr>
            <a:r>
              <a:rPr lang="fr-FR" sz="3200" kern="800" dirty="0">
                <a:solidFill>
                  <a:schemeClr val="accent5">
                    <a:lumMod val="75000"/>
                  </a:schemeClr>
                </a:solidFill>
                <a:latin typeface="Mistral"/>
                <a:cs typeface="Mistral"/>
              </a:rPr>
              <a:t>Oxygène</a:t>
            </a:r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1739761" y="4895509"/>
            <a:ext cx="0" cy="709609"/>
          </a:xfrm>
          <a:prstGeom prst="straightConnector1">
            <a:avLst/>
          </a:prstGeom>
          <a:ln w="57150" cmpd="sng"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978860" y="5612966"/>
            <a:ext cx="2685351" cy="1278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40"/>
              </a:lnSpc>
            </a:pPr>
            <a:r>
              <a:rPr lang="fr-FR" sz="3200" kern="800" dirty="0">
                <a:solidFill>
                  <a:srgbClr val="376092"/>
                </a:solidFill>
                <a:latin typeface="Mistral"/>
                <a:cs typeface="Mistral"/>
              </a:rPr>
              <a:t>Dioxyde de carbone</a:t>
            </a:r>
          </a:p>
          <a:p>
            <a:pPr>
              <a:lnSpc>
                <a:spcPts val="3040"/>
              </a:lnSpc>
            </a:pPr>
            <a:r>
              <a:rPr lang="fr-FR" sz="3200" kern="800" dirty="0">
                <a:solidFill>
                  <a:srgbClr val="376092"/>
                </a:solidFill>
                <a:latin typeface="Mistral"/>
                <a:cs typeface="Mistral"/>
              </a:rPr>
              <a:t>Eau</a:t>
            </a:r>
          </a:p>
          <a:p>
            <a:pPr>
              <a:lnSpc>
                <a:spcPts val="3040"/>
              </a:lnSpc>
            </a:pPr>
            <a:r>
              <a:rPr lang="fr-FR" sz="3200" kern="800" dirty="0">
                <a:solidFill>
                  <a:srgbClr val="953735"/>
                </a:solidFill>
                <a:latin typeface="Mistral"/>
                <a:cs typeface="Mistral"/>
              </a:rPr>
              <a:t>Energie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672715" y="2312512"/>
            <a:ext cx="3421730" cy="4992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40"/>
              </a:lnSpc>
            </a:pPr>
            <a:r>
              <a:rPr lang="fr-FR" sz="3200" kern="800" dirty="0">
                <a:solidFill>
                  <a:schemeClr val="accent2">
                    <a:lumMod val="75000"/>
                  </a:schemeClr>
                </a:solidFill>
                <a:latin typeface="+mj-lt"/>
                <a:cs typeface="Mistral"/>
              </a:rPr>
              <a:t>Energie </a:t>
            </a:r>
            <a:r>
              <a:rPr lang="fr-FR" sz="3200" kern="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Mistral"/>
              </a:rPr>
              <a:t>+</a:t>
            </a:r>
            <a:r>
              <a:rPr lang="fr-FR" sz="3200" kern="800" dirty="0">
                <a:solidFill>
                  <a:schemeClr val="accent1">
                    <a:lumMod val="75000"/>
                  </a:schemeClr>
                </a:solidFill>
                <a:latin typeface="+mj-lt"/>
                <a:cs typeface="Mistral"/>
              </a:rPr>
              <a:t>CO</a:t>
            </a:r>
            <a:r>
              <a:rPr lang="fr-FR" sz="3200" kern="800" baseline="-25000" dirty="0">
                <a:solidFill>
                  <a:schemeClr val="accent1">
                    <a:lumMod val="75000"/>
                  </a:schemeClr>
                </a:solidFill>
                <a:latin typeface="+mj-lt"/>
                <a:cs typeface="Mistral"/>
              </a:rPr>
              <a:t>2</a:t>
            </a:r>
            <a:r>
              <a:rPr lang="fr-FR" sz="3200" kern="800" dirty="0">
                <a:solidFill>
                  <a:schemeClr val="accent1">
                    <a:lumMod val="75000"/>
                  </a:schemeClr>
                </a:solidFill>
                <a:latin typeface="+mj-lt"/>
                <a:cs typeface="Mistral"/>
              </a:rPr>
              <a:t> + </a:t>
            </a:r>
            <a:r>
              <a:rPr lang="fr-FR" sz="3200" kern="800" dirty="0">
                <a:solidFill>
                  <a:srgbClr val="376092"/>
                </a:solidFill>
                <a:latin typeface="+mj-lt"/>
                <a:cs typeface="Mistral"/>
              </a:rPr>
              <a:t>H</a:t>
            </a:r>
            <a:r>
              <a:rPr lang="fr-FR" sz="3200" kern="800" baseline="-25000" dirty="0">
                <a:solidFill>
                  <a:srgbClr val="376092"/>
                </a:solidFill>
                <a:latin typeface="+mj-lt"/>
                <a:cs typeface="Mistral"/>
              </a:rPr>
              <a:t>2</a:t>
            </a:r>
            <a:r>
              <a:rPr lang="fr-FR" sz="3200" kern="800" dirty="0">
                <a:solidFill>
                  <a:srgbClr val="376092"/>
                </a:solidFill>
                <a:latin typeface="+mj-lt"/>
                <a:cs typeface="Mistral"/>
              </a:rPr>
              <a:t>O</a:t>
            </a:r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6315381" y="3217797"/>
            <a:ext cx="0" cy="709609"/>
          </a:xfrm>
          <a:prstGeom prst="straightConnector1">
            <a:avLst/>
          </a:prstGeom>
          <a:ln w="57150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4922488" y="4049146"/>
            <a:ext cx="2406160" cy="4992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40"/>
              </a:lnSpc>
            </a:pPr>
            <a:r>
              <a:rPr lang="fr-FR" sz="3200" kern="800" dirty="0" err="1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C</a:t>
            </a:r>
            <a:r>
              <a:rPr lang="fr-FR" sz="3200" kern="800" baseline="-25000" dirty="0" err="1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n</a:t>
            </a:r>
            <a:r>
              <a:rPr lang="fr-FR" sz="3200" kern="800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(H</a:t>
            </a:r>
            <a:r>
              <a:rPr lang="fr-FR" sz="3200" kern="800" baseline="-25000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2</a:t>
            </a:r>
            <a:r>
              <a:rPr lang="fr-FR" sz="3200" kern="800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O)</a:t>
            </a:r>
            <a:r>
              <a:rPr lang="fr-FR" sz="3200" kern="800" baseline="-25000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n</a:t>
            </a:r>
            <a:r>
              <a:rPr lang="fr-FR" sz="3200" kern="800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 + O</a:t>
            </a:r>
            <a:r>
              <a:rPr lang="fr-FR" sz="3200" kern="800" baseline="-25000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2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6318373" y="4895509"/>
            <a:ext cx="0" cy="709609"/>
          </a:xfrm>
          <a:prstGeom prst="straightConnector1">
            <a:avLst/>
          </a:prstGeom>
          <a:ln w="57150" cmpd="sng"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4268082" y="5829070"/>
            <a:ext cx="4537969" cy="499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40"/>
              </a:lnSpc>
            </a:pPr>
            <a:r>
              <a:rPr lang="fr-FR" sz="3200" kern="800" dirty="0">
                <a:solidFill>
                  <a:schemeClr val="accent1">
                    <a:lumMod val="75000"/>
                  </a:schemeClr>
                </a:solidFill>
                <a:cs typeface="Mistral"/>
              </a:rPr>
              <a:t>CO</a:t>
            </a:r>
            <a:r>
              <a:rPr lang="fr-FR" sz="3200" kern="800" baseline="-25000" dirty="0">
                <a:solidFill>
                  <a:schemeClr val="accent1">
                    <a:lumMod val="75000"/>
                  </a:schemeClr>
                </a:solidFill>
                <a:cs typeface="Mistral"/>
              </a:rPr>
              <a:t>2</a:t>
            </a:r>
            <a:r>
              <a:rPr lang="fr-FR" sz="3200" kern="800" dirty="0">
                <a:solidFill>
                  <a:schemeClr val="accent1">
                    <a:lumMod val="75000"/>
                  </a:schemeClr>
                </a:solidFill>
                <a:cs typeface="Mistral"/>
              </a:rPr>
              <a:t> + </a:t>
            </a:r>
            <a:r>
              <a:rPr lang="fr-FR" sz="3200" kern="800" dirty="0">
                <a:solidFill>
                  <a:srgbClr val="376092"/>
                </a:solidFill>
                <a:cs typeface="Mistral"/>
              </a:rPr>
              <a:t>H</a:t>
            </a:r>
            <a:r>
              <a:rPr lang="fr-FR" sz="3200" kern="800" baseline="-25000" dirty="0">
                <a:solidFill>
                  <a:srgbClr val="376092"/>
                </a:solidFill>
                <a:cs typeface="Mistral"/>
              </a:rPr>
              <a:t>2</a:t>
            </a:r>
            <a:r>
              <a:rPr lang="fr-FR" sz="3200" kern="800" dirty="0">
                <a:solidFill>
                  <a:srgbClr val="376092"/>
                </a:solidFill>
                <a:cs typeface="Mistral"/>
              </a:rPr>
              <a:t>O </a:t>
            </a:r>
            <a:r>
              <a:rPr lang="fr-FR" sz="3200" kern="800" dirty="0">
                <a:solidFill>
                  <a:srgbClr val="7F7F7F"/>
                </a:solidFill>
                <a:latin typeface="+mj-lt"/>
                <a:cs typeface="Mistral"/>
              </a:rPr>
              <a:t>+</a:t>
            </a:r>
            <a:r>
              <a:rPr lang="fr-FR" sz="3200" kern="800" dirty="0">
                <a:solidFill>
                  <a:schemeClr val="accent2">
                    <a:lumMod val="75000"/>
                  </a:schemeClr>
                </a:solidFill>
                <a:latin typeface="+mj-lt"/>
                <a:cs typeface="Mistral"/>
              </a:rPr>
              <a:t> Energie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841592" y="3257265"/>
            <a:ext cx="2666315" cy="4992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40"/>
              </a:lnSpc>
            </a:pPr>
            <a:r>
              <a:rPr lang="fr-FR" sz="3200" kern="800" dirty="0">
                <a:solidFill>
                  <a:schemeClr val="accent3">
                    <a:lumMod val="75000"/>
                  </a:schemeClr>
                </a:solidFill>
                <a:latin typeface="+mj-lt"/>
                <a:cs typeface="Mistral"/>
              </a:rPr>
              <a:t>Photosynthèse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2984448" y="4959537"/>
            <a:ext cx="2386591" cy="4992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40"/>
              </a:lnSpc>
            </a:pPr>
            <a:r>
              <a:rPr lang="fr-FR" sz="3200" kern="800" dirty="0">
                <a:solidFill>
                  <a:srgbClr val="800000"/>
                </a:solidFill>
                <a:latin typeface="+mj-lt"/>
                <a:cs typeface="Mistral"/>
              </a:rPr>
              <a:t>Métabolisme</a:t>
            </a: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54728" y="33960"/>
            <a:ext cx="38416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800" b="1" dirty="0">
                <a:solidFill>
                  <a:schemeClr val="accent1">
                    <a:lumMod val="75000"/>
                  </a:schemeClr>
                </a:solidFill>
                <a:latin typeface="Calibri" charset="0"/>
                <a:cs typeface="Calibri" charset="0"/>
              </a:rPr>
              <a:t>Chapitre I – Introduction</a:t>
            </a:r>
          </a:p>
        </p:txBody>
      </p:sp>
    </p:spTree>
    <p:extLst>
      <p:ext uri="{BB962C8B-B14F-4D97-AF65-F5344CB8AC3E}">
        <p14:creationId xmlns:p14="http://schemas.microsoft.com/office/powerpoint/2010/main" val="7535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  <p:bldP spid="12" grpId="0"/>
      <p:bldP spid="15" grpId="0"/>
      <p:bldP spid="16" grpId="0"/>
      <p:bldP spid="1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figure-14-04.jpg                                               0003FC1BBigMac                         BB9E1EE7: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" t="43915" r="37661"/>
          <a:stretch/>
        </p:blipFill>
        <p:spPr bwMode="auto">
          <a:xfrm>
            <a:off x="5688792" y="3176782"/>
            <a:ext cx="3168749" cy="230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96451" y="125467"/>
            <a:ext cx="65937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2. </a:t>
            </a:r>
            <a:r>
              <a:rPr lang="fr-FR" sz="2000" b="1" dirty="0" err="1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Phosphoglucose</a:t>
            </a:r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 isomérase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94" y="617964"/>
            <a:ext cx="3694079" cy="33546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32577" y="535525"/>
            <a:ext cx="4572000" cy="280076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fr-FR" sz="1600" b="1" dirty="0" err="1">
                <a:solidFill>
                  <a:srgbClr val="C00000"/>
                </a:solidFill>
              </a:rPr>
              <a:t>isomerization</a:t>
            </a:r>
            <a:r>
              <a:rPr lang="fr-FR" sz="1600" b="1" dirty="0">
                <a:solidFill>
                  <a:srgbClr val="C00000"/>
                </a:solidFill>
              </a:rPr>
              <a:t>:</a:t>
            </a:r>
            <a:r>
              <a:rPr lang="fr-FR" sz="1600" dirty="0"/>
              <a:t> a </a:t>
            </a:r>
            <a:r>
              <a:rPr lang="fr-FR" sz="1600" dirty="0" err="1"/>
              <a:t>reaction</a:t>
            </a:r>
            <a:r>
              <a:rPr lang="fr-FR" sz="1600" dirty="0"/>
              <a:t> </a:t>
            </a:r>
            <a:r>
              <a:rPr lang="fr-FR" sz="1600" dirty="0" err="1"/>
              <a:t>that</a:t>
            </a:r>
            <a:r>
              <a:rPr lang="fr-FR" sz="1600" dirty="0"/>
              <a:t> changes the </a:t>
            </a:r>
            <a:r>
              <a:rPr lang="fr-FR" sz="1600" dirty="0" err="1"/>
              <a:t>shape</a:t>
            </a:r>
            <a:r>
              <a:rPr lang="fr-FR" sz="1600" dirty="0"/>
              <a:t> of a single </a:t>
            </a:r>
            <a:r>
              <a:rPr lang="fr-FR" sz="1600" dirty="0" err="1"/>
              <a:t>molecule</a:t>
            </a:r>
            <a:r>
              <a:rPr lang="fr-FR" sz="1600" dirty="0"/>
              <a:t>, but </a:t>
            </a:r>
            <a:r>
              <a:rPr lang="fr-FR" sz="1600" b="1" dirty="0" err="1">
                <a:solidFill>
                  <a:srgbClr val="C00000"/>
                </a:solidFill>
              </a:rPr>
              <a:t>doesn't</a:t>
            </a:r>
            <a:r>
              <a:rPr lang="fr-FR" sz="1600" b="1" dirty="0">
                <a:solidFill>
                  <a:srgbClr val="C00000"/>
                </a:solidFill>
              </a:rPr>
              <a:t> </a:t>
            </a:r>
            <a:r>
              <a:rPr lang="fr-FR" sz="1600" b="1" dirty="0" err="1">
                <a:solidFill>
                  <a:srgbClr val="C00000"/>
                </a:solidFill>
              </a:rPr>
              <a:t>permanently</a:t>
            </a:r>
            <a:r>
              <a:rPr lang="fr-FR" sz="1600" b="1" dirty="0">
                <a:solidFill>
                  <a:srgbClr val="C00000"/>
                </a:solidFill>
              </a:rPr>
              <a:t> </a:t>
            </a:r>
            <a:r>
              <a:rPr lang="fr-FR" sz="1600" b="1" dirty="0" err="1">
                <a:solidFill>
                  <a:srgbClr val="C00000"/>
                </a:solidFill>
              </a:rPr>
              <a:t>add</a:t>
            </a:r>
            <a:r>
              <a:rPr lang="fr-FR" sz="1600" b="1" dirty="0">
                <a:solidFill>
                  <a:srgbClr val="C00000"/>
                </a:solidFill>
              </a:rPr>
              <a:t> or </a:t>
            </a:r>
            <a:r>
              <a:rPr lang="fr-FR" sz="1600" b="1" dirty="0" err="1">
                <a:solidFill>
                  <a:srgbClr val="C00000"/>
                </a:solidFill>
              </a:rPr>
              <a:t>remove</a:t>
            </a:r>
            <a:r>
              <a:rPr lang="fr-FR" sz="1600" b="1" dirty="0">
                <a:solidFill>
                  <a:srgbClr val="C00000"/>
                </a:solidFill>
              </a:rPr>
              <a:t> </a:t>
            </a:r>
            <a:r>
              <a:rPr lang="fr-FR" sz="1600" b="1" dirty="0" err="1">
                <a:solidFill>
                  <a:srgbClr val="C00000"/>
                </a:solidFill>
              </a:rPr>
              <a:t>any</a:t>
            </a:r>
            <a:r>
              <a:rPr lang="fr-FR" sz="1600" b="1" dirty="0">
                <a:solidFill>
                  <a:srgbClr val="C00000"/>
                </a:solidFill>
              </a:rPr>
              <a:t> </a:t>
            </a:r>
            <a:r>
              <a:rPr lang="fr-FR" sz="1600" b="1" dirty="0" err="1">
                <a:solidFill>
                  <a:srgbClr val="C00000"/>
                </a:solidFill>
              </a:rPr>
              <a:t>atoms</a:t>
            </a:r>
            <a:r>
              <a:rPr lang="fr-FR" sz="1600" b="1" dirty="0">
                <a:solidFill>
                  <a:srgbClr val="C00000"/>
                </a:solidFill>
              </a:rPr>
              <a:t>. </a:t>
            </a:r>
            <a:r>
              <a:rPr lang="fr-FR" sz="1600" dirty="0"/>
              <a:t>The enzyme </a:t>
            </a:r>
            <a:r>
              <a:rPr lang="fr-FR" sz="1600" dirty="0" err="1"/>
              <a:t>phosphoglucose</a:t>
            </a:r>
            <a:r>
              <a:rPr lang="fr-FR" sz="1600" dirty="0"/>
              <a:t> </a:t>
            </a:r>
            <a:r>
              <a:rPr lang="fr-FR" sz="1600" dirty="0" err="1"/>
              <a:t>isomerase</a:t>
            </a:r>
            <a:r>
              <a:rPr lang="fr-FR" sz="1600" dirty="0"/>
              <a:t>, </a:t>
            </a:r>
            <a:r>
              <a:rPr lang="fr-FR" sz="1600" dirty="0" err="1"/>
              <a:t>shown</a:t>
            </a:r>
            <a:r>
              <a:rPr lang="fr-FR" sz="1600" dirty="0"/>
              <a:t> </a:t>
            </a:r>
            <a:r>
              <a:rPr lang="fr-FR" sz="1600" dirty="0" err="1"/>
              <a:t>here</a:t>
            </a:r>
            <a:r>
              <a:rPr lang="fr-FR" sz="1600" dirty="0"/>
              <a:t> </a:t>
            </a:r>
            <a:r>
              <a:rPr lang="fr-FR" sz="1600" dirty="0" err="1"/>
              <a:t>from</a:t>
            </a:r>
            <a:r>
              <a:rPr lang="fr-FR" sz="1600" dirty="0"/>
              <a:t> PDB entry 1hox, </a:t>
            </a:r>
            <a:r>
              <a:rPr lang="fr-FR" sz="1600" dirty="0" err="1"/>
              <a:t>takes</a:t>
            </a:r>
            <a:r>
              <a:rPr lang="fr-FR" sz="1600" dirty="0"/>
              <a:t> glucose-6-phosphate and </a:t>
            </a:r>
            <a:r>
              <a:rPr lang="fr-FR" sz="1600" b="1" dirty="0" err="1">
                <a:solidFill>
                  <a:srgbClr val="C00000"/>
                </a:solidFill>
              </a:rPr>
              <a:t>shuffles</a:t>
            </a:r>
            <a:r>
              <a:rPr lang="fr-FR" sz="1600" b="1" dirty="0">
                <a:solidFill>
                  <a:srgbClr val="C00000"/>
                </a:solidFill>
              </a:rPr>
              <a:t> a few </a:t>
            </a:r>
            <a:r>
              <a:rPr lang="fr-FR" sz="1600" b="1" dirty="0" err="1">
                <a:solidFill>
                  <a:srgbClr val="C00000"/>
                </a:solidFill>
              </a:rPr>
              <a:t>atoms</a:t>
            </a:r>
            <a:r>
              <a:rPr lang="fr-FR" sz="1600" dirty="0"/>
              <a:t>, </a:t>
            </a:r>
            <a:r>
              <a:rPr lang="fr-FR" sz="1600" dirty="0" err="1"/>
              <a:t>forming</a:t>
            </a:r>
            <a:r>
              <a:rPr lang="fr-FR" sz="1600" dirty="0"/>
              <a:t> fructose-6-phosphate, </a:t>
            </a:r>
            <a:r>
              <a:rPr lang="fr-FR" sz="1600" dirty="0" err="1"/>
              <a:t>shown</a:t>
            </a:r>
            <a:r>
              <a:rPr lang="fr-FR" sz="1600" dirty="0"/>
              <a:t> </a:t>
            </a:r>
            <a:r>
              <a:rPr lang="fr-FR" sz="1600" dirty="0" err="1"/>
              <a:t>here</a:t>
            </a:r>
            <a:r>
              <a:rPr lang="fr-FR" sz="1600" dirty="0"/>
              <a:t> in </a:t>
            </a:r>
            <a:r>
              <a:rPr lang="fr-FR" sz="1600" dirty="0" err="1"/>
              <a:t>yellow</a:t>
            </a:r>
            <a:r>
              <a:rPr lang="fr-FR" sz="1600" dirty="0"/>
              <a:t>. </a:t>
            </a:r>
            <a:r>
              <a:rPr lang="fr-FR" sz="1600" b="1" dirty="0">
                <a:solidFill>
                  <a:srgbClr val="C00000"/>
                </a:solidFill>
              </a:rPr>
              <a:t>The enzyme </a:t>
            </a:r>
            <a:r>
              <a:rPr lang="fr-FR" sz="1600" b="1" dirty="0" err="1">
                <a:solidFill>
                  <a:srgbClr val="C00000"/>
                </a:solidFill>
              </a:rPr>
              <a:t>can</a:t>
            </a:r>
            <a:r>
              <a:rPr lang="fr-FR" sz="1600" b="1" dirty="0">
                <a:solidFill>
                  <a:srgbClr val="C00000"/>
                </a:solidFill>
              </a:rPr>
              <a:t> do </a:t>
            </a:r>
            <a:r>
              <a:rPr lang="fr-FR" sz="1600" b="1" dirty="0" err="1">
                <a:solidFill>
                  <a:srgbClr val="C00000"/>
                </a:solidFill>
              </a:rPr>
              <a:t>this</a:t>
            </a:r>
            <a:r>
              <a:rPr lang="fr-FR" sz="1600" b="1" dirty="0">
                <a:solidFill>
                  <a:srgbClr val="C00000"/>
                </a:solidFill>
              </a:rPr>
              <a:t> </a:t>
            </a:r>
            <a:r>
              <a:rPr lang="fr-FR" sz="1600" b="1" dirty="0" err="1">
                <a:solidFill>
                  <a:srgbClr val="C00000"/>
                </a:solidFill>
              </a:rPr>
              <a:t>reaction</a:t>
            </a:r>
            <a:r>
              <a:rPr lang="fr-FR" sz="1600" b="1" dirty="0">
                <a:solidFill>
                  <a:srgbClr val="C00000"/>
                </a:solidFill>
              </a:rPr>
              <a:t> in </a:t>
            </a:r>
            <a:r>
              <a:rPr lang="fr-FR" sz="1600" b="1" dirty="0" err="1">
                <a:solidFill>
                  <a:srgbClr val="C00000"/>
                </a:solidFill>
              </a:rPr>
              <a:t>either</a:t>
            </a:r>
            <a:r>
              <a:rPr lang="fr-FR" sz="1600" b="1" dirty="0">
                <a:solidFill>
                  <a:srgbClr val="C00000"/>
                </a:solidFill>
              </a:rPr>
              <a:t> direction. </a:t>
            </a:r>
            <a:r>
              <a:rPr lang="fr-FR" sz="1600" dirty="0"/>
              <a:t>So </a:t>
            </a:r>
            <a:r>
              <a:rPr lang="fr-FR" sz="1600" dirty="0" err="1"/>
              <a:t>when</a:t>
            </a:r>
            <a:r>
              <a:rPr lang="fr-FR" sz="1600" dirty="0"/>
              <a:t> glucose-6-phosphate </a:t>
            </a:r>
            <a:r>
              <a:rPr lang="fr-FR" sz="1600" dirty="0" err="1"/>
              <a:t>is</a:t>
            </a:r>
            <a:r>
              <a:rPr lang="fr-FR" sz="1600" dirty="0"/>
              <a:t> </a:t>
            </a:r>
            <a:r>
              <a:rPr lang="fr-FR" sz="1600" dirty="0" err="1"/>
              <a:t>plentiful</a:t>
            </a:r>
            <a:r>
              <a:rPr lang="fr-FR" sz="1600" dirty="0"/>
              <a:t> in the </a:t>
            </a:r>
            <a:r>
              <a:rPr lang="fr-FR" sz="1600" dirty="0" err="1"/>
              <a:t>cell</a:t>
            </a:r>
            <a:r>
              <a:rPr lang="fr-FR" sz="1600" dirty="0"/>
              <a:t>, </a:t>
            </a:r>
            <a:r>
              <a:rPr lang="fr-FR" sz="1600" dirty="0" err="1"/>
              <a:t>it</a:t>
            </a:r>
            <a:r>
              <a:rPr lang="fr-FR" sz="1600" dirty="0"/>
              <a:t> </a:t>
            </a:r>
            <a:r>
              <a:rPr lang="fr-FR" sz="1600" dirty="0" err="1"/>
              <a:t>converts</a:t>
            </a:r>
            <a:r>
              <a:rPr lang="fr-FR" sz="1600" dirty="0"/>
              <a:t> </a:t>
            </a:r>
            <a:r>
              <a:rPr lang="fr-FR" sz="1600" dirty="0" err="1"/>
              <a:t>it</a:t>
            </a:r>
            <a:r>
              <a:rPr lang="fr-FR" sz="1600" dirty="0"/>
              <a:t> to fructose-6-phosphate, and </a:t>
            </a:r>
            <a:r>
              <a:rPr lang="fr-FR" sz="1600" dirty="0" err="1"/>
              <a:t>when</a:t>
            </a:r>
            <a:r>
              <a:rPr lang="fr-FR" sz="1600" dirty="0"/>
              <a:t> fructose-6-phosphate </a:t>
            </a:r>
            <a:r>
              <a:rPr lang="fr-FR" sz="1600" dirty="0" err="1"/>
              <a:t>is</a:t>
            </a:r>
            <a:r>
              <a:rPr lang="fr-FR" sz="1600" dirty="0"/>
              <a:t> more </a:t>
            </a:r>
            <a:r>
              <a:rPr lang="fr-FR" sz="1600" dirty="0" err="1"/>
              <a:t>common</a:t>
            </a:r>
            <a:r>
              <a:rPr lang="fr-FR" sz="1600" dirty="0"/>
              <a:t>, the enzyme </a:t>
            </a:r>
            <a:r>
              <a:rPr lang="fr-FR" sz="1600" dirty="0" err="1"/>
              <a:t>converts</a:t>
            </a:r>
            <a:r>
              <a:rPr lang="fr-FR" sz="1600" dirty="0"/>
              <a:t> </a:t>
            </a:r>
            <a:r>
              <a:rPr lang="fr-FR" sz="1600" dirty="0" err="1"/>
              <a:t>it</a:t>
            </a:r>
            <a:r>
              <a:rPr lang="fr-FR" sz="1600" dirty="0"/>
              <a:t> back.</a:t>
            </a:r>
          </a:p>
        </p:txBody>
      </p:sp>
      <p:sp>
        <p:nvSpPr>
          <p:cNvPr id="6" name="Rectangle 5"/>
          <p:cNvSpPr/>
          <p:nvPr/>
        </p:nvSpPr>
        <p:spPr>
          <a:xfrm>
            <a:off x="291900" y="5093438"/>
            <a:ext cx="397967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i="1" dirty="0">
                <a:solidFill>
                  <a:srgbClr val="376092"/>
                </a:solidFill>
              </a:rPr>
              <a:t>Récemment il a été montré que la</a:t>
            </a:r>
            <a:r>
              <a:rPr lang="fr-FR" i="1" dirty="0">
                <a:solidFill>
                  <a:srgbClr val="376092"/>
                </a:solidFill>
                <a:latin typeface="Calibri" charset="0"/>
                <a:cs typeface="Calibri" charset="0"/>
              </a:rPr>
              <a:t> </a:t>
            </a:r>
            <a:r>
              <a:rPr lang="fr-FR" i="1" dirty="0" err="1">
                <a:solidFill>
                  <a:srgbClr val="376092"/>
                </a:solidFill>
                <a:latin typeface="Calibri" charset="0"/>
                <a:cs typeface="Calibri" charset="0"/>
              </a:rPr>
              <a:t>phosphoglucose</a:t>
            </a:r>
            <a:r>
              <a:rPr lang="fr-FR" i="1" dirty="0">
                <a:solidFill>
                  <a:srgbClr val="376092"/>
                </a:solidFill>
                <a:latin typeface="Calibri" charset="0"/>
                <a:cs typeface="Calibri" charset="0"/>
              </a:rPr>
              <a:t> isomérase pouvait être sécrétée </a:t>
            </a:r>
            <a:r>
              <a:rPr lang="fr-FR" i="1" dirty="0">
                <a:solidFill>
                  <a:srgbClr val="376092"/>
                </a:solidFill>
              </a:rPr>
              <a:t>par des </a:t>
            </a:r>
            <a:r>
              <a:rPr lang="fr-FR" i="1" dirty="0" err="1">
                <a:solidFill>
                  <a:srgbClr val="376092"/>
                </a:solidFill>
              </a:rPr>
              <a:t>leukocytes</a:t>
            </a:r>
            <a:r>
              <a:rPr lang="fr-FR" i="1" dirty="0">
                <a:solidFill>
                  <a:srgbClr val="376092"/>
                </a:solidFill>
              </a:rPr>
              <a:t> et </a:t>
            </a:r>
            <a:r>
              <a:rPr lang="fr-FR" i="1" dirty="0" err="1">
                <a:solidFill>
                  <a:srgbClr val="376092"/>
                </a:solidFill>
              </a:rPr>
              <a:t>contrôller</a:t>
            </a:r>
            <a:r>
              <a:rPr lang="fr-FR" i="1" dirty="0">
                <a:solidFill>
                  <a:srgbClr val="376092"/>
                </a:solidFill>
              </a:rPr>
              <a:t> la croissance et le déplacement de certaines cellules</a:t>
            </a:r>
          </a:p>
        </p:txBody>
      </p:sp>
      <p:cxnSp>
        <p:nvCxnSpPr>
          <p:cNvPr id="7" name="Connecteur droit 6"/>
          <p:cNvCxnSpPr/>
          <p:nvPr/>
        </p:nvCxnSpPr>
        <p:spPr>
          <a:xfrm rot="16200000" flipV="1">
            <a:off x="957847" y="3312539"/>
            <a:ext cx="1799998" cy="0"/>
          </a:xfrm>
          <a:prstGeom prst="line">
            <a:avLst/>
          </a:prstGeom>
          <a:ln w="38100" cmpd="sng">
            <a:solidFill>
              <a:schemeClr val="bg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H="1" flipV="1">
            <a:off x="1857846" y="3782505"/>
            <a:ext cx="1" cy="677091"/>
          </a:xfrm>
          <a:prstGeom prst="line">
            <a:avLst/>
          </a:prstGeom>
          <a:ln w="38100" cmpd="sng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829270" y="4452050"/>
            <a:ext cx="2252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Fructose-6-phosphate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971940" y="5609630"/>
            <a:ext cx="3979673" cy="1169551"/>
          </a:xfrm>
          <a:prstGeom prst="rect">
            <a:avLst/>
          </a:prstGeom>
          <a:solidFill>
            <a:srgbClr val="FFFFF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fr-FR" sz="1400" i="1" dirty="0">
                <a:solidFill>
                  <a:schemeClr val="accent6">
                    <a:lumMod val="75000"/>
                  </a:schemeClr>
                </a:solidFill>
              </a:rPr>
              <a:t>Un </a:t>
            </a:r>
            <a:r>
              <a:rPr lang="fr-FR" sz="1400" i="1" dirty="0" err="1">
                <a:solidFill>
                  <a:schemeClr val="accent6">
                    <a:lumMod val="75000"/>
                  </a:schemeClr>
                </a:solidFill>
              </a:rPr>
              <a:t>gpt</a:t>
            </a:r>
            <a:r>
              <a:rPr lang="fr-FR" sz="1400" i="1" dirty="0">
                <a:solidFill>
                  <a:schemeClr val="accent6">
                    <a:lumMod val="75000"/>
                  </a:schemeClr>
                </a:solidFill>
              </a:rPr>
              <a:t> basique de l’</a:t>
            </a:r>
            <a:r>
              <a:rPr lang="fr-FR" sz="1400" i="1" dirty="0" err="1">
                <a:solidFill>
                  <a:schemeClr val="accent6">
                    <a:lumMod val="75000"/>
                  </a:schemeClr>
                </a:solidFill>
              </a:rPr>
              <a:t>Ez</a:t>
            </a:r>
            <a:r>
              <a:rPr lang="fr-FR" sz="1400" i="1" dirty="0">
                <a:solidFill>
                  <a:schemeClr val="accent6">
                    <a:lumMod val="75000"/>
                  </a:schemeClr>
                </a:solidFill>
              </a:rPr>
              <a:t> attire le proton acide du C2 (acide car en position </a:t>
            </a:r>
            <a:r>
              <a:rPr lang="fr-FR" sz="1400" i="1" dirty="0">
                <a:solidFill>
                  <a:schemeClr val="accent6">
                    <a:lumMod val="75000"/>
                  </a:schemeClr>
                </a:solidFill>
                <a:latin typeface="Symbol" charset="2"/>
                <a:cs typeface="Symbol" charset="2"/>
              </a:rPr>
              <a:t>a</a:t>
            </a:r>
            <a:r>
              <a:rPr lang="fr-FR" sz="1400" i="1" dirty="0">
                <a:solidFill>
                  <a:schemeClr val="accent6">
                    <a:lumMod val="75000"/>
                  </a:schemeClr>
                </a:solidFill>
              </a:rPr>
              <a:t> du carbonyle). Le proton se replace en C1 au cours d’un transfert global de protons (car les protons captés par une base s’échangent facilement avec ceux du milieu)</a:t>
            </a:r>
          </a:p>
        </p:txBody>
      </p:sp>
    </p:spTree>
    <p:extLst>
      <p:ext uri="{BB962C8B-B14F-4D97-AF65-F5344CB8AC3E}">
        <p14:creationId xmlns:p14="http://schemas.microsoft.com/office/powerpoint/2010/main" val="122730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96451" y="21831"/>
            <a:ext cx="65937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3. </a:t>
            </a:r>
            <a:r>
              <a:rPr lang="fr-FR" sz="2000" b="1" dirty="0" err="1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Phosphofructokinase</a:t>
            </a:r>
            <a:endParaRPr lang="fr-FR" sz="2000" b="1" dirty="0">
              <a:solidFill>
                <a:schemeClr val="accent6">
                  <a:lumMod val="50000"/>
                </a:schemeClr>
              </a:solidFill>
              <a:latin typeface="Calibri" charset="0"/>
              <a:cs typeface="Calibri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371" y="587803"/>
            <a:ext cx="2373305" cy="25710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3795" y="3179373"/>
            <a:ext cx="541763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fr-FR" sz="1400" dirty="0"/>
          </a:p>
          <a:p>
            <a:pPr algn="just"/>
            <a:r>
              <a:rPr lang="fr-FR" sz="1400" dirty="0" err="1"/>
              <a:t>Phosphfructokinase</a:t>
            </a:r>
            <a:r>
              <a:rPr lang="fr-FR" sz="1400" dirty="0"/>
              <a:t> </a:t>
            </a:r>
            <a:r>
              <a:rPr lang="fr-FR" sz="1400" dirty="0" err="1"/>
              <a:t>is</a:t>
            </a:r>
            <a:r>
              <a:rPr lang="fr-FR" sz="1400" dirty="0"/>
              <a:t> a </a:t>
            </a:r>
            <a:r>
              <a:rPr lang="fr-FR" sz="1400" dirty="0" err="1"/>
              <a:t>mechanical</a:t>
            </a:r>
            <a:r>
              <a:rPr lang="fr-FR" sz="1400" dirty="0"/>
              <a:t> computer, </a:t>
            </a:r>
            <a:r>
              <a:rPr lang="fr-FR" sz="1400" dirty="0" err="1"/>
              <a:t>with</a:t>
            </a:r>
            <a:r>
              <a:rPr lang="fr-FR" sz="1400" dirty="0"/>
              <a:t> </a:t>
            </a:r>
            <a:r>
              <a:rPr lang="fr-FR" sz="1400" dirty="0" err="1"/>
              <a:t>moving</a:t>
            </a:r>
            <a:r>
              <a:rPr lang="fr-FR" sz="1400" dirty="0"/>
              <a:t> parts. The </a:t>
            </a:r>
            <a:r>
              <a:rPr lang="fr-FR" sz="1400" dirty="0" err="1"/>
              <a:t>bacterial</a:t>
            </a:r>
            <a:r>
              <a:rPr lang="fr-FR" sz="1400" dirty="0"/>
              <a:t> enzyme </a:t>
            </a:r>
            <a:r>
              <a:rPr lang="fr-FR" sz="1400" dirty="0" err="1"/>
              <a:t>shown</a:t>
            </a:r>
            <a:r>
              <a:rPr lang="fr-FR" sz="1400" dirty="0"/>
              <a:t> </a:t>
            </a:r>
            <a:r>
              <a:rPr lang="fr-FR" sz="1400" dirty="0" err="1"/>
              <a:t>at</a:t>
            </a:r>
            <a:r>
              <a:rPr lang="fr-FR" sz="1400" dirty="0"/>
              <a:t> the right </a:t>
            </a:r>
            <a:r>
              <a:rPr lang="fr-FR" sz="1400" dirty="0" err="1"/>
              <a:t>is</a:t>
            </a:r>
            <a:r>
              <a:rPr lang="fr-FR" sz="1400" dirty="0"/>
              <a:t> </a:t>
            </a:r>
            <a:r>
              <a:rPr lang="fr-FR" sz="1400" dirty="0" err="1"/>
              <a:t>composed</a:t>
            </a:r>
            <a:r>
              <a:rPr lang="fr-FR" sz="1400" dirty="0"/>
              <a:t> of </a:t>
            </a:r>
            <a:r>
              <a:rPr lang="fr-FR" sz="1400" b="1" dirty="0">
                <a:solidFill>
                  <a:srgbClr val="C00000"/>
                </a:solidFill>
              </a:rPr>
              <a:t>four </a:t>
            </a:r>
            <a:r>
              <a:rPr lang="fr-FR" sz="1400" b="1" dirty="0" err="1">
                <a:solidFill>
                  <a:srgbClr val="C00000"/>
                </a:solidFill>
              </a:rPr>
              <a:t>identical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subunits</a:t>
            </a:r>
            <a:r>
              <a:rPr lang="fr-FR" sz="1400" dirty="0"/>
              <a:t>. The </a:t>
            </a:r>
            <a:r>
              <a:rPr lang="fr-FR" sz="1400" dirty="0" err="1"/>
              <a:t>forms</a:t>
            </a:r>
            <a:r>
              <a:rPr lang="fr-FR" sz="1400" dirty="0"/>
              <a:t> in </a:t>
            </a:r>
            <a:r>
              <a:rPr lang="fr-FR" sz="1400" dirty="0" err="1"/>
              <a:t>our</a:t>
            </a:r>
            <a:r>
              <a:rPr lang="fr-FR" sz="1400" dirty="0"/>
              <a:t> </a:t>
            </a:r>
            <a:r>
              <a:rPr lang="fr-FR" sz="1400" dirty="0" err="1"/>
              <a:t>own</a:t>
            </a:r>
            <a:r>
              <a:rPr lang="fr-FR" sz="1400" dirty="0"/>
              <a:t> </a:t>
            </a:r>
            <a:r>
              <a:rPr lang="fr-FR" sz="1400" dirty="0" err="1"/>
              <a:t>cells</a:t>
            </a:r>
            <a:r>
              <a:rPr lang="fr-FR" sz="1400" dirty="0"/>
              <a:t> are </a:t>
            </a:r>
            <a:r>
              <a:rPr lang="fr-FR" sz="1400" dirty="0" err="1"/>
              <a:t>even</a:t>
            </a:r>
            <a:r>
              <a:rPr lang="fr-FR" sz="1400" dirty="0"/>
              <a:t> </a:t>
            </a:r>
            <a:r>
              <a:rPr lang="fr-FR" sz="1400" dirty="0" err="1"/>
              <a:t>larger</a:t>
            </a:r>
            <a:r>
              <a:rPr lang="fr-FR" sz="1400" dirty="0"/>
              <a:t> and more </a:t>
            </a:r>
            <a:r>
              <a:rPr lang="fr-FR" sz="1400" dirty="0" err="1"/>
              <a:t>complex</a:t>
            </a:r>
            <a:r>
              <a:rPr lang="fr-FR" sz="1400" dirty="0"/>
              <a:t>. </a:t>
            </a:r>
          </a:p>
          <a:p>
            <a:pPr algn="just"/>
            <a:endParaRPr lang="fr-FR" sz="1400" dirty="0"/>
          </a:p>
          <a:p>
            <a:pPr algn="just"/>
            <a:r>
              <a:rPr lang="fr-FR" sz="1400" dirty="0"/>
              <a:t>Notice how </a:t>
            </a:r>
            <a:r>
              <a:rPr lang="fr-FR" sz="1400" dirty="0" err="1"/>
              <a:t>each</a:t>
            </a:r>
            <a:r>
              <a:rPr lang="fr-FR" sz="1400" dirty="0"/>
              <a:t> </a:t>
            </a:r>
            <a:r>
              <a:rPr lang="fr-FR" sz="1400" dirty="0" err="1"/>
              <a:t>binding</a:t>
            </a:r>
            <a:r>
              <a:rPr lang="fr-FR" sz="1400" dirty="0"/>
              <a:t> site for the </a:t>
            </a:r>
            <a:r>
              <a:rPr lang="fr-FR" sz="1400" dirty="0" err="1"/>
              <a:t>sugar</a:t>
            </a:r>
            <a:r>
              <a:rPr lang="fr-FR" sz="1400" dirty="0"/>
              <a:t> </a:t>
            </a:r>
            <a:r>
              <a:rPr lang="fr-FR" sz="1400" dirty="0" err="1"/>
              <a:t>is</a:t>
            </a:r>
            <a:r>
              <a:rPr lang="fr-FR" sz="1400" dirty="0"/>
              <a:t> </a:t>
            </a:r>
            <a:r>
              <a:rPr lang="fr-FR" sz="1400" dirty="0" err="1"/>
              <a:t>composed</a:t>
            </a:r>
            <a:r>
              <a:rPr lang="fr-FR" sz="1400" dirty="0"/>
              <a:t> of </a:t>
            </a:r>
            <a:r>
              <a:rPr lang="fr-FR" sz="1400" dirty="0" err="1"/>
              <a:t>two</a:t>
            </a:r>
            <a:r>
              <a:rPr lang="fr-FR" sz="1400" dirty="0"/>
              <a:t> </a:t>
            </a:r>
            <a:r>
              <a:rPr lang="fr-FR" sz="1400" dirty="0" err="1"/>
              <a:t>different</a:t>
            </a:r>
            <a:r>
              <a:rPr lang="fr-FR" sz="1400" dirty="0"/>
              <a:t> </a:t>
            </a:r>
            <a:r>
              <a:rPr lang="fr-FR" sz="1400" dirty="0" err="1"/>
              <a:t>subunits</a:t>
            </a:r>
            <a:r>
              <a:rPr lang="fr-FR" sz="1400" dirty="0"/>
              <a:t>, </a:t>
            </a:r>
            <a:r>
              <a:rPr lang="fr-FR" sz="1400" dirty="0" err="1"/>
              <a:t>closing</a:t>
            </a:r>
            <a:r>
              <a:rPr lang="fr-FR" sz="1400" dirty="0"/>
              <a:t> </a:t>
            </a:r>
            <a:r>
              <a:rPr lang="fr-FR" sz="1400" dirty="0" err="1"/>
              <a:t>around</a:t>
            </a:r>
            <a:r>
              <a:rPr lang="fr-FR" sz="1400" dirty="0"/>
              <a:t> </a:t>
            </a:r>
            <a:r>
              <a:rPr lang="fr-FR" sz="1400" dirty="0" err="1"/>
              <a:t>either</a:t>
            </a:r>
            <a:r>
              <a:rPr lang="fr-FR" sz="1400" dirty="0"/>
              <a:t> </a:t>
            </a:r>
            <a:r>
              <a:rPr lang="fr-FR" sz="1400" dirty="0" err="1"/>
              <a:t>side</a:t>
            </a:r>
            <a:r>
              <a:rPr lang="fr-FR" sz="1400" dirty="0"/>
              <a:t> of the </a:t>
            </a:r>
            <a:r>
              <a:rPr lang="fr-FR" sz="1400" dirty="0" err="1"/>
              <a:t>molecule</a:t>
            </a:r>
            <a:r>
              <a:rPr lang="fr-FR" sz="1400" dirty="0"/>
              <a:t>. </a:t>
            </a:r>
            <a:r>
              <a:rPr lang="fr-FR" sz="1400" b="1" dirty="0">
                <a:solidFill>
                  <a:srgbClr val="C00000"/>
                </a:solidFill>
              </a:rPr>
              <a:t>The enzyme </a:t>
            </a:r>
            <a:r>
              <a:rPr lang="fr-FR" sz="1400" b="1" dirty="0" err="1">
                <a:solidFill>
                  <a:srgbClr val="C00000"/>
                </a:solidFill>
              </a:rPr>
              <a:t>also</a:t>
            </a:r>
            <a:r>
              <a:rPr lang="fr-FR" sz="1400" b="1" dirty="0">
                <a:solidFill>
                  <a:srgbClr val="C00000"/>
                </a:solidFill>
              </a:rPr>
              <a:t> has </a:t>
            </a:r>
            <a:r>
              <a:rPr lang="fr-FR" sz="1400" b="1" dirty="0" err="1">
                <a:solidFill>
                  <a:srgbClr val="C00000"/>
                </a:solidFill>
              </a:rPr>
              <a:t>regulatory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binding</a:t>
            </a:r>
            <a:r>
              <a:rPr lang="fr-FR" sz="1400" b="1" dirty="0">
                <a:solidFill>
                  <a:srgbClr val="C00000"/>
                </a:solidFill>
              </a:rPr>
              <a:t> sites </a:t>
            </a:r>
            <a:r>
              <a:rPr lang="fr-FR" sz="1400" b="1" dirty="0" err="1">
                <a:solidFill>
                  <a:srgbClr val="C00000"/>
                </a:solidFill>
              </a:rPr>
              <a:t>at</a:t>
            </a:r>
            <a:r>
              <a:rPr lang="fr-FR" sz="1400" b="1" dirty="0">
                <a:solidFill>
                  <a:srgbClr val="C00000"/>
                </a:solidFill>
              </a:rPr>
              <a:t> the top and </a:t>
            </a:r>
            <a:r>
              <a:rPr lang="fr-FR" sz="1400" b="1" dirty="0" err="1">
                <a:solidFill>
                  <a:srgbClr val="C00000"/>
                </a:solidFill>
              </a:rPr>
              <a:t>bottom</a:t>
            </a:r>
            <a:r>
              <a:rPr lang="fr-FR" sz="1400" dirty="0"/>
              <a:t>, </a:t>
            </a:r>
            <a:r>
              <a:rPr lang="fr-FR" sz="1400" dirty="0" err="1"/>
              <a:t>you</a:t>
            </a:r>
            <a:r>
              <a:rPr lang="fr-FR" sz="1400" dirty="0"/>
              <a:t> </a:t>
            </a:r>
            <a:r>
              <a:rPr lang="fr-FR" sz="1400" dirty="0" err="1"/>
              <a:t>can</a:t>
            </a:r>
            <a:r>
              <a:rPr lang="fr-FR" sz="1400" dirty="0"/>
              <a:t> </a:t>
            </a:r>
            <a:r>
              <a:rPr lang="fr-FR" sz="1400" dirty="0" err="1"/>
              <a:t>just</a:t>
            </a:r>
            <a:r>
              <a:rPr lang="fr-FR" sz="1400" dirty="0"/>
              <a:t> </a:t>
            </a:r>
            <a:r>
              <a:rPr lang="fr-FR" sz="1400" dirty="0" err="1"/>
              <a:t>see</a:t>
            </a:r>
            <a:r>
              <a:rPr lang="fr-FR" sz="1400" dirty="0"/>
              <a:t> the </a:t>
            </a:r>
            <a:r>
              <a:rPr lang="fr-FR" sz="1400" dirty="0" err="1"/>
              <a:t>other</a:t>
            </a:r>
            <a:r>
              <a:rPr lang="fr-FR" sz="1400" dirty="0"/>
              <a:t> ADP </a:t>
            </a:r>
            <a:r>
              <a:rPr lang="fr-FR" sz="1400" dirty="0" err="1"/>
              <a:t>molecules</a:t>
            </a:r>
            <a:r>
              <a:rPr lang="fr-FR" sz="1400" dirty="0"/>
              <a:t> </a:t>
            </a:r>
            <a:r>
              <a:rPr lang="fr-FR" sz="1400" dirty="0" err="1"/>
              <a:t>bound</a:t>
            </a:r>
            <a:r>
              <a:rPr lang="fr-FR" sz="1400" dirty="0"/>
              <a:t> </a:t>
            </a:r>
            <a:r>
              <a:rPr lang="fr-FR" sz="1400" dirty="0" err="1"/>
              <a:t>there</a:t>
            </a:r>
            <a:r>
              <a:rPr lang="fr-FR" sz="1400" dirty="0"/>
              <a:t>, </a:t>
            </a:r>
            <a:r>
              <a:rPr lang="fr-FR" sz="1400" dirty="0" err="1"/>
              <a:t>marked</a:t>
            </a:r>
            <a:r>
              <a:rPr lang="fr-FR" sz="1400" dirty="0"/>
              <a:t> </a:t>
            </a:r>
            <a:r>
              <a:rPr lang="fr-FR" sz="1400" dirty="0" err="1"/>
              <a:t>with</a:t>
            </a:r>
            <a:r>
              <a:rPr lang="fr-FR" sz="1400" dirty="0"/>
              <a:t> </a:t>
            </a:r>
            <a:r>
              <a:rPr lang="fr-FR" sz="1400" dirty="0" err="1"/>
              <a:t>asterisks</a:t>
            </a:r>
            <a:r>
              <a:rPr lang="fr-FR" sz="1400" dirty="0"/>
              <a:t>. As </a:t>
            </a:r>
            <a:r>
              <a:rPr lang="fr-FR" sz="1400" dirty="0" err="1"/>
              <a:t>shown</a:t>
            </a:r>
            <a:r>
              <a:rPr lang="fr-FR" sz="1400" dirty="0"/>
              <a:t> on the right (</a:t>
            </a:r>
            <a:r>
              <a:rPr lang="fr-FR" sz="1400" dirty="0" err="1"/>
              <a:t>looking</a:t>
            </a:r>
            <a:r>
              <a:rPr lang="fr-FR" sz="1400" dirty="0"/>
              <a:t> </a:t>
            </a:r>
            <a:r>
              <a:rPr lang="fr-FR" sz="1400" dirty="0" err="1"/>
              <a:t>from</a:t>
            </a:r>
            <a:r>
              <a:rPr lang="fr-FR" sz="1400" dirty="0"/>
              <a:t> the </a:t>
            </a:r>
            <a:r>
              <a:rPr lang="fr-FR" sz="1400" dirty="0" err="1"/>
              <a:t>side</a:t>
            </a:r>
            <a:r>
              <a:rPr lang="fr-FR" sz="1400" dirty="0"/>
              <a:t> of the enzyme) </a:t>
            </a:r>
            <a:r>
              <a:rPr lang="fr-FR" sz="1400" b="1" dirty="0">
                <a:solidFill>
                  <a:srgbClr val="C00000"/>
                </a:solidFill>
              </a:rPr>
              <a:t>the </a:t>
            </a:r>
            <a:r>
              <a:rPr lang="fr-FR" sz="1400" b="1" dirty="0" err="1">
                <a:solidFill>
                  <a:srgbClr val="C00000"/>
                </a:solidFill>
              </a:rPr>
              <a:t>whole</a:t>
            </a:r>
            <a:r>
              <a:rPr lang="fr-FR" sz="1400" b="1" dirty="0">
                <a:solidFill>
                  <a:srgbClr val="C00000"/>
                </a:solidFill>
              </a:rPr>
              <a:t> enzyme shifts </a:t>
            </a:r>
            <a:r>
              <a:rPr lang="fr-FR" sz="1400" b="1" dirty="0" err="1">
                <a:solidFill>
                  <a:srgbClr val="C00000"/>
                </a:solidFill>
              </a:rPr>
              <a:t>when</a:t>
            </a:r>
            <a:r>
              <a:rPr lang="fr-FR" sz="1400" b="1" dirty="0">
                <a:solidFill>
                  <a:srgbClr val="C00000"/>
                </a:solidFill>
              </a:rPr>
              <a:t> ADP and </a:t>
            </a:r>
            <a:r>
              <a:rPr lang="fr-FR" sz="1400" b="1" dirty="0" err="1">
                <a:solidFill>
                  <a:srgbClr val="C00000"/>
                </a:solidFill>
              </a:rPr>
              <a:t>other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molecules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bind</a:t>
            </a:r>
            <a:r>
              <a:rPr lang="fr-FR" sz="1400" b="1" dirty="0">
                <a:solidFill>
                  <a:srgbClr val="C00000"/>
                </a:solidFill>
              </a:rPr>
              <a:t> to the </a:t>
            </a:r>
            <a:r>
              <a:rPr lang="fr-FR" sz="1400" b="1" dirty="0" err="1">
                <a:solidFill>
                  <a:srgbClr val="C00000"/>
                </a:solidFill>
              </a:rPr>
              <a:t>regulatory</a:t>
            </a:r>
            <a:r>
              <a:rPr lang="fr-FR" sz="1400" b="1" dirty="0">
                <a:solidFill>
                  <a:srgbClr val="C00000"/>
                </a:solidFill>
              </a:rPr>
              <a:t> sites. </a:t>
            </a:r>
            <a:r>
              <a:rPr lang="fr-FR" sz="1400" dirty="0"/>
              <a:t>The active state </a:t>
            </a:r>
            <a:r>
              <a:rPr lang="fr-FR" sz="1400" dirty="0" err="1"/>
              <a:t>is</a:t>
            </a:r>
            <a:r>
              <a:rPr lang="fr-FR" sz="1400" dirty="0"/>
              <a:t> </a:t>
            </a:r>
            <a:r>
              <a:rPr lang="fr-FR" sz="1400" dirty="0" err="1"/>
              <a:t>shown</a:t>
            </a:r>
            <a:r>
              <a:rPr lang="fr-FR" sz="1400" dirty="0"/>
              <a:t> </a:t>
            </a:r>
            <a:r>
              <a:rPr lang="fr-FR" sz="1400" dirty="0" err="1"/>
              <a:t>at</a:t>
            </a:r>
            <a:r>
              <a:rPr lang="fr-FR" sz="1400" dirty="0"/>
              <a:t> </a:t>
            </a:r>
            <a:r>
              <a:rPr lang="fr-FR" sz="1400" dirty="0" err="1"/>
              <a:t>left</a:t>
            </a:r>
            <a:r>
              <a:rPr lang="fr-FR" sz="1400" dirty="0"/>
              <a:t>, and an inactive structure </a:t>
            </a:r>
            <a:r>
              <a:rPr lang="fr-FR" sz="1400" dirty="0" err="1"/>
              <a:t>is</a:t>
            </a:r>
            <a:r>
              <a:rPr lang="fr-FR" sz="1400" dirty="0"/>
              <a:t> </a:t>
            </a:r>
            <a:r>
              <a:rPr lang="fr-FR" sz="1400" dirty="0" err="1"/>
              <a:t>shown</a:t>
            </a:r>
            <a:r>
              <a:rPr lang="fr-FR" sz="1400" dirty="0"/>
              <a:t> on the right. </a:t>
            </a:r>
            <a:r>
              <a:rPr lang="fr-FR" sz="1400" dirty="0" err="1"/>
              <a:t>When</a:t>
            </a:r>
            <a:r>
              <a:rPr lang="fr-FR" sz="1400" dirty="0"/>
              <a:t> the enzyme shifts, the </a:t>
            </a:r>
            <a:r>
              <a:rPr lang="fr-FR" sz="1400" dirty="0" err="1"/>
              <a:t>shape</a:t>
            </a:r>
            <a:r>
              <a:rPr lang="fr-FR" sz="1400" dirty="0"/>
              <a:t> of the active site </a:t>
            </a:r>
            <a:r>
              <a:rPr lang="fr-FR" sz="1400" dirty="0" err="1"/>
              <a:t>is</a:t>
            </a:r>
            <a:r>
              <a:rPr lang="fr-FR" sz="1400" dirty="0"/>
              <a:t> </a:t>
            </a:r>
            <a:r>
              <a:rPr lang="fr-FR" sz="1400" dirty="0" err="1"/>
              <a:t>changed</a:t>
            </a:r>
            <a:r>
              <a:rPr lang="fr-FR" sz="1400" dirty="0"/>
              <a:t> and the enzyme </a:t>
            </a:r>
            <a:r>
              <a:rPr lang="fr-FR" sz="1400" dirty="0" err="1"/>
              <a:t>switches</a:t>
            </a:r>
            <a:r>
              <a:rPr lang="fr-FR" sz="1400" dirty="0"/>
              <a:t> on and off.  </a:t>
            </a:r>
          </a:p>
        </p:txBody>
      </p:sp>
      <p:cxnSp>
        <p:nvCxnSpPr>
          <p:cNvPr id="6" name="Connecteur droit 5"/>
          <p:cNvCxnSpPr/>
          <p:nvPr/>
        </p:nvCxnSpPr>
        <p:spPr>
          <a:xfrm flipH="1" flipV="1">
            <a:off x="1868342" y="2248692"/>
            <a:ext cx="545569" cy="795226"/>
          </a:xfrm>
          <a:prstGeom prst="line">
            <a:avLst/>
          </a:prstGeom>
          <a:ln w="38100" cmpd="sng">
            <a:solidFill>
              <a:schemeClr val="bg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 rot="16200000" flipH="1" flipV="1">
            <a:off x="2688792" y="2626919"/>
            <a:ext cx="1" cy="677091"/>
          </a:xfrm>
          <a:prstGeom prst="line">
            <a:avLst/>
          </a:prstGeom>
          <a:ln w="38100" cmpd="sng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304041" y="521655"/>
            <a:ext cx="551198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400" b="1" dirty="0">
                <a:solidFill>
                  <a:srgbClr val="C00000"/>
                </a:solidFill>
              </a:rPr>
              <a:t>The major point of </a:t>
            </a:r>
            <a:r>
              <a:rPr lang="fr-FR" sz="1400" b="1" dirty="0" err="1">
                <a:solidFill>
                  <a:srgbClr val="C00000"/>
                </a:solidFill>
              </a:rPr>
              <a:t>regulation</a:t>
            </a:r>
            <a:r>
              <a:rPr lang="fr-FR" sz="1400" dirty="0"/>
              <a:t>. Glucose-6P and fructose-6P, </a:t>
            </a:r>
            <a:r>
              <a:rPr lang="fr-FR" sz="1400" dirty="0" err="1"/>
              <a:t>formed</a:t>
            </a:r>
            <a:r>
              <a:rPr lang="fr-FR" sz="1400" dirty="0"/>
              <a:t> in the first </a:t>
            </a:r>
            <a:r>
              <a:rPr lang="fr-FR" sz="1400" dirty="0" err="1"/>
              <a:t>two</a:t>
            </a:r>
            <a:r>
              <a:rPr lang="fr-FR" sz="1400" dirty="0"/>
              <a:t> </a:t>
            </a:r>
            <a:r>
              <a:rPr lang="fr-FR" sz="1400" dirty="0" err="1"/>
              <a:t>steps</a:t>
            </a:r>
            <a:r>
              <a:rPr lang="fr-FR" sz="1400" dirty="0"/>
              <a:t> of </a:t>
            </a:r>
            <a:r>
              <a:rPr lang="fr-FR" sz="1400" dirty="0" err="1"/>
              <a:t>glycolysis</a:t>
            </a:r>
            <a:r>
              <a:rPr lang="fr-FR" sz="1400" dirty="0"/>
              <a:t>, are </a:t>
            </a:r>
            <a:r>
              <a:rPr lang="fr-FR" sz="1400" dirty="0" err="1"/>
              <a:t>used</a:t>
            </a:r>
            <a:r>
              <a:rPr lang="fr-FR" sz="1400" dirty="0"/>
              <a:t> by </a:t>
            </a:r>
            <a:r>
              <a:rPr lang="fr-FR" sz="1400" dirty="0" err="1"/>
              <a:t>other</a:t>
            </a:r>
            <a:r>
              <a:rPr lang="fr-FR" sz="1400" dirty="0"/>
              <a:t> cellular </a:t>
            </a:r>
            <a:r>
              <a:rPr lang="fr-FR" sz="1400" dirty="0" err="1"/>
              <a:t>processes</a:t>
            </a:r>
            <a:r>
              <a:rPr lang="fr-FR" sz="1400" dirty="0"/>
              <a:t>. But </a:t>
            </a:r>
            <a:r>
              <a:rPr lang="fr-FR" sz="1400" b="1" dirty="0" err="1">
                <a:solidFill>
                  <a:srgbClr val="C00000"/>
                </a:solidFill>
              </a:rPr>
              <a:t>when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phosphofructokinase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adds</a:t>
            </a:r>
            <a:r>
              <a:rPr lang="fr-FR" sz="1400" b="1" dirty="0">
                <a:solidFill>
                  <a:srgbClr val="C00000"/>
                </a:solidFill>
              </a:rPr>
              <a:t> a second phosphate to the </a:t>
            </a:r>
            <a:r>
              <a:rPr lang="fr-FR" sz="1400" b="1" dirty="0" err="1">
                <a:solidFill>
                  <a:srgbClr val="C00000"/>
                </a:solidFill>
              </a:rPr>
              <a:t>sugar</a:t>
            </a:r>
            <a:r>
              <a:rPr lang="fr-FR" sz="1400" b="1" dirty="0">
                <a:solidFill>
                  <a:srgbClr val="C00000"/>
                </a:solidFill>
              </a:rPr>
              <a:t>, </a:t>
            </a:r>
            <a:r>
              <a:rPr lang="fr-FR" sz="1400" b="1" dirty="0" err="1">
                <a:solidFill>
                  <a:srgbClr val="C00000"/>
                </a:solidFill>
              </a:rPr>
              <a:t>it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is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committed</a:t>
            </a:r>
            <a:r>
              <a:rPr lang="fr-FR" sz="1400" b="1" dirty="0">
                <a:solidFill>
                  <a:srgbClr val="C00000"/>
                </a:solidFill>
              </a:rPr>
              <a:t> for </a:t>
            </a:r>
            <a:r>
              <a:rPr lang="fr-FR" sz="1400" b="1" dirty="0" err="1">
                <a:solidFill>
                  <a:srgbClr val="C00000"/>
                </a:solidFill>
              </a:rPr>
              <a:t>complete</a:t>
            </a:r>
            <a:r>
              <a:rPr lang="fr-FR" sz="1400" b="1" dirty="0">
                <a:solidFill>
                  <a:srgbClr val="C00000"/>
                </a:solidFill>
              </a:rPr>
              <a:t> breakdown.</a:t>
            </a:r>
            <a:r>
              <a:rPr lang="fr-FR" sz="1400" dirty="0"/>
              <a:t> </a:t>
            </a:r>
            <a:r>
              <a:rPr lang="fr-FR" sz="1400" dirty="0" err="1"/>
              <a:t>Phosphofructokinase</a:t>
            </a:r>
            <a:r>
              <a:rPr lang="fr-FR" sz="1400" dirty="0"/>
              <a:t> </a:t>
            </a:r>
            <a:r>
              <a:rPr lang="fr-FR" sz="1400" dirty="0" err="1"/>
              <a:t>is</a:t>
            </a:r>
            <a:r>
              <a:rPr lang="fr-FR" sz="1400" dirty="0"/>
              <a:t> </a:t>
            </a:r>
            <a:r>
              <a:rPr lang="fr-FR" sz="1400" dirty="0" err="1"/>
              <a:t>like</a:t>
            </a:r>
            <a:r>
              <a:rPr lang="fr-FR" sz="1400" dirty="0"/>
              <a:t> a miniature </a:t>
            </a:r>
            <a:r>
              <a:rPr lang="fr-FR" sz="1400" dirty="0" err="1"/>
              <a:t>molecular</a:t>
            </a:r>
            <a:r>
              <a:rPr lang="fr-FR" sz="1400" dirty="0"/>
              <a:t> computer </a:t>
            </a:r>
            <a:r>
              <a:rPr lang="fr-FR" sz="1400" dirty="0" err="1"/>
              <a:t>that</a:t>
            </a:r>
            <a:r>
              <a:rPr lang="fr-FR" sz="1400" dirty="0"/>
              <a:t> </a:t>
            </a:r>
            <a:r>
              <a:rPr lang="fr-FR" sz="1400" dirty="0" err="1"/>
              <a:t>senses</a:t>
            </a:r>
            <a:r>
              <a:rPr lang="fr-FR" sz="1400" dirty="0"/>
              <a:t> the </a:t>
            </a:r>
            <a:r>
              <a:rPr lang="fr-FR" sz="1400" dirty="0" err="1"/>
              <a:t>levels</a:t>
            </a:r>
            <a:r>
              <a:rPr lang="fr-FR" sz="1400" dirty="0"/>
              <a:t> of </a:t>
            </a:r>
            <a:r>
              <a:rPr lang="fr-FR" sz="1400" dirty="0" err="1"/>
              <a:t>different</a:t>
            </a:r>
            <a:r>
              <a:rPr lang="fr-FR" sz="1400" dirty="0"/>
              <a:t> </a:t>
            </a:r>
            <a:r>
              <a:rPr lang="fr-FR" sz="1400" dirty="0" err="1"/>
              <a:t>molecules</a:t>
            </a:r>
            <a:r>
              <a:rPr lang="fr-FR" sz="1400" dirty="0"/>
              <a:t> and </a:t>
            </a:r>
            <a:r>
              <a:rPr lang="fr-FR" sz="1400" dirty="0" err="1"/>
              <a:t>decides</a:t>
            </a:r>
            <a:r>
              <a:rPr lang="fr-FR" sz="1400" dirty="0"/>
              <a:t> if the time </a:t>
            </a:r>
            <a:r>
              <a:rPr lang="fr-FR" sz="1400" dirty="0" err="1"/>
              <a:t>is</a:t>
            </a:r>
            <a:r>
              <a:rPr lang="fr-FR" sz="1400" dirty="0"/>
              <a:t> right for breakdown of </a:t>
            </a:r>
            <a:r>
              <a:rPr lang="fr-FR" sz="1400" dirty="0" err="1"/>
              <a:t>sugar</a:t>
            </a:r>
            <a:r>
              <a:rPr lang="fr-FR" sz="1400" dirty="0"/>
              <a:t>. </a:t>
            </a:r>
          </a:p>
          <a:p>
            <a:endParaRPr lang="fr-FR" sz="1400" dirty="0"/>
          </a:p>
          <a:p>
            <a:r>
              <a:rPr lang="fr-FR" sz="1400" dirty="0"/>
              <a:t>For instance, </a:t>
            </a:r>
            <a:r>
              <a:rPr lang="fr-FR" sz="1400" dirty="0" err="1"/>
              <a:t>when</a:t>
            </a:r>
            <a:r>
              <a:rPr lang="fr-FR" sz="1400" dirty="0"/>
              <a:t> ADP and AMP are </a:t>
            </a:r>
            <a:r>
              <a:rPr lang="fr-FR" sz="1400" dirty="0" err="1"/>
              <a:t>common</a:t>
            </a:r>
            <a:r>
              <a:rPr lang="fr-FR" sz="1400" dirty="0"/>
              <a:t>, the </a:t>
            </a:r>
            <a:r>
              <a:rPr lang="fr-FR" sz="1400" dirty="0" err="1"/>
              <a:t>cell</a:t>
            </a:r>
            <a:r>
              <a:rPr lang="fr-FR" sz="1400" dirty="0"/>
              <a:t> </a:t>
            </a:r>
            <a:r>
              <a:rPr lang="fr-FR" sz="1400" dirty="0" err="1"/>
              <a:t>needs</a:t>
            </a:r>
            <a:r>
              <a:rPr lang="fr-FR" sz="1400" dirty="0"/>
              <a:t> to </a:t>
            </a:r>
            <a:r>
              <a:rPr lang="fr-FR" sz="1400" dirty="0" err="1"/>
              <a:t>make</a:t>
            </a:r>
            <a:r>
              <a:rPr lang="fr-FR" sz="1400" dirty="0"/>
              <a:t> ATP, </a:t>
            </a:r>
            <a:r>
              <a:rPr lang="fr-FR" sz="1400" dirty="0" err="1"/>
              <a:t>so</a:t>
            </a:r>
            <a:r>
              <a:rPr lang="fr-FR" sz="1400" dirty="0"/>
              <a:t> the enzyme </a:t>
            </a:r>
            <a:r>
              <a:rPr lang="fr-FR" sz="1400" dirty="0" err="1"/>
              <a:t>turns</a:t>
            </a:r>
            <a:r>
              <a:rPr lang="fr-FR" sz="1400" dirty="0"/>
              <a:t> on.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47866" y="2749309"/>
            <a:ext cx="1301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Fructose-6P</a:t>
            </a:r>
          </a:p>
        </p:txBody>
      </p:sp>
      <p:cxnSp>
        <p:nvCxnSpPr>
          <p:cNvPr id="11" name="Connecteur droit 10"/>
          <p:cNvCxnSpPr/>
          <p:nvPr/>
        </p:nvCxnSpPr>
        <p:spPr>
          <a:xfrm flipH="1" flipV="1">
            <a:off x="2104703" y="2369604"/>
            <a:ext cx="456142" cy="379705"/>
          </a:xfrm>
          <a:prstGeom prst="line">
            <a:avLst/>
          </a:prstGeom>
          <a:ln w="38100" cmpd="sng">
            <a:solidFill>
              <a:schemeClr val="bg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 rot="16200000" flipH="1" flipV="1">
            <a:off x="2877108" y="2410763"/>
            <a:ext cx="1" cy="677091"/>
          </a:xfrm>
          <a:prstGeom prst="line">
            <a:avLst/>
          </a:prstGeom>
          <a:ln w="38100" cmpd="sng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142246" y="2532377"/>
            <a:ext cx="1799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ATP + Mg</a:t>
            </a:r>
            <a:r>
              <a:rPr lang="fr-FR" baseline="30000" dirty="0"/>
              <a:t>2+</a:t>
            </a:r>
            <a:r>
              <a:rPr lang="fr-FR" dirty="0"/>
              <a:t> (vert)</a:t>
            </a:r>
          </a:p>
        </p:txBody>
      </p:sp>
      <p:grpSp>
        <p:nvGrpSpPr>
          <p:cNvPr id="18" name="Grouper 17"/>
          <p:cNvGrpSpPr/>
          <p:nvPr/>
        </p:nvGrpSpPr>
        <p:grpSpPr>
          <a:xfrm>
            <a:off x="5541427" y="3141104"/>
            <a:ext cx="3602573" cy="2647754"/>
            <a:chOff x="5541427" y="3114846"/>
            <a:chExt cx="3602573" cy="2647754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1427" y="3421784"/>
              <a:ext cx="3602573" cy="2340816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6124888" y="3114846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/>
                <a:t>Actif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862073" y="3114846"/>
              <a:ext cx="7745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/>
                <a:t>Inactif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15491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96451" y="21831"/>
            <a:ext cx="65937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3. </a:t>
            </a:r>
            <a:r>
              <a:rPr lang="fr-FR" sz="2000" b="1" dirty="0" err="1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Phosphofructokinase</a:t>
            </a:r>
            <a:endParaRPr lang="fr-FR" sz="2000" b="1" dirty="0">
              <a:solidFill>
                <a:schemeClr val="accent6">
                  <a:lumMod val="50000"/>
                </a:schemeClr>
              </a:solidFill>
              <a:latin typeface="Calibri" charset="0"/>
              <a:cs typeface="Calibri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34889" y="1396212"/>
            <a:ext cx="518647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b="1" i="1" dirty="0">
                <a:solidFill>
                  <a:schemeClr val="accent5">
                    <a:lumMod val="75000"/>
                  </a:schemeClr>
                </a:solidFill>
              </a:rPr>
              <a:t>Enzyme allostérique</a:t>
            </a:r>
          </a:p>
          <a:p>
            <a:pPr marL="342900" indent="-342900" algn="just">
              <a:buAutoNum type="arabicParenR"/>
            </a:pPr>
            <a:r>
              <a:rPr lang="fr-FR" dirty="0"/>
              <a:t>Cinétique non </a:t>
            </a:r>
            <a:r>
              <a:rPr lang="fr-FR" dirty="0" err="1"/>
              <a:t>michaélienne</a:t>
            </a:r>
            <a:r>
              <a:rPr lang="fr-FR" dirty="0"/>
              <a:t> (V proportionnel à [S]) – sigmoïde – relation d’ordre &gt;2 vis-à-vis du S (V proportionnel à [S]</a:t>
            </a:r>
            <a:r>
              <a:rPr lang="fr-FR" baseline="30000" dirty="0"/>
              <a:t>n</a:t>
            </a:r>
            <a:r>
              <a:rPr lang="fr-FR" dirty="0"/>
              <a:t> avec n&gt;1) – la liaison d’un S à l’</a:t>
            </a:r>
            <a:r>
              <a:rPr lang="fr-FR" dirty="0" err="1"/>
              <a:t>Ez</a:t>
            </a:r>
            <a:r>
              <a:rPr lang="fr-FR" dirty="0"/>
              <a:t> va favoriser la liaison d’autres S -  liaison du substrat coopérative.</a:t>
            </a:r>
          </a:p>
          <a:p>
            <a:pPr marL="342900" indent="-342900" algn="just">
              <a:buAutoNum type="arabicParenR"/>
            </a:pPr>
            <a:r>
              <a:rPr lang="fr-FR" dirty="0"/>
              <a:t>L’inhibition ne correspond à aucun type d’inhibition d’</a:t>
            </a:r>
            <a:r>
              <a:rPr lang="fr-FR" dirty="0" err="1"/>
              <a:t>Ez</a:t>
            </a:r>
            <a:r>
              <a:rPr lang="fr-FR" dirty="0"/>
              <a:t> </a:t>
            </a:r>
            <a:r>
              <a:rPr lang="fr-FR" dirty="0" err="1"/>
              <a:t>michaelienne</a:t>
            </a:r>
            <a:r>
              <a:rPr lang="fr-FR" dirty="0"/>
              <a:t> – effectuée par une molécule ne ressemblant pas au S et ne se fixe pas dans site fixation du S</a:t>
            </a:r>
          </a:p>
          <a:p>
            <a:pPr marL="342900" indent="-342900" algn="just">
              <a:buAutoNum type="arabicParenR"/>
            </a:pPr>
            <a:r>
              <a:rPr lang="fr-FR" dirty="0"/>
              <a:t>Ont st </a:t>
            </a:r>
            <a:r>
              <a:rPr lang="fr-FR" dirty="0" err="1"/>
              <a:t>oligomérique</a:t>
            </a:r>
            <a:endParaRPr lang="fr-FR" dirty="0"/>
          </a:p>
          <a:p>
            <a:pPr marL="342900" indent="-342900" algn="just">
              <a:buAutoNum type="arabicParenR"/>
            </a:pPr>
            <a:r>
              <a:rPr lang="fr-FR" dirty="0"/>
              <a:t>Liaison avec un effecteur change la distribution des possibilités de conformation ou change les interactions possible entre les su de l’</a:t>
            </a:r>
            <a:r>
              <a:rPr lang="fr-FR" dirty="0" err="1"/>
              <a:t>Ez</a:t>
            </a:r>
            <a:endParaRPr lang="fr-FR" dirty="0"/>
          </a:p>
          <a:p>
            <a:pPr marL="342900" indent="-342900" algn="just">
              <a:buAutoNum type="arabicParenR"/>
            </a:pPr>
            <a:endParaRPr lang="fr-FR" dirty="0"/>
          </a:p>
        </p:txBody>
      </p:sp>
      <p:grpSp>
        <p:nvGrpSpPr>
          <p:cNvPr id="18" name="Grouper 17"/>
          <p:cNvGrpSpPr/>
          <p:nvPr/>
        </p:nvGrpSpPr>
        <p:grpSpPr>
          <a:xfrm>
            <a:off x="123795" y="648245"/>
            <a:ext cx="3602573" cy="2647754"/>
            <a:chOff x="5541427" y="3114846"/>
            <a:chExt cx="3602573" cy="2647754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41427" y="3421784"/>
              <a:ext cx="3602573" cy="2340816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6124888" y="3114846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/>
                <a:t>Actif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862073" y="3114846"/>
              <a:ext cx="7745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/>
                <a:t>Inactif</a:t>
              </a:r>
            </a:p>
          </p:txBody>
        </p:sp>
      </p:grpSp>
      <p:pic>
        <p:nvPicPr>
          <p:cNvPr id="20" name="Picture 2" descr="figure-16-17.JPG                                               0003CAE4projects                       B63F1671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51" y="3810430"/>
            <a:ext cx="2998620" cy="232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903755" y="5414384"/>
            <a:ext cx="70176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600" dirty="0">
                <a:solidFill>
                  <a:srgbClr val="FF0080"/>
                </a:solidFill>
              </a:rPr>
              <a:t>Une [ATP] élevée inhibe la </a:t>
            </a:r>
            <a:r>
              <a:rPr lang="fr-FR" sz="1600" dirty="0" err="1">
                <a:solidFill>
                  <a:srgbClr val="FF0080"/>
                </a:solidFill>
              </a:rPr>
              <a:t>Phosphofructokinase</a:t>
            </a:r>
            <a:r>
              <a:rPr lang="fr-FR" sz="1600" dirty="0">
                <a:solidFill>
                  <a:srgbClr val="FF0080"/>
                </a:solidFill>
              </a:rPr>
              <a:t> en </a:t>
            </a:r>
            <a:r>
              <a:rPr lang="fr-FR" sz="1600" dirty="0">
                <a:solidFill>
                  <a:srgbClr val="FF0080"/>
                </a:solidFill>
                <a:latin typeface="Wingdings"/>
                <a:ea typeface="Wingdings"/>
                <a:cs typeface="Wingdings"/>
                <a:sym typeface="Wingdings"/>
              </a:rPr>
              <a:t></a:t>
            </a:r>
            <a:r>
              <a:rPr lang="fr-FR" sz="1600" dirty="0">
                <a:solidFill>
                  <a:srgbClr val="FF0080"/>
                </a:solidFill>
                <a:sym typeface="Wingdings"/>
              </a:rPr>
              <a:t> affinité pour Fructose 6-P</a:t>
            </a:r>
            <a:endParaRPr lang="fr-FR" sz="1600" dirty="0">
              <a:solidFill>
                <a:srgbClr val="FF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9106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91426" y="37783"/>
            <a:ext cx="65937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Calibri" charset="0"/>
              </a:rPr>
              <a:t>4. </a:t>
            </a:r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Fructose 1,6-bisphosphate </a:t>
            </a:r>
            <a:r>
              <a:rPr lang="fr-FR" sz="2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Aldolase</a:t>
            </a:r>
            <a:endParaRPr lang="fr-FR" sz="2000" b="1" dirty="0">
              <a:solidFill>
                <a:schemeClr val="accent6">
                  <a:lumMod val="50000"/>
                </a:schemeClr>
              </a:solidFill>
              <a:latin typeface="+mj-lt"/>
              <a:cs typeface="Calibri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01" y="655243"/>
            <a:ext cx="4972003" cy="25776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53175" y="661484"/>
            <a:ext cx="364185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400" dirty="0"/>
              <a:t>The </a:t>
            </a:r>
            <a:r>
              <a:rPr lang="fr-FR" sz="1400" dirty="0" err="1"/>
              <a:t>fourth</a:t>
            </a:r>
            <a:r>
              <a:rPr lang="fr-FR" sz="1400" dirty="0"/>
              <a:t> enzyme </a:t>
            </a:r>
            <a:r>
              <a:rPr lang="fr-FR" sz="1400" dirty="0" err="1"/>
              <a:t>cuts</a:t>
            </a:r>
            <a:r>
              <a:rPr lang="fr-FR" sz="1400" dirty="0"/>
              <a:t> the </a:t>
            </a:r>
            <a:r>
              <a:rPr lang="fr-FR" sz="1400" dirty="0" err="1"/>
              <a:t>molecule</a:t>
            </a:r>
            <a:r>
              <a:rPr lang="fr-FR" sz="1400" dirty="0"/>
              <a:t> in the middle, </a:t>
            </a:r>
            <a:r>
              <a:rPr lang="fr-FR" sz="1400" b="1" dirty="0" err="1">
                <a:solidFill>
                  <a:srgbClr val="C00000"/>
                </a:solidFill>
              </a:rPr>
              <a:t>producing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two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similar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pieces</a:t>
            </a:r>
            <a:r>
              <a:rPr lang="fr-FR" sz="1400" dirty="0"/>
              <a:t>, </a:t>
            </a:r>
            <a:r>
              <a:rPr lang="fr-FR" sz="1400" dirty="0" err="1"/>
              <a:t>each</a:t>
            </a:r>
            <a:r>
              <a:rPr lang="fr-FR" sz="1400" dirty="0"/>
              <a:t> </a:t>
            </a:r>
            <a:r>
              <a:rPr lang="fr-FR" sz="1400" dirty="0" err="1"/>
              <a:t>with</a:t>
            </a:r>
            <a:r>
              <a:rPr lang="fr-FR" sz="1400" dirty="0"/>
              <a:t> a single phosphate </a:t>
            </a:r>
            <a:r>
              <a:rPr lang="fr-FR" sz="1400" dirty="0" err="1"/>
              <a:t>attached</a:t>
            </a:r>
            <a:r>
              <a:rPr lang="fr-FR" sz="1400" dirty="0"/>
              <a:t>. The enzyme </a:t>
            </a:r>
            <a:r>
              <a:rPr lang="fr-FR" sz="1400" dirty="0" err="1"/>
              <a:t>also</a:t>
            </a:r>
            <a:r>
              <a:rPr lang="fr-FR" sz="1400" dirty="0"/>
              <a:t> </a:t>
            </a:r>
            <a:r>
              <a:rPr lang="fr-FR" sz="1400" dirty="0" err="1"/>
              <a:t>readily</a:t>
            </a:r>
            <a:r>
              <a:rPr lang="fr-FR" sz="1400" dirty="0"/>
              <a:t> </a:t>
            </a:r>
            <a:r>
              <a:rPr lang="fr-FR" sz="1400" dirty="0" err="1"/>
              <a:t>performs</a:t>
            </a:r>
            <a:r>
              <a:rPr lang="fr-FR" sz="1400" dirty="0"/>
              <a:t> the </a:t>
            </a:r>
            <a:r>
              <a:rPr lang="fr-FR" sz="1400" b="1" dirty="0">
                <a:solidFill>
                  <a:srgbClr val="C00000"/>
                </a:solidFill>
              </a:rPr>
              <a:t>reverse </a:t>
            </a:r>
            <a:r>
              <a:rPr lang="fr-FR" sz="1400" b="1" dirty="0" err="1">
                <a:solidFill>
                  <a:srgbClr val="C00000"/>
                </a:solidFill>
              </a:rPr>
              <a:t>reaction</a:t>
            </a:r>
            <a:r>
              <a:rPr lang="fr-FR" sz="1400" dirty="0"/>
              <a:t>, </a:t>
            </a:r>
            <a:r>
              <a:rPr lang="fr-FR" sz="1400" dirty="0" err="1"/>
              <a:t>connecting</a:t>
            </a:r>
            <a:r>
              <a:rPr lang="fr-FR" sz="1400" dirty="0"/>
              <a:t> </a:t>
            </a:r>
            <a:r>
              <a:rPr lang="fr-FR" sz="1400" dirty="0" err="1"/>
              <a:t>these</a:t>
            </a:r>
            <a:r>
              <a:rPr lang="fr-FR" sz="1400" dirty="0"/>
              <a:t> </a:t>
            </a:r>
            <a:r>
              <a:rPr lang="fr-FR" sz="1400" dirty="0" err="1"/>
              <a:t>two</a:t>
            </a:r>
            <a:r>
              <a:rPr lang="fr-FR" sz="1400" dirty="0"/>
              <a:t> </a:t>
            </a:r>
            <a:r>
              <a:rPr lang="fr-FR" sz="1400" dirty="0" err="1"/>
              <a:t>smaller</a:t>
            </a:r>
            <a:r>
              <a:rPr lang="fr-FR" sz="1400" dirty="0"/>
              <a:t> </a:t>
            </a:r>
            <a:r>
              <a:rPr lang="fr-FR" sz="1400" dirty="0" err="1"/>
              <a:t>molecules</a:t>
            </a:r>
            <a:r>
              <a:rPr lang="fr-FR" sz="1400" dirty="0"/>
              <a:t> to </a:t>
            </a:r>
            <a:r>
              <a:rPr lang="fr-FR" sz="1400" dirty="0" err="1"/>
              <a:t>reform</a:t>
            </a:r>
            <a:r>
              <a:rPr lang="fr-FR" sz="1400" dirty="0"/>
              <a:t> the </a:t>
            </a:r>
            <a:r>
              <a:rPr lang="fr-FR" sz="1400" dirty="0" err="1"/>
              <a:t>phosphorylated</a:t>
            </a:r>
            <a:r>
              <a:rPr lang="fr-FR" sz="1400" dirty="0"/>
              <a:t> fructose. </a:t>
            </a:r>
            <a:r>
              <a:rPr lang="fr-FR" sz="1400" b="1" dirty="0">
                <a:solidFill>
                  <a:srgbClr val="C00000"/>
                </a:solidFill>
              </a:rPr>
              <a:t>In </a:t>
            </a:r>
            <a:r>
              <a:rPr lang="fr-FR" sz="1400" b="1" dirty="0" err="1">
                <a:solidFill>
                  <a:srgbClr val="C00000"/>
                </a:solidFill>
              </a:rPr>
              <a:t>fact</a:t>
            </a:r>
            <a:r>
              <a:rPr lang="fr-FR" sz="1400" b="1" dirty="0">
                <a:solidFill>
                  <a:srgbClr val="C00000"/>
                </a:solidFill>
              </a:rPr>
              <a:t>, the enzyme </a:t>
            </a:r>
            <a:r>
              <a:rPr lang="fr-FR" sz="1400" b="1" dirty="0" err="1">
                <a:solidFill>
                  <a:srgbClr val="C00000"/>
                </a:solidFill>
              </a:rPr>
              <a:t>is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named</a:t>
            </a:r>
            <a:r>
              <a:rPr lang="fr-FR" sz="1400" b="1" dirty="0">
                <a:solidFill>
                  <a:srgbClr val="C00000"/>
                </a:solidFill>
              </a:rPr>
              <a:t> for </a:t>
            </a:r>
            <a:r>
              <a:rPr lang="fr-FR" sz="1400" b="1" dirty="0" err="1">
                <a:solidFill>
                  <a:srgbClr val="C00000"/>
                </a:solidFill>
              </a:rPr>
              <a:t>this</a:t>
            </a:r>
            <a:r>
              <a:rPr lang="fr-FR" sz="1400" b="1" dirty="0">
                <a:solidFill>
                  <a:srgbClr val="C00000"/>
                </a:solidFill>
              </a:rPr>
              <a:t> reverse </a:t>
            </a:r>
            <a:r>
              <a:rPr lang="fr-FR" sz="1400" b="1" dirty="0" err="1">
                <a:solidFill>
                  <a:srgbClr val="C00000"/>
                </a:solidFill>
              </a:rPr>
              <a:t>reaction</a:t>
            </a:r>
            <a:r>
              <a:rPr lang="fr-FR" sz="1400" dirty="0"/>
              <a:t>, </a:t>
            </a:r>
            <a:r>
              <a:rPr lang="fr-FR" sz="1400" dirty="0" err="1"/>
              <a:t>which</a:t>
            </a:r>
            <a:r>
              <a:rPr lang="fr-FR" sz="1400" dirty="0"/>
              <a:t> </a:t>
            </a:r>
            <a:r>
              <a:rPr lang="fr-FR" sz="1400" dirty="0" err="1"/>
              <a:t>is</a:t>
            </a:r>
            <a:r>
              <a:rPr lang="fr-FR" sz="1400" dirty="0"/>
              <a:t> an aldol condensation. The enzyme </a:t>
            </a:r>
            <a:r>
              <a:rPr lang="fr-FR" sz="1400" dirty="0" err="1"/>
              <a:t>shown</a:t>
            </a:r>
            <a:r>
              <a:rPr lang="fr-FR" sz="1400" dirty="0"/>
              <a:t> </a:t>
            </a:r>
            <a:r>
              <a:rPr lang="fr-FR" sz="1400" dirty="0" err="1"/>
              <a:t>here</a:t>
            </a:r>
            <a:r>
              <a:rPr lang="fr-FR" sz="1400" dirty="0"/>
              <a:t> (muscle </a:t>
            </a:r>
            <a:r>
              <a:rPr lang="fr-FR" sz="1400" dirty="0" err="1"/>
              <a:t>cells</a:t>
            </a:r>
            <a:r>
              <a:rPr lang="fr-FR" sz="1400" dirty="0"/>
              <a:t>) </a:t>
            </a:r>
            <a:r>
              <a:rPr lang="fr-FR" sz="1400" dirty="0" err="1"/>
              <a:t>contains</a:t>
            </a:r>
            <a:r>
              <a:rPr lang="fr-FR" sz="1400" dirty="0"/>
              <a:t> four </a:t>
            </a:r>
            <a:r>
              <a:rPr lang="fr-FR" sz="1400" dirty="0" err="1"/>
              <a:t>identical</a:t>
            </a:r>
            <a:r>
              <a:rPr lang="fr-FR" sz="1400" dirty="0"/>
              <a:t> </a:t>
            </a:r>
            <a:r>
              <a:rPr lang="fr-FR" sz="1400" dirty="0" err="1"/>
              <a:t>subunits</a:t>
            </a:r>
            <a:r>
              <a:rPr lang="fr-FR" sz="1400" dirty="0"/>
              <a:t>, </a:t>
            </a:r>
            <a:r>
              <a:rPr lang="fr-FR" sz="1400" dirty="0" err="1"/>
              <a:t>each</a:t>
            </a:r>
            <a:r>
              <a:rPr lang="fr-FR" sz="1400" dirty="0"/>
              <a:t> </a:t>
            </a:r>
            <a:r>
              <a:rPr lang="fr-FR" sz="1400" dirty="0" err="1"/>
              <a:t>with</a:t>
            </a:r>
            <a:r>
              <a:rPr lang="fr-FR" sz="1400" dirty="0"/>
              <a:t> </a:t>
            </a:r>
            <a:r>
              <a:rPr lang="fr-FR" sz="1400" dirty="0" err="1"/>
              <a:t>its</a:t>
            </a:r>
            <a:r>
              <a:rPr lang="fr-FR" sz="1400" dirty="0"/>
              <a:t> </a:t>
            </a:r>
            <a:r>
              <a:rPr lang="fr-FR" sz="1400" dirty="0" err="1"/>
              <a:t>own</a:t>
            </a:r>
            <a:r>
              <a:rPr lang="fr-FR" sz="1400" dirty="0"/>
              <a:t> active site. </a:t>
            </a:r>
          </a:p>
        </p:txBody>
      </p:sp>
      <p:sp>
        <p:nvSpPr>
          <p:cNvPr id="6" name="Rectangle 5"/>
          <p:cNvSpPr/>
          <p:nvPr/>
        </p:nvSpPr>
        <p:spPr>
          <a:xfrm>
            <a:off x="2516888" y="3232851"/>
            <a:ext cx="627814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400" dirty="0"/>
              <a:t>The active site uses a </a:t>
            </a:r>
            <a:r>
              <a:rPr lang="fr-FR" sz="1400" dirty="0" err="1"/>
              <a:t>special</a:t>
            </a:r>
            <a:r>
              <a:rPr lang="fr-FR" sz="1400" dirty="0"/>
              <a:t> lysine, </a:t>
            </a:r>
            <a:r>
              <a:rPr lang="fr-FR" sz="1400" dirty="0" err="1"/>
              <a:t>number</a:t>
            </a:r>
            <a:r>
              <a:rPr lang="fr-FR" sz="1400" dirty="0"/>
              <a:t> 229 in </a:t>
            </a:r>
            <a:r>
              <a:rPr lang="fr-FR" sz="1400" dirty="0" err="1"/>
              <a:t>this</a:t>
            </a:r>
            <a:r>
              <a:rPr lang="fr-FR" sz="1400" dirty="0"/>
              <a:t> </a:t>
            </a:r>
            <a:r>
              <a:rPr lang="fr-FR" sz="1400" dirty="0" err="1"/>
              <a:t>particular</a:t>
            </a:r>
            <a:r>
              <a:rPr lang="fr-FR" sz="1400" dirty="0"/>
              <a:t> </a:t>
            </a:r>
            <a:r>
              <a:rPr lang="fr-FR" sz="1400" dirty="0" err="1"/>
              <a:t>form</a:t>
            </a:r>
            <a:r>
              <a:rPr lang="fr-FR" sz="1400" dirty="0"/>
              <a:t>, to </a:t>
            </a:r>
            <a:r>
              <a:rPr lang="fr-FR" sz="1400" dirty="0" err="1"/>
              <a:t>attack</a:t>
            </a:r>
            <a:r>
              <a:rPr lang="fr-FR" sz="1400" dirty="0"/>
              <a:t> the </a:t>
            </a:r>
            <a:r>
              <a:rPr lang="fr-FR" sz="1400" dirty="0" err="1"/>
              <a:t>sugar</a:t>
            </a:r>
            <a:r>
              <a:rPr lang="fr-FR" sz="1400" dirty="0"/>
              <a:t> </a:t>
            </a:r>
            <a:r>
              <a:rPr lang="fr-FR" sz="1400" dirty="0" err="1"/>
              <a:t>chain</a:t>
            </a:r>
            <a:r>
              <a:rPr lang="fr-FR" sz="1400" dirty="0"/>
              <a:t>. As </a:t>
            </a:r>
            <a:r>
              <a:rPr lang="fr-FR" sz="1400" dirty="0" err="1"/>
              <a:t>shown</a:t>
            </a:r>
            <a:r>
              <a:rPr lang="fr-FR" sz="1400" dirty="0"/>
              <a:t> on top </a:t>
            </a:r>
            <a:r>
              <a:rPr lang="fr-FR" sz="1400" dirty="0" err="1"/>
              <a:t>this</a:t>
            </a:r>
            <a:r>
              <a:rPr lang="fr-FR" sz="1400" dirty="0"/>
              <a:t> lysine </a:t>
            </a:r>
            <a:r>
              <a:rPr lang="fr-FR" sz="1400" dirty="0" err="1"/>
              <a:t>forms</a:t>
            </a:r>
            <a:r>
              <a:rPr lang="fr-FR" sz="1400" dirty="0"/>
              <a:t> a covalent bond </a:t>
            </a:r>
            <a:r>
              <a:rPr lang="fr-FR" sz="1400" dirty="0" err="1"/>
              <a:t>with</a:t>
            </a:r>
            <a:r>
              <a:rPr lang="fr-FR" sz="1400" dirty="0"/>
              <a:t> </a:t>
            </a:r>
            <a:r>
              <a:rPr lang="fr-FR" sz="1400" dirty="0" err="1"/>
              <a:t>molecule</a:t>
            </a:r>
            <a:r>
              <a:rPr lang="fr-FR" sz="1400" dirty="0"/>
              <a:t> </a:t>
            </a:r>
            <a:r>
              <a:rPr lang="fr-FR" sz="1400" dirty="0" err="1"/>
              <a:t>during</a:t>
            </a:r>
            <a:r>
              <a:rPr lang="fr-FR" sz="1400" dirty="0"/>
              <a:t> the </a:t>
            </a:r>
            <a:r>
              <a:rPr lang="fr-FR" sz="1400" dirty="0" err="1"/>
              <a:t>cleavage</a:t>
            </a:r>
            <a:r>
              <a:rPr lang="fr-FR" sz="1400" dirty="0"/>
              <a:t> </a:t>
            </a:r>
            <a:r>
              <a:rPr lang="fr-FR" sz="1400" dirty="0" err="1"/>
              <a:t>reaction</a:t>
            </a:r>
            <a:r>
              <a:rPr lang="fr-FR" sz="1400" dirty="0"/>
              <a:t>. This structure </a:t>
            </a:r>
            <a:r>
              <a:rPr lang="fr-FR" sz="1400" dirty="0" err="1"/>
              <a:t>is</a:t>
            </a:r>
            <a:r>
              <a:rPr lang="fr-FR" sz="1400" dirty="0"/>
              <a:t> </a:t>
            </a:r>
            <a:r>
              <a:rPr lang="fr-FR" sz="1400" dirty="0" err="1"/>
              <a:t>frozen</a:t>
            </a:r>
            <a:r>
              <a:rPr lang="fr-FR" sz="1400" dirty="0"/>
              <a:t> </a:t>
            </a:r>
            <a:r>
              <a:rPr lang="fr-FR" sz="1400" dirty="0" err="1"/>
              <a:t>at</a:t>
            </a:r>
            <a:r>
              <a:rPr lang="fr-FR" sz="1400" dirty="0"/>
              <a:t> a stage </a:t>
            </a:r>
            <a:r>
              <a:rPr lang="fr-FR" sz="1400" dirty="0" err="1"/>
              <a:t>when</a:t>
            </a:r>
            <a:r>
              <a:rPr lang="fr-FR" sz="1400" dirty="0"/>
              <a:t> the </a:t>
            </a:r>
            <a:r>
              <a:rPr lang="fr-FR" sz="1400" dirty="0" err="1"/>
              <a:t>sugar</a:t>
            </a:r>
            <a:r>
              <a:rPr lang="fr-FR" sz="1400" dirty="0"/>
              <a:t> </a:t>
            </a:r>
            <a:r>
              <a:rPr lang="fr-FR" sz="1400" dirty="0" err="1"/>
              <a:t>molecule</a:t>
            </a:r>
            <a:r>
              <a:rPr lang="fr-FR" sz="1400" dirty="0"/>
              <a:t> (</a:t>
            </a:r>
            <a:r>
              <a:rPr lang="fr-FR" sz="1400" dirty="0" err="1"/>
              <a:t>with</a:t>
            </a:r>
            <a:r>
              <a:rPr lang="fr-FR" sz="1400" dirty="0"/>
              <a:t> </a:t>
            </a:r>
            <a:r>
              <a:rPr lang="fr-FR" sz="1400" dirty="0" err="1"/>
              <a:t>red</a:t>
            </a:r>
            <a:r>
              <a:rPr lang="fr-FR" sz="1400" dirty="0"/>
              <a:t> </a:t>
            </a:r>
            <a:r>
              <a:rPr lang="fr-FR" sz="1400" dirty="0" err="1"/>
              <a:t>oxygen</a:t>
            </a:r>
            <a:r>
              <a:rPr lang="fr-FR" sz="1400" dirty="0"/>
              <a:t>, white </a:t>
            </a:r>
            <a:r>
              <a:rPr lang="fr-FR" sz="1400" dirty="0" err="1"/>
              <a:t>carbon</a:t>
            </a:r>
            <a:r>
              <a:rPr lang="fr-FR" sz="1400" dirty="0"/>
              <a:t>, and </a:t>
            </a:r>
            <a:r>
              <a:rPr lang="fr-FR" sz="1400" dirty="0" err="1"/>
              <a:t>yellow</a:t>
            </a:r>
            <a:r>
              <a:rPr lang="fr-FR" sz="1400" dirty="0"/>
              <a:t> </a:t>
            </a:r>
            <a:r>
              <a:rPr lang="fr-FR" sz="1400" dirty="0" err="1"/>
              <a:t>phosphorus</a:t>
            </a:r>
            <a:r>
              <a:rPr lang="fr-FR" sz="1400" dirty="0"/>
              <a:t>) has been </a:t>
            </a:r>
            <a:r>
              <a:rPr lang="fr-FR" sz="1400" dirty="0" err="1"/>
              <a:t>cleaved</a:t>
            </a:r>
            <a:r>
              <a:rPr lang="fr-FR" sz="1400" dirty="0"/>
              <a:t> and </a:t>
            </a:r>
            <a:r>
              <a:rPr lang="fr-FR" sz="1400" dirty="0" err="1"/>
              <a:t>only</a:t>
            </a:r>
            <a:r>
              <a:rPr lang="fr-FR" sz="1400" dirty="0"/>
              <a:t> </a:t>
            </a:r>
            <a:r>
              <a:rPr lang="fr-FR" sz="1400" dirty="0" err="1"/>
              <a:t>half</a:t>
            </a:r>
            <a:r>
              <a:rPr lang="fr-FR" sz="1400" dirty="0"/>
              <a:t> </a:t>
            </a:r>
            <a:r>
              <a:rPr lang="fr-FR" sz="1400" dirty="0" err="1"/>
              <a:t>is</a:t>
            </a:r>
            <a:r>
              <a:rPr lang="fr-FR" sz="1400" dirty="0"/>
              <a:t> </a:t>
            </a:r>
            <a:r>
              <a:rPr lang="fr-FR" sz="1400" dirty="0" err="1"/>
              <a:t>left</a:t>
            </a:r>
            <a:r>
              <a:rPr lang="fr-FR" sz="1400" dirty="0"/>
              <a:t> in the active site. </a:t>
            </a:r>
          </a:p>
        </p:txBody>
      </p:sp>
      <p:pic>
        <p:nvPicPr>
          <p:cNvPr id="7" name="Picture 5" descr="figure-14-05.jpg                                               00002B9CArt                            BB1CF510: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1" b="56130"/>
          <a:stretch/>
        </p:blipFill>
        <p:spPr bwMode="auto">
          <a:xfrm>
            <a:off x="2516888" y="4769768"/>
            <a:ext cx="5299075" cy="176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0163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91426" y="37783"/>
            <a:ext cx="65937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Calibri" charset="0"/>
              </a:rPr>
              <a:t>5. </a:t>
            </a:r>
            <a:r>
              <a:rPr lang="fr-FR" sz="2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Triose</a:t>
            </a:r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Phosphate isomérase </a:t>
            </a:r>
            <a:endParaRPr lang="fr-FR" sz="2000" b="1" dirty="0">
              <a:solidFill>
                <a:schemeClr val="accent6">
                  <a:lumMod val="50000"/>
                </a:schemeClr>
              </a:solidFill>
              <a:latin typeface="+mj-lt"/>
              <a:cs typeface="Calibri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8499" y="4133609"/>
            <a:ext cx="2289558" cy="247160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200" y="453220"/>
            <a:ext cx="3104483" cy="49161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10683" y="624110"/>
            <a:ext cx="51898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400" dirty="0" err="1"/>
              <a:t>At</a:t>
            </a:r>
            <a:r>
              <a:rPr lang="fr-FR" sz="1400" dirty="0"/>
              <a:t> </a:t>
            </a:r>
            <a:r>
              <a:rPr lang="fr-FR" sz="1400" dirty="0" err="1"/>
              <a:t>this</a:t>
            </a:r>
            <a:r>
              <a:rPr lang="fr-FR" sz="1400" dirty="0"/>
              <a:t> stage in </a:t>
            </a:r>
            <a:r>
              <a:rPr lang="fr-FR" sz="1400" dirty="0" err="1"/>
              <a:t>glycolysis</a:t>
            </a:r>
            <a:r>
              <a:rPr lang="fr-FR" sz="1400" dirty="0"/>
              <a:t>, the </a:t>
            </a:r>
            <a:r>
              <a:rPr lang="fr-FR" sz="1400" dirty="0" err="1"/>
              <a:t>sugar</a:t>
            </a:r>
            <a:r>
              <a:rPr lang="fr-FR" sz="1400" dirty="0"/>
              <a:t> </a:t>
            </a:r>
            <a:r>
              <a:rPr lang="fr-FR" sz="1400" dirty="0" err="1"/>
              <a:t>was</a:t>
            </a:r>
            <a:r>
              <a:rPr lang="fr-FR" sz="1400" dirty="0"/>
              <a:t> </a:t>
            </a:r>
            <a:r>
              <a:rPr lang="fr-FR" sz="1400" dirty="0" err="1"/>
              <a:t>broken</a:t>
            </a:r>
            <a:r>
              <a:rPr lang="fr-FR" sz="1400" dirty="0"/>
              <a:t> </a:t>
            </a:r>
            <a:r>
              <a:rPr lang="fr-FR" sz="1400" dirty="0" err="1"/>
              <a:t>into</a:t>
            </a:r>
            <a:r>
              <a:rPr lang="fr-FR" sz="1400" dirty="0"/>
              <a:t> </a:t>
            </a:r>
            <a:r>
              <a:rPr lang="fr-FR" sz="1400" dirty="0" err="1"/>
              <a:t>two</a:t>
            </a:r>
            <a:r>
              <a:rPr lang="fr-FR" sz="1400" dirty="0"/>
              <a:t> </a:t>
            </a:r>
            <a:r>
              <a:rPr lang="fr-FR" sz="1400" dirty="0" err="1"/>
              <a:t>different</a:t>
            </a:r>
            <a:r>
              <a:rPr lang="fr-FR" sz="1400" dirty="0"/>
              <a:t> </a:t>
            </a:r>
            <a:r>
              <a:rPr lang="fr-FR" sz="1400" dirty="0" err="1"/>
              <a:t>pieces</a:t>
            </a:r>
            <a:r>
              <a:rPr lang="fr-FR" sz="1400" dirty="0"/>
              <a:t>. </a:t>
            </a:r>
            <a:r>
              <a:rPr lang="fr-FR" sz="1400" b="1" dirty="0">
                <a:solidFill>
                  <a:srgbClr val="C00000"/>
                </a:solidFill>
              </a:rPr>
              <a:t>For </a:t>
            </a:r>
            <a:r>
              <a:rPr lang="fr-FR" sz="1400" b="1" dirty="0" err="1">
                <a:solidFill>
                  <a:srgbClr val="C00000"/>
                </a:solidFill>
              </a:rPr>
              <a:t>economy</a:t>
            </a:r>
            <a:r>
              <a:rPr lang="fr-FR" sz="1400" b="1" dirty="0">
                <a:solidFill>
                  <a:srgbClr val="C00000"/>
                </a:solidFill>
              </a:rPr>
              <a:t>, </a:t>
            </a:r>
            <a:r>
              <a:rPr lang="fr-FR" sz="1400" b="1" dirty="0" err="1">
                <a:solidFill>
                  <a:srgbClr val="C00000"/>
                </a:solidFill>
              </a:rPr>
              <a:t>it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would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be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ideal</a:t>
            </a:r>
            <a:r>
              <a:rPr lang="fr-FR" sz="1400" b="1" dirty="0">
                <a:solidFill>
                  <a:srgbClr val="C00000"/>
                </a:solidFill>
              </a:rPr>
              <a:t> to </a:t>
            </a:r>
            <a:r>
              <a:rPr lang="fr-FR" sz="1400" b="1" dirty="0" err="1">
                <a:solidFill>
                  <a:srgbClr val="C00000"/>
                </a:solidFill>
              </a:rPr>
              <a:t>proceed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along</a:t>
            </a:r>
            <a:r>
              <a:rPr lang="fr-FR" sz="1400" b="1" dirty="0">
                <a:solidFill>
                  <a:srgbClr val="C00000"/>
                </a:solidFill>
              </a:rPr>
              <a:t> a single </a:t>
            </a:r>
            <a:r>
              <a:rPr lang="fr-FR" sz="1400" b="1" dirty="0" err="1">
                <a:solidFill>
                  <a:srgbClr val="C00000"/>
                </a:solidFill>
              </a:rPr>
              <a:t>path</a:t>
            </a:r>
            <a:r>
              <a:rPr lang="fr-FR" sz="1400" b="1" dirty="0">
                <a:solidFill>
                  <a:srgbClr val="C00000"/>
                </a:solidFill>
              </a:rPr>
              <a:t>, </a:t>
            </a:r>
            <a:r>
              <a:rPr lang="fr-FR" sz="1400" b="1" dirty="0" err="1">
                <a:solidFill>
                  <a:srgbClr val="C00000"/>
                </a:solidFill>
              </a:rPr>
              <a:t>instead</a:t>
            </a:r>
            <a:r>
              <a:rPr lang="fr-FR" sz="1400" b="1" dirty="0">
                <a:solidFill>
                  <a:srgbClr val="C00000"/>
                </a:solidFill>
              </a:rPr>
              <a:t> of </a:t>
            </a:r>
            <a:r>
              <a:rPr lang="fr-FR" sz="1400" b="1" dirty="0" err="1">
                <a:solidFill>
                  <a:srgbClr val="C00000"/>
                </a:solidFill>
              </a:rPr>
              <a:t>requiring</a:t>
            </a:r>
            <a:r>
              <a:rPr lang="fr-FR" sz="1400" b="1" dirty="0">
                <a:solidFill>
                  <a:srgbClr val="C00000"/>
                </a:solidFill>
              </a:rPr>
              <a:t> a </a:t>
            </a:r>
            <a:r>
              <a:rPr lang="fr-FR" sz="1400" b="1" dirty="0" err="1">
                <a:solidFill>
                  <a:srgbClr val="C00000"/>
                </a:solidFill>
              </a:rPr>
              <a:t>separate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path</a:t>
            </a:r>
            <a:r>
              <a:rPr lang="fr-FR" sz="1400" b="1" dirty="0">
                <a:solidFill>
                  <a:srgbClr val="C00000"/>
                </a:solidFill>
              </a:rPr>
              <a:t> for </a:t>
            </a:r>
            <a:r>
              <a:rPr lang="fr-FR" sz="1400" b="1" dirty="0" err="1">
                <a:solidFill>
                  <a:srgbClr val="C00000"/>
                </a:solidFill>
              </a:rPr>
              <a:t>each</a:t>
            </a:r>
            <a:r>
              <a:rPr lang="fr-FR" sz="1400" b="1" dirty="0">
                <a:solidFill>
                  <a:srgbClr val="C00000"/>
                </a:solidFill>
              </a:rPr>
              <a:t> of the </a:t>
            </a:r>
            <a:r>
              <a:rPr lang="fr-FR" sz="1400" b="1" dirty="0" err="1">
                <a:solidFill>
                  <a:srgbClr val="C00000"/>
                </a:solidFill>
              </a:rPr>
              <a:t>pieces</a:t>
            </a:r>
            <a:r>
              <a:rPr lang="fr-FR" sz="1400" b="1" dirty="0">
                <a:solidFill>
                  <a:srgbClr val="C00000"/>
                </a:solidFill>
              </a:rPr>
              <a:t>.</a:t>
            </a:r>
            <a:r>
              <a:rPr lang="fr-FR" sz="1400" dirty="0"/>
              <a:t> </a:t>
            </a:r>
            <a:r>
              <a:rPr lang="fr-FR" sz="1400" dirty="0" err="1"/>
              <a:t>Triose</a:t>
            </a:r>
            <a:r>
              <a:rPr lang="fr-FR" sz="1400" dirty="0"/>
              <a:t> phosphate </a:t>
            </a:r>
            <a:r>
              <a:rPr lang="fr-FR" sz="1400" dirty="0" err="1"/>
              <a:t>isomerase</a:t>
            </a:r>
            <a:r>
              <a:rPr lang="fr-FR" sz="1400" dirty="0"/>
              <a:t> pulls a </a:t>
            </a:r>
            <a:r>
              <a:rPr lang="fr-FR" sz="1400" dirty="0" err="1"/>
              <a:t>hydrogen</a:t>
            </a:r>
            <a:r>
              <a:rPr lang="fr-FR" sz="1400" dirty="0"/>
              <a:t> </a:t>
            </a:r>
            <a:r>
              <a:rPr lang="fr-FR" sz="1400" dirty="0" err="1"/>
              <a:t>atom</a:t>
            </a:r>
            <a:r>
              <a:rPr lang="fr-FR" sz="1400" dirty="0"/>
              <a:t> off one </a:t>
            </a:r>
            <a:r>
              <a:rPr lang="fr-FR" sz="1400" dirty="0" err="1"/>
              <a:t>carbon</a:t>
            </a:r>
            <a:r>
              <a:rPr lang="fr-FR" sz="1400" dirty="0"/>
              <a:t> </a:t>
            </a:r>
            <a:r>
              <a:rPr lang="fr-FR" sz="1400" dirty="0" err="1"/>
              <a:t>atom</a:t>
            </a:r>
            <a:r>
              <a:rPr lang="fr-FR" sz="1400" dirty="0"/>
              <a:t> and replaces </a:t>
            </a:r>
            <a:r>
              <a:rPr lang="fr-FR" sz="1400" dirty="0" err="1"/>
              <a:t>it</a:t>
            </a:r>
            <a:r>
              <a:rPr lang="fr-FR" sz="1400" dirty="0"/>
              <a:t> on a </a:t>
            </a:r>
            <a:r>
              <a:rPr lang="fr-FR" sz="1400" dirty="0" err="1"/>
              <a:t>neighboring</a:t>
            </a:r>
            <a:r>
              <a:rPr lang="fr-FR" sz="1400" dirty="0"/>
              <a:t> </a:t>
            </a:r>
            <a:r>
              <a:rPr lang="fr-FR" sz="1400" dirty="0" err="1"/>
              <a:t>carbon</a:t>
            </a:r>
            <a:r>
              <a:rPr lang="fr-FR" sz="1400" dirty="0"/>
              <a:t> </a:t>
            </a:r>
            <a:r>
              <a:rPr lang="fr-FR" sz="1400" dirty="0" err="1"/>
              <a:t>atom</a:t>
            </a:r>
            <a:r>
              <a:rPr lang="fr-FR" sz="1400" dirty="0"/>
              <a:t>. A </a:t>
            </a:r>
            <a:r>
              <a:rPr lang="fr-FR" sz="1400" dirty="0" err="1"/>
              <a:t>special</a:t>
            </a:r>
            <a:r>
              <a:rPr lang="fr-FR" sz="1400" dirty="0"/>
              <a:t> glutamate </a:t>
            </a:r>
            <a:r>
              <a:rPr lang="fr-FR" sz="1400" dirty="0" err="1"/>
              <a:t>amino</a:t>
            </a:r>
            <a:r>
              <a:rPr lang="fr-FR" sz="1400" dirty="0"/>
              <a:t> </a:t>
            </a:r>
            <a:r>
              <a:rPr lang="fr-FR" sz="1400" dirty="0" err="1"/>
              <a:t>acid</a:t>
            </a:r>
            <a:r>
              <a:rPr lang="fr-FR" sz="1400" dirty="0"/>
              <a:t>, (</a:t>
            </a:r>
            <a:r>
              <a:rPr lang="fr-FR" sz="1400" dirty="0" err="1"/>
              <a:t>left</a:t>
            </a:r>
            <a:r>
              <a:rPr lang="fr-FR" sz="1400" dirty="0"/>
              <a:t> panel), </a:t>
            </a:r>
            <a:r>
              <a:rPr lang="fr-FR" sz="1400" dirty="0" err="1"/>
              <a:t>performs</a:t>
            </a:r>
            <a:r>
              <a:rPr lang="fr-FR" sz="1400" dirty="0"/>
              <a:t> the </a:t>
            </a:r>
            <a:r>
              <a:rPr lang="fr-FR" sz="1400" dirty="0" err="1"/>
              <a:t>transfer</a:t>
            </a:r>
            <a:r>
              <a:rPr lang="fr-FR" sz="1400" dirty="0"/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3510683" y="2231123"/>
            <a:ext cx="51898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400" dirty="0" err="1"/>
              <a:t>Triose</a:t>
            </a:r>
            <a:r>
              <a:rPr lang="fr-FR" sz="1400" dirty="0"/>
              <a:t> phosphate </a:t>
            </a:r>
            <a:r>
              <a:rPr lang="fr-FR" sz="1400" dirty="0" err="1"/>
              <a:t>isomerase</a:t>
            </a:r>
            <a:r>
              <a:rPr lang="fr-FR" sz="1400" dirty="0"/>
              <a:t> has been </a:t>
            </a:r>
            <a:r>
              <a:rPr lang="fr-FR" sz="1400" dirty="0" err="1"/>
              <a:t>described</a:t>
            </a:r>
            <a:r>
              <a:rPr lang="fr-FR" sz="1400" dirty="0"/>
              <a:t> as a </a:t>
            </a:r>
            <a:r>
              <a:rPr lang="fr-FR" sz="1400" dirty="0" err="1"/>
              <a:t>perfect</a:t>
            </a:r>
            <a:r>
              <a:rPr lang="fr-FR" sz="1400" dirty="0"/>
              <a:t> enzyme. </a:t>
            </a:r>
            <a:r>
              <a:rPr lang="fr-FR" sz="1400" b="1" dirty="0">
                <a:solidFill>
                  <a:srgbClr val="C00000"/>
                </a:solidFill>
              </a:rPr>
              <a:t>It </a:t>
            </a:r>
            <a:r>
              <a:rPr lang="fr-FR" sz="1400" b="1" dirty="0" err="1">
                <a:solidFill>
                  <a:srgbClr val="C00000"/>
                </a:solidFill>
              </a:rPr>
              <a:t>performs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its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reaction</a:t>
            </a:r>
            <a:r>
              <a:rPr lang="fr-FR" sz="1400" b="1" dirty="0">
                <a:solidFill>
                  <a:srgbClr val="C00000"/>
                </a:solidFill>
              </a:rPr>
              <a:t> billions of times </a:t>
            </a:r>
            <a:r>
              <a:rPr lang="fr-FR" sz="1400" b="1" dirty="0" err="1">
                <a:solidFill>
                  <a:srgbClr val="C00000"/>
                </a:solidFill>
              </a:rPr>
              <a:t>faster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than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would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happen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without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it</a:t>
            </a:r>
            <a:r>
              <a:rPr lang="fr-FR" sz="1400" dirty="0"/>
              <a:t>. It </a:t>
            </a:r>
            <a:r>
              <a:rPr lang="fr-FR" sz="1400" dirty="0" err="1"/>
              <a:t>is</a:t>
            </a:r>
            <a:r>
              <a:rPr lang="fr-FR" sz="1400" dirty="0"/>
              <a:t> </a:t>
            </a:r>
            <a:r>
              <a:rPr lang="fr-FR" sz="1400" dirty="0" err="1"/>
              <a:t>so</a:t>
            </a:r>
            <a:r>
              <a:rPr lang="fr-FR" sz="1400" dirty="0"/>
              <a:t> </a:t>
            </a:r>
            <a:r>
              <a:rPr lang="fr-FR" sz="1400" dirty="0" err="1"/>
              <a:t>fast</a:t>
            </a:r>
            <a:r>
              <a:rPr lang="fr-FR" sz="1400" dirty="0"/>
              <a:t> </a:t>
            </a:r>
            <a:r>
              <a:rPr lang="fr-FR" sz="1400" dirty="0" err="1"/>
              <a:t>that</a:t>
            </a:r>
            <a:r>
              <a:rPr lang="fr-FR" sz="1400" dirty="0"/>
              <a:t> the rate of the </a:t>
            </a:r>
            <a:r>
              <a:rPr lang="fr-FR" sz="1400" dirty="0" err="1"/>
              <a:t>reaction</a:t>
            </a:r>
            <a:r>
              <a:rPr lang="fr-FR" sz="1400" dirty="0"/>
              <a:t> </a:t>
            </a:r>
            <a:r>
              <a:rPr lang="fr-FR" sz="1400" dirty="0" err="1"/>
              <a:t>is</a:t>
            </a:r>
            <a:r>
              <a:rPr lang="fr-FR" sz="1400" dirty="0"/>
              <a:t> </a:t>
            </a:r>
            <a:r>
              <a:rPr lang="fr-FR" sz="1400" dirty="0" err="1"/>
              <a:t>determined</a:t>
            </a:r>
            <a:r>
              <a:rPr lang="fr-FR" sz="1400" dirty="0"/>
              <a:t> by how </a:t>
            </a:r>
            <a:r>
              <a:rPr lang="fr-FR" sz="1400" dirty="0" err="1"/>
              <a:t>fast</a:t>
            </a:r>
            <a:r>
              <a:rPr lang="fr-FR" sz="1400" dirty="0"/>
              <a:t> the </a:t>
            </a:r>
            <a:r>
              <a:rPr lang="fr-FR" sz="1400" dirty="0" err="1"/>
              <a:t>molecules</a:t>
            </a:r>
            <a:r>
              <a:rPr lang="fr-FR" sz="1400" dirty="0"/>
              <a:t> </a:t>
            </a:r>
            <a:r>
              <a:rPr lang="fr-FR" sz="1400" dirty="0" err="1"/>
              <a:t>can</a:t>
            </a:r>
            <a:r>
              <a:rPr lang="fr-FR" sz="1400" dirty="0"/>
              <a:t> </a:t>
            </a:r>
            <a:r>
              <a:rPr lang="fr-FR" sz="1400" dirty="0" err="1"/>
              <a:t>get</a:t>
            </a:r>
            <a:r>
              <a:rPr lang="fr-FR" sz="1400" dirty="0"/>
              <a:t> to the enzyme.   </a:t>
            </a:r>
          </a:p>
        </p:txBody>
      </p:sp>
      <p:sp>
        <p:nvSpPr>
          <p:cNvPr id="7" name="Rectangle 6"/>
          <p:cNvSpPr/>
          <p:nvPr/>
        </p:nvSpPr>
        <p:spPr>
          <a:xfrm>
            <a:off x="1018042" y="5375006"/>
            <a:ext cx="56474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400" dirty="0"/>
              <a:t>The </a:t>
            </a:r>
            <a:r>
              <a:rPr lang="fr-FR" sz="1400" dirty="0" err="1"/>
              <a:t>protein</a:t>
            </a:r>
            <a:r>
              <a:rPr lang="fr-FR" sz="1400" dirty="0"/>
              <a:t> has an </a:t>
            </a:r>
            <a:r>
              <a:rPr lang="fr-FR" sz="1400" dirty="0" err="1"/>
              <a:t>inner</a:t>
            </a:r>
            <a:r>
              <a:rPr lang="fr-FR" sz="1400" dirty="0"/>
              <a:t> ring of </a:t>
            </a:r>
            <a:r>
              <a:rPr lang="fr-FR" sz="1400" dirty="0" err="1"/>
              <a:t>extended</a:t>
            </a:r>
            <a:r>
              <a:rPr lang="fr-FR" sz="1400" dirty="0"/>
              <a:t> beta </a:t>
            </a:r>
            <a:r>
              <a:rPr lang="fr-FR" sz="1400" dirty="0" err="1"/>
              <a:t>strands</a:t>
            </a:r>
            <a:r>
              <a:rPr lang="fr-FR" sz="1400" dirty="0"/>
              <a:t> </a:t>
            </a:r>
            <a:r>
              <a:rPr lang="fr-FR" sz="1400" dirty="0" err="1"/>
              <a:t>surrounded</a:t>
            </a:r>
            <a:r>
              <a:rPr lang="fr-FR" sz="1400" dirty="0"/>
              <a:t> by an </a:t>
            </a:r>
            <a:r>
              <a:rPr lang="fr-FR" sz="1400" dirty="0" err="1"/>
              <a:t>outer</a:t>
            </a:r>
            <a:r>
              <a:rPr lang="fr-FR" sz="1400" dirty="0"/>
              <a:t> ring of alpha </a:t>
            </a:r>
            <a:r>
              <a:rPr lang="fr-FR" sz="1400" dirty="0" err="1"/>
              <a:t>helices</a:t>
            </a:r>
            <a:r>
              <a:rPr lang="fr-FR" sz="1400" dirty="0"/>
              <a:t>. Notice how </a:t>
            </a:r>
            <a:r>
              <a:rPr lang="fr-FR" sz="1400" dirty="0" err="1"/>
              <a:t>each</a:t>
            </a:r>
            <a:r>
              <a:rPr lang="fr-FR" sz="1400" dirty="0"/>
              <a:t> of the </a:t>
            </a:r>
            <a:r>
              <a:rPr lang="fr-FR" sz="1400" dirty="0" err="1"/>
              <a:t>helices</a:t>
            </a:r>
            <a:r>
              <a:rPr lang="fr-FR" sz="1400" dirty="0"/>
              <a:t> </a:t>
            </a:r>
            <a:r>
              <a:rPr lang="fr-FR" sz="1400" dirty="0" err="1"/>
              <a:t>connects</a:t>
            </a:r>
            <a:r>
              <a:rPr lang="fr-FR" sz="1400" dirty="0"/>
              <a:t> </a:t>
            </a:r>
            <a:r>
              <a:rPr lang="fr-FR" sz="1400" dirty="0" err="1"/>
              <a:t>two</a:t>
            </a:r>
            <a:r>
              <a:rPr lang="fr-FR" sz="1400" dirty="0"/>
              <a:t> </a:t>
            </a:r>
            <a:r>
              <a:rPr lang="fr-FR" sz="1400" dirty="0" err="1"/>
              <a:t>neighboring</a:t>
            </a:r>
            <a:r>
              <a:rPr lang="fr-FR" sz="1400" dirty="0"/>
              <a:t> </a:t>
            </a:r>
            <a:r>
              <a:rPr lang="fr-FR" sz="1400" dirty="0" err="1"/>
              <a:t>strands</a:t>
            </a:r>
            <a:r>
              <a:rPr lang="fr-FR" sz="1400" dirty="0"/>
              <a:t> in the barrel. </a:t>
            </a:r>
            <a:r>
              <a:rPr lang="fr-FR" sz="1400" b="1" dirty="0">
                <a:solidFill>
                  <a:srgbClr val="C00000"/>
                </a:solidFill>
              </a:rPr>
              <a:t>As </a:t>
            </a:r>
            <a:r>
              <a:rPr lang="fr-FR" sz="1400" b="1" dirty="0" err="1">
                <a:solidFill>
                  <a:srgbClr val="C00000"/>
                </a:solidFill>
              </a:rPr>
              <a:t>you</a:t>
            </a:r>
            <a:r>
              <a:rPr lang="fr-FR" sz="1400" b="1" dirty="0">
                <a:solidFill>
                  <a:srgbClr val="C00000"/>
                </a:solidFill>
              </a:rPr>
              <a:t> are </a:t>
            </a:r>
            <a:r>
              <a:rPr lang="fr-FR" sz="1400" b="1" dirty="0" err="1">
                <a:solidFill>
                  <a:srgbClr val="C00000"/>
                </a:solidFill>
              </a:rPr>
              <a:t>exploring</a:t>
            </a:r>
            <a:r>
              <a:rPr lang="fr-FR" sz="1400" b="1" dirty="0">
                <a:solidFill>
                  <a:srgbClr val="C00000"/>
                </a:solidFill>
              </a:rPr>
              <a:t> the structures of the </a:t>
            </a:r>
            <a:r>
              <a:rPr lang="fr-FR" sz="1400" b="1" dirty="0" err="1">
                <a:solidFill>
                  <a:srgbClr val="C00000"/>
                </a:solidFill>
              </a:rPr>
              <a:t>ten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glycolytic</a:t>
            </a:r>
            <a:r>
              <a:rPr lang="fr-FR" sz="1400" b="1" dirty="0">
                <a:solidFill>
                  <a:srgbClr val="C00000"/>
                </a:solidFill>
              </a:rPr>
              <a:t> enzymes, notice </a:t>
            </a:r>
            <a:r>
              <a:rPr lang="fr-FR" sz="1400" b="1" dirty="0" err="1">
                <a:solidFill>
                  <a:srgbClr val="C00000"/>
                </a:solidFill>
              </a:rPr>
              <a:t>that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several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other</a:t>
            </a:r>
            <a:r>
              <a:rPr lang="fr-FR" sz="1400" b="1" dirty="0">
                <a:solidFill>
                  <a:srgbClr val="C00000"/>
                </a:solidFill>
              </a:rPr>
              <a:t> enzymes are </a:t>
            </a:r>
            <a:r>
              <a:rPr lang="fr-FR" sz="1400" b="1" dirty="0" err="1">
                <a:solidFill>
                  <a:srgbClr val="C00000"/>
                </a:solidFill>
              </a:rPr>
              <a:t>also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constructed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with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this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beautiful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folding</a:t>
            </a:r>
            <a:r>
              <a:rPr lang="fr-FR" sz="1400" b="1" dirty="0">
                <a:solidFill>
                  <a:srgbClr val="C00000"/>
                </a:solidFill>
              </a:rPr>
              <a:t> pattern.</a:t>
            </a:r>
          </a:p>
          <a:p>
            <a:pPr algn="just"/>
            <a:r>
              <a:rPr lang="fr-FR" sz="14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8532873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63" y="557004"/>
            <a:ext cx="4867070" cy="2791003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91426" y="37783"/>
            <a:ext cx="65937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Calibri" charset="0"/>
              </a:rPr>
              <a:t>6. </a:t>
            </a:r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Glyceraldehyde-3-Phosphate </a:t>
            </a:r>
            <a:r>
              <a:rPr lang="fr-FR" sz="2000" b="1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Dehydrogenase</a:t>
            </a:r>
            <a:endParaRPr lang="fr-FR" sz="2000" b="1" dirty="0">
              <a:solidFill>
                <a:schemeClr val="accent6">
                  <a:lumMod val="50000"/>
                </a:schemeClr>
              </a:solidFill>
              <a:latin typeface="+mn-lt"/>
              <a:cs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9177" y="589195"/>
            <a:ext cx="349205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400" dirty="0"/>
              <a:t>In the </a:t>
            </a:r>
            <a:r>
              <a:rPr lang="fr-FR" sz="1400" dirty="0" err="1"/>
              <a:t>sixth</a:t>
            </a:r>
            <a:r>
              <a:rPr lang="fr-FR" sz="1400" dirty="0"/>
              <a:t> and </a:t>
            </a:r>
            <a:r>
              <a:rPr lang="fr-FR" sz="1400" dirty="0" err="1"/>
              <a:t>seventh</a:t>
            </a:r>
            <a:r>
              <a:rPr lang="fr-FR" sz="1400" dirty="0"/>
              <a:t> </a:t>
            </a:r>
            <a:r>
              <a:rPr lang="fr-FR" sz="1400" dirty="0" err="1"/>
              <a:t>steps</a:t>
            </a:r>
            <a:r>
              <a:rPr lang="fr-FR" sz="1400" dirty="0"/>
              <a:t>, </a:t>
            </a:r>
            <a:r>
              <a:rPr lang="fr-FR" sz="1400" b="1" dirty="0">
                <a:solidFill>
                  <a:srgbClr val="C00000"/>
                </a:solidFill>
              </a:rPr>
              <a:t>the </a:t>
            </a:r>
            <a:r>
              <a:rPr lang="fr-FR" sz="1400" b="1" dirty="0" err="1">
                <a:solidFill>
                  <a:srgbClr val="C00000"/>
                </a:solidFill>
              </a:rPr>
              <a:t>cell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will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add</a:t>
            </a:r>
            <a:r>
              <a:rPr lang="fr-FR" sz="1400" b="1" dirty="0">
                <a:solidFill>
                  <a:srgbClr val="C00000"/>
                </a:solidFill>
              </a:rPr>
              <a:t> a new phosphate to </a:t>
            </a:r>
            <a:r>
              <a:rPr lang="fr-FR" sz="1400" b="1" dirty="0" err="1">
                <a:solidFill>
                  <a:srgbClr val="C00000"/>
                </a:solidFill>
              </a:rPr>
              <a:t>each</a:t>
            </a:r>
            <a:r>
              <a:rPr lang="fr-FR" sz="1400" b="1" dirty="0">
                <a:solidFill>
                  <a:srgbClr val="C00000"/>
                </a:solidFill>
              </a:rPr>
              <a:t> of the </a:t>
            </a:r>
            <a:r>
              <a:rPr lang="fr-FR" sz="1400" b="1" dirty="0" err="1">
                <a:solidFill>
                  <a:srgbClr val="C00000"/>
                </a:solidFill>
              </a:rPr>
              <a:t>molecules</a:t>
            </a:r>
            <a:r>
              <a:rPr lang="fr-FR" sz="1400" dirty="0"/>
              <a:t>, and </a:t>
            </a:r>
            <a:r>
              <a:rPr lang="fr-FR" sz="1400" b="1" dirty="0" err="1">
                <a:solidFill>
                  <a:srgbClr val="C00000"/>
                </a:solidFill>
              </a:rPr>
              <a:t>then</a:t>
            </a:r>
            <a:r>
              <a:rPr lang="fr-FR" sz="1400" b="1" dirty="0">
                <a:solidFill>
                  <a:srgbClr val="C00000"/>
                </a:solidFill>
              </a:rPr>
              <a:t> use </a:t>
            </a:r>
            <a:r>
              <a:rPr lang="fr-FR" sz="1400" b="1" dirty="0" err="1">
                <a:solidFill>
                  <a:srgbClr val="C00000"/>
                </a:solidFill>
              </a:rPr>
              <a:t>it</a:t>
            </a:r>
            <a:r>
              <a:rPr lang="fr-FR" sz="1400" b="1" dirty="0">
                <a:solidFill>
                  <a:srgbClr val="C00000"/>
                </a:solidFill>
              </a:rPr>
              <a:t> to </a:t>
            </a:r>
            <a:r>
              <a:rPr lang="fr-FR" sz="1400" b="1" dirty="0" err="1">
                <a:solidFill>
                  <a:srgbClr val="C00000"/>
                </a:solidFill>
              </a:rPr>
              <a:t>make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two</a:t>
            </a:r>
            <a:r>
              <a:rPr lang="fr-FR" sz="1400" b="1" dirty="0">
                <a:solidFill>
                  <a:srgbClr val="C00000"/>
                </a:solidFill>
              </a:rPr>
              <a:t> new ATP </a:t>
            </a:r>
            <a:r>
              <a:rPr lang="fr-FR" sz="1400" b="1" dirty="0" err="1">
                <a:solidFill>
                  <a:srgbClr val="C00000"/>
                </a:solidFill>
              </a:rPr>
              <a:t>molecules</a:t>
            </a:r>
            <a:r>
              <a:rPr lang="fr-FR" sz="1400" dirty="0"/>
              <a:t>. Glyceraldehyde-3-phosphate </a:t>
            </a:r>
            <a:r>
              <a:rPr lang="fr-FR" sz="1400" dirty="0" err="1"/>
              <a:t>dehydrogenase</a:t>
            </a:r>
            <a:r>
              <a:rPr lang="fr-FR" sz="1400" dirty="0"/>
              <a:t> </a:t>
            </a:r>
            <a:r>
              <a:rPr lang="fr-FR" sz="1400" dirty="0" err="1"/>
              <a:t>takes</a:t>
            </a:r>
            <a:r>
              <a:rPr lang="fr-FR" sz="1400" dirty="0"/>
              <a:t> a phosphate ion and </a:t>
            </a:r>
            <a:r>
              <a:rPr lang="fr-FR" sz="1400" dirty="0" err="1"/>
              <a:t>connects</a:t>
            </a:r>
            <a:r>
              <a:rPr lang="fr-FR" sz="1400" dirty="0"/>
              <a:t> </a:t>
            </a:r>
            <a:r>
              <a:rPr lang="fr-FR" sz="1400" dirty="0" err="1"/>
              <a:t>it</a:t>
            </a:r>
            <a:r>
              <a:rPr lang="fr-FR" sz="1400" dirty="0"/>
              <a:t> to the </a:t>
            </a:r>
            <a:r>
              <a:rPr lang="fr-FR" sz="1400" dirty="0" err="1"/>
              <a:t>molecule</a:t>
            </a:r>
            <a:r>
              <a:rPr lang="fr-FR" sz="1400" dirty="0"/>
              <a:t>. </a:t>
            </a:r>
            <a:r>
              <a:rPr lang="fr-FR" sz="1400" b="1" dirty="0">
                <a:solidFill>
                  <a:srgbClr val="C00000"/>
                </a:solidFill>
              </a:rPr>
              <a:t>In the </a:t>
            </a:r>
            <a:r>
              <a:rPr lang="fr-FR" sz="1400" b="1" dirty="0" err="1">
                <a:solidFill>
                  <a:srgbClr val="C00000"/>
                </a:solidFill>
              </a:rPr>
              <a:t>process</a:t>
            </a:r>
            <a:r>
              <a:rPr lang="fr-FR" sz="1400" b="1" dirty="0">
                <a:solidFill>
                  <a:srgbClr val="C00000"/>
                </a:solidFill>
              </a:rPr>
              <a:t>, </a:t>
            </a:r>
            <a:r>
              <a:rPr lang="fr-FR" sz="1400" b="1" dirty="0" err="1">
                <a:solidFill>
                  <a:srgbClr val="C00000"/>
                </a:solidFill>
              </a:rPr>
              <a:t>it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also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extracts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two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hydrogen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atoms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using</a:t>
            </a:r>
            <a:r>
              <a:rPr lang="fr-FR" sz="1400" b="1" dirty="0">
                <a:solidFill>
                  <a:srgbClr val="C00000"/>
                </a:solidFill>
              </a:rPr>
              <a:t> the </a:t>
            </a:r>
            <a:r>
              <a:rPr lang="fr-FR" sz="1400" b="1" dirty="0" err="1">
                <a:solidFill>
                  <a:srgbClr val="C00000"/>
                </a:solidFill>
              </a:rPr>
              <a:t>hydrogen</a:t>
            </a:r>
            <a:r>
              <a:rPr lang="fr-FR" sz="1400" b="1" dirty="0">
                <a:solidFill>
                  <a:srgbClr val="C00000"/>
                </a:solidFill>
              </a:rPr>
              <a:t>-carrier </a:t>
            </a:r>
            <a:r>
              <a:rPr lang="fr-FR" sz="1400" b="1" dirty="0" err="1">
                <a:solidFill>
                  <a:srgbClr val="C00000"/>
                </a:solidFill>
              </a:rPr>
              <a:t>molecule</a:t>
            </a:r>
            <a:r>
              <a:rPr lang="fr-FR" sz="1400" b="1" dirty="0">
                <a:solidFill>
                  <a:srgbClr val="C00000"/>
                </a:solidFill>
              </a:rPr>
              <a:t> NAD</a:t>
            </a:r>
            <a:r>
              <a:rPr lang="fr-FR" sz="1400" b="1" baseline="30000" dirty="0">
                <a:solidFill>
                  <a:srgbClr val="C00000"/>
                </a:solidFill>
              </a:rPr>
              <a:t>+</a:t>
            </a:r>
            <a:r>
              <a:rPr lang="fr-FR" sz="1400" dirty="0"/>
              <a:t>, </a:t>
            </a:r>
            <a:r>
              <a:rPr lang="fr-FR" sz="1400" dirty="0" err="1"/>
              <a:t>colored</a:t>
            </a:r>
            <a:r>
              <a:rPr lang="fr-FR" sz="1400" dirty="0"/>
              <a:t> magenta </a:t>
            </a:r>
            <a:r>
              <a:rPr lang="fr-FR" sz="1400" dirty="0" err="1"/>
              <a:t>here</a:t>
            </a:r>
            <a:r>
              <a:rPr lang="fr-FR" sz="1400" dirty="0"/>
              <a:t>. As </a:t>
            </a:r>
            <a:r>
              <a:rPr lang="fr-FR" sz="1400" dirty="0" err="1"/>
              <a:t>mentioned</a:t>
            </a:r>
            <a:r>
              <a:rPr lang="fr-FR" sz="1400" dirty="0"/>
              <a:t> on the first page, </a:t>
            </a:r>
            <a:r>
              <a:rPr lang="fr-FR" sz="1400" dirty="0" err="1"/>
              <a:t>these</a:t>
            </a:r>
            <a:r>
              <a:rPr lang="fr-FR" sz="1400" dirty="0"/>
              <a:t> </a:t>
            </a:r>
            <a:r>
              <a:rPr lang="fr-FR" sz="1400" dirty="0" err="1"/>
              <a:t>hydrogen</a:t>
            </a:r>
            <a:r>
              <a:rPr lang="fr-FR" sz="1400" dirty="0"/>
              <a:t> </a:t>
            </a:r>
            <a:r>
              <a:rPr lang="fr-FR" sz="1400" dirty="0" err="1"/>
              <a:t>atoms</a:t>
            </a:r>
            <a:r>
              <a:rPr lang="fr-FR" sz="1400" dirty="0"/>
              <a:t> </a:t>
            </a:r>
            <a:r>
              <a:rPr lang="fr-FR" sz="1400" dirty="0" err="1"/>
              <a:t>may</a:t>
            </a:r>
            <a:r>
              <a:rPr lang="fr-FR" sz="1400" dirty="0"/>
              <a:t> </a:t>
            </a:r>
            <a:r>
              <a:rPr lang="fr-FR" sz="1400" dirty="0" err="1"/>
              <a:t>be</a:t>
            </a:r>
            <a:r>
              <a:rPr lang="fr-FR" sz="1400" dirty="0"/>
              <a:t> </a:t>
            </a:r>
            <a:r>
              <a:rPr lang="fr-FR" sz="1400" dirty="0" err="1"/>
              <a:t>used</a:t>
            </a:r>
            <a:r>
              <a:rPr lang="fr-FR" sz="1400" dirty="0"/>
              <a:t> to </a:t>
            </a:r>
            <a:r>
              <a:rPr lang="fr-FR" sz="1400" dirty="0" err="1"/>
              <a:t>create</a:t>
            </a:r>
            <a:r>
              <a:rPr lang="fr-FR" sz="1400" dirty="0"/>
              <a:t> </a:t>
            </a:r>
            <a:r>
              <a:rPr lang="fr-FR" sz="1400" dirty="0" err="1"/>
              <a:t>even</a:t>
            </a:r>
            <a:r>
              <a:rPr lang="fr-FR" sz="1400" dirty="0"/>
              <a:t> more </a:t>
            </a:r>
            <a:r>
              <a:rPr lang="fr-FR" sz="1400" dirty="0" err="1"/>
              <a:t>energy</a:t>
            </a:r>
            <a:r>
              <a:rPr lang="fr-FR" sz="1400" dirty="0"/>
              <a:t> </a:t>
            </a:r>
            <a:r>
              <a:rPr lang="fr-FR" sz="1400" dirty="0" err="1"/>
              <a:t>using</a:t>
            </a:r>
            <a:r>
              <a:rPr lang="fr-FR" sz="1400" dirty="0"/>
              <a:t> </a:t>
            </a:r>
            <a:r>
              <a:rPr lang="fr-FR" sz="1400" dirty="0" err="1"/>
              <a:t>aerobic</a:t>
            </a:r>
            <a:r>
              <a:rPr lang="fr-FR" sz="1400" dirty="0"/>
              <a:t> </a:t>
            </a:r>
            <a:r>
              <a:rPr lang="fr-FR" sz="1400" dirty="0" err="1"/>
              <a:t>pathways</a:t>
            </a:r>
            <a:r>
              <a:rPr lang="fr-FR" sz="1400" dirty="0"/>
              <a:t>, or </a:t>
            </a:r>
            <a:r>
              <a:rPr lang="fr-FR" sz="1400" dirty="0" err="1"/>
              <a:t>recycled</a:t>
            </a:r>
            <a:r>
              <a:rPr lang="fr-FR" sz="1400" dirty="0"/>
              <a:t> in </a:t>
            </a:r>
            <a:r>
              <a:rPr lang="fr-FR" sz="1400" dirty="0" err="1"/>
              <a:t>several</a:t>
            </a:r>
            <a:r>
              <a:rPr lang="fr-FR" sz="1400" dirty="0"/>
              <a:t> </a:t>
            </a:r>
            <a:r>
              <a:rPr lang="fr-FR" sz="1400" dirty="0" err="1"/>
              <a:t>ways</a:t>
            </a:r>
            <a:r>
              <a:rPr lang="fr-FR" sz="1400" dirty="0"/>
              <a:t> back onto the </a:t>
            </a:r>
            <a:r>
              <a:rPr lang="fr-FR" sz="1400" dirty="0" err="1"/>
              <a:t>broken</a:t>
            </a:r>
            <a:r>
              <a:rPr lang="fr-FR" sz="1400" dirty="0"/>
              <a:t> </a:t>
            </a:r>
            <a:r>
              <a:rPr lang="fr-FR" sz="1400" dirty="0" err="1"/>
              <a:t>sugar</a:t>
            </a:r>
            <a:r>
              <a:rPr lang="fr-FR" sz="1400" dirty="0"/>
              <a:t> </a:t>
            </a:r>
            <a:r>
              <a:rPr lang="fr-FR" sz="1400" dirty="0" err="1"/>
              <a:t>molecule</a:t>
            </a:r>
            <a:r>
              <a:rPr lang="fr-FR" sz="1400" dirty="0"/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2676292" y="3824702"/>
            <a:ext cx="615493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400" dirty="0"/>
              <a:t>Glyceraldehyde-3-phosphate </a:t>
            </a:r>
            <a:r>
              <a:rPr lang="fr-FR" sz="1400" dirty="0" err="1"/>
              <a:t>dehydrogenase</a:t>
            </a:r>
            <a:r>
              <a:rPr lang="fr-FR" sz="1400" dirty="0"/>
              <a:t> </a:t>
            </a:r>
            <a:r>
              <a:rPr lang="fr-FR" sz="1400" dirty="0" err="1"/>
              <a:t>is</a:t>
            </a:r>
            <a:r>
              <a:rPr lang="fr-FR" sz="1400" dirty="0"/>
              <a:t> </a:t>
            </a:r>
            <a:r>
              <a:rPr lang="fr-FR" sz="1400" dirty="0" err="1"/>
              <a:t>composed</a:t>
            </a:r>
            <a:r>
              <a:rPr lang="fr-FR" sz="1400" dirty="0"/>
              <a:t> of four </a:t>
            </a:r>
            <a:r>
              <a:rPr lang="fr-FR" sz="1400" dirty="0" err="1"/>
              <a:t>identical</a:t>
            </a:r>
            <a:r>
              <a:rPr lang="fr-FR" sz="1400" dirty="0"/>
              <a:t> </a:t>
            </a:r>
            <a:r>
              <a:rPr lang="fr-FR" sz="1400" dirty="0" err="1"/>
              <a:t>subunits</a:t>
            </a:r>
            <a:r>
              <a:rPr lang="fr-FR" sz="1400" dirty="0"/>
              <a:t> (</a:t>
            </a:r>
            <a:r>
              <a:rPr lang="fr-FR" sz="1400" dirty="0" err="1"/>
              <a:t>human</a:t>
            </a:r>
            <a:r>
              <a:rPr lang="fr-FR" sz="1400" dirty="0"/>
              <a:t> </a:t>
            </a:r>
            <a:r>
              <a:rPr lang="fr-FR" sz="1400" dirty="0" err="1"/>
              <a:t>form</a:t>
            </a:r>
            <a:r>
              <a:rPr lang="fr-FR" sz="1400" dirty="0"/>
              <a:t>, NAD </a:t>
            </a:r>
            <a:r>
              <a:rPr lang="fr-FR" sz="1400" dirty="0" err="1"/>
              <a:t>bound</a:t>
            </a:r>
            <a:r>
              <a:rPr lang="fr-FR" sz="1400" dirty="0"/>
              <a:t> in all four active sites, as </a:t>
            </a:r>
            <a:r>
              <a:rPr lang="fr-FR" sz="1400" dirty="0" err="1"/>
              <a:t>well</a:t>
            </a:r>
            <a:r>
              <a:rPr lang="fr-FR" sz="1400" dirty="0"/>
              <a:t> as </a:t>
            </a:r>
            <a:r>
              <a:rPr lang="fr-FR" sz="1400" dirty="0" err="1"/>
              <a:t>two</a:t>
            </a:r>
            <a:r>
              <a:rPr lang="fr-FR" sz="1400" dirty="0"/>
              <a:t> phosphate or sulfate ions). </a:t>
            </a:r>
            <a:r>
              <a:rPr lang="fr-FR" sz="1400" b="1" dirty="0">
                <a:solidFill>
                  <a:srgbClr val="C00000"/>
                </a:solidFill>
              </a:rPr>
              <a:t>One ion </a:t>
            </a:r>
            <a:r>
              <a:rPr lang="fr-FR" sz="1400" b="1" dirty="0" err="1">
                <a:solidFill>
                  <a:srgbClr val="C00000"/>
                </a:solidFill>
              </a:rPr>
              <a:t>is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bound</a:t>
            </a:r>
            <a:r>
              <a:rPr lang="fr-FR" sz="1400" b="1" dirty="0">
                <a:solidFill>
                  <a:srgbClr val="C00000"/>
                </a:solidFill>
              </a:rPr>
              <a:t> in the site </a:t>
            </a:r>
            <a:r>
              <a:rPr lang="fr-FR" sz="1400" b="1" dirty="0" err="1">
                <a:solidFill>
                  <a:srgbClr val="C00000"/>
                </a:solidFill>
              </a:rPr>
              <a:t>occupied</a:t>
            </a:r>
            <a:r>
              <a:rPr lang="fr-FR" sz="1400" b="1" dirty="0">
                <a:solidFill>
                  <a:srgbClr val="C00000"/>
                </a:solidFill>
              </a:rPr>
              <a:t> by the phosphate group in the </a:t>
            </a:r>
            <a:r>
              <a:rPr lang="fr-FR" sz="1400" b="1" dirty="0" err="1">
                <a:solidFill>
                  <a:srgbClr val="C00000"/>
                </a:solidFill>
              </a:rPr>
              <a:t>sugar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molecule</a:t>
            </a:r>
            <a:r>
              <a:rPr lang="fr-FR" sz="1400" b="1" dirty="0">
                <a:solidFill>
                  <a:srgbClr val="C00000"/>
                </a:solidFill>
              </a:rPr>
              <a:t>, and the </a:t>
            </a:r>
            <a:r>
              <a:rPr lang="fr-FR" sz="1400" b="1" dirty="0" err="1">
                <a:solidFill>
                  <a:srgbClr val="C00000"/>
                </a:solidFill>
              </a:rPr>
              <a:t>other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is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thought</a:t>
            </a:r>
            <a:r>
              <a:rPr lang="fr-FR" sz="1400" b="1" dirty="0">
                <a:solidFill>
                  <a:srgbClr val="C00000"/>
                </a:solidFill>
              </a:rPr>
              <a:t> to correspond to the site </a:t>
            </a:r>
            <a:r>
              <a:rPr lang="fr-FR" sz="1400" b="1" dirty="0" err="1">
                <a:solidFill>
                  <a:srgbClr val="C00000"/>
                </a:solidFill>
              </a:rPr>
              <a:t>that</a:t>
            </a:r>
            <a:r>
              <a:rPr lang="fr-FR" sz="1400" b="1" dirty="0">
                <a:solidFill>
                  <a:srgbClr val="C00000"/>
                </a:solidFill>
              </a:rPr>
              <a:t> positions the </a:t>
            </a:r>
            <a:r>
              <a:rPr lang="fr-FR" sz="1400" b="1" dirty="0" err="1">
                <a:solidFill>
                  <a:srgbClr val="C00000"/>
                </a:solidFill>
              </a:rPr>
              <a:t>incoming</a:t>
            </a:r>
            <a:r>
              <a:rPr lang="fr-FR" sz="1400" b="1" dirty="0">
                <a:solidFill>
                  <a:srgbClr val="C00000"/>
                </a:solidFill>
              </a:rPr>
              <a:t> phosphate ion for the </a:t>
            </a:r>
            <a:r>
              <a:rPr lang="fr-FR" sz="1400" b="1" dirty="0" err="1">
                <a:solidFill>
                  <a:srgbClr val="C00000"/>
                </a:solidFill>
              </a:rPr>
              <a:t>reaction</a:t>
            </a:r>
            <a:r>
              <a:rPr lang="fr-FR" sz="1400" b="1" dirty="0">
                <a:solidFill>
                  <a:srgbClr val="C00000"/>
                </a:solidFill>
              </a:rPr>
              <a:t>.</a:t>
            </a:r>
            <a:r>
              <a:rPr lang="fr-FR" sz="1400" dirty="0"/>
              <a:t> A </a:t>
            </a:r>
            <a:r>
              <a:rPr lang="fr-FR" sz="1400" dirty="0" err="1"/>
              <a:t>nearby</a:t>
            </a:r>
            <a:r>
              <a:rPr lang="fr-FR" sz="1400" dirty="0"/>
              <a:t> </a:t>
            </a:r>
            <a:r>
              <a:rPr lang="fr-FR" sz="1400" dirty="0" err="1"/>
              <a:t>cysteine</a:t>
            </a:r>
            <a:r>
              <a:rPr lang="fr-FR" sz="1400" dirty="0"/>
              <a:t> </a:t>
            </a:r>
            <a:r>
              <a:rPr lang="fr-FR" sz="1400" dirty="0" err="1"/>
              <a:t>amino</a:t>
            </a:r>
            <a:r>
              <a:rPr lang="fr-FR" sz="1400" dirty="0"/>
              <a:t> </a:t>
            </a:r>
            <a:r>
              <a:rPr lang="fr-FR" sz="1400" dirty="0" err="1"/>
              <a:t>acid</a:t>
            </a:r>
            <a:r>
              <a:rPr lang="fr-FR" sz="1400" dirty="0"/>
              <a:t> </a:t>
            </a:r>
            <a:r>
              <a:rPr lang="fr-FR" sz="1400" dirty="0" err="1"/>
              <a:t>will</a:t>
            </a:r>
            <a:r>
              <a:rPr lang="fr-FR" sz="1400" dirty="0"/>
              <a:t> </a:t>
            </a:r>
            <a:r>
              <a:rPr lang="fr-FR" sz="1400" dirty="0" err="1"/>
              <a:t>then</a:t>
            </a:r>
            <a:r>
              <a:rPr lang="fr-FR" sz="1400" dirty="0"/>
              <a:t> </a:t>
            </a:r>
            <a:r>
              <a:rPr lang="fr-FR" sz="1400" dirty="0" err="1"/>
              <a:t>attack</a:t>
            </a:r>
            <a:r>
              <a:rPr lang="fr-FR" sz="1400" dirty="0"/>
              <a:t> the </a:t>
            </a:r>
            <a:r>
              <a:rPr lang="fr-FR" sz="1400" dirty="0" err="1"/>
              <a:t>molecule</a:t>
            </a:r>
            <a:r>
              <a:rPr lang="fr-FR" sz="1400" dirty="0"/>
              <a:t>, </a:t>
            </a:r>
            <a:r>
              <a:rPr lang="fr-FR" sz="1400" dirty="0" err="1"/>
              <a:t>forming</a:t>
            </a:r>
            <a:r>
              <a:rPr lang="fr-FR" sz="1400" dirty="0"/>
              <a:t> a bond </a:t>
            </a:r>
            <a:r>
              <a:rPr lang="fr-FR" sz="1400" dirty="0" err="1"/>
              <a:t>with</a:t>
            </a:r>
            <a:r>
              <a:rPr lang="fr-FR" sz="1400" dirty="0"/>
              <a:t> one </a:t>
            </a:r>
            <a:r>
              <a:rPr lang="fr-FR" sz="1400" dirty="0" err="1"/>
              <a:t>carbon</a:t>
            </a:r>
            <a:r>
              <a:rPr lang="fr-FR" sz="1400" dirty="0"/>
              <a:t> </a:t>
            </a:r>
            <a:r>
              <a:rPr lang="fr-FR" sz="1400" dirty="0" err="1"/>
              <a:t>atom</a:t>
            </a:r>
            <a:r>
              <a:rPr lang="fr-FR" sz="1400" dirty="0"/>
              <a:t>. The bond </a:t>
            </a:r>
            <a:r>
              <a:rPr lang="fr-FR" sz="1400" dirty="0" err="1"/>
              <a:t>is</a:t>
            </a:r>
            <a:r>
              <a:rPr lang="fr-FR" sz="1400" dirty="0"/>
              <a:t> </a:t>
            </a:r>
            <a:r>
              <a:rPr lang="fr-FR" sz="1400" dirty="0" err="1"/>
              <a:t>then</a:t>
            </a:r>
            <a:r>
              <a:rPr lang="fr-FR" sz="1400" dirty="0"/>
              <a:t> </a:t>
            </a:r>
            <a:r>
              <a:rPr lang="fr-FR" sz="1400" dirty="0" err="1"/>
              <a:t>broken</a:t>
            </a:r>
            <a:r>
              <a:rPr lang="fr-FR" sz="1400" dirty="0"/>
              <a:t> </a:t>
            </a:r>
            <a:r>
              <a:rPr lang="fr-FR" sz="1400" dirty="0" err="1"/>
              <a:t>when</a:t>
            </a:r>
            <a:r>
              <a:rPr lang="fr-FR" sz="1400" dirty="0"/>
              <a:t> the phosphate </a:t>
            </a:r>
            <a:r>
              <a:rPr lang="fr-FR" sz="1400" dirty="0" err="1"/>
              <a:t>is</a:t>
            </a:r>
            <a:r>
              <a:rPr lang="fr-FR" sz="1400" dirty="0"/>
              <a:t> </a:t>
            </a:r>
            <a:r>
              <a:rPr lang="fr-FR" sz="1400" dirty="0" err="1"/>
              <a:t>attached</a:t>
            </a:r>
            <a:r>
              <a:rPr lang="fr-FR" sz="1400" dirty="0"/>
              <a:t>. In </a:t>
            </a:r>
            <a:r>
              <a:rPr lang="fr-FR" sz="1400" dirty="0" err="1"/>
              <a:t>this</a:t>
            </a:r>
            <a:r>
              <a:rPr lang="fr-FR" sz="1400" dirty="0"/>
              <a:t> structure, the </a:t>
            </a:r>
            <a:r>
              <a:rPr lang="fr-FR" sz="1400" dirty="0" err="1"/>
              <a:t>cysteine</a:t>
            </a:r>
            <a:r>
              <a:rPr lang="fr-FR" sz="1400" dirty="0"/>
              <a:t> </a:t>
            </a:r>
            <a:r>
              <a:rPr lang="fr-FR" sz="1400" dirty="0" err="1"/>
              <a:t>is</a:t>
            </a:r>
            <a:r>
              <a:rPr lang="fr-FR" sz="1400" dirty="0"/>
              <a:t> </a:t>
            </a:r>
            <a:r>
              <a:rPr lang="fr-FR" sz="1400" dirty="0" err="1"/>
              <a:t>changed</a:t>
            </a:r>
            <a:r>
              <a:rPr lang="fr-FR" sz="1400" dirty="0"/>
              <a:t> to a </a:t>
            </a:r>
            <a:r>
              <a:rPr lang="fr-FR" sz="1400" dirty="0" err="1"/>
              <a:t>less</a:t>
            </a:r>
            <a:r>
              <a:rPr lang="fr-FR" sz="1400" dirty="0"/>
              <a:t> active serine to </a:t>
            </a:r>
            <a:r>
              <a:rPr lang="fr-FR" sz="1400" dirty="0" err="1"/>
              <a:t>allow</a:t>
            </a:r>
            <a:r>
              <a:rPr lang="fr-FR" sz="1400" dirty="0"/>
              <a:t> </a:t>
            </a:r>
            <a:r>
              <a:rPr lang="fr-FR" sz="1400" dirty="0" err="1"/>
              <a:t>study</a:t>
            </a:r>
            <a:r>
              <a:rPr lang="fr-FR" sz="1400" dirty="0"/>
              <a:t>. A </a:t>
            </a:r>
            <a:r>
              <a:rPr lang="fr-FR" sz="1400" dirty="0" err="1"/>
              <a:t>nearby</a:t>
            </a:r>
            <a:r>
              <a:rPr lang="fr-FR" sz="1400" dirty="0"/>
              <a:t> histidine </a:t>
            </a:r>
            <a:r>
              <a:rPr lang="fr-FR" sz="1400" dirty="0" err="1"/>
              <a:t>also</a:t>
            </a:r>
            <a:r>
              <a:rPr lang="fr-FR" sz="1400" dirty="0"/>
              <a:t> </a:t>
            </a:r>
            <a:r>
              <a:rPr lang="fr-FR" sz="1400" dirty="0" err="1"/>
              <a:t>assists</a:t>
            </a:r>
            <a:r>
              <a:rPr lang="fr-FR" sz="1400" dirty="0"/>
              <a:t> in the </a:t>
            </a:r>
            <a:r>
              <a:rPr lang="fr-FR" sz="1400" dirty="0" err="1"/>
              <a:t>reaction</a:t>
            </a:r>
            <a:r>
              <a:rPr lang="fr-FR" sz="1400" dirty="0"/>
              <a:t>. </a:t>
            </a:r>
          </a:p>
        </p:txBody>
      </p:sp>
      <p:pic>
        <p:nvPicPr>
          <p:cNvPr id="6" name="Picture 3" descr="figure-14-07.jpg                                               0003FC1BBigMac                         BB9E1EE7: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4" b="37961"/>
          <a:stretch/>
        </p:blipFill>
        <p:spPr bwMode="auto">
          <a:xfrm>
            <a:off x="764296" y="3671223"/>
            <a:ext cx="1600625" cy="256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6234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E6AB0FB-FBFD-2848-BBC8-133CB984A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459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91426" y="37783"/>
            <a:ext cx="65937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Calibri" charset="0"/>
              </a:rPr>
              <a:t>7. </a:t>
            </a:r>
            <a:r>
              <a:rPr lang="fr-FR" sz="2000" b="1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Phosphoglycerate</a:t>
            </a:r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kinase</a:t>
            </a:r>
            <a:endParaRPr lang="fr-FR" sz="2000" b="1" dirty="0">
              <a:solidFill>
                <a:schemeClr val="accent6">
                  <a:lumMod val="50000"/>
                </a:schemeClr>
              </a:solidFill>
              <a:latin typeface="+mn-lt"/>
              <a:cs typeface="Calibri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5915" y="635632"/>
            <a:ext cx="3681032" cy="24491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73306" y="3537207"/>
            <a:ext cx="602625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400" dirty="0"/>
              <a:t>The glucose has been split </a:t>
            </a:r>
            <a:r>
              <a:rPr lang="fr-FR" sz="1400" dirty="0" err="1"/>
              <a:t>into</a:t>
            </a:r>
            <a:r>
              <a:rPr lang="fr-FR" sz="1400" dirty="0"/>
              <a:t> </a:t>
            </a:r>
            <a:r>
              <a:rPr lang="fr-FR" sz="1400" dirty="0" err="1"/>
              <a:t>two</a:t>
            </a:r>
            <a:r>
              <a:rPr lang="fr-FR" sz="1400" dirty="0"/>
              <a:t> </a:t>
            </a:r>
            <a:r>
              <a:rPr lang="fr-FR" sz="1400" dirty="0" err="1"/>
              <a:t>halves</a:t>
            </a:r>
            <a:r>
              <a:rPr lang="fr-FR" sz="1400" dirty="0"/>
              <a:t>, </a:t>
            </a:r>
            <a:r>
              <a:rPr lang="fr-FR" sz="1400" dirty="0" err="1"/>
              <a:t>each</a:t>
            </a:r>
            <a:r>
              <a:rPr lang="fr-FR" sz="1400" dirty="0"/>
              <a:t> of </a:t>
            </a:r>
            <a:r>
              <a:rPr lang="fr-FR" sz="1400" dirty="0" err="1"/>
              <a:t>which</a:t>
            </a:r>
            <a:r>
              <a:rPr lang="fr-FR" sz="1400" dirty="0"/>
              <a:t> </a:t>
            </a:r>
            <a:r>
              <a:rPr lang="fr-FR" sz="1400" dirty="0" err="1"/>
              <a:t>now</a:t>
            </a:r>
            <a:r>
              <a:rPr lang="fr-FR" sz="1400" dirty="0"/>
              <a:t> has </a:t>
            </a:r>
            <a:r>
              <a:rPr lang="fr-FR" sz="1400" dirty="0" err="1"/>
              <a:t>two</a:t>
            </a:r>
            <a:r>
              <a:rPr lang="fr-FR" sz="1400" dirty="0"/>
              <a:t> phosphates </a:t>
            </a:r>
            <a:r>
              <a:rPr lang="fr-FR" sz="1400" dirty="0" err="1"/>
              <a:t>attached</a:t>
            </a:r>
            <a:r>
              <a:rPr lang="fr-FR" sz="1400" dirty="0"/>
              <a:t>. </a:t>
            </a:r>
            <a:r>
              <a:rPr lang="fr-FR" sz="1400" b="1" dirty="0" err="1">
                <a:solidFill>
                  <a:srgbClr val="C00000"/>
                </a:solidFill>
              </a:rPr>
              <a:t>Phosphoglycerate</a:t>
            </a:r>
            <a:r>
              <a:rPr lang="fr-FR" sz="1400" b="1" dirty="0">
                <a:solidFill>
                  <a:srgbClr val="C00000"/>
                </a:solidFill>
              </a:rPr>
              <a:t> kinase </a:t>
            </a:r>
            <a:r>
              <a:rPr lang="fr-FR" sz="1400" b="1" dirty="0" err="1">
                <a:solidFill>
                  <a:srgbClr val="C00000"/>
                </a:solidFill>
              </a:rPr>
              <a:t>takes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these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molecules</a:t>
            </a:r>
            <a:r>
              <a:rPr lang="fr-FR" sz="1400" b="1" dirty="0">
                <a:solidFill>
                  <a:srgbClr val="C00000"/>
                </a:solidFill>
              </a:rPr>
              <a:t> and </a:t>
            </a:r>
            <a:r>
              <a:rPr lang="fr-FR" sz="1400" b="1" dirty="0" err="1">
                <a:solidFill>
                  <a:srgbClr val="C00000"/>
                </a:solidFill>
              </a:rPr>
              <a:t>transfers</a:t>
            </a:r>
            <a:r>
              <a:rPr lang="fr-FR" sz="1400" b="1" dirty="0">
                <a:solidFill>
                  <a:srgbClr val="C00000"/>
                </a:solidFill>
              </a:rPr>
              <a:t> one of the phosphates to ADP, </a:t>
            </a:r>
            <a:r>
              <a:rPr lang="fr-FR" sz="1400" b="1" dirty="0" err="1">
                <a:solidFill>
                  <a:srgbClr val="C00000"/>
                </a:solidFill>
              </a:rPr>
              <a:t>creating</a:t>
            </a:r>
            <a:r>
              <a:rPr lang="fr-FR" sz="1400" b="1" dirty="0">
                <a:solidFill>
                  <a:srgbClr val="C00000"/>
                </a:solidFill>
              </a:rPr>
              <a:t> a new ATP </a:t>
            </a:r>
            <a:r>
              <a:rPr lang="fr-FR" sz="1400" b="1" dirty="0" err="1">
                <a:solidFill>
                  <a:srgbClr val="C00000"/>
                </a:solidFill>
              </a:rPr>
              <a:t>molecule</a:t>
            </a:r>
            <a:r>
              <a:rPr lang="fr-FR" sz="1400" b="1" dirty="0">
                <a:solidFill>
                  <a:srgbClr val="C00000"/>
                </a:solidFill>
              </a:rPr>
              <a:t>. </a:t>
            </a:r>
            <a:r>
              <a:rPr lang="fr-FR" sz="1400" dirty="0"/>
              <a:t>As </a:t>
            </a:r>
            <a:r>
              <a:rPr lang="fr-FR" sz="1400" dirty="0" err="1"/>
              <a:t>with</a:t>
            </a:r>
            <a:r>
              <a:rPr lang="fr-FR" sz="1400" dirty="0"/>
              <a:t> the first enzyme of </a:t>
            </a:r>
            <a:r>
              <a:rPr lang="fr-FR" sz="1400" dirty="0" err="1"/>
              <a:t>glycolysis</a:t>
            </a:r>
            <a:r>
              <a:rPr lang="fr-FR" sz="1400" dirty="0"/>
              <a:t>, </a:t>
            </a:r>
            <a:r>
              <a:rPr lang="fr-FR" sz="1400" b="1" dirty="0" err="1">
                <a:solidFill>
                  <a:srgbClr val="C00000"/>
                </a:solidFill>
              </a:rPr>
              <a:t>this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process</a:t>
            </a:r>
            <a:r>
              <a:rPr lang="fr-FR" sz="1400" b="1" dirty="0">
                <a:solidFill>
                  <a:srgbClr val="C00000"/>
                </a:solidFill>
              </a:rPr>
              <a:t> must </a:t>
            </a:r>
            <a:r>
              <a:rPr lang="fr-FR" sz="1400" b="1" dirty="0" err="1">
                <a:solidFill>
                  <a:srgbClr val="C00000"/>
                </a:solidFill>
              </a:rPr>
              <a:t>be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shielded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from</a:t>
            </a:r>
            <a:r>
              <a:rPr lang="fr-FR" sz="1400" b="1" dirty="0">
                <a:solidFill>
                  <a:srgbClr val="C00000"/>
                </a:solidFill>
              </a:rPr>
              <a:t> water to </a:t>
            </a:r>
            <a:r>
              <a:rPr lang="fr-FR" sz="1400" b="1" dirty="0" err="1">
                <a:solidFill>
                  <a:srgbClr val="C00000"/>
                </a:solidFill>
              </a:rPr>
              <a:t>ensure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that</a:t>
            </a:r>
            <a:r>
              <a:rPr lang="fr-FR" sz="1400" b="1" dirty="0">
                <a:solidFill>
                  <a:srgbClr val="C00000"/>
                </a:solidFill>
              </a:rPr>
              <a:t> the phosphate </a:t>
            </a:r>
            <a:r>
              <a:rPr lang="fr-FR" sz="1400" b="1" dirty="0" err="1">
                <a:solidFill>
                  <a:srgbClr val="C00000"/>
                </a:solidFill>
              </a:rPr>
              <a:t>gets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transferred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correctly</a:t>
            </a:r>
            <a:r>
              <a:rPr lang="fr-FR" sz="1400" dirty="0"/>
              <a:t>. </a:t>
            </a:r>
            <a:r>
              <a:rPr lang="fr-FR" sz="1400" dirty="0" err="1"/>
              <a:t>Phosphoglycerate</a:t>
            </a:r>
            <a:r>
              <a:rPr lang="fr-FR" sz="1400" dirty="0"/>
              <a:t> kinase uses the </a:t>
            </a:r>
            <a:r>
              <a:rPr lang="fr-FR" sz="1400" b="1" dirty="0" err="1">
                <a:solidFill>
                  <a:srgbClr val="C00000"/>
                </a:solidFill>
              </a:rPr>
              <a:t>same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approach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taken</a:t>
            </a:r>
            <a:r>
              <a:rPr lang="fr-FR" sz="1400" b="1" dirty="0">
                <a:solidFill>
                  <a:srgbClr val="C00000"/>
                </a:solidFill>
              </a:rPr>
              <a:t> by </a:t>
            </a:r>
            <a:r>
              <a:rPr lang="fr-FR" sz="1400" b="1" dirty="0" err="1">
                <a:solidFill>
                  <a:srgbClr val="C00000"/>
                </a:solidFill>
              </a:rPr>
              <a:t>hexokinase</a:t>
            </a:r>
            <a:r>
              <a:rPr lang="fr-FR" sz="1400" b="1" dirty="0">
                <a:solidFill>
                  <a:srgbClr val="C00000"/>
                </a:solidFill>
              </a:rPr>
              <a:t>: </a:t>
            </a:r>
            <a:r>
              <a:rPr lang="fr-FR" sz="1400" b="1" dirty="0" err="1">
                <a:solidFill>
                  <a:srgbClr val="C00000"/>
                </a:solidFill>
              </a:rPr>
              <a:t>it</a:t>
            </a:r>
            <a:r>
              <a:rPr lang="fr-FR" sz="1400" b="1" dirty="0">
                <a:solidFill>
                  <a:srgbClr val="C00000"/>
                </a:solidFill>
              </a:rPr>
              <a:t> closes </a:t>
            </a:r>
            <a:r>
              <a:rPr lang="fr-FR" sz="1400" b="1" dirty="0" err="1">
                <a:solidFill>
                  <a:srgbClr val="C00000"/>
                </a:solidFill>
              </a:rPr>
              <a:t>around</a:t>
            </a:r>
            <a:r>
              <a:rPr lang="fr-FR" sz="1400" b="1" dirty="0">
                <a:solidFill>
                  <a:srgbClr val="C00000"/>
                </a:solidFill>
              </a:rPr>
              <a:t> the </a:t>
            </a:r>
            <a:r>
              <a:rPr lang="fr-FR" sz="1400" b="1" dirty="0" err="1">
                <a:solidFill>
                  <a:srgbClr val="C00000"/>
                </a:solidFill>
              </a:rPr>
              <a:t>reaction</a:t>
            </a:r>
            <a:r>
              <a:rPr lang="fr-FR" sz="1400" b="1" dirty="0">
                <a:solidFill>
                  <a:srgbClr val="C00000"/>
                </a:solidFill>
              </a:rPr>
              <a:t>, </a:t>
            </a:r>
            <a:r>
              <a:rPr lang="fr-FR" sz="1400" b="1" dirty="0" err="1">
                <a:solidFill>
                  <a:srgbClr val="C00000"/>
                </a:solidFill>
              </a:rPr>
              <a:t>protecting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it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away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from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interfering</a:t>
            </a:r>
            <a:r>
              <a:rPr lang="fr-FR" sz="1400" b="1" dirty="0">
                <a:solidFill>
                  <a:srgbClr val="C00000"/>
                </a:solidFill>
              </a:rPr>
              <a:t> water </a:t>
            </a:r>
            <a:r>
              <a:rPr lang="fr-FR" sz="1400" b="1" dirty="0" err="1">
                <a:solidFill>
                  <a:srgbClr val="C00000"/>
                </a:solidFill>
              </a:rPr>
              <a:t>molecules</a:t>
            </a:r>
            <a:r>
              <a:rPr lang="fr-FR" sz="1400" b="1" dirty="0">
                <a:solidFill>
                  <a:srgbClr val="C00000"/>
                </a:solidFill>
              </a:rPr>
              <a:t>.</a:t>
            </a:r>
            <a:r>
              <a:rPr lang="fr-FR" sz="1400" dirty="0"/>
              <a:t> The enzyme </a:t>
            </a:r>
            <a:r>
              <a:rPr lang="fr-FR" sz="1400" dirty="0" err="1"/>
              <a:t>is</a:t>
            </a:r>
            <a:r>
              <a:rPr lang="fr-FR" sz="1400" dirty="0"/>
              <a:t> </a:t>
            </a:r>
            <a:r>
              <a:rPr lang="fr-FR" sz="1400" dirty="0" err="1"/>
              <a:t>composed</a:t>
            </a:r>
            <a:r>
              <a:rPr lang="fr-FR" sz="1400" dirty="0"/>
              <a:t> of </a:t>
            </a:r>
            <a:r>
              <a:rPr lang="fr-FR" sz="1400" dirty="0" err="1"/>
              <a:t>two</a:t>
            </a:r>
            <a:r>
              <a:rPr lang="fr-FR" sz="1400" dirty="0"/>
              <a:t> lobes </a:t>
            </a:r>
            <a:r>
              <a:rPr lang="fr-FR" sz="1400" dirty="0" err="1"/>
              <a:t>connected</a:t>
            </a:r>
            <a:r>
              <a:rPr lang="fr-FR" sz="1400" dirty="0"/>
              <a:t> by a flexible linker. The </a:t>
            </a:r>
            <a:r>
              <a:rPr lang="fr-FR" sz="1400" dirty="0" err="1"/>
              <a:t>upper</a:t>
            </a:r>
            <a:r>
              <a:rPr lang="fr-FR" sz="1400" dirty="0"/>
              <a:t> lobe </a:t>
            </a:r>
            <a:r>
              <a:rPr lang="fr-FR" sz="1400" dirty="0" err="1"/>
              <a:t>binds</a:t>
            </a:r>
            <a:r>
              <a:rPr lang="fr-FR" sz="1400" dirty="0"/>
              <a:t> to ADP and the </a:t>
            </a:r>
            <a:r>
              <a:rPr lang="fr-FR" sz="1400" dirty="0" err="1"/>
              <a:t>lower</a:t>
            </a:r>
            <a:r>
              <a:rPr lang="fr-FR" sz="1400" dirty="0"/>
              <a:t> one has a </a:t>
            </a:r>
            <a:r>
              <a:rPr lang="fr-FR" sz="1400" dirty="0" err="1"/>
              <a:t>pocket</a:t>
            </a:r>
            <a:r>
              <a:rPr lang="fr-FR" sz="1400" dirty="0"/>
              <a:t> for the glucose fragment. </a:t>
            </a:r>
            <a:r>
              <a:rPr lang="fr-FR" sz="1400" dirty="0" err="1"/>
              <a:t>Then</a:t>
            </a:r>
            <a:r>
              <a:rPr lang="fr-FR" sz="1400" dirty="0"/>
              <a:t> </a:t>
            </a:r>
            <a:r>
              <a:rPr lang="fr-FR" sz="1400" dirty="0" err="1"/>
              <a:t>it</a:t>
            </a:r>
            <a:r>
              <a:rPr lang="fr-FR" sz="1400" dirty="0"/>
              <a:t> </a:t>
            </a:r>
            <a:r>
              <a:rPr lang="fr-FR" sz="1400" dirty="0" err="1"/>
              <a:t>hinges</a:t>
            </a:r>
            <a:r>
              <a:rPr lang="fr-FR" sz="1400" dirty="0"/>
              <a:t> close and </a:t>
            </a:r>
            <a:r>
              <a:rPr lang="fr-FR" sz="1400" dirty="0" err="1"/>
              <a:t>performs</a:t>
            </a:r>
            <a:r>
              <a:rPr lang="fr-FR" sz="1400" dirty="0"/>
              <a:t> the </a:t>
            </a:r>
            <a:r>
              <a:rPr lang="fr-FR" sz="1400" dirty="0" err="1"/>
              <a:t>transfer</a:t>
            </a:r>
            <a:r>
              <a:rPr lang="fr-FR" sz="1400" dirty="0"/>
              <a:t>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276219" y="3097057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libri" pitchFamily="34" charset="0"/>
                <a:cs typeface="Calibri" pitchFamily="34" charset="0"/>
              </a:rPr>
              <a:t>1,3-Bisphosphoglycérate</a:t>
            </a:r>
          </a:p>
        </p:txBody>
      </p:sp>
      <p:cxnSp>
        <p:nvCxnSpPr>
          <p:cNvPr id="6" name="Connecteur droit 5"/>
          <p:cNvCxnSpPr/>
          <p:nvPr/>
        </p:nvCxnSpPr>
        <p:spPr>
          <a:xfrm flipV="1">
            <a:off x="2569347" y="1399994"/>
            <a:ext cx="829309" cy="230338"/>
          </a:xfrm>
          <a:prstGeom prst="line">
            <a:avLst/>
          </a:prstGeom>
          <a:ln w="38100" cmpd="sng">
            <a:solidFill>
              <a:srgbClr val="000000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flipV="1">
            <a:off x="4474456" y="2035222"/>
            <a:ext cx="829309" cy="1049601"/>
          </a:xfrm>
          <a:prstGeom prst="line">
            <a:avLst/>
          </a:prstGeom>
          <a:ln w="38100" cmpd="sng">
            <a:solidFill>
              <a:srgbClr val="000000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1976441" y="1472598"/>
            <a:ext cx="59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libri" pitchFamily="34" charset="0"/>
                <a:cs typeface="Calibri" pitchFamily="34" charset="0"/>
              </a:rPr>
              <a:t>ADP</a:t>
            </a:r>
          </a:p>
        </p:txBody>
      </p:sp>
    </p:spTree>
    <p:extLst>
      <p:ext uri="{BB962C8B-B14F-4D97-AF65-F5344CB8AC3E}">
        <p14:creationId xmlns:p14="http://schemas.microsoft.com/office/powerpoint/2010/main" val="136408075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91426" y="37783"/>
            <a:ext cx="65937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Calibri" charset="0"/>
              </a:rPr>
              <a:t>8. </a:t>
            </a:r>
            <a:r>
              <a:rPr lang="fr-FR" sz="2000" b="1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Phosphoglycerate</a:t>
            </a:r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r>
              <a:rPr lang="fr-FR" sz="2000" b="1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mutase</a:t>
            </a:r>
            <a:endParaRPr lang="fr-FR" sz="2000" b="1" dirty="0">
              <a:solidFill>
                <a:schemeClr val="accent6">
                  <a:lumMod val="50000"/>
                </a:schemeClr>
              </a:solidFill>
              <a:latin typeface="+mn-lt"/>
              <a:cs typeface="Calibri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233" y="778879"/>
            <a:ext cx="4106655" cy="22393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67190" y="191927"/>
            <a:ext cx="37697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400" dirty="0"/>
              <a:t>The last </a:t>
            </a:r>
            <a:r>
              <a:rPr lang="fr-FR" sz="1400" dirty="0" err="1"/>
              <a:t>three</a:t>
            </a:r>
            <a:r>
              <a:rPr lang="fr-FR" sz="1400" dirty="0"/>
              <a:t> </a:t>
            </a:r>
            <a:r>
              <a:rPr lang="fr-FR" sz="1400" dirty="0" err="1"/>
              <a:t>steps</a:t>
            </a:r>
            <a:r>
              <a:rPr lang="fr-FR" sz="1400" dirty="0"/>
              <a:t> of </a:t>
            </a:r>
            <a:r>
              <a:rPr lang="fr-FR" sz="1400" dirty="0" err="1"/>
              <a:t>glycolysis</a:t>
            </a:r>
            <a:r>
              <a:rPr lang="fr-FR" sz="1400" dirty="0"/>
              <a:t> </a:t>
            </a:r>
            <a:r>
              <a:rPr lang="fr-FR" sz="1400" dirty="0" err="1"/>
              <a:t>will</a:t>
            </a:r>
            <a:r>
              <a:rPr lang="fr-FR" sz="1400" dirty="0"/>
              <a:t> </a:t>
            </a:r>
            <a:r>
              <a:rPr lang="fr-FR" sz="1400" dirty="0" err="1"/>
              <a:t>remove</a:t>
            </a:r>
            <a:r>
              <a:rPr lang="fr-FR" sz="1400" dirty="0"/>
              <a:t> the </a:t>
            </a:r>
            <a:r>
              <a:rPr lang="fr-FR" sz="1400" dirty="0" err="1"/>
              <a:t>remaining</a:t>
            </a:r>
            <a:r>
              <a:rPr lang="fr-FR" sz="1400" dirty="0"/>
              <a:t> phosphates </a:t>
            </a:r>
            <a:r>
              <a:rPr lang="fr-FR" sz="1400" dirty="0" err="1"/>
              <a:t>from</a:t>
            </a:r>
            <a:r>
              <a:rPr lang="fr-FR" sz="1400" dirty="0"/>
              <a:t> the </a:t>
            </a:r>
            <a:r>
              <a:rPr lang="fr-FR" sz="1400" dirty="0" err="1"/>
              <a:t>two</a:t>
            </a:r>
            <a:r>
              <a:rPr lang="fr-FR" sz="1400" dirty="0"/>
              <a:t> </a:t>
            </a:r>
            <a:r>
              <a:rPr lang="fr-FR" sz="1400" dirty="0" err="1"/>
              <a:t>pieces</a:t>
            </a:r>
            <a:r>
              <a:rPr lang="fr-FR" sz="1400" dirty="0"/>
              <a:t>, and use </a:t>
            </a:r>
            <a:r>
              <a:rPr lang="fr-FR" sz="1400" dirty="0" err="1"/>
              <a:t>them</a:t>
            </a:r>
            <a:r>
              <a:rPr lang="fr-FR" sz="1400" dirty="0"/>
              <a:t> to </a:t>
            </a:r>
            <a:r>
              <a:rPr lang="fr-FR" sz="1400" dirty="0" err="1"/>
              <a:t>make</a:t>
            </a:r>
            <a:r>
              <a:rPr lang="fr-FR" sz="1400" dirty="0"/>
              <a:t> </a:t>
            </a:r>
            <a:r>
              <a:rPr lang="fr-FR" sz="1400" dirty="0" err="1"/>
              <a:t>two</a:t>
            </a:r>
            <a:r>
              <a:rPr lang="fr-FR" sz="1400" dirty="0"/>
              <a:t> more </a:t>
            </a:r>
            <a:r>
              <a:rPr lang="fr-FR" sz="1400" dirty="0" err="1"/>
              <a:t>molecules</a:t>
            </a:r>
            <a:r>
              <a:rPr lang="fr-FR" sz="1400" dirty="0"/>
              <a:t> of ATP. </a:t>
            </a:r>
            <a:r>
              <a:rPr lang="fr-FR" sz="1400" dirty="0" err="1"/>
              <a:t>Phosphoglycerate</a:t>
            </a:r>
            <a:r>
              <a:rPr lang="fr-FR" sz="1400" dirty="0"/>
              <a:t> </a:t>
            </a:r>
            <a:r>
              <a:rPr lang="fr-FR" sz="1400" dirty="0" err="1"/>
              <a:t>mutase</a:t>
            </a:r>
            <a:r>
              <a:rPr lang="fr-FR" sz="1400" dirty="0"/>
              <a:t> </a:t>
            </a:r>
            <a:r>
              <a:rPr lang="fr-FR" sz="1400" dirty="0" err="1"/>
              <a:t>begins</a:t>
            </a:r>
            <a:r>
              <a:rPr lang="fr-FR" sz="1400" dirty="0"/>
              <a:t> </a:t>
            </a:r>
            <a:r>
              <a:rPr lang="fr-FR" sz="1400" dirty="0" err="1"/>
              <a:t>this</a:t>
            </a:r>
            <a:r>
              <a:rPr lang="fr-FR" sz="1400" dirty="0"/>
              <a:t> final capture of </a:t>
            </a:r>
            <a:r>
              <a:rPr lang="fr-FR" sz="1400" dirty="0" err="1"/>
              <a:t>energy</a:t>
            </a:r>
            <a:r>
              <a:rPr lang="fr-FR" sz="1400" dirty="0"/>
              <a:t> </a:t>
            </a:r>
            <a:r>
              <a:rPr lang="fr-FR" sz="1400" b="1" dirty="0">
                <a:solidFill>
                  <a:srgbClr val="C00000"/>
                </a:solidFill>
              </a:rPr>
              <a:t>by </a:t>
            </a:r>
            <a:r>
              <a:rPr lang="fr-FR" sz="1400" b="1" dirty="0" err="1">
                <a:solidFill>
                  <a:srgbClr val="C00000"/>
                </a:solidFill>
              </a:rPr>
              <a:t>shifting</a:t>
            </a:r>
            <a:r>
              <a:rPr lang="fr-FR" sz="1400" b="1" dirty="0">
                <a:solidFill>
                  <a:srgbClr val="C00000"/>
                </a:solidFill>
              </a:rPr>
              <a:t> the phosphate </a:t>
            </a:r>
            <a:r>
              <a:rPr lang="fr-FR" sz="1400" b="1" dirty="0" err="1">
                <a:solidFill>
                  <a:srgbClr val="C00000"/>
                </a:solidFill>
              </a:rPr>
              <a:t>from</a:t>
            </a:r>
            <a:r>
              <a:rPr lang="fr-FR" sz="1400" b="1" dirty="0">
                <a:solidFill>
                  <a:srgbClr val="C00000"/>
                </a:solidFill>
              </a:rPr>
              <a:t> the end of the </a:t>
            </a:r>
            <a:r>
              <a:rPr lang="fr-FR" sz="1400" b="1" dirty="0" err="1">
                <a:solidFill>
                  <a:srgbClr val="C00000"/>
                </a:solidFill>
              </a:rPr>
              <a:t>molecule</a:t>
            </a:r>
            <a:r>
              <a:rPr lang="fr-FR" sz="1400" b="1" dirty="0">
                <a:solidFill>
                  <a:srgbClr val="C00000"/>
                </a:solidFill>
              </a:rPr>
              <a:t> to a </a:t>
            </a:r>
            <a:r>
              <a:rPr lang="fr-FR" sz="1400" b="1" dirty="0" err="1">
                <a:solidFill>
                  <a:srgbClr val="C00000"/>
                </a:solidFill>
              </a:rPr>
              <a:t>strategic</a:t>
            </a:r>
            <a:r>
              <a:rPr lang="fr-FR" sz="1400" b="1" dirty="0">
                <a:solidFill>
                  <a:srgbClr val="C00000"/>
                </a:solidFill>
              </a:rPr>
              <a:t> place in the center</a:t>
            </a:r>
            <a:r>
              <a:rPr lang="fr-FR" sz="1400" dirty="0"/>
              <a:t>. This enzyme </a:t>
            </a:r>
            <a:r>
              <a:rPr lang="fr-FR" sz="1400" dirty="0" err="1"/>
              <a:t>comes</a:t>
            </a:r>
            <a:r>
              <a:rPr lang="fr-FR" sz="1400" dirty="0"/>
              <a:t> in </a:t>
            </a:r>
            <a:r>
              <a:rPr lang="fr-FR" sz="1400" dirty="0" err="1"/>
              <a:t>several</a:t>
            </a:r>
            <a:r>
              <a:rPr lang="fr-FR" sz="1400" dirty="0"/>
              <a:t> </a:t>
            </a:r>
            <a:r>
              <a:rPr lang="fr-FR" sz="1400" dirty="0" err="1"/>
              <a:t>forms</a:t>
            </a:r>
            <a:r>
              <a:rPr lang="fr-FR" sz="1400" dirty="0"/>
              <a:t>: the </a:t>
            </a:r>
            <a:r>
              <a:rPr lang="fr-FR" sz="1400" dirty="0" err="1"/>
              <a:t>yeast</a:t>
            </a:r>
            <a:r>
              <a:rPr lang="fr-FR" sz="1400" dirty="0"/>
              <a:t> enzyme (</a:t>
            </a:r>
            <a:r>
              <a:rPr lang="fr-FR" sz="1400" dirty="0" err="1"/>
              <a:t>above</a:t>
            </a:r>
            <a:r>
              <a:rPr lang="fr-FR" sz="1400" dirty="0"/>
              <a:t> </a:t>
            </a:r>
            <a:r>
              <a:rPr lang="fr-FR" sz="1400" dirty="0" err="1"/>
              <a:t>left</a:t>
            </a:r>
            <a:r>
              <a:rPr lang="fr-FR" sz="1400" dirty="0"/>
              <a:t>) </a:t>
            </a:r>
            <a:r>
              <a:rPr lang="fr-FR" sz="1400" dirty="0" err="1"/>
              <a:t>is</a:t>
            </a:r>
            <a:r>
              <a:rPr lang="fr-FR" sz="1400" dirty="0"/>
              <a:t> </a:t>
            </a:r>
            <a:r>
              <a:rPr lang="fr-FR" sz="1400" dirty="0" err="1"/>
              <a:t>composed</a:t>
            </a:r>
            <a:r>
              <a:rPr lang="fr-FR" sz="1400" dirty="0"/>
              <a:t> of four </a:t>
            </a:r>
            <a:r>
              <a:rPr lang="fr-FR" sz="1400" dirty="0" err="1"/>
              <a:t>identical</a:t>
            </a:r>
            <a:r>
              <a:rPr lang="fr-FR" sz="1400" dirty="0"/>
              <a:t> </a:t>
            </a:r>
            <a:r>
              <a:rPr lang="fr-FR" sz="1400" dirty="0" err="1"/>
              <a:t>subunits</a:t>
            </a:r>
            <a:r>
              <a:rPr lang="fr-FR" sz="1400" dirty="0"/>
              <a:t>. Our enzyme </a:t>
            </a:r>
            <a:r>
              <a:rPr lang="fr-FR" sz="1400" dirty="0" err="1"/>
              <a:t>is</a:t>
            </a:r>
            <a:r>
              <a:rPr lang="fr-FR" sz="1400" dirty="0"/>
              <a:t> </a:t>
            </a:r>
            <a:r>
              <a:rPr lang="fr-FR" sz="1400" dirty="0" err="1"/>
              <a:t>similar</a:t>
            </a:r>
            <a:r>
              <a:rPr lang="fr-FR" sz="1400" dirty="0"/>
              <a:t>, but </a:t>
            </a:r>
            <a:r>
              <a:rPr lang="fr-FR" sz="1400" dirty="0" err="1"/>
              <a:t>only</a:t>
            </a:r>
            <a:r>
              <a:rPr lang="fr-FR" sz="1400" dirty="0"/>
              <a:t> </a:t>
            </a:r>
            <a:r>
              <a:rPr lang="fr-FR" sz="1400" dirty="0" err="1"/>
              <a:t>contains</a:t>
            </a:r>
            <a:r>
              <a:rPr lang="fr-FR" sz="1400" dirty="0"/>
              <a:t> </a:t>
            </a:r>
            <a:r>
              <a:rPr lang="fr-FR" sz="1400" dirty="0" err="1"/>
              <a:t>two</a:t>
            </a:r>
            <a:r>
              <a:rPr lang="fr-FR" sz="1400" dirty="0"/>
              <a:t> </a:t>
            </a:r>
            <a:r>
              <a:rPr lang="fr-FR" sz="1400" dirty="0" err="1"/>
              <a:t>subunits</a:t>
            </a:r>
            <a:r>
              <a:rPr lang="fr-FR" sz="1400" dirty="0"/>
              <a:t> (</a:t>
            </a:r>
            <a:r>
              <a:rPr lang="fr-FR" sz="1400" dirty="0" err="1"/>
              <a:t>above</a:t>
            </a:r>
            <a:r>
              <a:rPr lang="fr-FR" sz="1400" dirty="0"/>
              <a:t> right). </a:t>
            </a:r>
          </a:p>
        </p:txBody>
      </p:sp>
      <p:sp>
        <p:nvSpPr>
          <p:cNvPr id="6" name="Rectangle 5"/>
          <p:cNvSpPr/>
          <p:nvPr/>
        </p:nvSpPr>
        <p:spPr>
          <a:xfrm>
            <a:off x="774682" y="3675451"/>
            <a:ext cx="4572000" cy="28931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fr-FR" sz="1400" dirty="0"/>
              <a:t>The enzyme in </a:t>
            </a:r>
            <a:r>
              <a:rPr lang="fr-FR" sz="1400" dirty="0" err="1"/>
              <a:t>our</a:t>
            </a:r>
            <a:r>
              <a:rPr lang="fr-FR" sz="1400" dirty="0"/>
              <a:t> </a:t>
            </a:r>
            <a:r>
              <a:rPr lang="fr-FR" sz="1400" dirty="0" err="1"/>
              <a:t>cells</a:t>
            </a:r>
            <a:r>
              <a:rPr lang="fr-FR" sz="1400" dirty="0"/>
              <a:t> uses a </a:t>
            </a:r>
            <a:r>
              <a:rPr lang="fr-FR" sz="1400" dirty="0" err="1"/>
              <a:t>special</a:t>
            </a:r>
            <a:r>
              <a:rPr lang="fr-FR" sz="1400" dirty="0"/>
              <a:t> histidine </a:t>
            </a:r>
            <a:r>
              <a:rPr lang="fr-FR" sz="1400" dirty="0" err="1"/>
              <a:t>amino</a:t>
            </a:r>
            <a:r>
              <a:rPr lang="fr-FR" sz="1400" dirty="0"/>
              <a:t> </a:t>
            </a:r>
            <a:r>
              <a:rPr lang="fr-FR" sz="1400" dirty="0" err="1"/>
              <a:t>acid</a:t>
            </a:r>
            <a:r>
              <a:rPr lang="fr-FR" sz="1400" dirty="0"/>
              <a:t>, </a:t>
            </a:r>
            <a:r>
              <a:rPr lang="fr-FR" sz="1400" dirty="0" err="1"/>
              <a:t>like</a:t>
            </a:r>
            <a:r>
              <a:rPr lang="fr-FR" sz="1400" dirty="0"/>
              <a:t> the one </a:t>
            </a:r>
            <a:r>
              <a:rPr lang="fr-FR" sz="1400" dirty="0" err="1"/>
              <a:t>shown</a:t>
            </a:r>
            <a:r>
              <a:rPr lang="fr-FR" sz="1400" dirty="0"/>
              <a:t> to the right. This </a:t>
            </a:r>
            <a:r>
              <a:rPr lang="fr-FR" sz="1400" b="1" dirty="0">
                <a:solidFill>
                  <a:srgbClr val="C00000"/>
                </a:solidFill>
              </a:rPr>
              <a:t>histidine </a:t>
            </a:r>
            <a:r>
              <a:rPr lang="fr-FR" sz="1400" b="1" dirty="0" err="1">
                <a:solidFill>
                  <a:srgbClr val="C00000"/>
                </a:solidFill>
              </a:rPr>
              <a:t>extracts</a:t>
            </a:r>
            <a:r>
              <a:rPr lang="fr-FR" sz="1400" b="1" dirty="0">
                <a:solidFill>
                  <a:srgbClr val="C00000"/>
                </a:solidFill>
              </a:rPr>
              <a:t> the phosphate and places </a:t>
            </a:r>
            <a:r>
              <a:rPr lang="fr-FR" sz="1400" b="1" dirty="0" err="1">
                <a:solidFill>
                  <a:srgbClr val="C00000"/>
                </a:solidFill>
              </a:rPr>
              <a:t>it</a:t>
            </a:r>
            <a:r>
              <a:rPr lang="fr-FR" sz="1400" b="1" dirty="0">
                <a:solidFill>
                  <a:srgbClr val="C00000"/>
                </a:solidFill>
              </a:rPr>
              <a:t> back in a </a:t>
            </a:r>
            <a:r>
              <a:rPr lang="fr-FR" sz="1400" b="1" dirty="0" err="1">
                <a:solidFill>
                  <a:srgbClr val="C00000"/>
                </a:solidFill>
              </a:rPr>
              <a:t>different</a:t>
            </a:r>
            <a:r>
              <a:rPr lang="fr-FR" sz="1400" b="1" dirty="0">
                <a:solidFill>
                  <a:srgbClr val="C00000"/>
                </a:solidFill>
              </a:rPr>
              <a:t> place</a:t>
            </a:r>
            <a:r>
              <a:rPr lang="fr-FR" sz="1400" dirty="0"/>
              <a:t>. </a:t>
            </a:r>
            <a:r>
              <a:rPr lang="fr-FR" sz="1400" dirty="0" err="1"/>
              <a:t>Actually</a:t>
            </a:r>
            <a:r>
              <a:rPr lang="fr-FR" sz="1400" dirty="0"/>
              <a:t>, the enzyme </a:t>
            </a:r>
            <a:r>
              <a:rPr lang="fr-FR" sz="1400" dirty="0" err="1"/>
              <a:t>does</a:t>
            </a:r>
            <a:r>
              <a:rPr lang="fr-FR" sz="1400" dirty="0"/>
              <a:t> the reverse of </a:t>
            </a:r>
            <a:r>
              <a:rPr lang="fr-FR" sz="1400" dirty="0" err="1"/>
              <a:t>this</a:t>
            </a:r>
            <a:r>
              <a:rPr lang="fr-FR" sz="1400" dirty="0"/>
              <a:t>: </a:t>
            </a:r>
            <a:r>
              <a:rPr lang="fr-FR" sz="1400" b="1" dirty="0" err="1">
                <a:solidFill>
                  <a:srgbClr val="C00000"/>
                </a:solidFill>
              </a:rPr>
              <a:t>it</a:t>
            </a:r>
            <a:r>
              <a:rPr lang="fr-FR" sz="1400" b="1" dirty="0">
                <a:solidFill>
                  <a:srgbClr val="C00000"/>
                </a:solidFill>
              </a:rPr>
              <a:t> first places a phosphate on the </a:t>
            </a:r>
            <a:r>
              <a:rPr lang="fr-FR" sz="1400" b="1" dirty="0" err="1">
                <a:solidFill>
                  <a:srgbClr val="C00000"/>
                </a:solidFill>
              </a:rPr>
              <a:t>molecule</a:t>
            </a:r>
            <a:r>
              <a:rPr lang="fr-FR" sz="1400" b="1" dirty="0">
                <a:solidFill>
                  <a:srgbClr val="C00000"/>
                </a:solidFill>
              </a:rPr>
              <a:t>, </a:t>
            </a:r>
            <a:r>
              <a:rPr lang="fr-FR" sz="1400" b="1" dirty="0" err="1">
                <a:solidFill>
                  <a:srgbClr val="C00000"/>
                </a:solidFill>
              </a:rPr>
              <a:t>so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that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two</a:t>
            </a:r>
            <a:r>
              <a:rPr lang="fr-FR" sz="1400" b="1" dirty="0">
                <a:solidFill>
                  <a:srgbClr val="C00000"/>
                </a:solidFill>
              </a:rPr>
              <a:t> are </a:t>
            </a:r>
            <a:r>
              <a:rPr lang="fr-FR" sz="1400" b="1" dirty="0" err="1">
                <a:solidFill>
                  <a:srgbClr val="C00000"/>
                </a:solidFill>
              </a:rPr>
              <a:t>attached</a:t>
            </a:r>
            <a:r>
              <a:rPr lang="fr-FR" sz="1400" b="1" dirty="0">
                <a:solidFill>
                  <a:srgbClr val="C00000"/>
                </a:solidFill>
              </a:rPr>
              <a:t>, </a:t>
            </a:r>
            <a:r>
              <a:rPr lang="fr-FR" sz="1400" b="1" dirty="0" err="1">
                <a:solidFill>
                  <a:srgbClr val="C00000"/>
                </a:solidFill>
              </a:rPr>
              <a:t>then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it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takes</a:t>
            </a:r>
            <a:r>
              <a:rPr lang="fr-FR" sz="1400" b="1" dirty="0">
                <a:solidFill>
                  <a:srgbClr val="C00000"/>
                </a:solidFill>
              </a:rPr>
              <a:t> off the </a:t>
            </a:r>
            <a:r>
              <a:rPr lang="fr-FR" sz="1400" b="1" dirty="0" err="1">
                <a:solidFill>
                  <a:srgbClr val="C00000"/>
                </a:solidFill>
              </a:rPr>
              <a:t>other</a:t>
            </a:r>
            <a:r>
              <a:rPr lang="fr-FR" sz="1400" b="1" dirty="0">
                <a:solidFill>
                  <a:srgbClr val="C00000"/>
                </a:solidFill>
              </a:rPr>
              <a:t> one. </a:t>
            </a:r>
            <a:r>
              <a:rPr lang="fr-FR" sz="1400" dirty="0"/>
              <a:t>In </a:t>
            </a:r>
            <a:r>
              <a:rPr lang="fr-FR" sz="1400" dirty="0" err="1"/>
              <a:t>order</a:t>
            </a:r>
            <a:r>
              <a:rPr lang="fr-FR" sz="1400" dirty="0"/>
              <a:t> to do </a:t>
            </a:r>
            <a:r>
              <a:rPr lang="fr-FR" sz="1400" dirty="0" err="1"/>
              <a:t>this</a:t>
            </a:r>
            <a:r>
              <a:rPr lang="fr-FR" sz="1400" dirty="0"/>
              <a:t>, the enzyme must </a:t>
            </a:r>
            <a:r>
              <a:rPr lang="fr-FR" sz="1400" dirty="0" err="1"/>
              <a:t>be</a:t>
            </a:r>
            <a:r>
              <a:rPr lang="fr-FR" sz="1400" dirty="0"/>
              <a:t> </a:t>
            </a:r>
            <a:r>
              <a:rPr lang="fr-FR" sz="1400" dirty="0" err="1"/>
              <a:t>charged</a:t>
            </a:r>
            <a:r>
              <a:rPr lang="fr-FR" sz="1400" dirty="0"/>
              <a:t> </a:t>
            </a:r>
            <a:r>
              <a:rPr lang="fr-FR" sz="1400" dirty="0" err="1"/>
              <a:t>with</a:t>
            </a:r>
            <a:r>
              <a:rPr lang="fr-FR" sz="1400" dirty="0"/>
              <a:t> </a:t>
            </a:r>
            <a:r>
              <a:rPr lang="fr-FR" sz="1400" dirty="0" err="1"/>
              <a:t>this</a:t>
            </a:r>
            <a:r>
              <a:rPr lang="fr-FR" sz="1400" dirty="0"/>
              <a:t> extra phosphate </a:t>
            </a:r>
            <a:r>
              <a:rPr lang="fr-FR" sz="1400" dirty="0" err="1"/>
              <a:t>molecule</a:t>
            </a:r>
            <a:r>
              <a:rPr lang="fr-FR" sz="1400" dirty="0"/>
              <a:t> </a:t>
            </a:r>
            <a:r>
              <a:rPr lang="fr-FR" sz="1400" dirty="0" err="1"/>
              <a:t>before</a:t>
            </a:r>
            <a:r>
              <a:rPr lang="fr-FR" sz="1400" dirty="0"/>
              <a:t> </a:t>
            </a:r>
            <a:r>
              <a:rPr lang="fr-FR" sz="1400" dirty="0" err="1"/>
              <a:t>it</a:t>
            </a:r>
            <a:r>
              <a:rPr lang="fr-FR" sz="1400" dirty="0"/>
              <a:t> </a:t>
            </a:r>
            <a:r>
              <a:rPr lang="fr-FR" sz="1400" dirty="0" err="1"/>
              <a:t>can</a:t>
            </a:r>
            <a:r>
              <a:rPr lang="fr-FR" sz="1400" dirty="0"/>
              <a:t> </a:t>
            </a:r>
            <a:r>
              <a:rPr lang="fr-FR" sz="1400" dirty="0" err="1"/>
              <a:t>perform</a:t>
            </a:r>
            <a:r>
              <a:rPr lang="fr-FR" sz="1400" dirty="0"/>
              <a:t> </a:t>
            </a:r>
            <a:r>
              <a:rPr lang="fr-FR" sz="1400" dirty="0" err="1"/>
              <a:t>its</a:t>
            </a:r>
            <a:r>
              <a:rPr lang="fr-FR" sz="1400" dirty="0"/>
              <a:t> </a:t>
            </a:r>
            <a:r>
              <a:rPr lang="fr-FR" sz="1400" dirty="0" err="1"/>
              <a:t>reaction</a:t>
            </a:r>
            <a:r>
              <a:rPr lang="fr-FR" sz="1400" dirty="0"/>
              <a:t>. A </a:t>
            </a:r>
            <a:r>
              <a:rPr lang="fr-FR" sz="1400" dirty="0" err="1"/>
              <a:t>small</a:t>
            </a:r>
            <a:r>
              <a:rPr lang="fr-FR" sz="1400" dirty="0"/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intermediate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molecule</a:t>
            </a:r>
            <a:r>
              <a:rPr lang="fr-FR" sz="1400" b="1" dirty="0">
                <a:solidFill>
                  <a:srgbClr val="C00000"/>
                </a:solidFill>
              </a:rPr>
              <a:t>--2,3- </a:t>
            </a:r>
            <a:r>
              <a:rPr lang="fr-FR" sz="1400" b="1" dirty="0" err="1">
                <a:solidFill>
                  <a:srgbClr val="C00000"/>
                </a:solidFill>
              </a:rPr>
              <a:t>bisphosphoglycerate</a:t>
            </a:r>
            <a:r>
              <a:rPr lang="fr-FR" sz="1400" dirty="0"/>
              <a:t>--</a:t>
            </a:r>
            <a:r>
              <a:rPr lang="fr-FR" sz="1400" dirty="0" err="1"/>
              <a:t>delivers</a:t>
            </a:r>
            <a:r>
              <a:rPr lang="fr-FR" sz="1400" dirty="0"/>
              <a:t> </a:t>
            </a:r>
            <a:r>
              <a:rPr lang="fr-FR" sz="1400" dirty="0" err="1"/>
              <a:t>these</a:t>
            </a:r>
            <a:r>
              <a:rPr lang="fr-FR" sz="1400" dirty="0"/>
              <a:t> </a:t>
            </a:r>
            <a:r>
              <a:rPr lang="fr-FR" sz="1400" dirty="0" err="1"/>
              <a:t>reactive</a:t>
            </a:r>
            <a:r>
              <a:rPr lang="fr-FR" sz="1400" dirty="0"/>
              <a:t> phosphates to the enzyme. </a:t>
            </a:r>
            <a:r>
              <a:rPr lang="fr-FR" sz="1400" dirty="0" err="1"/>
              <a:t>After</a:t>
            </a:r>
            <a:r>
              <a:rPr lang="fr-FR" sz="1400" dirty="0"/>
              <a:t> the enzyme </a:t>
            </a:r>
            <a:r>
              <a:rPr lang="fr-FR" sz="1400" dirty="0" err="1"/>
              <a:t>is</a:t>
            </a:r>
            <a:r>
              <a:rPr lang="fr-FR" sz="1400" dirty="0"/>
              <a:t> </a:t>
            </a:r>
            <a:r>
              <a:rPr lang="fr-FR" sz="1400" dirty="0" err="1"/>
              <a:t>charged</a:t>
            </a:r>
            <a:r>
              <a:rPr lang="fr-FR" sz="1400" dirty="0"/>
              <a:t>, </a:t>
            </a:r>
            <a:r>
              <a:rPr lang="fr-FR" sz="1400" dirty="0" err="1"/>
              <a:t>it</a:t>
            </a:r>
            <a:r>
              <a:rPr lang="fr-FR" sz="1400" dirty="0"/>
              <a:t> </a:t>
            </a:r>
            <a:r>
              <a:rPr lang="fr-FR" sz="1400" dirty="0" err="1"/>
              <a:t>remains</a:t>
            </a:r>
            <a:r>
              <a:rPr lang="fr-FR" sz="1400" dirty="0"/>
              <a:t> active for a minute or </a:t>
            </a:r>
            <a:r>
              <a:rPr lang="fr-FR" sz="1400" dirty="0" err="1"/>
              <a:t>two</a:t>
            </a:r>
            <a:r>
              <a:rPr lang="fr-FR" sz="1400" dirty="0"/>
              <a:t> (</a:t>
            </a:r>
            <a:r>
              <a:rPr lang="fr-FR" sz="1400" dirty="0" err="1"/>
              <a:t>busily</a:t>
            </a:r>
            <a:r>
              <a:rPr lang="fr-FR" sz="1400" dirty="0"/>
              <a:t> </a:t>
            </a:r>
            <a:r>
              <a:rPr lang="fr-FR" sz="1400" dirty="0" err="1"/>
              <a:t>performing</a:t>
            </a:r>
            <a:r>
              <a:rPr lang="fr-FR" sz="1400" dirty="0"/>
              <a:t> </a:t>
            </a:r>
            <a:r>
              <a:rPr lang="fr-FR" sz="1400" dirty="0" err="1"/>
              <a:t>its</a:t>
            </a:r>
            <a:r>
              <a:rPr lang="fr-FR" sz="1400" dirty="0"/>
              <a:t> </a:t>
            </a:r>
            <a:r>
              <a:rPr lang="fr-FR" sz="1400" dirty="0" err="1"/>
              <a:t>reaction</a:t>
            </a:r>
            <a:r>
              <a:rPr lang="fr-FR" sz="1400" dirty="0"/>
              <a:t> </a:t>
            </a:r>
            <a:r>
              <a:rPr lang="fr-FR" sz="1400" dirty="0" err="1"/>
              <a:t>many</a:t>
            </a:r>
            <a:r>
              <a:rPr lang="fr-FR" sz="1400" dirty="0"/>
              <a:t> times) </a:t>
            </a:r>
            <a:r>
              <a:rPr lang="fr-FR" sz="1400" dirty="0" err="1"/>
              <a:t>before</a:t>
            </a:r>
            <a:r>
              <a:rPr lang="fr-FR" sz="1400" dirty="0"/>
              <a:t> the phosphate </a:t>
            </a:r>
            <a:r>
              <a:rPr lang="fr-FR" sz="1400" dirty="0" err="1"/>
              <a:t>falls</a:t>
            </a:r>
            <a:r>
              <a:rPr lang="fr-FR" sz="1400" dirty="0"/>
              <a:t> off and has to </a:t>
            </a:r>
            <a:r>
              <a:rPr lang="fr-FR" sz="1400" dirty="0" err="1"/>
              <a:t>be</a:t>
            </a:r>
            <a:r>
              <a:rPr lang="fr-FR" sz="1400" dirty="0"/>
              <a:t> </a:t>
            </a:r>
            <a:r>
              <a:rPr lang="fr-FR" sz="1400" dirty="0" err="1"/>
              <a:t>replaced</a:t>
            </a:r>
            <a:r>
              <a:rPr lang="fr-FR" sz="1400" dirty="0"/>
              <a:t>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658793C-76A4-4B44-A0B7-79D7F9726D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394" r="30606"/>
          <a:stretch/>
        </p:blipFill>
        <p:spPr>
          <a:xfrm>
            <a:off x="5906723" y="2438696"/>
            <a:ext cx="2356963" cy="441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6634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91426" y="37783"/>
            <a:ext cx="65937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Calibri" charset="0"/>
              </a:rPr>
              <a:t>9. </a:t>
            </a:r>
            <a:r>
              <a:rPr lang="fr-FR" sz="2000" b="1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Enolase</a:t>
            </a:r>
            <a:endParaRPr lang="fr-FR" sz="2000" b="1" dirty="0">
              <a:solidFill>
                <a:schemeClr val="accent6">
                  <a:lumMod val="50000"/>
                </a:schemeClr>
              </a:solidFill>
              <a:latin typeface="+mn-lt"/>
              <a:cs typeface="Calibri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26" y="710796"/>
            <a:ext cx="2941699" cy="239206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2593" y="3230036"/>
            <a:ext cx="4811280" cy="27276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7314" y="3103949"/>
            <a:ext cx="4135279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400" dirty="0" err="1"/>
              <a:t>Here</a:t>
            </a:r>
            <a:r>
              <a:rPr lang="fr-FR" sz="1400" dirty="0"/>
              <a:t> </a:t>
            </a:r>
            <a:r>
              <a:rPr lang="fr-FR" sz="1400" dirty="0" err="1"/>
              <a:t>is</a:t>
            </a:r>
            <a:r>
              <a:rPr lang="fr-FR" sz="1400" dirty="0"/>
              <a:t> a </a:t>
            </a:r>
            <a:r>
              <a:rPr lang="fr-FR" sz="1400" dirty="0" err="1"/>
              <a:t>remarkable</a:t>
            </a:r>
            <a:r>
              <a:rPr lang="fr-FR" sz="1400" dirty="0"/>
              <a:t> structure </a:t>
            </a:r>
            <a:r>
              <a:rPr lang="fr-FR" sz="1400" dirty="0" err="1"/>
              <a:t>that</a:t>
            </a:r>
            <a:r>
              <a:rPr lang="fr-FR" sz="1400" dirty="0"/>
              <a:t> shows </a:t>
            </a:r>
            <a:r>
              <a:rPr lang="fr-FR" sz="1400" dirty="0" err="1"/>
              <a:t>both</a:t>
            </a:r>
            <a:r>
              <a:rPr lang="fr-FR" sz="1400" dirty="0"/>
              <a:t> </a:t>
            </a:r>
            <a:r>
              <a:rPr lang="fr-FR" sz="1400" dirty="0" err="1"/>
              <a:t>sides</a:t>
            </a:r>
            <a:r>
              <a:rPr lang="fr-FR" sz="1400" dirty="0"/>
              <a:t> of </a:t>
            </a:r>
            <a:r>
              <a:rPr lang="fr-FR" sz="1400" dirty="0" err="1"/>
              <a:t>this</a:t>
            </a:r>
            <a:r>
              <a:rPr lang="fr-FR" sz="1400" dirty="0"/>
              <a:t> </a:t>
            </a:r>
            <a:r>
              <a:rPr lang="fr-FR" sz="1400" dirty="0" err="1"/>
              <a:t>reaction</a:t>
            </a:r>
            <a:r>
              <a:rPr lang="fr-FR" sz="1400" dirty="0"/>
              <a:t>, </a:t>
            </a:r>
            <a:r>
              <a:rPr lang="fr-FR" sz="1400" dirty="0" err="1"/>
              <a:t>before</a:t>
            </a:r>
            <a:r>
              <a:rPr lang="fr-FR" sz="1400" dirty="0"/>
              <a:t> and </a:t>
            </a:r>
            <a:r>
              <a:rPr lang="fr-FR" sz="1400" dirty="0" err="1"/>
              <a:t>after</a:t>
            </a:r>
            <a:r>
              <a:rPr lang="fr-FR" sz="1400" dirty="0"/>
              <a:t> the water </a:t>
            </a:r>
            <a:r>
              <a:rPr lang="fr-FR" sz="1400" dirty="0" err="1"/>
              <a:t>is</a:t>
            </a:r>
            <a:r>
              <a:rPr lang="fr-FR" sz="1400" dirty="0"/>
              <a:t> </a:t>
            </a:r>
            <a:r>
              <a:rPr lang="fr-FR" sz="1400" dirty="0" err="1"/>
              <a:t>removed</a:t>
            </a:r>
            <a:r>
              <a:rPr lang="fr-FR" sz="1400" dirty="0"/>
              <a:t>. The enzyme </a:t>
            </a:r>
            <a:r>
              <a:rPr lang="fr-FR" sz="1400" dirty="0" err="1"/>
              <a:t>contains</a:t>
            </a:r>
            <a:r>
              <a:rPr lang="fr-FR" sz="1400" dirty="0"/>
              <a:t> </a:t>
            </a:r>
            <a:r>
              <a:rPr lang="fr-FR" sz="1400" dirty="0" err="1"/>
              <a:t>two</a:t>
            </a:r>
            <a:r>
              <a:rPr lang="fr-FR" sz="1400" dirty="0"/>
              <a:t> </a:t>
            </a:r>
            <a:r>
              <a:rPr lang="fr-FR" sz="1400" dirty="0" err="1"/>
              <a:t>identical</a:t>
            </a:r>
            <a:r>
              <a:rPr lang="fr-FR" sz="1400" dirty="0"/>
              <a:t> active sites, </a:t>
            </a:r>
            <a:r>
              <a:rPr lang="fr-FR" sz="1400" dirty="0" err="1"/>
              <a:t>shown</a:t>
            </a:r>
            <a:r>
              <a:rPr lang="fr-FR" sz="1400" dirty="0"/>
              <a:t> </a:t>
            </a:r>
            <a:r>
              <a:rPr lang="fr-FR" sz="1400" dirty="0" err="1"/>
              <a:t>below</a:t>
            </a:r>
            <a:r>
              <a:rPr lang="fr-FR" sz="1400" dirty="0"/>
              <a:t>, and the </a:t>
            </a:r>
            <a:r>
              <a:rPr lang="fr-FR" sz="1400" dirty="0" err="1"/>
              <a:t>crystal</a:t>
            </a:r>
            <a:r>
              <a:rPr lang="fr-FR" sz="1400" dirty="0"/>
              <a:t> structure has </a:t>
            </a:r>
            <a:r>
              <a:rPr lang="fr-FR" sz="1400" dirty="0" err="1"/>
              <a:t>captured</a:t>
            </a:r>
            <a:r>
              <a:rPr lang="fr-FR" sz="1400" dirty="0"/>
              <a:t> a </a:t>
            </a:r>
            <a:r>
              <a:rPr lang="fr-FR" sz="1400" dirty="0" err="1"/>
              <a:t>different</a:t>
            </a:r>
            <a:r>
              <a:rPr lang="fr-FR" sz="1400" dirty="0"/>
              <a:t> state in </a:t>
            </a:r>
            <a:r>
              <a:rPr lang="fr-FR" sz="1400" dirty="0" err="1"/>
              <a:t>each</a:t>
            </a:r>
            <a:r>
              <a:rPr lang="fr-FR" sz="1400" dirty="0"/>
              <a:t> of the active sites. </a:t>
            </a:r>
            <a:r>
              <a:rPr lang="fr-FR" sz="1400" b="1" dirty="0">
                <a:solidFill>
                  <a:srgbClr val="C00000"/>
                </a:solidFill>
              </a:rPr>
              <a:t>The </a:t>
            </a:r>
            <a:r>
              <a:rPr lang="fr-FR" sz="1400" b="1" dirty="0" err="1">
                <a:solidFill>
                  <a:srgbClr val="C00000"/>
                </a:solidFill>
              </a:rPr>
              <a:t>left</a:t>
            </a:r>
            <a:r>
              <a:rPr lang="fr-FR" sz="1400" b="1" dirty="0">
                <a:solidFill>
                  <a:srgbClr val="C00000"/>
                </a:solidFill>
              </a:rPr>
              <a:t> image shows the </a:t>
            </a:r>
            <a:r>
              <a:rPr lang="fr-FR" sz="1400" b="1" dirty="0" err="1">
                <a:solidFill>
                  <a:srgbClr val="C00000"/>
                </a:solidFill>
              </a:rPr>
              <a:t>molecule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before</a:t>
            </a:r>
            <a:r>
              <a:rPr lang="fr-FR" sz="1400" b="1" dirty="0">
                <a:solidFill>
                  <a:srgbClr val="C00000"/>
                </a:solidFill>
              </a:rPr>
              <a:t> the </a:t>
            </a:r>
            <a:r>
              <a:rPr lang="fr-FR" sz="1400" b="1" dirty="0" err="1">
                <a:solidFill>
                  <a:srgbClr val="C00000"/>
                </a:solidFill>
              </a:rPr>
              <a:t>reaction</a:t>
            </a:r>
            <a:r>
              <a:rPr lang="fr-FR" sz="1400" b="1" dirty="0">
                <a:solidFill>
                  <a:srgbClr val="C00000"/>
                </a:solidFill>
              </a:rPr>
              <a:t> has </a:t>
            </a:r>
            <a:r>
              <a:rPr lang="fr-FR" sz="1400" b="1" dirty="0" err="1">
                <a:solidFill>
                  <a:srgbClr val="C00000"/>
                </a:solidFill>
              </a:rPr>
              <a:t>started</a:t>
            </a:r>
            <a:r>
              <a:rPr lang="fr-FR" sz="1400" b="1" dirty="0">
                <a:solidFill>
                  <a:srgbClr val="C00000"/>
                </a:solidFill>
              </a:rPr>
              <a:t> and the right image shows the </a:t>
            </a:r>
            <a:r>
              <a:rPr lang="fr-FR" sz="1400" b="1" dirty="0" err="1">
                <a:solidFill>
                  <a:srgbClr val="C00000"/>
                </a:solidFill>
              </a:rPr>
              <a:t>molecule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after</a:t>
            </a:r>
            <a:r>
              <a:rPr lang="fr-FR" sz="1400" b="1" dirty="0">
                <a:solidFill>
                  <a:srgbClr val="C00000"/>
                </a:solidFill>
              </a:rPr>
              <a:t> the water has been </a:t>
            </a:r>
            <a:r>
              <a:rPr lang="fr-FR" sz="1400" b="1" dirty="0" err="1">
                <a:solidFill>
                  <a:srgbClr val="C00000"/>
                </a:solidFill>
              </a:rPr>
              <a:t>removed</a:t>
            </a:r>
            <a:r>
              <a:rPr lang="fr-FR" sz="1400" b="1" dirty="0">
                <a:solidFill>
                  <a:srgbClr val="C00000"/>
                </a:solidFill>
              </a:rPr>
              <a:t>. </a:t>
            </a:r>
            <a:r>
              <a:rPr lang="fr-FR" sz="1400" dirty="0" err="1"/>
              <a:t>Enolase</a:t>
            </a:r>
            <a:r>
              <a:rPr lang="fr-FR" sz="1400" dirty="0"/>
              <a:t> uses </a:t>
            </a:r>
            <a:r>
              <a:rPr lang="fr-FR" sz="1400" dirty="0" err="1"/>
              <a:t>two</a:t>
            </a:r>
            <a:r>
              <a:rPr lang="fr-FR" sz="1400" dirty="0"/>
              <a:t> </a:t>
            </a:r>
            <a:r>
              <a:rPr lang="fr-FR" sz="1400" dirty="0" err="1"/>
              <a:t>metal</a:t>
            </a:r>
            <a:r>
              <a:rPr lang="fr-FR" sz="1400" dirty="0"/>
              <a:t> ions in </a:t>
            </a:r>
            <a:r>
              <a:rPr lang="fr-FR" sz="1400" dirty="0" err="1"/>
              <a:t>its</a:t>
            </a:r>
            <a:r>
              <a:rPr lang="fr-FR" sz="1400" dirty="0"/>
              <a:t> </a:t>
            </a:r>
            <a:r>
              <a:rPr lang="fr-FR" sz="1400" dirty="0" err="1"/>
              <a:t>reaction</a:t>
            </a:r>
            <a:r>
              <a:rPr lang="fr-FR" sz="1400" dirty="0"/>
              <a:t>. The first </a:t>
            </a:r>
            <a:r>
              <a:rPr lang="fr-FR" sz="1400" dirty="0" err="1"/>
              <a:t>is</a:t>
            </a:r>
            <a:r>
              <a:rPr lang="fr-FR" sz="1400" dirty="0"/>
              <a:t> a </a:t>
            </a:r>
            <a:r>
              <a:rPr lang="fr-FR" sz="1400" dirty="0" err="1"/>
              <a:t>magnesium</a:t>
            </a:r>
            <a:r>
              <a:rPr lang="fr-FR" sz="1400" dirty="0"/>
              <a:t> ion in </a:t>
            </a:r>
            <a:r>
              <a:rPr lang="fr-FR" sz="1400" dirty="0" err="1"/>
              <a:t>this</a:t>
            </a:r>
            <a:r>
              <a:rPr lang="fr-FR" sz="1400" dirty="0"/>
              <a:t> structure, </a:t>
            </a:r>
            <a:r>
              <a:rPr lang="fr-FR" sz="1400" dirty="0" err="1"/>
              <a:t>colored</a:t>
            </a:r>
            <a:r>
              <a:rPr lang="fr-FR" sz="1400" dirty="0"/>
              <a:t> light </a:t>
            </a:r>
            <a:r>
              <a:rPr lang="fr-FR" sz="1400" dirty="0" err="1"/>
              <a:t>blue</a:t>
            </a:r>
            <a:r>
              <a:rPr lang="fr-FR" sz="1400" dirty="0"/>
              <a:t> </a:t>
            </a:r>
            <a:r>
              <a:rPr lang="fr-FR" sz="1400" dirty="0" err="1"/>
              <a:t>here</a:t>
            </a:r>
            <a:r>
              <a:rPr lang="fr-FR" sz="1400" dirty="0"/>
              <a:t>. It </a:t>
            </a:r>
            <a:r>
              <a:rPr lang="fr-FR" sz="1400" dirty="0" err="1"/>
              <a:t>anchors</a:t>
            </a:r>
            <a:r>
              <a:rPr lang="fr-FR" sz="1400" dirty="0"/>
              <a:t> the </a:t>
            </a:r>
            <a:r>
              <a:rPr lang="fr-FR" sz="1400" dirty="0" err="1"/>
              <a:t>molecule</a:t>
            </a:r>
            <a:r>
              <a:rPr lang="fr-FR" sz="1400" dirty="0"/>
              <a:t> to the enzyme, holding </a:t>
            </a:r>
            <a:r>
              <a:rPr lang="fr-FR" sz="1400" dirty="0" err="1"/>
              <a:t>it</a:t>
            </a:r>
            <a:r>
              <a:rPr lang="fr-FR" sz="1400" dirty="0"/>
              <a:t> in the </a:t>
            </a:r>
            <a:r>
              <a:rPr lang="fr-FR" sz="1400" dirty="0" err="1"/>
              <a:t>proper</a:t>
            </a:r>
            <a:r>
              <a:rPr lang="fr-FR" sz="1400" dirty="0"/>
              <a:t> place. The second ion </a:t>
            </a:r>
            <a:r>
              <a:rPr lang="fr-FR" sz="1400" dirty="0" err="1"/>
              <a:t>then</a:t>
            </a:r>
            <a:r>
              <a:rPr lang="fr-FR" sz="1400" dirty="0"/>
              <a:t> </a:t>
            </a:r>
            <a:r>
              <a:rPr lang="fr-FR" sz="1400" dirty="0" err="1"/>
              <a:t>binds</a:t>
            </a:r>
            <a:r>
              <a:rPr lang="fr-FR" sz="1400" dirty="0"/>
              <a:t> and </a:t>
            </a:r>
            <a:r>
              <a:rPr lang="fr-FR" sz="1400" dirty="0" err="1"/>
              <a:t>assists</a:t>
            </a:r>
            <a:r>
              <a:rPr lang="fr-FR" sz="1400" dirty="0"/>
              <a:t> </a:t>
            </a:r>
            <a:r>
              <a:rPr lang="fr-FR" sz="1400" dirty="0" err="1"/>
              <a:t>with</a:t>
            </a:r>
            <a:r>
              <a:rPr lang="fr-FR" sz="1400" dirty="0"/>
              <a:t> the </a:t>
            </a:r>
            <a:r>
              <a:rPr lang="fr-FR" sz="1400" dirty="0" err="1"/>
              <a:t>catalysis</a:t>
            </a:r>
            <a:r>
              <a:rPr lang="fr-FR" sz="1400" dirty="0"/>
              <a:t>. In </a:t>
            </a:r>
            <a:r>
              <a:rPr lang="fr-FR" sz="1400" dirty="0" err="1"/>
              <a:t>this</a:t>
            </a:r>
            <a:r>
              <a:rPr lang="fr-FR" sz="1400" dirty="0"/>
              <a:t> structure, a lithium ion </a:t>
            </a:r>
            <a:r>
              <a:rPr lang="fr-FR" sz="1400" dirty="0" err="1"/>
              <a:t>was</a:t>
            </a:r>
            <a:r>
              <a:rPr lang="fr-FR" sz="1400" dirty="0"/>
              <a:t> </a:t>
            </a:r>
            <a:r>
              <a:rPr lang="fr-FR" sz="1400" dirty="0" err="1"/>
              <a:t>found</a:t>
            </a:r>
            <a:r>
              <a:rPr lang="fr-FR" sz="1400" dirty="0"/>
              <a:t> in one of the active sites in </a:t>
            </a:r>
            <a:r>
              <a:rPr lang="fr-FR" sz="1400" dirty="0" err="1"/>
              <a:t>this</a:t>
            </a:r>
            <a:r>
              <a:rPr lang="fr-FR" sz="1400" dirty="0"/>
              <a:t> location. A </a:t>
            </a:r>
            <a:r>
              <a:rPr lang="fr-FR" sz="1400" dirty="0" err="1"/>
              <a:t>perfectly-placed</a:t>
            </a:r>
            <a:r>
              <a:rPr lang="fr-FR" sz="1400" dirty="0"/>
              <a:t> histidine </a:t>
            </a:r>
            <a:r>
              <a:rPr lang="fr-FR" sz="1400" dirty="0" err="1"/>
              <a:t>also</a:t>
            </a:r>
            <a:r>
              <a:rPr lang="fr-FR" sz="1400" dirty="0"/>
              <a:t> </a:t>
            </a:r>
            <a:r>
              <a:rPr lang="fr-FR" sz="1400" dirty="0" err="1"/>
              <a:t>assists</a:t>
            </a:r>
            <a:r>
              <a:rPr lang="fr-FR" sz="1400" dirty="0"/>
              <a:t> in the </a:t>
            </a:r>
            <a:r>
              <a:rPr lang="fr-FR" sz="1400" dirty="0" err="1"/>
              <a:t>reaction</a:t>
            </a:r>
            <a:r>
              <a:rPr lang="fr-FR" sz="1400" dirty="0"/>
              <a:t>.</a:t>
            </a:r>
          </a:p>
          <a:p>
            <a:pPr algn="just"/>
            <a:endParaRPr lang="fr-FR" sz="1400" dirty="0"/>
          </a:p>
        </p:txBody>
      </p:sp>
      <p:sp>
        <p:nvSpPr>
          <p:cNvPr id="6" name="Rectangle 5"/>
          <p:cNvSpPr/>
          <p:nvPr/>
        </p:nvSpPr>
        <p:spPr>
          <a:xfrm>
            <a:off x="3576917" y="924915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fr-FR" sz="1400" dirty="0"/>
              <a:t>In the </a:t>
            </a:r>
            <a:r>
              <a:rPr lang="fr-FR" sz="1400" dirty="0" err="1"/>
              <a:t>ninth</a:t>
            </a:r>
            <a:r>
              <a:rPr lang="fr-FR" sz="1400" dirty="0"/>
              <a:t> </a:t>
            </a:r>
            <a:r>
              <a:rPr lang="fr-FR" sz="1400" dirty="0" err="1"/>
              <a:t>step</a:t>
            </a:r>
            <a:r>
              <a:rPr lang="fr-FR" sz="1400" dirty="0"/>
              <a:t> of </a:t>
            </a:r>
            <a:r>
              <a:rPr lang="fr-FR" sz="1400" dirty="0" err="1"/>
              <a:t>glycolysis</a:t>
            </a:r>
            <a:r>
              <a:rPr lang="fr-FR" sz="1400" dirty="0"/>
              <a:t>, the </a:t>
            </a:r>
            <a:r>
              <a:rPr lang="fr-FR" sz="1400" dirty="0" err="1"/>
              <a:t>cell</a:t>
            </a:r>
            <a:r>
              <a:rPr lang="fr-FR" sz="1400" dirty="0"/>
              <a:t> places the phosphate in an </a:t>
            </a:r>
            <a:r>
              <a:rPr lang="fr-FR" sz="1400" dirty="0" err="1"/>
              <a:t>uncomfortable</a:t>
            </a:r>
            <a:r>
              <a:rPr lang="fr-FR" sz="1400" dirty="0"/>
              <a:t> position, </a:t>
            </a:r>
            <a:r>
              <a:rPr lang="fr-FR" sz="1400" dirty="0" err="1"/>
              <a:t>making</a:t>
            </a:r>
            <a:r>
              <a:rPr lang="fr-FR" sz="1400" dirty="0"/>
              <a:t> </a:t>
            </a:r>
            <a:r>
              <a:rPr lang="fr-FR" sz="1400" dirty="0" err="1"/>
              <a:t>it</a:t>
            </a:r>
            <a:r>
              <a:rPr lang="fr-FR" sz="1400" dirty="0"/>
              <a:t> </a:t>
            </a:r>
            <a:r>
              <a:rPr lang="fr-FR" sz="1400" dirty="0" err="1"/>
              <a:t>easy</a:t>
            </a:r>
            <a:r>
              <a:rPr lang="fr-FR" sz="1400" dirty="0"/>
              <a:t> to </a:t>
            </a:r>
            <a:r>
              <a:rPr lang="fr-FR" sz="1400" dirty="0" err="1"/>
              <a:t>remove</a:t>
            </a:r>
            <a:r>
              <a:rPr lang="fr-FR" sz="1400" dirty="0"/>
              <a:t> to </a:t>
            </a:r>
            <a:r>
              <a:rPr lang="fr-FR" sz="1400" dirty="0" err="1"/>
              <a:t>form</a:t>
            </a:r>
            <a:r>
              <a:rPr lang="fr-FR" sz="1400" dirty="0"/>
              <a:t> ATP. The enzyme </a:t>
            </a:r>
            <a:r>
              <a:rPr lang="fr-FR" sz="1400" dirty="0" err="1"/>
              <a:t>enolase</a:t>
            </a:r>
            <a:r>
              <a:rPr lang="fr-FR" sz="1400" dirty="0"/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removes</a:t>
            </a:r>
            <a:r>
              <a:rPr lang="fr-FR" sz="1400" b="1" dirty="0">
                <a:solidFill>
                  <a:srgbClr val="C00000"/>
                </a:solidFill>
              </a:rPr>
              <a:t> a water </a:t>
            </a:r>
            <a:r>
              <a:rPr lang="fr-FR" sz="1400" b="1" dirty="0" err="1">
                <a:solidFill>
                  <a:srgbClr val="C00000"/>
                </a:solidFill>
              </a:rPr>
              <a:t>molecule</a:t>
            </a:r>
            <a:r>
              <a:rPr lang="fr-FR" sz="1400" b="1" dirty="0">
                <a:solidFill>
                  <a:srgbClr val="C00000"/>
                </a:solidFill>
              </a:rPr>
              <a:t>, </a:t>
            </a:r>
            <a:r>
              <a:rPr lang="fr-FR" sz="1400" b="1" dirty="0" err="1">
                <a:solidFill>
                  <a:srgbClr val="C00000"/>
                </a:solidFill>
              </a:rPr>
              <a:t>forming</a:t>
            </a:r>
            <a:r>
              <a:rPr lang="fr-FR" sz="1400" b="1" dirty="0">
                <a:solidFill>
                  <a:srgbClr val="C00000"/>
                </a:solidFill>
              </a:rPr>
              <a:t> a new double bond in an </a:t>
            </a:r>
            <a:r>
              <a:rPr lang="fr-FR" sz="1400" b="1" dirty="0" err="1">
                <a:solidFill>
                  <a:srgbClr val="C00000"/>
                </a:solidFill>
              </a:rPr>
              <a:t>awkward</a:t>
            </a:r>
            <a:r>
              <a:rPr lang="fr-FR" sz="1400" b="1" dirty="0">
                <a:solidFill>
                  <a:srgbClr val="C00000"/>
                </a:solidFill>
              </a:rPr>
              <a:t> place in the </a:t>
            </a:r>
            <a:r>
              <a:rPr lang="fr-FR" sz="1400" b="1" dirty="0" err="1">
                <a:solidFill>
                  <a:srgbClr val="C00000"/>
                </a:solidFill>
              </a:rPr>
              <a:t>carbon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skeleton</a:t>
            </a:r>
            <a:r>
              <a:rPr lang="fr-FR" sz="1400" b="1" dirty="0">
                <a:solidFill>
                  <a:srgbClr val="C00000"/>
                </a:solidFill>
              </a:rPr>
              <a:t> of the </a:t>
            </a:r>
            <a:r>
              <a:rPr lang="fr-FR" sz="1400" b="1" dirty="0" err="1">
                <a:solidFill>
                  <a:srgbClr val="C00000"/>
                </a:solidFill>
              </a:rPr>
              <a:t>molecule</a:t>
            </a:r>
            <a:r>
              <a:rPr lang="fr-FR" sz="1400" b="1" dirty="0">
                <a:solidFill>
                  <a:srgbClr val="C0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84166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9388" y="188913"/>
            <a:ext cx="18866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chemeClr val="accent2"/>
                </a:solidFill>
                <a:latin typeface="Calibri" charset="0"/>
                <a:cs typeface="Calibri" charset="0"/>
              </a:rPr>
              <a:t>I. Généralités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672715" y="2004287"/>
            <a:ext cx="3421730" cy="4992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40"/>
              </a:lnSpc>
            </a:pPr>
            <a:r>
              <a:rPr lang="fr-FR" sz="3200" kern="800" dirty="0">
                <a:solidFill>
                  <a:schemeClr val="accent2">
                    <a:lumMod val="75000"/>
                  </a:schemeClr>
                </a:solidFill>
                <a:latin typeface="+mj-lt"/>
                <a:cs typeface="Mistral"/>
              </a:rPr>
              <a:t>Energie </a:t>
            </a:r>
            <a:r>
              <a:rPr lang="fr-FR" sz="3200" kern="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Mistral"/>
              </a:rPr>
              <a:t>+</a:t>
            </a:r>
            <a:r>
              <a:rPr lang="fr-FR" sz="3200" kern="800" dirty="0">
                <a:solidFill>
                  <a:schemeClr val="accent1">
                    <a:lumMod val="75000"/>
                  </a:schemeClr>
                </a:solidFill>
                <a:latin typeface="+mj-lt"/>
                <a:cs typeface="Mistral"/>
              </a:rPr>
              <a:t>CO</a:t>
            </a:r>
            <a:r>
              <a:rPr lang="fr-FR" sz="3200" kern="800" baseline="-25000" dirty="0">
                <a:solidFill>
                  <a:schemeClr val="accent1">
                    <a:lumMod val="75000"/>
                  </a:schemeClr>
                </a:solidFill>
                <a:latin typeface="+mj-lt"/>
                <a:cs typeface="Mistral"/>
              </a:rPr>
              <a:t>2</a:t>
            </a:r>
            <a:r>
              <a:rPr lang="fr-FR" sz="3200" kern="800" dirty="0">
                <a:solidFill>
                  <a:schemeClr val="accent1">
                    <a:lumMod val="75000"/>
                  </a:schemeClr>
                </a:solidFill>
                <a:latin typeface="+mj-lt"/>
                <a:cs typeface="Mistral"/>
              </a:rPr>
              <a:t> + </a:t>
            </a:r>
            <a:r>
              <a:rPr lang="fr-FR" sz="3200" kern="800" dirty="0">
                <a:solidFill>
                  <a:srgbClr val="376092"/>
                </a:solidFill>
                <a:latin typeface="+mj-lt"/>
                <a:cs typeface="Mistral"/>
              </a:rPr>
              <a:t>H</a:t>
            </a:r>
            <a:r>
              <a:rPr lang="fr-FR" sz="3200" kern="800" baseline="-25000" dirty="0">
                <a:solidFill>
                  <a:srgbClr val="376092"/>
                </a:solidFill>
                <a:latin typeface="+mj-lt"/>
                <a:cs typeface="Mistral"/>
              </a:rPr>
              <a:t>2</a:t>
            </a:r>
            <a:r>
              <a:rPr lang="fr-FR" sz="3200" kern="800" dirty="0">
                <a:solidFill>
                  <a:srgbClr val="376092"/>
                </a:solidFill>
                <a:latin typeface="+mj-lt"/>
                <a:cs typeface="Mistral"/>
              </a:rPr>
              <a:t>O</a:t>
            </a:r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6315381" y="2909572"/>
            <a:ext cx="0" cy="709609"/>
          </a:xfrm>
          <a:prstGeom prst="straightConnector1">
            <a:avLst/>
          </a:prstGeom>
          <a:ln w="57150" cmpd="sng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4922488" y="3740921"/>
            <a:ext cx="2406160" cy="4992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40"/>
              </a:lnSpc>
            </a:pPr>
            <a:r>
              <a:rPr lang="fr-FR" sz="3200" kern="800" dirty="0" err="1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C</a:t>
            </a:r>
            <a:r>
              <a:rPr lang="fr-FR" sz="3200" kern="800" baseline="-25000" dirty="0" err="1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n</a:t>
            </a:r>
            <a:r>
              <a:rPr lang="fr-FR" sz="3200" kern="800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(H</a:t>
            </a:r>
            <a:r>
              <a:rPr lang="fr-FR" sz="3200" kern="800" baseline="-25000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2</a:t>
            </a:r>
            <a:r>
              <a:rPr lang="fr-FR" sz="3200" kern="800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O)</a:t>
            </a:r>
            <a:r>
              <a:rPr lang="fr-FR" sz="3200" kern="800" baseline="-25000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n</a:t>
            </a:r>
            <a:r>
              <a:rPr lang="fr-FR" sz="3200" kern="800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 + O</a:t>
            </a:r>
            <a:r>
              <a:rPr lang="fr-FR" sz="3200" kern="800" baseline="-25000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2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6318373" y="4587284"/>
            <a:ext cx="0" cy="709609"/>
          </a:xfrm>
          <a:prstGeom prst="straightConnector1">
            <a:avLst/>
          </a:prstGeom>
          <a:ln w="57150" cmpd="sng"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4268082" y="5520845"/>
            <a:ext cx="4537969" cy="499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40"/>
              </a:lnSpc>
            </a:pPr>
            <a:r>
              <a:rPr lang="fr-FR" sz="3200" kern="800" dirty="0">
                <a:solidFill>
                  <a:schemeClr val="accent1">
                    <a:lumMod val="75000"/>
                  </a:schemeClr>
                </a:solidFill>
                <a:cs typeface="Mistral"/>
              </a:rPr>
              <a:t>CO</a:t>
            </a:r>
            <a:r>
              <a:rPr lang="fr-FR" sz="3200" kern="800" baseline="-25000" dirty="0">
                <a:solidFill>
                  <a:schemeClr val="accent1">
                    <a:lumMod val="75000"/>
                  </a:schemeClr>
                </a:solidFill>
                <a:cs typeface="Mistral"/>
              </a:rPr>
              <a:t>2</a:t>
            </a:r>
            <a:r>
              <a:rPr lang="fr-FR" sz="3200" kern="800" dirty="0">
                <a:solidFill>
                  <a:schemeClr val="accent1">
                    <a:lumMod val="75000"/>
                  </a:schemeClr>
                </a:solidFill>
                <a:cs typeface="Mistral"/>
              </a:rPr>
              <a:t> + </a:t>
            </a:r>
            <a:r>
              <a:rPr lang="fr-FR" sz="3200" kern="800" dirty="0">
                <a:solidFill>
                  <a:srgbClr val="376092"/>
                </a:solidFill>
                <a:cs typeface="Mistral"/>
              </a:rPr>
              <a:t>H</a:t>
            </a:r>
            <a:r>
              <a:rPr lang="fr-FR" sz="3200" kern="800" baseline="-25000" dirty="0">
                <a:solidFill>
                  <a:srgbClr val="376092"/>
                </a:solidFill>
                <a:cs typeface="Mistral"/>
              </a:rPr>
              <a:t>2</a:t>
            </a:r>
            <a:r>
              <a:rPr lang="fr-FR" sz="3200" kern="800" dirty="0">
                <a:solidFill>
                  <a:srgbClr val="376092"/>
                </a:solidFill>
                <a:cs typeface="Mistral"/>
              </a:rPr>
              <a:t>O </a:t>
            </a:r>
            <a:r>
              <a:rPr lang="fr-FR" sz="3200" kern="800" dirty="0">
                <a:solidFill>
                  <a:srgbClr val="7F7F7F"/>
                </a:solidFill>
                <a:latin typeface="+mj-lt"/>
                <a:cs typeface="Mistral"/>
              </a:rPr>
              <a:t>+</a:t>
            </a:r>
            <a:r>
              <a:rPr lang="fr-FR" sz="3200" kern="800" dirty="0">
                <a:solidFill>
                  <a:schemeClr val="accent2">
                    <a:lumMod val="75000"/>
                  </a:schemeClr>
                </a:solidFill>
                <a:latin typeface="+mj-lt"/>
                <a:cs typeface="Mistral"/>
              </a:rPr>
              <a:t> Energie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841592" y="2949040"/>
            <a:ext cx="2666315" cy="4992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40"/>
              </a:lnSpc>
            </a:pPr>
            <a:r>
              <a:rPr lang="fr-FR" sz="3200" kern="800" dirty="0">
                <a:solidFill>
                  <a:schemeClr val="accent3">
                    <a:lumMod val="75000"/>
                  </a:schemeClr>
                </a:solidFill>
                <a:latin typeface="+mj-lt"/>
                <a:cs typeface="Mistral"/>
              </a:rPr>
              <a:t>Photosynthèse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2984448" y="4651312"/>
            <a:ext cx="2386591" cy="4992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040"/>
              </a:lnSpc>
            </a:pPr>
            <a:r>
              <a:rPr lang="fr-FR" sz="3200" kern="800" dirty="0">
                <a:solidFill>
                  <a:srgbClr val="800000"/>
                </a:solidFill>
                <a:latin typeface="+mj-lt"/>
                <a:cs typeface="Mistral"/>
              </a:rPr>
              <a:t>Métabolisme</a:t>
            </a:r>
          </a:p>
        </p:txBody>
      </p:sp>
      <p:sp>
        <p:nvSpPr>
          <p:cNvPr id="2" name="Rectangle 1"/>
          <p:cNvSpPr/>
          <p:nvPr/>
        </p:nvSpPr>
        <p:spPr>
          <a:xfrm>
            <a:off x="350488" y="672581"/>
            <a:ext cx="67449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i="1" dirty="0"/>
              <a:t>Origine de l’énergie:</a:t>
            </a:r>
            <a:r>
              <a:rPr lang="fr-FR" dirty="0"/>
              <a:t> ni crée, ni détruite mais </a:t>
            </a:r>
            <a:r>
              <a:rPr lang="fr-FR" dirty="0">
                <a:solidFill>
                  <a:srgbClr val="C00000"/>
                </a:solidFill>
              </a:rPr>
              <a:t>TRANSFÉRÉE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13086" y="1994832"/>
            <a:ext cx="38876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C00000"/>
                </a:solidFill>
              </a:rPr>
              <a:t>Radiations lumineuses (soleil)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500831" y="2814095"/>
            <a:ext cx="2623011" cy="923330"/>
          </a:xfrm>
          <a:prstGeom prst="rect">
            <a:avLst/>
          </a:prstGeom>
          <a:solidFill>
            <a:srgbClr val="BFBFBF"/>
          </a:solidFill>
        </p:spPr>
        <p:txBody>
          <a:bodyPr wrap="square">
            <a:spAutoFit/>
          </a:bodyPr>
          <a:lstStyle/>
          <a:p>
            <a:r>
              <a:rPr lang="fr-FR" dirty="0"/>
              <a:t> Phototrophes</a:t>
            </a:r>
          </a:p>
          <a:p>
            <a:r>
              <a:rPr lang="fr-FR" dirty="0"/>
              <a:t>(plantes vertes, bactéries photosynthétiques)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961302" y="3729779"/>
            <a:ext cx="30464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chemeClr val="accent5">
                    <a:lumMod val="75000"/>
                  </a:schemeClr>
                </a:solidFill>
              </a:rPr>
              <a:t>Substances organiques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500831" y="4587284"/>
            <a:ext cx="2623011" cy="646331"/>
          </a:xfrm>
          <a:prstGeom prst="rect">
            <a:avLst/>
          </a:prstGeom>
          <a:solidFill>
            <a:srgbClr val="BFBFBF"/>
          </a:solidFill>
        </p:spPr>
        <p:txBody>
          <a:bodyPr wrap="square">
            <a:spAutoFit/>
          </a:bodyPr>
          <a:lstStyle/>
          <a:p>
            <a:r>
              <a:rPr lang="fr-FR" dirty="0" err="1"/>
              <a:t>Chimiotrophes</a:t>
            </a:r>
            <a:endParaRPr lang="fr-FR" dirty="0"/>
          </a:p>
          <a:p>
            <a:r>
              <a:rPr lang="fr-FR" dirty="0"/>
              <a:t>(herbivores, carnivores)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86787" y="550388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400" dirty="0">
                <a:solidFill>
                  <a:srgbClr val="C00000"/>
                </a:solidFill>
              </a:rPr>
              <a:t>Energie chimique (organique, ATP)</a:t>
            </a:r>
          </a:p>
        </p:txBody>
      </p:sp>
    </p:spTree>
    <p:extLst>
      <p:ext uri="{BB962C8B-B14F-4D97-AF65-F5344CB8AC3E}">
        <p14:creationId xmlns:p14="http://schemas.microsoft.com/office/powerpoint/2010/main" val="352096271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91426" y="37783"/>
            <a:ext cx="65937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Calibri" charset="0"/>
              </a:rPr>
              <a:t>10. </a:t>
            </a:r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Pyruvate Kinase</a:t>
            </a:r>
            <a:endParaRPr lang="fr-FR" sz="2000" b="1" dirty="0">
              <a:solidFill>
                <a:schemeClr val="accent6">
                  <a:lumMod val="50000"/>
                </a:schemeClr>
              </a:solidFill>
              <a:latin typeface="+mn-lt"/>
              <a:cs typeface="Calibri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99" y="437893"/>
            <a:ext cx="5714478" cy="385120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3798" y="4289097"/>
            <a:ext cx="863855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400" dirty="0"/>
              <a:t>The exit </a:t>
            </a:r>
            <a:r>
              <a:rPr lang="fr-FR" sz="1400" dirty="0" err="1"/>
              <a:t>gate</a:t>
            </a:r>
            <a:r>
              <a:rPr lang="fr-FR" sz="1400" dirty="0"/>
              <a:t> of </a:t>
            </a:r>
            <a:r>
              <a:rPr lang="fr-FR" sz="1400" dirty="0" err="1"/>
              <a:t>glycolysis</a:t>
            </a:r>
            <a:r>
              <a:rPr lang="fr-FR" sz="1400" dirty="0"/>
              <a:t> </a:t>
            </a:r>
            <a:r>
              <a:rPr lang="fr-FR" sz="1400" dirty="0" err="1"/>
              <a:t>is</a:t>
            </a:r>
            <a:r>
              <a:rPr lang="fr-FR" sz="1400" dirty="0"/>
              <a:t> </a:t>
            </a:r>
            <a:r>
              <a:rPr lang="fr-FR" sz="1400" dirty="0" err="1"/>
              <a:t>guarded</a:t>
            </a:r>
            <a:r>
              <a:rPr lang="fr-FR" sz="1400" dirty="0"/>
              <a:t> by a pyruvate kinase, </a:t>
            </a:r>
            <a:r>
              <a:rPr lang="fr-FR" sz="1400" dirty="0" err="1"/>
              <a:t>ensuring</a:t>
            </a:r>
            <a:r>
              <a:rPr lang="fr-FR" sz="1400" dirty="0"/>
              <a:t> </a:t>
            </a:r>
            <a:r>
              <a:rPr lang="fr-FR" sz="1400" dirty="0" err="1"/>
              <a:t>that</a:t>
            </a:r>
            <a:r>
              <a:rPr lang="fr-FR" sz="1400" dirty="0"/>
              <a:t> ATP </a:t>
            </a:r>
            <a:r>
              <a:rPr lang="fr-FR" sz="1400" dirty="0" err="1"/>
              <a:t>is</a:t>
            </a:r>
            <a:r>
              <a:rPr lang="fr-FR" sz="1400" dirty="0"/>
              <a:t> made </a:t>
            </a:r>
            <a:r>
              <a:rPr lang="fr-FR" sz="1400" dirty="0" err="1"/>
              <a:t>only</a:t>
            </a:r>
            <a:r>
              <a:rPr lang="fr-FR" sz="1400" dirty="0"/>
              <a:t> </a:t>
            </a:r>
            <a:r>
              <a:rPr lang="fr-FR" sz="1400" dirty="0" err="1"/>
              <a:t>when</a:t>
            </a:r>
            <a:r>
              <a:rPr lang="fr-FR" sz="1400" dirty="0"/>
              <a:t> </a:t>
            </a:r>
            <a:r>
              <a:rPr lang="fr-FR" sz="1400" dirty="0" err="1"/>
              <a:t>needed</a:t>
            </a:r>
            <a:r>
              <a:rPr lang="fr-FR" sz="1400" dirty="0"/>
              <a:t>. </a:t>
            </a:r>
            <a:r>
              <a:rPr lang="fr-FR" sz="1400" dirty="0" err="1"/>
              <a:t>Like</a:t>
            </a:r>
            <a:r>
              <a:rPr lang="fr-FR" sz="1400" dirty="0"/>
              <a:t> </a:t>
            </a:r>
            <a:r>
              <a:rPr lang="fr-FR" sz="1400" dirty="0" err="1"/>
              <a:t>hemoglobin</a:t>
            </a:r>
            <a:r>
              <a:rPr lang="fr-FR" sz="1400" dirty="0"/>
              <a:t>, </a:t>
            </a:r>
            <a:r>
              <a:rPr lang="fr-FR" sz="1400" b="1" dirty="0" err="1">
                <a:solidFill>
                  <a:srgbClr val="C00000"/>
                </a:solidFill>
              </a:rPr>
              <a:t>it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is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progressively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activated</a:t>
            </a:r>
            <a:r>
              <a:rPr lang="fr-FR" sz="1400" b="1" dirty="0">
                <a:solidFill>
                  <a:srgbClr val="C00000"/>
                </a:solidFill>
              </a:rPr>
              <a:t> as the </a:t>
            </a:r>
            <a:r>
              <a:rPr lang="fr-FR" sz="1400" b="1" dirty="0" err="1">
                <a:solidFill>
                  <a:srgbClr val="C00000"/>
                </a:solidFill>
              </a:rPr>
              <a:t>levels</a:t>
            </a:r>
            <a:r>
              <a:rPr lang="fr-FR" sz="1400" b="1" dirty="0">
                <a:solidFill>
                  <a:srgbClr val="C00000"/>
                </a:solidFill>
              </a:rPr>
              <a:t> of </a:t>
            </a:r>
            <a:r>
              <a:rPr lang="fr-FR" sz="1400" b="1" dirty="0" err="1">
                <a:solidFill>
                  <a:srgbClr val="C00000"/>
                </a:solidFill>
              </a:rPr>
              <a:t>its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starting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materials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rise</a:t>
            </a:r>
            <a:r>
              <a:rPr lang="fr-FR" sz="1400" b="1" dirty="0">
                <a:solidFill>
                  <a:srgbClr val="C00000"/>
                </a:solidFill>
              </a:rPr>
              <a:t>. </a:t>
            </a:r>
            <a:r>
              <a:rPr lang="fr-FR" sz="1400" dirty="0"/>
              <a:t>It </a:t>
            </a:r>
            <a:r>
              <a:rPr lang="fr-FR" sz="1400" dirty="0" err="1"/>
              <a:t>is</a:t>
            </a:r>
            <a:r>
              <a:rPr lang="fr-FR" sz="1400" dirty="0"/>
              <a:t> </a:t>
            </a:r>
            <a:r>
              <a:rPr lang="fr-FR" sz="1400" dirty="0" err="1"/>
              <a:t>also</a:t>
            </a:r>
            <a:r>
              <a:rPr lang="fr-FR" sz="1400" dirty="0"/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activated</a:t>
            </a:r>
            <a:r>
              <a:rPr lang="fr-FR" sz="1400" b="1" dirty="0">
                <a:solidFill>
                  <a:srgbClr val="C00000"/>
                </a:solidFill>
              </a:rPr>
              <a:t> by the </a:t>
            </a:r>
            <a:r>
              <a:rPr lang="fr-FR" sz="1400" b="1" dirty="0" err="1">
                <a:solidFill>
                  <a:srgbClr val="C00000"/>
                </a:solidFill>
              </a:rPr>
              <a:t>presence</a:t>
            </a:r>
            <a:r>
              <a:rPr lang="fr-FR" sz="1400" b="1" dirty="0">
                <a:solidFill>
                  <a:srgbClr val="C00000"/>
                </a:solidFill>
              </a:rPr>
              <a:t> of </a:t>
            </a:r>
            <a:r>
              <a:rPr lang="fr-FR" sz="1400" b="1" dirty="0" err="1">
                <a:solidFill>
                  <a:srgbClr val="C00000"/>
                </a:solidFill>
              </a:rPr>
              <a:t>phosphorylated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sugars</a:t>
            </a:r>
            <a:r>
              <a:rPr lang="fr-FR" sz="1400" b="1" dirty="0">
                <a:solidFill>
                  <a:srgbClr val="C00000"/>
                </a:solidFill>
              </a:rPr>
              <a:t>, </a:t>
            </a:r>
            <a:r>
              <a:rPr lang="fr-FR" sz="1400" dirty="0" err="1"/>
              <a:t>which</a:t>
            </a:r>
            <a:r>
              <a:rPr lang="fr-FR" sz="1400" dirty="0"/>
              <a:t> </a:t>
            </a:r>
            <a:r>
              <a:rPr lang="fr-FR" sz="1400" dirty="0" err="1"/>
              <a:t>indicate</a:t>
            </a:r>
            <a:r>
              <a:rPr lang="fr-FR" sz="1400" dirty="0"/>
              <a:t> </a:t>
            </a:r>
            <a:r>
              <a:rPr lang="fr-FR" sz="1400" dirty="0" err="1"/>
              <a:t>that</a:t>
            </a:r>
            <a:r>
              <a:rPr lang="fr-FR" sz="1400" dirty="0"/>
              <a:t> </a:t>
            </a:r>
            <a:r>
              <a:rPr lang="fr-FR" sz="1400" dirty="0" err="1"/>
              <a:t>plenty</a:t>
            </a:r>
            <a:r>
              <a:rPr lang="fr-FR" sz="1400" dirty="0"/>
              <a:t> of </a:t>
            </a:r>
            <a:r>
              <a:rPr lang="fr-FR" sz="1400" dirty="0" err="1"/>
              <a:t>raw</a:t>
            </a:r>
            <a:r>
              <a:rPr lang="fr-FR" sz="1400" dirty="0"/>
              <a:t> </a:t>
            </a:r>
            <a:r>
              <a:rPr lang="fr-FR" sz="1400" dirty="0" err="1"/>
              <a:t>materials</a:t>
            </a:r>
            <a:r>
              <a:rPr lang="fr-FR" sz="1400" dirty="0"/>
              <a:t> are </a:t>
            </a:r>
            <a:r>
              <a:rPr lang="fr-FR" sz="1400" dirty="0" err="1"/>
              <a:t>available</a:t>
            </a:r>
            <a:r>
              <a:rPr lang="fr-FR" sz="1400" dirty="0"/>
              <a:t>. </a:t>
            </a:r>
            <a:r>
              <a:rPr lang="fr-FR" sz="1400" dirty="0" err="1"/>
              <a:t>Conversely</a:t>
            </a:r>
            <a:r>
              <a:rPr lang="fr-FR" sz="1400" dirty="0"/>
              <a:t>, </a:t>
            </a:r>
            <a:r>
              <a:rPr lang="fr-FR" sz="1400" b="1" dirty="0" err="1">
                <a:solidFill>
                  <a:srgbClr val="C00000"/>
                </a:solidFill>
              </a:rPr>
              <a:t>it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is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inhibited</a:t>
            </a:r>
            <a:r>
              <a:rPr lang="fr-FR" sz="1400" b="1" dirty="0">
                <a:solidFill>
                  <a:srgbClr val="C00000"/>
                </a:solidFill>
              </a:rPr>
              <a:t> by </a:t>
            </a:r>
            <a:r>
              <a:rPr lang="fr-FR" sz="1400" b="1" dirty="0" err="1">
                <a:solidFill>
                  <a:srgbClr val="C00000"/>
                </a:solidFill>
              </a:rPr>
              <a:t>molecules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that</a:t>
            </a:r>
            <a:r>
              <a:rPr lang="fr-FR" sz="1400" b="1" dirty="0">
                <a:solidFill>
                  <a:srgbClr val="C00000"/>
                </a:solidFill>
              </a:rPr>
              <a:t> are </a:t>
            </a:r>
            <a:r>
              <a:rPr lang="fr-FR" sz="1400" b="1" dirty="0" err="1">
                <a:solidFill>
                  <a:srgbClr val="C00000"/>
                </a:solidFill>
              </a:rPr>
              <a:t>plentiful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when</a:t>
            </a:r>
            <a:r>
              <a:rPr lang="fr-FR" sz="1400" b="1" dirty="0">
                <a:solidFill>
                  <a:srgbClr val="C00000"/>
                </a:solidFill>
              </a:rPr>
              <a:t> the </a:t>
            </a:r>
            <a:r>
              <a:rPr lang="fr-FR" sz="1400" b="1" dirty="0" err="1">
                <a:solidFill>
                  <a:srgbClr val="C00000"/>
                </a:solidFill>
              </a:rPr>
              <a:t>cell</a:t>
            </a:r>
            <a:r>
              <a:rPr lang="fr-FR" sz="1400" b="1" dirty="0">
                <a:solidFill>
                  <a:srgbClr val="C00000"/>
                </a:solidFill>
              </a:rPr>
              <a:t> has </a:t>
            </a:r>
            <a:r>
              <a:rPr lang="fr-FR" sz="1400" b="1" dirty="0" err="1">
                <a:solidFill>
                  <a:srgbClr val="C00000"/>
                </a:solidFill>
              </a:rPr>
              <a:t>enough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energy</a:t>
            </a:r>
            <a:r>
              <a:rPr lang="fr-FR" sz="1400" b="1" dirty="0">
                <a:solidFill>
                  <a:srgbClr val="C00000"/>
                </a:solidFill>
              </a:rPr>
              <a:t>, </a:t>
            </a:r>
            <a:r>
              <a:rPr lang="fr-FR" sz="1400" b="1" dirty="0" err="1">
                <a:solidFill>
                  <a:srgbClr val="C00000"/>
                </a:solidFill>
              </a:rPr>
              <a:t>such</a:t>
            </a:r>
            <a:r>
              <a:rPr lang="fr-FR" sz="1400" b="1" dirty="0">
                <a:solidFill>
                  <a:srgbClr val="C00000"/>
                </a:solidFill>
              </a:rPr>
              <a:t> as ATP and </a:t>
            </a:r>
            <a:r>
              <a:rPr lang="fr-FR" sz="1400" b="1" dirty="0" err="1">
                <a:solidFill>
                  <a:srgbClr val="C00000"/>
                </a:solidFill>
              </a:rPr>
              <a:t>amino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acids</a:t>
            </a:r>
            <a:r>
              <a:rPr lang="fr-FR" sz="1400" dirty="0"/>
              <a:t>. Pyruvate kinase </a:t>
            </a:r>
            <a:r>
              <a:rPr lang="fr-FR" sz="1400" b="1" dirty="0" err="1">
                <a:solidFill>
                  <a:srgbClr val="C00000"/>
                </a:solidFill>
              </a:rPr>
              <a:t>is</a:t>
            </a:r>
            <a:r>
              <a:rPr lang="fr-FR" sz="1400" b="1" dirty="0">
                <a:solidFill>
                  <a:srgbClr val="C00000"/>
                </a:solidFill>
              </a:rPr>
              <a:t> an </a:t>
            </a:r>
            <a:r>
              <a:rPr lang="fr-FR" sz="1400" b="1" dirty="0" err="1">
                <a:solidFill>
                  <a:srgbClr val="C00000"/>
                </a:solidFill>
              </a:rPr>
              <a:t>allosteric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dirty="0"/>
              <a:t>enzyme </a:t>
            </a:r>
            <a:r>
              <a:rPr lang="fr-FR" sz="1400" dirty="0" err="1"/>
              <a:t>that</a:t>
            </a:r>
            <a:r>
              <a:rPr lang="fr-FR" sz="1400" dirty="0"/>
              <a:t> </a:t>
            </a:r>
            <a:r>
              <a:rPr lang="fr-FR" sz="1400" dirty="0" err="1"/>
              <a:t>senses</a:t>
            </a:r>
            <a:r>
              <a:rPr lang="fr-FR" sz="1400" dirty="0"/>
              <a:t> the </a:t>
            </a:r>
            <a:r>
              <a:rPr lang="fr-FR" sz="1400" dirty="0" err="1"/>
              <a:t>levels</a:t>
            </a:r>
            <a:r>
              <a:rPr lang="fr-FR" sz="1400" dirty="0"/>
              <a:t> of all of </a:t>
            </a:r>
            <a:r>
              <a:rPr lang="fr-FR" sz="1400" dirty="0" err="1"/>
              <a:t>these</a:t>
            </a:r>
            <a:r>
              <a:rPr lang="fr-FR" sz="1400" dirty="0"/>
              <a:t> </a:t>
            </a:r>
            <a:r>
              <a:rPr lang="fr-FR" sz="1400" dirty="0" err="1"/>
              <a:t>molecules</a:t>
            </a:r>
            <a:r>
              <a:rPr lang="fr-FR" sz="1400" dirty="0"/>
              <a:t> and changes </a:t>
            </a:r>
            <a:r>
              <a:rPr lang="fr-FR" sz="1400" dirty="0" err="1"/>
              <a:t>shape</a:t>
            </a:r>
            <a:r>
              <a:rPr lang="fr-FR" sz="1400" dirty="0"/>
              <a:t> </a:t>
            </a:r>
            <a:r>
              <a:rPr lang="fr-FR" sz="1400" dirty="0" err="1"/>
              <a:t>based</a:t>
            </a:r>
            <a:r>
              <a:rPr lang="fr-FR" sz="1400" dirty="0"/>
              <a:t> on the </a:t>
            </a:r>
            <a:r>
              <a:rPr lang="fr-FR" sz="1400" dirty="0" err="1"/>
              <a:t>result</a:t>
            </a:r>
            <a:r>
              <a:rPr lang="fr-FR" sz="1400" dirty="0"/>
              <a:t>. It </a:t>
            </a:r>
            <a:r>
              <a:rPr lang="fr-FR" sz="1400" dirty="0" err="1"/>
              <a:t>is</a:t>
            </a:r>
            <a:r>
              <a:rPr lang="fr-FR" sz="1400" dirty="0"/>
              <a:t> </a:t>
            </a:r>
            <a:r>
              <a:rPr lang="fr-FR" sz="1400" dirty="0" err="1"/>
              <a:t>composed</a:t>
            </a:r>
            <a:r>
              <a:rPr lang="fr-FR" sz="1400" dirty="0"/>
              <a:t> of four flexible </a:t>
            </a:r>
            <a:r>
              <a:rPr lang="fr-FR" sz="1400" dirty="0" err="1"/>
              <a:t>subunits</a:t>
            </a:r>
            <a:r>
              <a:rPr lang="fr-FR" sz="1400" dirty="0"/>
              <a:t> </a:t>
            </a:r>
            <a:r>
              <a:rPr lang="fr-FR" sz="1400" dirty="0" err="1"/>
              <a:t>arranged</a:t>
            </a:r>
            <a:r>
              <a:rPr lang="fr-FR" sz="1400" dirty="0"/>
              <a:t> in a </a:t>
            </a:r>
            <a:r>
              <a:rPr lang="fr-FR" sz="1400" dirty="0" err="1"/>
              <a:t>diamond</a:t>
            </a:r>
            <a:r>
              <a:rPr lang="fr-FR" sz="1400" dirty="0"/>
              <a:t> </a:t>
            </a:r>
            <a:r>
              <a:rPr lang="fr-FR" sz="1400" dirty="0" err="1"/>
              <a:t>shape</a:t>
            </a:r>
            <a:r>
              <a:rPr lang="fr-FR" sz="1400" dirty="0"/>
              <a:t>. The </a:t>
            </a:r>
            <a:r>
              <a:rPr lang="fr-FR" sz="1400" dirty="0" err="1"/>
              <a:t>whole</a:t>
            </a:r>
            <a:r>
              <a:rPr lang="fr-FR" sz="1400" dirty="0"/>
              <a:t> </a:t>
            </a:r>
            <a:r>
              <a:rPr lang="fr-FR" sz="1400" dirty="0" err="1"/>
              <a:t>complex</a:t>
            </a:r>
            <a:r>
              <a:rPr lang="fr-FR" sz="1400" dirty="0"/>
              <a:t> </a:t>
            </a:r>
            <a:r>
              <a:rPr lang="fr-FR" sz="1400" dirty="0" err="1"/>
              <a:t>flexes</a:t>
            </a:r>
            <a:r>
              <a:rPr lang="fr-FR" sz="1400" dirty="0"/>
              <a:t> as </a:t>
            </a:r>
            <a:r>
              <a:rPr lang="fr-FR" sz="1400" dirty="0" err="1"/>
              <a:t>different</a:t>
            </a:r>
            <a:r>
              <a:rPr lang="fr-FR" sz="1400" dirty="0"/>
              <a:t> </a:t>
            </a:r>
            <a:r>
              <a:rPr lang="fr-FR" sz="1400" dirty="0" err="1"/>
              <a:t>molecules</a:t>
            </a:r>
            <a:r>
              <a:rPr lang="fr-FR" sz="1400" dirty="0"/>
              <a:t> </a:t>
            </a:r>
            <a:r>
              <a:rPr lang="fr-FR" sz="1400" dirty="0" err="1"/>
              <a:t>bind</a:t>
            </a:r>
            <a:r>
              <a:rPr lang="fr-FR" sz="1400" dirty="0"/>
              <a:t>. The active site </a:t>
            </a:r>
            <a:r>
              <a:rPr lang="fr-FR" sz="1400" dirty="0" err="1"/>
              <a:t>is</a:t>
            </a:r>
            <a:r>
              <a:rPr lang="fr-FR" sz="1400" dirty="0"/>
              <a:t> </a:t>
            </a:r>
            <a:r>
              <a:rPr lang="fr-FR" sz="1400" dirty="0" err="1"/>
              <a:t>shown</a:t>
            </a:r>
            <a:r>
              <a:rPr lang="fr-FR" sz="1400" dirty="0"/>
              <a:t> </a:t>
            </a:r>
            <a:r>
              <a:rPr lang="fr-FR" sz="1400" dirty="0" err="1"/>
              <a:t>near</a:t>
            </a:r>
            <a:r>
              <a:rPr lang="fr-FR" sz="1400" dirty="0"/>
              <a:t> the top and </a:t>
            </a:r>
            <a:r>
              <a:rPr lang="fr-FR" sz="1400" dirty="0" err="1"/>
              <a:t>bottom</a:t>
            </a:r>
            <a:r>
              <a:rPr lang="fr-FR" sz="1400" dirty="0"/>
              <a:t> </a:t>
            </a:r>
            <a:r>
              <a:rPr lang="fr-FR" sz="1400" dirty="0" err="1"/>
              <a:t>here</a:t>
            </a:r>
            <a:r>
              <a:rPr lang="fr-FR" sz="1400" dirty="0"/>
              <a:t>, and a </a:t>
            </a:r>
            <a:r>
              <a:rPr lang="fr-FR" sz="1400" dirty="0" err="1"/>
              <a:t>separate</a:t>
            </a:r>
            <a:r>
              <a:rPr lang="fr-FR" sz="1400" dirty="0"/>
              <a:t> </a:t>
            </a:r>
            <a:r>
              <a:rPr lang="fr-FR" sz="1400" dirty="0" err="1"/>
              <a:t>regulatory</a:t>
            </a:r>
            <a:r>
              <a:rPr lang="fr-FR" sz="1400" dirty="0"/>
              <a:t> site </a:t>
            </a:r>
            <a:r>
              <a:rPr lang="fr-FR" sz="1400" dirty="0" err="1"/>
              <a:t>is</a:t>
            </a:r>
            <a:r>
              <a:rPr lang="fr-FR" sz="1400" dirty="0"/>
              <a:t> more </a:t>
            </a:r>
            <a:r>
              <a:rPr lang="fr-FR" sz="1400" dirty="0" err="1"/>
              <a:t>towards</a:t>
            </a:r>
            <a:r>
              <a:rPr lang="fr-FR" sz="1400" dirty="0"/>
              <a:t> the center. The </a:t>
            </a:r>
            <a:r>
              <a:rPr lang="fr-FR" sz="1400" dirty="0" err="1"/>
              <a:t>bacterial</a:t>
            </a:r>
            <a:r>
              <a:rPr lang="fr-FR" sz="1400" dirty="0"/>
              <a:t> structure (</a:t>
            </a:r>
            <a:r>
              <a:rPr lang="fr-FR" sz="1400" dirty="0" err="1"/>
              <a:t>shown</a:t>
            </a:r>
            <a:r>
              <a:rPr lang="fr-FR" sz="1400" dirty="0"/>
              <a:t> on top </a:t>
            </a:r>
            <a:r>
              <a:rPr lang="fr-FR" sz="1400" dirty="0" err="1"/>
              <a:t>left</a:t>
            </a:r>
            <a:r>
              <a:rPr lang="fr-FR" sz="1400" dirty="0"/>
              <a:t>) </a:t>
            </a:r>
            <a:r>
              <a:rPr lang="fr-FR" sz="1400" dirty="0" err="1"/>
              <a:t>is</a:t>
            </a:r>
            <a:r>
              <a:rPr lang="fr-FR" sz="1400" dirty="0"/>
              <a:t> in the inactive state. The </a:t>
            </a:r>
            <a:r>
              <a:rPr lang="fr-FR" sz="1400" dirty="0" err="1"/>
              <a:t>yeast</a:t>
            </a:r>
            <a:r>
              <a:rPr lang="fr-FR" sz="1400" dirty="0"/>
              <a:t> structure (on the right)has a </a:t>
            </a:r>
            <a:r>
              <a:rPr lang="fr-FR" sz="1400" dirty="0" err="1"/>
              <a:t>molecule</a:t>
            </a:r>
            <a:r>
              <a:rPr lang="fr-FR" sz="1400" dirty="0"/>
              <a:t> </a:t>
            </a:r>
            <a:r>
              <a:rPr lang="fr-FR" sz="1400" dirty="0" err="1"/>
              <a:t>bound</a:t>
            </a:r>
            <a:r>
              <a:rPr lang="fr-FR" sz="1400" dirty="0"/>
              <a:t> in the </a:t>
            </a:r>
            <a:r>
              <a:rPr lang="fr-FR" sz="1400" dirty="0" err="1"/>
              <a:t>regulatory</a:t>
            </a:r>
            <a:r>
              <a:rPr lang="fr-FR" sz="1400" dirty="0"/>
              <a:t> site, </a:t>
            </a:r>
            <a:r>
              <a:rPr lang="fr-FR" sz="1400" dirty="0" err="1"/>
              <a:t>shown</a:t>
            </a:r>
            <a:r>
              <a:rPr lang="fr-FR" sz="1400" dirty="0"/>
              <a:t> in magenta, and has </a:t>
            </a:r>
            <a:r>
              <a:rPr lang="fr-FR" sz="1400" dirty="0" err="1"/>
              <a:t>flexed</a:t>
            </a:r>
            <a:r>
              <a:rPr lang="fr-FR" sz="1400" dirty="0"/>
              <a:t> </a:t>
            </a:r>
            <a:r>
              <a:rPr lang="fr-FR" sz="1400" dirty="0" err="1"/>
              <a:t>into</a:t>
            </a:r>
            <a:r>
              <a:rPr lang="fr-FR" sz="1400" dirty="0"/>
              <a:t> the active </a:t>
            </a:r>
            <a:r>
              <a:rPr lang="fr-FR" sz="1400" dirty="0" err="1"/>
              <a:t>shape</a:t>
            </a:r>
            <a:r>
              <a:rPr lang="fr-FR" sz="1400" dirty="0"/>
              <a:t>. The active site </a:t>
            </a:r>
            <a:r>
              <a:rPr lang="fr-FR" sz="1400" dirty="0" err="1"/>
              <a:t>contains</a:t>
            </a:r>
            <a:r>
              <a:rPr lang="fr-FR" sz="1400" dirty="0"/>
              <a:t> </a:t>
            </a:r>
            <a:r>
              <a:rPr lang="fr-FR" sz="1400" dirty="0" err="1"/>
              <a:t>two</a:t>
            </a:r>
            <a:r>
              <a:rPr lang="fr-FR" sz="1400" dirty="0"/>
              <a:t> </a:t>
            </a:r>
            <a:r>
              <a:rPr lang="fr-FR" sz="1400" dirty="0" err="1"/>
              <a:t>metal</a:t>
            </a:r>
            <a:r>
              <a:rPr lang="fr-FR" sz="1400" dirty="0"/>
              <a:t> ions, a potassium ion and a </a:t>
            </a:r>
            <a:r>
              <a:rPr lang="fr-FR" sz="1400" dirty="0" err="1"/>
              <a:t>manganese</a:t>
            </a:r>
            <a:r>
              <a:rPr lang="fr-FR" sz="1400" dirty="0"/>
              <a:t> ion </a:t>
            </a:r>
            <a:r>
              <a:rPr lang="fr-FR" sz="1400" dirty="0" err="1"/>
              <a:t>shown</a:t>
            </a:r>
            <a:r>
              <a:rPr lang="fr-FR" sz="1400" dirty="0"/>
              <a:t> </a:t>
            </a:r>
            <a:r>
              <a:rPr lang="fr-FR" sz="1400" dirty="0" err="1"/>
              <a:t>here</a:t>
            </a:r>
            <a:r>
              <a:rPr lang="fr-FR" sz="1400" dirty="0"/>
              <a:t> in green, </a:t>
            </a:r>
            <a:r>
              <a:rPr lang="fr-FR" sz="1400" dirty="0" err="1"/>
              <a:t>that</a:t>
            </a:r>
            <a:r>
              <a:rPr lang="fr-FR" sz="1400" dirty="0"/>
              <a:t> </a:t>
            </a:r>
            <a:r>
              <a:rPr lang="fr-FR" sz="1400" dirty="0" err="1"/>
              <a:t>assist</a:t>
            </a:r>
            <a:r>
              <a:rPr lang="fr-FR" sz="1400" dirty="0"/>
              <a:t> </a:t>
            </a:r>
            <a:r>
              <a:rPr lang="fr-FR" sz="1400" dirty="0" err="1"/>
              <a:t>with</a:t>
            </a:r>
            <a:r>
              <a:rPr lang="fr-FR" sz="1400" dirty="0"/>
              <a:t> the </a:t>
            </a:r>
            <a:r>
              <a:rPr lang="fr-FR" sz="1400" dirty="0" err="1"/>
              <a:t>reaction</a:t>
            </a:r>
            <a:r>
              <a:rPr lang="fr-FR" sz="14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5829047" y="905792"/>
            <a:ext cx="29933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400" dirty="0"/>
              <a:t>In the last </a:t>
            </a:r>
            <a:r>
              <a:rPr lang="fr-FR" sz="1400" dirty="0" err="1"/>
              <a:t>step</a:t>
            </a:r>
            <a:r>
              <a:rPr lang="fr-FR" sz="1400" dirty="0"/>
              <a:t> of </a:t>
            </a:r>
            <a:r>
              <a:rPr lang="fr-FR" sz="1400" dirty="0" err="1"/>
              <a:t>glycolysis</a:t>
            </a:r>
            <a:r>
              <a:rPr lang="fr-FR" sz="1400" dirty="0"/>
              <a:t>, the </a:t>
            </a:r>
            <a:r>
              <a:rPr lang="fr-FR" sz="1400" dirty="0" err="1"/>
              <a:t>cell</a:t>
            </a:r>
            <a:r>
              <a:rPr lang="fr-FR" sz="1400" dirty="0"/>
              <a:t> </a:t>
            </a:r>
            <a:r>
              <a:rPr lang="fr-FR" sz="1400" dirty="0" err="1"/>
              <a:t>is</a:t>
            </a:r>
            <a:r>
              <a:rPr lang="fr-FR" sz="1400" dirty="0"/>
              <a:t> </a:t>
            </a:r>
            <a:r>
              <a:rPr lang="fr-FR" sz="1400" dirty="0" err="1"/>
              <a:t>finally</a:t>
            </a:r>
            <a:r>
              <a:rPr lang="fr-FR" sz="1400" dirty="0"/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ready</a:t>
            </a:r>
            <a:r>
              <a:rPr lang="fr-FR" sz="1400" b="1" dirty="0">
                <a:solidFill>
                  <a:srgbClr val="C00000"/>
                </a:solidFill>
              </a:rPr>
              <a:t> to </a:t>
            </a:r>
            <a:r>
              <a:rPr lang="fr-FR" sz="1400" b="1" dirty="0" err="1">
                <a:solidFill>
                  <a:srgbClr val="C00000"/>
                </a:solidFill>
              </a:rPr>
              <a:t>make</a:t>
            </a:r>
            <a:r>
              <a:rPr lang="fr-FR" sz="1400" b="1" dirty="0">
                <a:solidFill>
                  <a:srgbClr val="C00000"/>
                </a:solidFill>
              </a:rPr>
              <a:t> a net gain in ATP production.</a:t>
            </a:r>
            <a:r>
              <a:rPr lang="fr-FR" sz="1400" dirty="0"/>
              <a:t> Pyruvate kinase </a:t>
            </a:r>
            <a:r>
              <a:rPr lang="fr-FR" sz="1400" dirty="0" err="1"/>
              <a:t>removes</a:t>
            </a:r>
            <a:r>
              <a:rPr lang="fr-FR" sz="1400" dirty="0"/>
              <a:t> the </a:t>
            </a:r>
            <a:r>
              <a:rPr lang="fr-FR" sz="1400" dirty="0" err="1"/>
              <a:t>remaining</a:t>
            </a:r>
            <a:r>
              <a:rPr lang="fr-FR" sz="1400" dirty="0"/>
              <a:t> phosphates and places </a:t>
            </a:r>
            <a:r>
              <a:rPr lang="fr-FR" sz="1400" dirty="0" err="1"/>
              <a:t>them</a:t>
            </a:r>
            <a:r>
              <a:rPr lang="fr-FR" sz="1400" dirty="0"/>
              <a:t> on ADP, to </a:t>
            </a:r>
            <a:r>
              <a:rPr lang="fr-FR" sz="1400" dirty="0" err="1"/>
              <a:t>create</a:t>
            </a:r>
            <a:r>
              <a:rPr lang="fr-FR" sz="1400" dirty="0"/>
              <a:t> new ATP </a:t>
            </a:r>
            <a:r>
              <a:rPr lang="fr-FR" sz="1400" dirty="0" err="1"/>
              <a:t>molecules</a:t>
            </a:r>
            <a:r>
              <a:rPr lang="fr-FR" sz="1400" dirty="0"/>
              <a:t>. </a:t>
            </a:r>
            <a:r>
              <a:rPr lang="fr-FR" sz="1400" b="1" dirty="0">
                <a:solidFill>
                  <a:srgbClr val="C00000"/>
                </a:solidFill>
              </a:rPr>
              <a:t>This </a:t>
            </a:r>
            <a:r>
              <a:rPr lang="fr-FR" sz="1400" b="1" dirty="0" err="1">
                <a:solidFill>
                  <a:srgbClr val="C00000"/>
                </a:solidFill>
              </a:rPr>
              <a:t>allows</a:t>
            </a:r>
            <a:r>
              <a:rPr lang="fr-FR" sz="1400" b="1" dirty="0">
                <a:solidFill>
                  <a:srgbClr val="C00000"/>
                </a:solidFill>
              </a:rPr>
              <a:t> the </a:t>
            </a:r>
            <a:r>
              <a:rPr lang="fr-FR" sz="1400" b="1" dirty="0" err="1">
                <a:solidFill>
                  <a:srgbClr val="C00000"/>
                </a:solidFill>
              </a:rPr>
              <a:t>unstable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little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sugar</a:t>
            </a:r>
            <a:r>
              <a:rPr lang="fr-FR" sz="1400" b="1" dirty="0">
                <a:solidFill>
                  <a:srgbClr val="C00000"/>
                </a:solidFill>
              </a:rPr>
              <a:t> fragments to </a:t>
            </a:r>
            <a:r>
              <a:rPr lang="fr-FR" sz="1400" b="1" dirty="0" err="1">
                <a:solidFill>
                  <a:srgbClr val="C00000"/>
                </a:solidFill>
              </a:rPr>
              <a:t>rearrange</a:t>
            </a:r>
            <a:r>
              <a:rPr lang="fr-FR" sz="1400" b="1" dirty="0">
                <a:solidFill>
                  <a:srgbClr val="C00000"/>
                </a:solidFill>
              </a:rPr>
              <a:t> </a:t>
            </a:r>
            <a:r>
              <a:rPr lang="fr-FR" sz="1400" b="1" dirty="0" err="1">
                <a:solidFill>
                  <a:srgbClr val="C00000"/>
                </a:solidFill>
              </a:rPr>
              <a:t>into</a:t>
            </a:r>
            <a:r>
              <a:rPr lang="fr-FR" sz="1400" b="1" dirty="0">
                <a:solidFill>
                  <a:srgbClr val="C00000"/>
                </a:solidFill>
              </a:rPr>
              <a:t> stable pyruvate </a:t>
            </a:r>
            <a:r>
              <a:rPr lang="fr-FR" sz="1400" b="1" dirty="0" err="1">
                <a:solidFill>
                  <a:srgbClr val="C00000"/>
                </a:solidFill>
              </a:rPr>
              <a:t>molecules</a:t>
            </a:r>
            <a:r>
              <a:rPr lang="fr-FR" sz="1400" b="1" dirty="0">
                <a:solidFill>
                  <a:srgbClr val="C00000"/>
                </a:solidFill>
              </a:rPr>
              <a:t>. 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53011447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à coins arrondis 34"/>
          <p:cNvSpPr/>
          <p:nvPr/>
        </p:nvSpPr>
        <p:spPr>
          <a:xfrm>
            <a:off x="3888565" y="3238418"/>
            <a:ext cx="2221546" cy="10156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 cmpd="sng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à coins arrondis 33"/>
          <p:cNvSpPr/>
          <p:nvPr/>
        </p:nvSpPr>
        <p:spPr>
          <a:xfrm>
            <a:off x="1377612" y="3228727"/>
            <a:ext cx="2121259" cy="10156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 cmpd="sng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à coins arrondis 26"/>
          <p:cNvSpPr/>
          <p:nvPr/>
        </p:nvSpPr>
        <p:spPr>
          <a:xfrm>
            <a:off x="803049" y="998092"/>
            <a:ext cx="850200" cy="1767991"/>
          </a:xfrm>
          <a:prstGeom prst="roundRect">
            <a:avLst/>
          </a:prstGeom>
          <a:noFill/>
          <a:ln w="28575" cmpd="sng">
            <a:solidFill>
              <a:srgbClr val="98480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541" y="1187652"/>
            <a:ext cx="677681" cy="142436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4425" y="1475544"/>
            <a:ext cx="934447" cy="84857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6336" y="1399726"/>
            <a:ext cx="853289" cy="92439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6"/>
          <a:srcRect r="51716"/>
          <a:stretch/>
        </p:blipFill>
        <p:spPr>
          <a:xfrm>
            <a:off x="6831023" y="1334930"/>
            <a:ext cx="932565" cy="100128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7"/>
          <a:srcRect b="58133"/>
          <a:stretch/>
        </p:blipFill>
        <p:spPr>
          <a:xfrm>
            <a:off x="7763588" y="1486471"/>
            <a:ext cx="882821" cy="58530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8"/>
          <a:srcRect r="43116"/>
          <a:stretch/>
        </p:blipFill>
        <p:spPr>
          <a:xfrm>
            <a:off x="7169237" y="2710062"/>
            <a:ext cx="1015121" cy="102334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9"/>
          <a:srcRect l="47709"/>
          <a:stretch/>
        </p:blipFill>
        <p:spPr>
          <a:xfrm>
            <a:off x="7397774" y="3929640"/>
            <a:ext cx="731628" cy="93092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10"/>
          <a:srcRect r="38743"/>
          <a:stretch/>
        </p:blipFill>
        <p:spPr>
          <a:xfrm>
            <a:off x="4526336" y="5296259"/>
            <a:ext cx="1083971" cy="96494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73416" y="5205315"/>
            <a:ext cx="980343" cy="79717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12"/>
          <a:srcRect l="45744"/>
          <a:stretch/>
        </p:blipFill>
        <p:spPr>
          <a:xfrm>
            <a:off x="1127108" y="5016794"/>
            <a:ext cx="1362613" cy="169257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50562" y="1738201"/>
            <a:ext cx="8572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/>
              <a:t>Glucose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76411" y="1730557"/>
            <a:ext cx="11796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/>
              <a:t>Glucose</a:t>
            </a:r>
            <a:r>
              <a:rPr lang="fr-FR" sz="1600" b="1" dirty="0">
                <a:solidFill>
                  <a:srgbClr val="C00000"/>
                </a:solidFill>
              </a:rPr>
              <a:t> 6-P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393559" y="1685665"/>
            <a:ext cx="12367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</a:rPr>
              <a:t>Fructose</a:t>
            </a:r>
            <a:r>
              <a:rPr lang="fr-FR" sz="1600" b="1" dirty="0">
                <a:solidFill>
                  <a:srgbClr val="000000"/>
                </a:solidFill>
              </a:rPr>
              <a:t> 6-P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269220" y="1672827"/>
            <a:ext cx="16359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/>
              <a:t>Fructose</a:t>
            </a:r>
            <a:r>
              <a:rPr lang="fr-FR" sz="1600" b="1" dirty="0">
                <a:solidFill>
                  <a:srgbClr val="C00000"/>
                </a:solidFill>
              </a:rPr>
              <a:t> 1,</a:t>
            </a:r>
            <a:r>
              <a:rPr lang="fr-FR" sz="1600" b="1" dirty="0"/>
              <a:t>6-</a:t>
            </a:r>
            <a:r>
              <a:rPr lang="fr-FR" sz="1600" b="1" dirty="0">
                <a:solidFill>
                  <a:srgbClr val="C00000"/>
                </a:solidFill>
              </a:rPr>
              <a:t>bis</a:t>
            </a:r>
            <a:r>
              <a:rPr lang="fr-FR" sz="1600" b="1" dirty="0">
                <a:solidFill>
                  <a:srgbClr val="000000"/>
                </a:solidFill>
              </a:rPr>
              <a:t>P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13155" y="2371508"/>
            <a:ext cx="19836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</a:rPr>
              <a:t>2 </a:t>
            </a:r>
            <a:r>
              <a:rPr lang="fr-FR" sz="1600" b="1" dirty="0" err="1">
                <a:solidFill>
                  <a:srgbClr val="C00000"/>
                </a:solidFill>
              </a:rPr>
              <a:t>Glyceraldéhyde</a:t>
            </a:r>
            <a:r>
              <a:rPr lang="fr-FR" sz="1600" b="1" dirty="0">
                <a:solidFill>
                  <a:srgbClr val="C00000"/>
                </a:solidFill>
              </a:rPr>
              <a:t> </a:t>
            </a:r>
            <a:r>
              <a:rPr lang="fr-FR" sz="1600" b="1" dirty="0"/>
              <a:t>-3</a:t>
            </a:r>
            <a:r>
              <a:rPr lang="fr-FR" sz="1600" b="1" dirty="0">
                <a:solidFill>
                  <a:srgbClr val="000000"/>
                </a:solidFill>
              </a:rPr>
              <a:t>P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11342" y="3746250"/>
            <a:ext cx="23519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</a:rPr>
              <a:t>2 1,</a:t>
            </a:r>
            <a:r>
              <a:rPr lang="fr-FR" sz="1600" b="1" dirty="0">
                <a:solidFill>
                  <a:srgbClr val="000000"/>
                </a:solidFill>
              </a:rPr>
              <a:t>3-</a:t>
            </a:r>
            <a:r>
              <a:rPr lang="fr-FR" sz="1600" b="1" dirty="0">
                <a:solidFill>
                  <a:srgbClr val="C00000"/>
                </a:solidFill>
              </a:rPr>
              <a:t>Bi</a:t>
            </a:r>
            <a:r>
              <a:rPr lang="fr-FR" sz="1600" b="1" dirty="0">
                <a:solidFill>
                  <a:srgbClr val="000000"/>
                </a:solidFill>
              </a:rPr>
              <a:t>phosphoglycer</a:t>
            </a:r>
            <a:r>
              <a:rPr lang="fr-FR" sz="1600" b="1" dirty="0">
                <a:solidFill>
                  <a:srgbClr val="C00000"/>
                </a:solidFill>
              </a:rPr>
              <a:t>ate</a:t>
            </a:r>
            <a:endParaRPr lang="fr-FR" sz="1600" b="1" dirty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831023" y="4866761"/>
            <a:ext cx="20313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</a:rPr>
              <a:t>2 3-phospho</a:t>
            </a:r>
            <a:r>
              <a:rPr lang="fr-FR" sz="1600" b="1" dirty="0">
                <a:solidFill>
                  <a:srgbClr val="000000"/>
                </a:solidFill>
              </a:rPr>
              <a:t>glycer</a:t>
            </a:r>
            <a:r>
              <a:rPr lang="fr-FR" sz="1600" b="1" dirty="0"/>
              <a:t>ate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66385" y="5524528"/>
            <a:ext cx="20313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</a:rPr>
              <a:t>2 2</a:t>
            </a:r>
            <a:r>
              <a:rPr lang="fr-FR" sz="1600" b="1" dirty="0">
                <a:solidFill>
                  <a:srgbClr val="000000"/>
                </a:solidFill>
              </a:rPr>
              <a:t>-phosphoglycer</a:t>
            </a:r>
            <a:r>
              <a:rPr lang="fr-FR" sz="1600" b="1" dirty="0"/>
              <a:t>ate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549919" y="5589239"/>
            <a:ext cx="22151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2 </a:t>
            </a:r>
            <a:r>
              <a:rPr lang="fr-FR" sz="1600" b="1" dirty="0" err="1">
                <a:solidFill>
                  <a:srgbClr val="000000"/>
                </a:solidFill>
              </a:rPr>
              <a:t>phospho</a:t>
            </a:r>
            <a:r>
              <a:rPr lang="fr-FR" sz="1600" b="1" dirty="0" err="1">
                <a:solidFill>
                  <a:srgbClr val="C00000"/>
                </a:solidFill>
              </a:rPr>
              <a:t>énolpyruvate</a:t>
            </a:r>
            <a:endParaRPr lang="fr-FR" sz="1600" b="1" dirty="0">
              <a:solidFill>
                <a:srgbClr val="C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309207" y="4596874"/>
            <a:ext cx="12123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2 pyruvate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692627" y="425992"/>
            <a:ext cx="55720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i="1" dirty="0">
                <a:solidFill>
                  <a:schemeClr val="accent1">
                    <a:lumMod val="75000"/>
                  </a:schemeClr>
                </a:solidFill>
              </a:rPr>
              <a:t>Harmonisation des besoins de la cellule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700041" y="633957"/>
            <a:ext cx="58434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i="1" dirty="0">
                <a:solidFill>
                  <a:schemeClr val="accent1">
                    <a:lumMod val="75000"/>
                  </a:schemeClr>
                </a:solidFill>
              </a:rPr>
              <a:t>Site de ctrl = </a:t>
            </a:r>
            <a:r>
              <a:rPr lang="fr-FR" b="1" i="1" dirty="0" err="1">
                <a:solidFill>
                  <a:schemeClr val="accent1">
                    <a:lumMod val="75000"/>
                  </a:schemeClr>
                </a:solidFill>
              </a:rPr>
              <a:t>Enz</a:t>
            </a:r>
            <a:r>
              <a:rPr lang="fr-FR" b="1" i="1" dirty="0">
                <a:solidFill>
                  <a:schemeClr val="accent1">
                    <a:lumMod val="75000"/>
                  </a:schemeClr>
                </a:solidFill>
              </a:rPr>
              <a:t> catalysant des </a:t>
            </a:r>
            <a:r>
              <a:rPr lang="fr-FR" b="1" i="1" dirty="0" err="1">
                <a:solidFill>
                  <a:schemeClr val="accent1">
                    <a:lumMod val="75000"/>
                  </a:schemeClr>
                </a:solidFill>
              </a:rPr>
              <a:t>réact°s</a:t>
            </a:r>
            <a:r>
              <a:rPr lang="fr-FR" b="1" i="1" dirty="0">
                <a:solidFill>
                  <a:schemeClr val="accent1">
                    <a:lumMod val="75000"/>
                  </a:schemeClr>
                </a:solidFill>
              </a:rPr>
              <a:t> irréversibles</a:t>
            </a: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302367" y="84890"/>
            <a:ext cx="38951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rgbClr val="953735"/>
                </a:solidFill>
                <a:latin typeface="Calibri" charset="0"/>
                <a:cs typeface="Calibri" charset="0"/>
              </a:rPr>
              <a:t>VI. Régulation de la glycolyse</a:t>
            </a:r>
          </a:p>
        </p:txBody>
      </p:sp>
      <p:sp>
        <p:nvSpPr>
          <p:cNvPr id="28" name="Rectangle à coins arrondis 27"/>
          <p:cNvSpPr/>
          <p:nvPr/>
        </p:nvSpPr>
        <p:spPr>
          <a:xfrm>
            <a:off x="4526336" y="1262349"/>
            <a:ext cx="850200" cy="1183856"/>
          </a:xfrm>
          <a:prstGeom prst="roundRect">
            <a:avLst/>
          </a:prstGeom>
          <a:noFill/>
          <a:ln w="28575" cmpd="sng">
            <a:solidFill>
              <a:srgbClr val="98480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à coins arrondis 28"/>
          <p:cNvSpPr/>
          <p:nvPr/>
        </p:nvSpPr>
        <p:spPr>
          <a:xfrm>
            <a:off x="1051311" y="4979086"/>
            <a:ext cx="1438410" cy="1767991"/>
          </a:xfrm>
          <a:prstGeom prst="roundRect">
            <a:avLst/>
          </a:prstGeom>
          <a:noFill/>
          <a:ln w="28575" cmpd="sng">
            <a:solidFill>
              <a:srgbClr val="98480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/>
          <p:cNvSpPr/>
          <p:nvPr/>
        </p:nvSpPr>
        <p:spPr>
          <a:xfrm>
            <a:off x="1377613" y="3598060"/>
            <a:ext cx="21933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/>
              <a:t>Glc</a:t>
            </a:r>
            <a:r>
              <a:rPr lang="fr-FR" dirty="0"/>
              <a:t> 6-P, ATP, citrate</a:t>
            </a:r>
          </a:p>
          <a:p>
            <a:r>
              <a:rPr lang="fr-FR" dirty="0"/>
              <a:t>signaux de richesse 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646712" y="3228728"/>
            <a:ext cx="1687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>
                <a:solidFill>
                  <a:srgbClr val="376092"/>
                </a:solidFill>
              </a:rPr>
              <a:t>frein glycolyse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906295" y="3598060"/>
            <a:ext cx="2342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fructose 2,6 di-P, AMP</a:t>
            </a:r>
          </a:p>
          <a:p>
            <a:r>
              <a:rPr lang="fr-FR" dirty="0"/>
              <a:t>signaux de pauvreté E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888565" y="3228728"/>
            <a:ext cx="24790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i="1" dirty="0">
                <a:solidFill>
                  <a:srgbClr val="376092"/>
                </a:solidFill>
              </a:rPr>
              <a:t>Stimulation  glycolyse</a:t>
            </a:r>
          </a:p>
        </p:txBody>
      </p:sp>
    </p:spTree>
    <p:extLst>
      <p:ext uri="{BB962C8B-B14F-4D97-AF65-F5344CB8AC3E}">
        <p14:creationId xmlns:p14="http://schemas.microsoft.com/office/powerpoint/2010/main" val="167840692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48035" y="4522929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2151104" y="4285286"/>
            <a:ext cx="2184200" cy="481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60"/>
              </a:lnSpc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Lactate 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deshydrogénase</a:t>
            </a:r>
            <a:endParaRPr lang="fr-FR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192096" y="691227"/>
            <a:ext cx="65937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I. Régénération du pool de NAD</a:t>
            </a:r>
            <a:r>
              <a:rPr lang="fr-FR" sz="2000" b="1" baseline="30000" dirty="0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+</a:t>
            </a:r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 cellulaire 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4527011" y="3560129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4239684" y="3326429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</a:t>
            </a:r>
          </a:p>
        </p:txBody>
      </p:sp>
      <p:grpSp>
        <p:nvGrpSpPr>
          <p:cNvPr id="40" name="Groupe 208"/>
          <p:cNvGrpSpPr/>
          <p:nvPr/>
        </p:nvGrpSpPr>
        <p:grpSpPr>
          <a:xfrm rot="13207723" flipH="1">
            <a:off x="4480523" y="3610019"/>
            <a:ext cx="144242" cy="49761"/>
            <a:chOff x="1394900" y="3630526"/>
            <a:chExt cx="180242" cy="49761"/>
          </a:xfrm>
        </p:grpSpPr>
        <p:cxnSp>
          <p:nvCxnSpPr>
            <p:cNvPr id="41" name="Connecteur droit 40"/>
            <p:cNvCxnSpPr/>
            <p:nvPr/>
          </p:nvCxnSpPr>
          <p:spPr bwMode="auto">
            <a:xfrm rot="10800000">
              <a:off x="1394900" y="3630526"/>
              <a:ext cx="180000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Connecteur droit 41"/>
            <p:cNvCxnSpPr/>
            <p:nvPr/>
          </p:nvCxnSpPr>
          <p:spPr bwMode="auto">
            <a:xfrm rot="10800000">
              <a:off x="1395142" y="3680286"/>
              <a:ext cx="180000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3" name="ZoneTexte 42"/>
          <p:cNvSpPr txBox="1"/>
          <p:nvPr/>
        </p:nvSpPr>
        <p:spPr>
          <a:xfrm>
            <a:off x="4812851" y="3329050"/>
            <a:ext cx="4528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OH</a:t>
            </a:r>
          </a:p>
        </p:txBody>
      </p:sp>
      <p:cxnSp>
        <p:nvCxnSpPr>
          <p:cNvPr id="44" name="Connecteur droit 43"/>
          <p:cNvCxnSpPr/>
          <p:nvPr/>
        </p:nvCxnSpPr>
        <p:spPr bwMode="auto">
          <a:xfrm rot="5400000">
            <a:off x="4567305" y="3955065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Connecteur droit 45"/>
          <p:cNvCxnSpPr/>
          <p:nvPr/>
        </p:nvCxnSpPr>
        <p:spPr bwMode="auto">
          <a:xfrm rot="10800000">
            <a:off x="4756932" y="4161218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ZoneTexte 47"/>
          <p:cNvSpPr txBox="1"/>
          <p:nvPr/>
        </p:nvSpPr>
        <p:spPr>
          <a:xfrm>
            <a:off x="4537769" y="3971409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cxnSp>
        <p:nvCxnSpPr>
          <p:cNvPr id="49" name="Connecteur droit 48"/>
          <p:cNvCxnSpPr/>
          <p:nvPr/>
        </p:nvCxnSpPr>
        <p:spPr bwMode="auto">
          <a:xfrm rot="5400000">
            <a:off x="4573908" y="4358985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0" name="Rectangle 49"/>
          <p:cNvSpPr/>
          <p:nvPr/>
        </p:nvSpPr>
        <p:spPr>
          <a:xfrm>
            <a:off x="4532393" y="4397311"/>
            <a:ext cx="4924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CH</a:t>
            </a:r>
            <a:r>
              <a:rPr lang="fr-FR" sz="1600" b="1" baseline="-25000" dirty="0">
                <a:latin typeface="Calibri" pitchFamily="34" charset="0"/>
                <a:cs typeface="Calibri" pitchFamily="34" charset="0"/>
              </a:rPr>
              <a:t>3</a:t>
            </a:r>
            <a:endParaRPr lang="fr-FR" sz="1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453234" y="3690734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458754" y="4119614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cxnSp>
        <p:nvCxnSpPr>
          <p:cNvPr id="53" name="Connecteur droit 52"/>
          <p:cNvCxnSpPr/>
          <p:nvPr/>
        </p:nvCxnSpPr>
        <p:spPr bwMode="auto">
          <a:xfrm rot="19192277">
            <a:off x="4746600" y="3615938"/>
            <a:ext cx="144048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6" name="Rectangle 55"/>
          <p:cNvSpPr/>
          <p:nvPr/>
        </p:nvSpPr>
        <p:spPr>
          <a:xfrm>
            <a:off x="4908255" y="3975810"/>
            <a:ext cx="4528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O</a:t>
            </a:r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</a:t>
            </a:r>
          </a:p>
        </p:txBody>
      </p:sp>
      <p:sp>
        <p:nvSpPr>
          <p:cNvPr id="217" name="Rectangle 216"/>
          <p:cNvSpPr/>
          <p:nvPr/>
        </p:nvSpPr>
        <p:spPr>
          <a:xfrm>
            <a:off x="519259" y="4554106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218" name="ZoneTexte 217"/>
          <p:cNvSpPr txBox="1"/>
          <p:nvPr/>
        </p:nvSpPr>
        <p:spPr>
          <a:xfrm>
            <a:off x="598235" y="3591306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sp>
        <p:nvSpPr>
          <p:cNvPr id="219" name="ZoneTexte 218"/>
          <p:cNvSpPr txBox="1"/>
          <p:nvPr/>
        </p:nvSpPr>
        <p:spPr>
          <a:xfrm>
            <a:off x="310908" y="3357606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</a:t>
            </a:r>
          </a:p>
        </p:txBody>
      </p:sp>
      <p:grpSp>
        <p:nvGrpSpPr>
          <p:cNvPr id="220" name="Groupe 208"/>
          <p:cNvGrpSpPr/>
          <p:nvPr/>
        </p:nvGrpSpPr>
        <p:grpSpPr>
          <a:xfrm rot="13207723" flipH="1">
            <a:off x="551747" y="3641196"/>
            <a:ext cx="144242" cy="49761"/>
            <a:chOff x="1394900" y="3630526"/>
            <a:chExt cx="180242" cy="49761"/>
          </a:xfrm>
        </p:grpSpPr>
        <p:cxnSp>
          <p:nvCxnSpPr>
            <p:cNvPr id="221" name="Connecteur droit 220"/>
            <p:cNvCxnSpPr/>
            <p:nvPr/>
          </p:nvCxnSpPr>
          <p:spPr bwMode="auto">
            <a:xfrm rot="10800000">
              <a:off x="1394900" y="3630526"/>
              <a:ext cx="180000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2" name="Connecteur droit 221"/>
            <p:cNvCxnSpPr/>
            <p:nvPr/>
          </p:nvCxnSpPr>
          <p:spPr bwMode="auto">
            <a:xfrm rot="10800000">
              <a:off x="1395142" y="3680286"/>
              <a:ext cx="180000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23" name="ZoneTexte 222"/>
          <p:cNvSpPr txBox="1"/>
          <p:nvPr/>
        </p:nvSpPr>
        <p:spPr>
          <a:xfrm>
            <a:off x="884075" y="3360227"/>
            <a:ext cx="4528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OH</a:t>
            </a:r>
          </a:p>
        </p:txBody>
      </p:sp>
      <p:cxnSp>
        <p:nvCxnSpPr>
          <p:cNvPr id="224" name="Connecteur droit 223"/>
          <p:cNvCxnSpPr/>
          <p:nvPr/>
        </p:nvCxnSpPr>
        <p:spPr bwMode="auto">
          <a:xfrm rot="5400000">
            <a:off x="638529" y="3986242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5" name="Connecteur droit 224"/>
          <p:cNvCxnSpPr/>
          <p:nvPr/>
        </p:nvCxnSpPr>
        <p:spPr bwMode="auto">
          <a:xfrm rot="10800000">
            <a:off x="828156" y="4171403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6" name="ZoneTexte 225"/>
          <p:cNvSpPr txBox="1"/>
          <p:nvPr/>
        </p:nvSpPr>
        <p:spPr>
          <a:xfrm>
            <a:off x="608993" y="4002586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cxnSp>
        <p:nvCxnSpPr>
          <p:cNvPr id="227" name="Connecteur droit 226"/>
          <p:cNvCxnSpPr/>
          <p:nvPr/>
        </p:nvCxnSpPr>
        <p:spPr bwMode="auto">
          <a:xfrm rot="5400000">
            <a:off x="653293" y="4390162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8" name="Rectangle 227"/>
          <p:cNvSpPr/>
          <p:nvPr/>
        </p:nvSpPr>
        <p:spPr>
          <a:xfrm>
            <a:off x="603617" y="4428488"/>
            <a:ext cx="4924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CH</a:t>
            </a:r>
            <a:r>
              <a:rPr lang="fr-FR" sz="1600" b="1" baseline="-25000" dirty="0">
                <a:latin typeface="Calibri" pitchFamily="34" charset="0"/>
                <a:cs typeface="Calibri" pitchFamily="34" charset="0"/>
              </a:rPr>
              <a:t>3</a:t>
            </a:r>
            <a:endParaRPr lang="fr-FR" sz="1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9" name="Rectangle 228"/>
          <p:cNvSpPr/>
          <p:nvPr/>
        </p:nvSpPr>
        <p:spPr>
          <a:xfrm>
            <a:off x="524458" y="3721911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230" name="Rectangle 229"/>
          <p:cNvSpPr/>
          <p:nvPr/>
        </p:nvSpPr>
        <p:spPr>
          <a:xfrm>
            <a:off x="529978" y="4150791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cxnSp>
        <p:nvCxnSpPr>
          <p:cNvPr id="231" name="Connecteur droit 230"/>
          <p:cNvCxnSpPr/>
          <p:nvPr/>
        </p:nvCxnSpPr>
        <p:spPr bwMode="auto">
          <a:xfrm rot="19192277">
            <a:off x="817824" y="3647115"/>
            <a:ext cx="144048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2" name="ZoneTexte 231"/>
          <p:cNvSpPr txBox="1"/>
          <p:nvPr/>
        </p:nvSpPr>
        <p:spPr>
          <a:xfrm>
            <a:off x="257853" y="4744065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pyruvate</a:t>
            </a:r>
          </a:p>
        </p:txBody>
      </p:sp>
      <p:sp>
        <p:nvSpPr>
          <p:cNvPr id="233" name="Rectangle 232"/>
          <p:cNvSpPr/>
          <p:nvPr/>
        </p:nvSpPr>
        <p:spPr>
          <a:xfrm>
            <a:off x="979479" y="4006987"/>
            <a:ext cx="3257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</a:t>
            </a:r>
          </a:p>
        </p:txBody>
      </p:sp>
      <p:cxnSp>
        <p:nvCxnSpPr>
          <p:cNvPr id="244" name="Connecteur droit 243"/>
          <p:cNvCxnSpPr/>
          <p:nvPr/>
        </p:nvCxnSpPr>
        <p:spPr bwMode="auto">
          <a:xfrm rot="10800000">
            <a:off x="834778" y="4219705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5" name="Grouper 4"/>
          <p:cNvGrpSpPr/>
          <p:nvPr/>
        </p:nvGrpSpPr>
        <p:grpSpPr>
          <a:xfrm rot="16200000">
            <a:off x="3283355" y="3604409"/>
            <a:ext cx="140760" cy="1114888"/>
            <a:chOff x="4180330" y="4314428"/>
            <a:chExt cx="140760" cy="1114888"/>
          </a:xfrm>
        </p:grpSpPr>
        <p:cxnSp>
          <p:nvCxnSpPr>
            <p:cNvPr id="245" name="Connecteur droit avec flèche 244"/>
            <p:cNvCxnSpPr/>
            <p:nvPr/>
          </p:nvCxnSpPr>
          <p:spPr>
            <a:xfrm rot="10800000">
              <a:off x="4180330" y="4314428"/>
              <a:ext cx="0" cy="1056190"/>
            </a:xfrm>
            <a:prstGeom prst="straightConnector1">
              <a:avLst/>
            </a:prstGeom>
            <a:ln w="38100" cap="rnd" cmpd="sng">
              <a:solidFill>
                <a:schemeClr val="bg2">
                  <a:lumMod val="50000"/>
                </a:schemeClr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Connecteur droit avec flèche 245"/>
            <p:cNvCxnSpPr/>
            <p:nvPr/>
          </p:nvCxnSpPr>
          <p:spPr>
            <a:xfrm rot="10800000" flipV="1">
              <a:off x="4321090" y="4373126"/>
              <a:ext cx="0" cy="1056190"/>
            </a:xfrm>
            <a:prstGeom prst="straightConnector1">
              <a:avLst/>
            </a:prstGeom>
            <a:ln w="133350" cap="rnd" cmpd="sng">
              <a:solidFill>
                <a:schemeClr val="bg2">
                  <a:lumMod val="50000"/>
                </a:schemeClr>
              </a:solidFill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7" name="Text Box 5"/>
          <p:cNvSpPr txBox="1">
            <a:spLocks noChangeArrowheads="1"/>
          </p:cNvSpPr>
          <p:nvPr/>
        </p:nvSpPr>
        <p:spPr bwMode="auto">
          <a:xfrm>
            <a:off x="154728" y="33960"/>
            <a:ext cx="53845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800" b="1" dirty="0">
                <a:solidFill>
                  <a:schemeClr val="accent1">
                    <a:lumMod val="75000"/>
                  </a:schemeClr>
                </a:solidFill>
                <a:latin typeface="Calibri" charset="0"/>
                <a:cs typeface="Calibri" charset="0"/>
              </a:rPr>
              <a:t>Chapitre III – Le destin du pyruvate</a:t>
            </a:r>
          </a:p>
        </p:txBody>
      </p:sp>
      <p:sp>
        <p:nvSpPr>
          <p:cNvPr id="4" name="Rectangle 3"/>
          <p:cNvSpPr/>
          <p:nvPr/>
        </p:nvSpPr>
        <p:spPr>
          <a:xfrm>
            <a:off x="257853" y="1092321"/>
            <a:ext cx="88404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	</a:t>
            </a:r>
            <a:r>
              <a:rPr lang="en-US" sz="1600" dirty="0">
                <a:solidFill>
                  <a:srgbClr val="C00000"/>
                </a:solidFill>
              </a:rPr>
              <a:t>Le pool de NAD</a:t>
            </a:r>
            <a:r>
              <a:rPr lang="en-US" sz="1600" baseline="30000" dirty="0">
                <a:solidFill>
                  <a:srgbClr val="C00000"/>
                </a:solidFill>
              </a:rPr>
              <a:t>+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/>
              <a:t>cytosolique</a:t>
            </a:r>
            <a:r>
              <a:rPr lang="en-US" sz="1600" dirty="0"/>
              <a:t> qui a </a:t>
            </a:r>
            <a:r>
              <a:rPr lang="en-US" sz="1600" dirty="0" err="1"/>
              <a:t>été</a:t>
            </a:r>
            <a:r>
              <a:rPr lang="en-US" sz="1600" dirty="0"/>
              <a:t> </a:t>
            </a:r>
            <a:r>
              <a:rPr lang="en-US" sz="1600" dirty="0" err="1"/>
              <a:t>oxydé</a:t>
            </a:r>
            <a:r>
              <a:rPr lang="en-US" sz="1600" dirty="0"/>
              <a:t> </a:t>
            </a:r>
            <a:r>
              <a:rPr lang="en-US" sz="1600" dirty="0" err="1"/>
              <a:t>lors</a:t>
            </a:r>
            <a:r>
              <a:rPr lang="en-US" sz="1600" dirty="0"/>
              <a:t> de la  </a:t>
            </a:r>
            <a:r>
              <a:rPr lang="en-US" sz="1600" dirty="0" err="1"/>
              <a:t>seule</a:t>
            </a:r>
            <a:r>
              <a:rPr lang="en-US" sz="1600" dirty="0"/>
              <a:t>  </a:t>
            </a:r>
            <a:r>
              <a:rPr lang="en-US" sz="1600" dirty="0" err="1"/>
              <a:t>réaction</a:t>
            </a:r>
            <a:r>
              <a:rPr lang="en-US" sz="1600" dirty="0"/>
              <a:t>  </a:t>
            </a:r>
            <a:r>
              <a:rPr lang="en-US" sz="1600" dirty="0" err="1"/>
              <a:t>d’oxydoréduction</a:t>
            </a:r>
            <a:r>
              <a:rPr lang="en-US" sz="1600" dirty="0"/>
              <a:t>  de  la  </a:t>
            </a:r>
            <a:r>
              <a:rPr lang="en-US" sz="1600" dirty="0" err="1"/>
              <a:t>glycolyse</a:t>
            </a:r>
            <a:r>
              <a:rPr lang="en-US" sz="1600" dirty="0"/>
              <a:t> </a:t>
            </a:r>
            <a:r>
              <a:rPr lang="en-US" sz="1600" b="1" dirty="0" err="1">
                <a:solidFill>
                  <a:srgbClr val="C00000"/>
                </a:solidFill>
              </a:rPr>
              <a:t>doit</a:t>
            </a:r>
            <a:r>
              <a:rPr lang="en-US" sz="1600" b="1" dirty="0">
                <a:solidFill>
                  <a:srgbClr val="C00000"/>
                </a:solidFill>
              </a:rPr>
              <a:t> </a:t>
            </a:r>
            <a:r>
              <a:rPr lang="en-US" sz="1600" b="1" dirty="0" err="1">
                <a:solidFill>
                  <a:srgbClr val="C00000"/>
                </a:solidFill>
              </a:rPr>
              <a:t>être</a:t>
            </a:r>
            <a:r>
              <a:rPr lang="en-US" sz="1600" b="1" dirty="0">
                <a:solidFill>
                  <a:srgbClr val="C00000"/>
                </a:solidFill>
              </a:rPr>
              <a:t> </a:t>
            </a:r>
            <a:r>
              <a:rPr lang="en-US" sz="1600" b="1" dirty="0" err="1">
                <a:solidFill>
                  <a:srgbClr val="C00000"/>
                </a:solidFill>
              </a:rPr>
              <a:t>régénéré</a:t>
            </a:r>
            <a:r>
              <a:rPr lang="en-US" sz="1600" b="1" dirty="0">
                <a:solidFill>
                  <a:srgbClr val="C00000"/>
                </a:solidFill>
              </a:rPr>
              <a:t> </a:t>
            </a:r>
            <a:r>
              <a:rPr lang="en-US" sz="1600" dirty="0"/>
              <a:t>pour </a:t>
            </a:r>
            <a:r>
              <a:rPr lang="en-US" sz="1600" dirty="0" err="1"/>
              <a:t>permettre</a:t>
            </a:r>
            <a:r>
              <a:rPr lang="en-US" sz="1600" dirty="0"/>
              <a:t> </a:t>
            </a:r>
            <a:r>
              <a:rPr lang="en-US" sz="1600" dirty="0" err="1"/>
              <a:t>à</a:t>
            </a:r>
            <a:r>
              <a:rPr lang="en-US" sz="1600" dirty="0"/>
              <a:t> la </a:t>
            </a:r>
            <a:r>
              <a:rPr lang="en-US" sz="1600" dirty="0" err="1"/>
              <a:t>glycolyse</a:t>
            </a:r>
            <a:r>
              <a:rPr lang="en-US" sz="1600" dirty="0"/>
              <a:t> de se </a:t>
            </a:r>
            <a:r>
              <a:rPr lang="en-US" sz="1600" dirty="0" err="1"/>
              <a:t>poursuivre</a:t>
            </a:r>
            <a:r>
              <a:rPr lang="en-US" sz="1600" dirty="0"/>
              <a:t>.</a:t>
            </a:r>
            <a:endParaRPr lang="en-GB" sz="1600" dirty="0"/>
          </a:p>
          <a:p>
            <a:pPr algn="just"/>
            <a:r>
              <a:rPr lang="en-US" sz="1600" dirty="0"/>
              <a:t>	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En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</a:rPr>
              <a:t>aerobiose</a:t>
            </a:r>
            <a:r>
              <a:rPr lang="en-US" sz="1600" dirty="0"/>
              <a:t>, les </a:t>
            </a:r>
            <a:r>
              <a:rPr lang="en-US" sz="1600" dirty="0" err="1"/>
              <a:t>électrons</a:t>
            </a:r>
            <a:r>
              <a:rPr lang="en-US" sz="1600" dirty="0"/>
              <a:t> du NADH + H</a:t>
            </a:r>
            <a:r>
              <a:rPr lang="en-US" sz="1600" baseline="30000" dirty="0"/>
              <a:t>+</a:t>
            </a:r>
            <a:r>
              <a:rPr lang="en-US" sz="1600" dirty="0"/>
              <a:t> </a:t>
            </a:r>
            <a:r>
              <a:rPr lang="en-US" sz="1600" dirty="0" err="1"/>
              <a:t>cytosoliques</a:t>
            </a:r>
            <a:r>
              <a:rPr lang="en-US" sz="1600" dirty="0"/>
              <a:t> </a:t>
            </a:r>
            <a:r>
              <a:rPr lang="en-US" sz="1600" dirty="0" err="1"/>
              <a:t>sont</a:t>
            </a:r>
            <a:r>
              <a:rPr lang="en-US" sz="1600" dirty="0"/>
              <a:t> </a:t>
            </a:r>
            <a:r>
              <a:rPr lang="en-US" sz="1600" dirty="0" err="1"/>
              <a:t>récupérés</a:t>
            </a:r>
            <a:r>
              <a:rPr lang="en-US" sz="1600" dirty="0"/>
              <a:t> et </a:t>
            </a:r>
            <a:r>
              <a:rPr lang="en-US" sz="1600" dirty="0" err="1"/>
              <a:t>transportés</a:t>
            </a:r>
            <a:r>
              <a:rPr lang="en-US" sz="1600" dirty="0"/>
              <a:t> </a:t>
            </a:r>
            <a:r>
              <a:rPr lang="en-US" sz="1600" dirty="0" err="1"/>
              <a:t>sur</a:t>
            </a:r>
            <a:r>
              <a:rPr lang="en-US" sz="1600" dirty="0"/>
              <a:t> des NAD</a:t>
            </a:r>
            <a:r>
              <a:rPr lang="en-US" sz="1600" baseline="30000" dirty="0"/>
              <a:t>+</a:t>
            </a:r>
            <a:r>
              <a:rPr lang="en-US" sz="1600" dirty="0"/>
              <a:t> </a:t>
            </a:r>
            <a:r>
              <a:rPr lang="en-US" sz="1600" dirty="0" err="1"/>
              <a:t>ou</a:t>
            </a:r>
            <a:r>
              <a:rPr lang="en-US" sz="1600" dirty="0"/>
              <a:t> FAD de  la </a:t>
            </a:r>
            <a:r>
              <a:rPr lang="en-US" sz="1600" dirty="0" err="1"/>
              <a:t>matrice</a:t>
            </a:r>
            <a:r>
              <a:rPr lang="en-US" sz="1600" dirty="0"/>
              <a:t> </a:t>
            </a:r>
            <a:r>
              <a:rPr lang="en-US" sz="1600" dirty="0" err="1"/>
              <a:t>mitochondriale</a:t>
            </a:r>
            <a:r>
              <a:rPr lang="en-US" sz="1600" dirty="0"/>
              <a:t> </a:t>
            </a:r>
            <a:r>
              <a:rPr lang="en-US" sz="1600" dirty="0" err="1"/>
              <a:t>où</a:t>
            </a:r>
            <a:r>
              <a:rPr lang="en-US" sz="1600" dirty="0"/>
              <a:t> </a:t>
            </a:r>
            <a:r>
              <a:rPr lang="en-US" sz="1600" dirty="0" err="1"/>
              <a:t>ils</a:t>
            </a:r>
            <a:r>
              <a:rPr lang="en-US" sz="1600" dirty="0"/>
              <a:t> </a:t>
            </a:r>
            <a:r>
              <a:rPr lang="en-US" sz="1600" dirty="0" err="1"/>
              <a:t>alimenteront</a:t>
            </a:r>
            <a:r>
              <a:rPr lang="en-US" sz="1600" dirty="0"/>
              <a:t> le transport des </a:t>
            </a:r>
            <a:r>
              <a:rPr lang="en-US" sz="1600" dirty="0" err="1"/>
              <a:t>électrons</a:t>
            </a:r>
            <a:r>
              <a:rPr lang="en-US" sz="1600" dirty="0"/>
              <a:t> de la </a:t>
            </a:r>
            <a:r>
              <a:rPr lang="en-US" sz="1600" dirty="0" err="1"/>
              <a:t>chaîne</a:t>
            </a:r>
            <a:r>
              <a:rPr lang="en-US" sz="1600" dirty="0"/>
              <a:t> </a:t>
            </a:r>
            <a:r>
              <a:rPr lang="en-US" sz="1600" dirty="0" err="1"/>
              <a:t>respiratoire</a:t>
            </a:r>
            <a:r>
              <a:rPr lang="en-US" sz="1600" dirty="0"/>
              <a:t>.</a:t>
            </a:r>
            <a:endParaRPr lang="en-GB" sz="1600" dirty="0"/>
          </a:p>
          <a:p>
            <a:pPr algn="just"/>
            <a:r>
              <a:rPr lang="en-US" sz="1600" dirty="0"/>
              <a:t>	</a:t>
            </a:r>
            <a:r>
              <a:rPr lang="en-US" sz="1600" b="1" dirty="0">
                <a:solidFill>
                  <a:srgbClr val="376092"/>
                </a:solidFill>
              </a:rPr>
              <a:t>En  </a:t>
            </a:r>
            <a:r>
              <a:rPr lang="en-US" sz="1600" b="1" dirty="0" err="1">
                <a:solidFill>
                  <a:srgbClr val="376092"/>
                </a:solidFill>
              </a:rPr>
              <a:t>anaerobiose</a:t>
            </a:r>
            <a:r>
              <a:rPr lang="en-US" sz="1600" dirty="0"/>
              <a:t>, la </a:t>
            </a:r>
            <a:r>
              <a:rPr lang="en-US" sz="1600" dirty="0" err="1"/>
              <a:t>régénération</a:t>
            </a:r>
            <a:r>
              <a:rPr lang="en-US" sz="1600" dirty="0"/>
              <a:t> de NAD</a:t>
            </a:r>
            <a:r>
              <a:rPr lang="en-US" sz="1600" baseline="30000" dirty="0"/>
              <a:t>+</a:t>
            </a:r>
            <a:r>
              <a:rPr lang="en-US" sz="1600" dirty="0"/>
              <a:t>  </a:t>
            </a:r>
            <a:r>
              <a:rPr lang="en-US" sz="1600" dirty="0" err="1"/>
              <a:t>est</a:t>
            </a:r>
            <a:r>
              <a:rPr lang="en-US" sz="1600" dirty="0"/>
              <a:t> </a:t>
            </a:r>
            <a:r>
              <a:rPr lang="en-US" sz="1600" dirty="0" err="1"/>
              <a:t>liée</a:t>
            </a:r>
            <a:r>
              <a:rPr lang="en-US" sz="1600" dirty="0"/>
              <a:t> au </a:t>
            </a:r>
            <a:r>
              <a:rPr lang="en-US" sz="1600" dirty="0" err="1"/>
              <a:t>devenir</a:t>
            </a:r>
            <a:r>
              <a:rPr lang="en-US" sz="1600" dirty="0"/>
              <a:t> du pyruvate.</a:t>
            </a:r>
            <a:endParaRPr lang="en-GB" sz="1600" dirty="0"/>
          </a:p>
        </p:txBody>
      </p:sp>
      <p:cxnSp>
        <p:nvCxnSpPr>
          <p:cNvPr id="158" name="Connecteur droit 157"/>
          <p:cNvCxnSpPr/>
          <p:nvPr/>
        </p:nvCxnSpPr>
        <p:spPr bwMode="auto">
          <a:xfrm rot="10800000">
            <a:off x="4390818" y="4162168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9" name="Rectangle 158"/>
          <p:cNvSpPr/>
          <p:nvPr/>
        </p:nvSpPr>
        <p:spPr>
          <a:xfrm>
            <a:off x="4124185" y="3971409"/>
            <a:ext cx="3141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</a:t>
            </a:r>
          </a:p>
        </p:txBody>
      </p:sp>
      <p:sp>
        <p:nvSpPr>
          <p:cNvPr id="162" name="Rectangle 161"/>
          <p:cNvSpPr/>
          <p:nvPr/>
        </p:nvSpPr>
        <p:spPr>
          <a:xfrm>
            <a:off x="1605290" y="3966125"/>
            <a:ext cx="1249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NAD</a:t>
            </a:r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</a:t>
            </a:r>
            <a:r>
              <a:rPr lang="fr-FR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+ </a:t>
            </a:r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</a:t>
            </a:r>
            <a:r>
              <a:rPr lang="fr-FR" b="1" baseline="30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fr-FR" baseline="30000" dirty="0">
              <a:solidFill>
                <a:srgbClr val="C00000"/>
              </a:solidFill>
            </a:endParaRPr>
          </a:p>
        </p:txBody>
      </p:sp>
      <p:sp>
        <p:nvSpPr>
          <p:cNvPr id="163" name="Rectangle 162"/>
          <p:cNvSpPr/>
          <p:nvPr/>
        </p:nvSpPr>
        <p:spPr>
          <a:xfrm>
            <a:off x="1305208" y="3969681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fr-FR" baseline="30000" dirty="0">
              <a:solidFill>
                <a:srgbClr val="C00000"/>
              </a:solidFill>
            </a:endParaRPr>
          </a:p>
        </p:txBody>
      </p:sp>
      <p:sp>
        <p:nvSpPr>
          <p:cNvPr id="164" name="Rectangle 163"/>
          <p:cNvSpPr/>
          <p:nvPr/>
        </p:nvSpPr>
        <p:spPr>
          <a:xfrm>
            <a:off x="5642931" y="3942351"/>
            <a:ext cx="698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NAD</a:t>
            </a:r>
            <a:r>
              <a:rPr lang="fr-FR" b="1" baseline="30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fr-FR" baseline="30000" dirty="0">
              <a:solidFill>
                <a:srgbClr val="C00000"/>
              </a:solidFill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5342849" y="3945907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fr-FR" baseline="30000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93079" y="3515615"/>
            <a:ext cx="2005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D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G</a:t>
            </a:r>
            <a:r>
              <a:rPr lang="fr-FR" b="1" baseline="30000" dirty="0">
                <a:solidFill>
                  <a:schemeClr val="accent1">
                    <a:lumMod val="75000"/>
                  </a:schemeClr>
                </a:solidFill>
              </a:rPr>
              <a:t>0’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= -6 kcal.mol</a:t>
            </a:r>
            <a:r>
              <a:rPr lang="fr-FR" b="1" baseline="30000" dirty="0">
                <a:solidFill>
                  <a:schemeClr val="accent1">
                    <a:lumMod val="75000"/>
                  </a:schemeClr>
                </a:solidFill>
              </a:rPr>
              <a:t>-1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fr-FR" dirty="0"/>
          </a:p>
        </p:txBody>
      </p:sp>
      <p:sp>
        <p:nvSpPr>
          <p:cNvPr id="166" name="Text Box 5"/>
          <p:cNvSpPr txBox="1">
            <a:spLocks noChangeArrowheads="1"/>
          </p:cNvSpPr>
          <p:nvPr/>
        </p:nvSpPr>
        <p:spPr bwMode="auto">
          <a:xfrm>
            <a:off x="408457" y="2835360"/>
            <a:ext cx="22504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1. En anaérobiose</a:t>
            </a:r>
          </a:p>
        </p:txBody>
      </p:sp>
      <p:sp>
        <p:nvSpPr>
          <p:cNvPr id="171" name="ZoneTexte 170"/>
          <p:cNvSpPr txBox="1"/>
          <p:nvPr/>
        </p:nvSpPr>
        <p:spPr>
          <a:xfrm>
            <a:off x="1647593" y="6058750"/>
            <a:ext cx="2184200" cy="481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60"/>
              </a:lnSpc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Pyruvate 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decarboxylase</a:t>
            </a:r>
            <a:endParaRPr lang="fr-FR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9" name="ZoneTexte 178"/>
          <p:cNvSpPr txBox="1"/>
          <p:nvPr/>
        </p:nvSpPr>
        <p:spPr>
          <a:xfrm>
            <a:off x="4023500" y="5725237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sp>
        <p:nvSpPr>
          <p:cNvPr id="180" name="ZoneTexte 179"/>
          <p:cNvSpPr txBox="1"/>
          <p:nvPr/>
        </p:nvSpPr>
        <p:spPr>
          <a:xfrm>
            <a:off x="3736173" y="5491537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</a:t>
            </a:r>
          </a:p>
        </p:txBody>
      </p:sp>
      <p:grpSp>
        <p:nvGrpSpPr>
          <p:cNvPr id="184" name="Groupe 208"/>
          <p:cNvGrpSpPr/>
          <p:nvPr/>
        </p:nvGrpSpPr>
        <p:grpSpPr>
          <a:xfrm rot="13207723" flipH="1">
            <a:off x="3977012" y="5775127"/>
            <a:ext cx="144242" cy="49761"/>
            <a:chOff x="1394900" y="3630526"/>
            <a:chExt cx="180242" cy="49761"/>
          </a:xfrm>
        </p:grpSpPr>
        <p:cxnSp>
          <p:nvCxnSpPr>
            <p:cNvPr id="185" name="Connecteur droit 184"/>
            <p:cNvCxnSpPr/>
            <p:nvPr/>
          </p:nvCxnSpPr>
          <p:spPr bwMode="auto">
            <a:xfrm rot="10800000">
              <a:off x="1394900" y="3630526"/>
              <a:ext cx="180000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6" name="Connecteur droit 185"/>
            <p:cNvCxnSpPr/>
            <p:nvPr/>
          </p:nvCxnSpPr>
          <p:spPr bwMode="auto">
            <a:xfrm rot="10800000">
              <a:off x="1395142" y="3680286"/>
              <a:ext cx="180000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87" name="ZoneTexte 186"/>
          <p:cNvSpPr txBox="1"/>
          <p:nvPr/>
        </p:nvSpPr>
        <p:spPr>
          <a:xfrm>
            <a:off x="4309340" y="5494158"/>
            <a:ext cx="314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</a:t>
            </a:r>
          </a:p>
        </p:txBody>
      </p:sp>
      <p:cxnSp>
        <p:nvCxnSpPr>
          <p:cNvPr id="203" name="Connecteur droit 202"/>
          <p:cNvCxnSpPr/>
          <p:nvPr/>
        </p:nvCxnSpPr>
        <p:spPr bwMode="auto">
          <a:xfrm rot="5400000">
            <a:off x="4070397" y="6132449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6" name="Rectangle 205"/>
          <p:cNvSpPr/>
          <p:nvPr/>
        </p:nvSpPr>
        <p:spPr>
          <a:xfrm>
            <a:off x="4028882" y="6170775"/>
            <a:ext cx="4924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CH</a:t>
            </a:r>
            <a:r>
              <a:rPr lang="fr-FR" sz="1600" b="1" baseline="-25000" dirty="0">
                <a:latin typeface="Calibri" pitchFamily="34" charset="0"/>
                <a:cs typeface="Calibri" pitchFamily="34" charset="0"/>
              </a:rPr>
              <a:t>3</a:t>
            </a:r>
            <a:endParaRPr lang="fr-FR" sz="1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7" name="Rectangle 206"/>
          <p:cNvSpPr/>
          <p:nvPr/>
        </p:nvSpPr>
        <p:spPr>
          <a:xfrm>
            <a:off x="3949723" y="5855842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211" name="Rectangle 210"/>
          <p:cNvSpPr/>
          <p:nvPr/>
        </p:nvSpPr>
        <p:spPr>
          <a:xfrm>
            <a:off x="3955243" y="6266920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cxnSp>
        <p:nvCxnSpPr>
          <p:cNvPr id="215" name="Connecteur droit 214"/>
          <p:cNvCxnSpPr/>
          <p:nvPr/>
        </p:nvCxnSpPr>
        <p:spPr bwMode="auto">
          <a:xfrm rot="19192277">
            <a:off x="4243089" y="5781046"/>
            <a:ext cx="144048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4" name="Rectangle 233"/>
          <p:cNvSpPr/>
          <p:nvPr/>
        </p:nvSpPr>
        <p:spPr>
          <a:xfrm>
            <a:off x="521278" y="6327570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235" name="ZoneTexte 234"/>
          <p:cNvSpPr txBox="1"/>
          <p:nvPr/>
        </p:nvSpPr>
        <p:spPr>
          <a:xfrm>
            <a:off x="600254" y="5364770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sp>
        <p:nvSpPr>
          <p:cNvPr id="236" name="ZoneTexte 235"/>
          <p:cNvSpPr txBox="1"/>
          <p:nvPr/>
        </p:nvSpPr>
        <p:spPr>
          <a:xfrm>
            <a:off x="312927" y="5131070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</a:t>
            </a:r>
          </a:p>
        </p:txBody>
      </p:sp>
      <p:grpSp>
        <p:nvGrpSpPr>
          <p:cNvPr id="237" name="Groupe 208"/>
          <p:cNvGrpSpPr/>
          <p:nvPr/>
        </p:nvGrpSpPr>
        <p:grpSpPr>
          <a:xfrm rot="13207723" flipH="1">
            <a:off x="553766" y="5414660"/>
            <a:ext cx="144242" cy="49761"/>
            <a:chOff x="1394900" y="3630526"/>
            <a:chExt cx="180242" cy="49761"/>
          </a:xfrm>
        </p:grpSpPr>
        <p:cxnSp>
          <p:nvCxnSpPr>
            <p:cNvPr id="238" name="Connecteur droit 237"/>
            <p:cNvCxnSpPr/>
            <p:nvPr/>
          </p:nvCxnSpPr>
          <p:spPr bwMode="auto">
            <a:xfrm rot="10800000">
              <a:off x="1394900" y="3630526"/>
              <a:ext cx="180000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9" name="Connecteur droit 238"/>
            <p:cNvCxnSpPr/>
            <p:nvPr/>
          </p:nvCxnSpPr>
          <p:spPr bwMode="auto">
            <a:xfrm rot="10800000">
              <a:off x="1395142" y="3680286"/>
              <a:ext cx="180000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40" name="ZoneTexte 239"/>
          <p:cNvSpPr txBox="1"/>
          <p:nvPr/>
        </p:nvSpPr>
        <p:spPr>
          <a:xfrm>
            <a:off x="886094" y="5133691"/>
            <a:ext cx="4528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fr-FR" sz="1600" b="1" dirty="0">
                <a:latin typeface="Calibri" pitchFamily="34" charset="0"/>
                <a:cs typeface="Calibri" pitchFamily="34" charset="0"/>
              </a:rPr>
              <a:t>H</a:t>
            </a:r>
          </a:p>
        </p:txBody>
      </p:sp>
      <p:cxnSp>
        <p:nvCxnSpPr>
          <p:cNvPr id="241" name="Connecteur droit 240"/>
          <p:cNvCxnSpPr/>
          <p:nvPr/>
        </p:nvCxnSpPr>
        <p:spPr bwMode="auto">
          <a:xfrm rot="5400000">
            <a:off x="640548" y="5759706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2" name="Connecteur droit 241"/>
          <p:cNvCxnSpPr/>
          <p:nvPr/>
        </p:nvCxnSpPr>
        <p:spPr bwMode="auto">
          <a:xfrm rot="10800000">
            <a:off x="830175" y="5944867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3" name="ZoneTexte 242"/>
          <p:cNvSpPr txBox="1"/>
          <p:nvPr/>
        </p:nvSpPr>
        <p:spPr>
          <a:xfrm>
            <a:off x="611012" y="5776050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cxnSp>
        <p:nvCxnSpPr>
          <p:cNvPr id="248" name="Connecteur droit 247"/>
          <p:cNvCxnSpPr/>
          <p:nvPr/>
        </p:nvCxnSpPr>
        <p:spPr bwMode="auto">
          <a:xfrm rot="5400000">
            <a:off x="655312" y="6163626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0" name="Rectangle 249"/>
          <p:cNvSpPr/>
          <p:nvPr/>
        </p:nvSpPr>
        <p:spPr>
          <a:xfrm>
            <a:off x="605636" y="6201952"/>
            <a:ext cx="4924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CH</a:t>
            </a:r>
            <a:r>
              <a:rPr lang="fr-FR" sz="1600" b="1" baseline="-25000" dirty="0">
                <a:latin typeface="Calibri" pitchFamily="34" charset="0"/>
                <a:cs typeface="Calibri" pitchFamily="34" charset="0"/>
              </a:rPr>
              <a:t>3</a:t>
            </a:r>
            <a:endParaRPr lang="fr-FR" sz="1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1" name="Rectangle 250"/>
          <p:cNvSpPr/>
          <p:nvPr/>
        </p:nvSpPr>
        <p:spPr>
          <a:xfrm>
            <a:off x="526477" y="5495375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253" name="Rectangle 252"/>
          <p:cNvSpPr/>
          <p:nvPr/>
        </p:nvSpPr>
        <p:spPr>
          <a:xfrm>
            <a:off x="531997" y="5924255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cxnSp>
        <p:nvCxnSpPr>
          <p:cNvPr id="254" name="Connecteur droit 253"/>
          <p:cNvCxnSpPr/>
          <p:nvPr/>
        </p:nvCxnSpPr>
        <p:spPr bwMode="auto">
          <a:xfrm rot="19192277">
            <a:off x="819843" y="5420579"/>
            <a:ext cx="144048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6" name="Rectangle 255"/>
          <p:cNvSpPr/>
          <p:nvPr/>
        </p:nvSpPr>
        <p:spPr>
          <a:xfrm>
            <a:off x="981498" y="5780451"/>
            <a:ext cx="3257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O</a:t>
            </a:r>
          </a:p>
        </p:txBody>
      </p:sp>
      <p:cxnSp>
        <p:nvCxnSpPr>
          <p:cNvPr id="257" name="Connecteur droit 256"/>
          <p:cNvCxnSpPr/>
          <p:nvPr/>
        </p:nvCxnSpPr>
        <p:spPr bwMode="auto">
          <a:xfrm rot="10800000">
            <a:off x="836797" y="5993169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58" name="Grouper 257"/>
          <p:cNvGrpSpPr/>
          <p:nvPr/>
        </p:nvGrpSpPr>
        <p:grpSpPr>
          <a:xfrm rot="16200000">
            <a:off x="2779844" y="5377873"/>
            <a:ext cx="140760" cy="1114888"/>
            <a:chOff x="4180330" y="4314428"/>
            <a:chExt cx="140760" cy="1114888"/>
          </a:xfrm>
        </p:grpSpPr>
        <p:cxnSp>
          <p:nvCxnSpPr>
            <p:cNvPr id="259" name="Connecteur droit avec flèche 258"/>
            <p:cNvCxnSpPr/>
            <p:nvPr/>
          </p:nvCxnSpPr>
          <p:spPr>
            <a:xfrm rot="10800000">
              <a:off x="4180330" y="4314428"/>
              <a:ext cx="0" cy="1056190"/>
            </a:xfrm>
            <a:prstGeom prst="straightConnector1">
              <a:avLst/>
            </a:prstGeom>
            <a:ln w="38100" cap="rnd" cmpd="sng">
              <a:solidFill>
                <a:schemeClr val="bg2">
                  <a:lumMod val="50000"/>
                </a:schemeClr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Connecteur droit avec flèche 259"/>
            <p:cNvCxnSpPr/>
            <p:nvPr/>
          </p:nvCxnSpPr>
          <p:spPr>
            <a:xfrm rot="10800000" flipV="1">
              <a:off x="4321090" y="4373126"/>
              <a:ext cx="0" cy="1056190"/>
            </a:xfrm>
            <a:prstGeom prst="straightConnector1">
              <a:avLst/>
            </a:prstGeom>
            <a:ln w="133350" cap="rnd" cmpd="sng">
              <a:solidFill>
                <a:schemeClr val="bg2">
                  <a:lumMod val="50000"/>
                </a:schemeClr>
              </a:solidFill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3" name="Rectangle 262"/>
          <p:cNvSpPr/>
          <p:nvPr/>
        </p:nvSpPr>
        <p:spPr>
          <a:xfrm>
            <a:off x="1607309" y="5739589"/>
            <a:ext cx="5446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TPP</a:t>
            </a:r>
            <a:endParaRPr lang="fr-FR" baseline="30000" dirty="0">
              <a:solidFill>
                <a:srgbClr val="C00000"/>
              </a:solidFill>
            </a:endParaRPr>
          </a:p>
        </p:txBody>
      </p:sp>
      <p:sp>
        <p:nvSpPr>
          <p:cNvPr id="264" name="Rectangle 263"/>
          <p:cNvSpPr/>
          <p:nvPr/>
        </p:nvSpPr>
        <p:spPr>
          <a:xfrm>
            <a:off x="1307227" y="5743145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fr-FR" baseline="30000" dirty="0">
              <a:solidFill>
                <a:srgbClr val="C00000"/>
              </a:solidFill>
            </a:endParaRPr>
          </a:p>
        </p:txBody>
      </p:sp>
      <p:sp>
        <p:nvSpPr>
          <p:cNvPr id="266" name="Rectangle 265"/>
          <p:cNvSpPr/>
          <p:nvPr/>
        </p:nvSpPr>
        <p:spPr>
          <a:xfrm>
            <a:off x="4479558" y="5719371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fr-FR" baseline="30000" dirty="0">
              <a:solidFill>
                <a:srgbClr val="C00000"/>
              </a:solidFill>
            </a:endParaRPr>
          </a:p>
        </p:txBody>
      </p:sp>
      <p:sp>
        <p:nvSpPr>
          <p:cNvPr id="268" name="ZoneTexte 267"/>
          <p:cNvSpPr txBox="1"/>
          <p:nvPr/>
        </p:nvSpPr>
        <p:spPr>
          <a:xfrm>
            <a:off x="4153366" y="2990895"/>
            <a:ext cx="88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Lactate</a:t>
            </a:r>
          </a:p>
        </p:txBody>
      </p:sp>
      <p:grpSp>
        <p:nvGrpSpPr>
          <p:cNvPr id="8" name="Grouper 7"/>
          <p:cNvGrpSpPr/>
          <p:nvPr/>
        </p:nvGrpSpPr>
        <p:grpSpPr>
          <a:xfrm rot="14755405">
            <a:off x="2441271" y="5423080"/>
            <a:ext cx="567307" cy="299755"/>
            <a:chOff x="4308908" y="3096880"/>
            <a:chExt cx="567307" cy="299755"/>
          </a:xfrm>
        </p:grpSpPr>
        <p:sp>
          <p:nvSpPr>
            <p:cNvPr id="269" name="Arc plein 268"/>
            <p:cNvSpPr/>
            <p:nvPr/>
          </p:nvSpPr>
          <p:spPr>
            <a:xfrm rot="7492238" flipV="1">
              <a:off x="4442684" y="2963104"/>
              <a:ext cx="299755" cy="567307"/>
            </a:xfrm>
            <a:prstGeom prst="blockArc">
              <a:avLst>
                <a:gd name="adj1" fmla="val 16646273"/>
                <a:gd name="adj2" fmla="val 21243701"/>
                <a:gd name="adj3" fmla="val 10723"/>
              </a:avLst>
            </a:prstGeom>
            <a:solidFill>
              <a:srgbClr val="7F7F7F"/>
            </a:solidFill>
            <a:ln w="28575">
              <a:solidFill>
                <a:srgbClr val="948A54"/>
              </a:solidFill>
              <a:tailEnd type="stealth" w="lg" len="lg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270" name="Connecteur droit 269"/>
            <p:cNvCxnSpPr/>
            <p:nvPr/>
          </p:nvCxnSpPr>
          <p:spPr>
            <a:xfrm rot="7492238" flipV="1">
              <a:off x="4560827" y="3349607"/>
              <a:ext cx="0" cy="73781"/>
            </a:xfrm>
            <a:prstGeom prst="line">
              <a:avLst/>
            </a:prstGeom>
            <a:solidFill>
              <a:srgbClr val="7F7F7F"/>
            </a:solidFill>
            <a:ln w="28575" cmpd="sng">
              <a:solidFill>
                <a:srgbClr val="948A54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8"/>
          <p:cNvSpPr/>
          <p:nvPr/>
        </p:nvSpPr>
        <p:spPr>
          <a:xfrm>
            <a:off x="2586212" y="5180104"/>
            <a:ext cx="543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CO</a:t>
            </a:r>
            <a:r>
              <a:rPr lang="fr-FR" b="1" baseline="-25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fr-FR" baseline="-25000" dirty="0">
              <a:solidFill>
                <a:srgbClr val="C00000"/>
              </a:solidFill>
            </a:endParaRPr>
          </a:p>
        </p:txBody>
      </p:sp>
      <p:sp>
        <p:nvSpPr>
          <p:cNvPr id="271" name="Rectangle 270"/>
          <p:cNvSpPr/>
          <p:nvPr/>
        </p:nvSpPr>
        <p:spPr>
          <a:xfrm>
            <a:off x="4738679" y="5725237"/>
            <a:ext cx="1249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NAD</a:t>
            </a:r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</a:t>
            </a:r>
            <a:r>
              <a:rPr lang="fr-FR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+ </a:t>
            </a:r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</a:t>
            </a:r>
            <a:r>
              <a:rPr lang="fr-FR" b="1" baseline="30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fr-FR" baseline="30000" dirty="0">
              <a:solidFill>
                <a:srgbClr val="C00000"/>
              </a:solidFill>
            </a:endParaRPr>
          </a:p>
        </p:txBody>
      </p:sp>
      <p:grpSp>
        <p:nvGrpSpPr>
          <p:cNvPr id="10" name="Grouper 9"/>
          <p:cNvGrpSpPr/>
          <p:nvPr/>
        </p:nvGrpSpPr>
        <p:grpSpPr>
          <a:xfrm rot="16200000">
            <a:off x="6295659" y="5495046"/>
            <a:ext cx="108960" cy="820732"/>
            <a:chOff x="4072575" y="2831939"/>
            <a:chExt cx="108960" cy="820732"/>
          </a:xfrm>
        </p:grpSpPr>
        <p:cxnSp>
          <p:nvCxnSpPr>
            <p:cNvPr id="272" name="Connecteur droit avec flèche 271"/>
            <p:cNvCxnSpPr/>
            <p:nvPr/>
          </p:nvCxnSpPr>
          <p:spPr>
            <a:xfrm>
              <a:off x="4181535" y="2860979"/>
              <a:ext cx="0" cy="791692"/>
            </a:xfrm>
            <a:prstGeom prst="straightConnector1">
              <a:avLst/>
            </a:prstGeom>
            <a:ln w="57150" cap="rnd" cmpd="sng">
              <a:solidFill>
                <a:schemeClr val="bg2">
                  <a:lumMod val="50000"/>
                </a:schemeClr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Connecteur droit avec flèche 272"/>
            <p:cNvCxnSpPr/>
            <p:nvPr/>
          </p:nvCxnSpPr>
          <p:spPr>
            <a:xfrm flipV="1">
              <a:off x="4072575" y="2831939"/>
              <a:ext cx="0" cy="791692"/>
            </a:xfrm>
            <a:prstGeom prst="straightConnector1">
              <a:avLst/>
            </a:prstGeom>
            <a:ln w="57150" cap="rnd" cmpd="sng">
              <a:solidFill>
                <a:schemeClr val="bg2">
                  <a:lumMod val="50000"/>
                </a:schemeClr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4" name="ZoneTexte 273"/>
          <p:cNvSpPr txBox="1"/>
          <p:nvPr/>
        </p:nvSpPr>
        <p:spPr>
          <a:xfrm>
            <a:off x="5265719" y="6088703"/>
            <a:ext cx="2184200" cy="481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60"/>
              </a:lnSpc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Alcool 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deshydrogénase</a:t>
            </a:r>
            <a:endParaRPr lang="fr-FR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6" name="ZoneTexte 285"/>
          <p:cNvSpPr txBox="1"/>
          <p:nvPr/>
        </p:nvSpPr>
        <p:spPr>
          <a:xfrm>
            <a:off x="7281229" y="5655118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sp>
        <p:nvSpPr>
          <p:cNvPr id="287" name="ZoneTexte 286"/>
          <p:cNvSpPr txBox="1"/>
          <p:nvPr/>
        </p:nvSpPr>
        <p:spPr>
          <a:xfrm>
            <a:off x="6896210" y="5421418"/>
            <a:ext cx="453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</a:t>
            </a:r>
            <a:r>
              <a:rPr lang="fr-FR" sz="1600" b="1" dirty="0">
                <a:latin typeface="Calibri" pitchFamily="34" charset="0"/>
                <a:cs typeface="Calibri" pitchFamily="34" charset="0"/>
              </a:rPr>
              <a:t>O</a:t>
            </a:r>
          </a:p>
        </p:txBody>
      </p:sp>
      <p:cxnSp>
        <p:nvCxnSpPr>
          <p:cNvPr id="289" name="Connecteur droit 288"/>
          <p:cNvCxnSpPr/>
          <p:nvPr/>
        </p:nvCxnSpPr>
        <p:spPr bwMode="auto">
          <a:xfrm rot="2407723" flipH="1">
            <a:off x="7235010" y="5732567"/>
            <a:ext cx="144048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1" name="ZoneTexte 290"/>
          <p:cNvSpPr txBox="1"/>
          <p:nvPr/>
        </p:nvSpPr>
        <p:spPr>
          <a:xfrm>
            <a:off x="7567069" y="5424039"/>
            <a:ext cx="314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</a:t>
            </a:r>
          </a:p>
        </p:txBody>
      </p:sp>
      <p:cxnSp>
        <p:nvCxnSpPr>
          <p:cNvPr id="292" name="Connecteur droit 291"/>
          <p:cNvCxnSpPr/>
          <p:nvPr/>
        </p:nvCxnSpPr>
        <p:spPr bwMode="auto">
          <a:xfrm rot="5400000">
            <a:off x="7328126" y="6062330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3" name="Rectangle 292"/>
          <p:cNvSpPr/>
          <p:nvPr/>
        </p:nvSpPr>
        <p:spPr>
          <a:xfrm>
            <a:off x="7286611" y="6100656"/>
            <a:ext cx="4924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CH</a:t>
            </a:r>
            <a:r>
              <a:rPr lang="fr-FR" sz="1600" b="1" baseline="-25000" dirty="0">
                <a:latin typeface="Calibri" pitchFamily="34" charset="0"/>
                <a:cs typeface="Calibri" pitchFamily="34" charset="0"/>
              </a:rPr>
              <a:t>3</a:t>
            </a:r>
            <a:endParaRPr lang="fr-FR" sz="1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4" name="Rectangle 293"/>
          <p:cNvSpPr/>
          <p:nvPr/>
        </p:nvSpPr>
        <p:spPr>
          <a:xfrm>
            <a:off x="7207452" y="5785723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295" name="Rectangle 294"/>
          <p:cNvSpPr/>
          <p:nvPr/>
        </p:nvSpPr>
        <p:spPr>
          <a:xfrm>
            <a:off x="7212972" y="6196801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cxnSp>
        <p:nvCxnSpPr>
          <p:cNvPr id="296" name="Connecteur droit 295"/>
          <p:cNvCxnSpPr/>
          <p:nvPr/>
        </p:nvCxnSpPr>
        <p:spPr bwMode="auto">
          <a:xfrm rot="19192277">
            <a:off x="7500818" y="5710927"/>
            <a:ext cx="144048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7" name="Rectangle 296"/>
          <p:cNvSpPr/>
          <p:nvPr/>
        </p:nvSpPr>
        <p:spPr>
          <a:xfrm>
            <a:off x="7737287" y="5649252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fr-FR" baseline="30000" dirty="0">
              <a:solidFill>
                <a:srgbClr val="C00000"/>
              </a:solidFill>
            </a:endParaRPr>
          </a:p>
        </p:txBody>
      </p:sp>
      <p:sp>
        <p:nvSpPr>
          <p:cNvPr id="298" name="Rectangle 297"/>
          <p:cNvSpPr/>
          <p:nvPr/>
        </p:nvSpPr>
        <p:spPr>
          <a:xfrm>
            <a:off x="7996408" y="5655118"/>
            <a:ext cx="698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NAD</a:t>
            </a:r>
            <a:r>
              <a:rPr lang="fr-FR" b="1" baseline="30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fr-FR" baseline="30000" dirty="0">
              <a:solidFill>
                <a:srgbClr val="C00000"/>
              </a:solidFill>
            </a:endParaRPr>
          </a:p>
        </p:txBody>
      </p:sp>
      <p:cxnSp>
        <p:nvCxnSpPr>
          <p:cNvPr id="300" name="Connecteur droit 299"/>
          <p:cNvCxnSpPr/>
          <p:nvPr/>
        </p:nvCxnSpPr>
        <p:spPr bwMode="auto">
          <a:xfrm rot="5400000">
            <a:off x="7324067" y="5634816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1" name="ZoneTexte 300"/>
          <p:cNvSpPr txBox="1"/>
          <p:nvPr/>
        </p:nvSpPr>
        <p:spPr>
          <a:xfrm>
            <a:off x="7279072" y="5178942"/>
            <a:ext cx="314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</a:t>
            </a:r>
          </a:p>
        </p:txBody>
      </p:sp>
      <p:sp>
        <p:nvSpPr>
          <p:cNvPr id="302" name="ZoneTexte 301"/>
          <p:cNvSpPr txBox="1"/>
          <p:nvPr/>
        </p:nvSpPr>
        <p:spPr>
          <a:xfrm>
            <a:off x="3499883" y="5211830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acétaldéhyde</a:t>
            </a:r>
          </a:p>
        </p:txBody>
      </p:sp>
      <p:sp>
        <p:nvSpPr>
          <p:cNvPr id="303" name="ZoneTexte 302"/>
          <p:cNvSpPr txBox="1"/>
          <p:nvPr/>
        </p:nvSpPr>
        <p:spPr>
          <a:xfrm>
            <a:off x="6910228" y="4921344"/>
            <a:ext cx="923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éthanol</a:t>
            </a:r>
          </a:p>
        </p:txBody>
      </p:sp>
    </p:spTree>
    <p:extLst>
      <p:ext uri="{BB962C8B-B14F-4D97-AF65-F5344CB8AC3E}">
        <p14:creationId xmlns:p14="http://schemas.microsoft.com/office/powerpoint/2010/main" val="249196700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ZoneTexte 34"/>
          <p:cNvSpPr txBox="1"/>
          <p:nvPr/>
        </p:nvSpPr>
        <p:spPr>
          <a:xfrm>
            <a:off x="3451287" y="5762548"/>
            <a:ext cx="2184200" cy="481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60"/>
              </a:lnSpc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Pyruvate 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deshydrogénase</a:t>
            </a:r>
            <a:endParaRPr lang="fr-FR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7" name="Rectangle 216"/>
          <p:cNvSpPr/>
          <p:nvPr/>
        </p:nvSpPr>
        <p:spPr>
          <a:xfrm>
            <a:off x="900447" y="6031368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218" name="ZoneTexte 217"/>
          <p:cNvSpPr txBox="1"/>
          <p:nvPr/>
        </p:nvSpPr>
        <p:spPr>
          <a:xfrm>
            <a:off x="979423" y="5068568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sp>
        <p:nvSpPr>
          <p:cNvPr id="219" name="ZoneTexte 218"/>
          <p:cNvSpPr txBox="1"/>
          <p:nvPr/>
        </p:nvSpPr>
        <p:spPr>
          <a:xfrm>
            <a:off x="692096" y="4834868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</a:t>
            </a:r>
          </a:p>
        </p:txBody>
      </p:sp>
      <p:grpSp>
        <p:nvGrpSpPr>
          <p:cNvPr id="220" name="Groupe 208"/>
          <p:cNvGrpSpPr/>
          <p:nvPr/>
        </p:nvGrpSpPr>
        <p:grpSpPr>
          <a:xfrm rot="13207723" flipH="1">
            <a:off x="932935" y="5118458"/>
            <a:ext cx="144242" cy="49761"/>
            <a:chOff x="1394900" y="3630526"/>
            <a:chExt cx="180242" cy="49761"/>
          </a:xfrm>
        </p:grpSpPr>
        <p:cxnSp>
          <p:nvCxnSpPr>
            <p:cNvPr id="221" name="Connecteur droit 220"/>
            <p:cNvCxnSpPr/>
            <p:nvPr/>
          </p:nvCxnSpPr>
          <p:spPr bwMode="auto">
            <a:xfrm rot="10800000">
              <a:off x="1394900" y="3630526"/>
              <a:ext cx="180000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2" name="Connecteur droit 221"/>
            <p:cNvCxnSpPr/>
            <p:nvPr/>
          </p:nvCxnSpPr>
          <p:spPr bwMode="auto">
            <a:xfrm rot="10800000">
              <a:off x="1395142" y="3680286"/>
              <a:ext cx="180000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23" name="ZoneTexte 222"/>
          <p:cNvSpPr txBox="1"/>
          <p:nvPr/>
        </p:nvSpPr>
        <p:spPr>
          <a:xfrm>
            <a:off x="1265263" y="4837489"/>
            <a:ext cx="4528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</a:t>
            </a:r>
          </a:p>
        </p:txBody>
      </p:sp>
      <p:cxnSp>
        <p:nvCxnSpPr>
          <p:cNvPr id="224" name="Connecteur droit 223"/>
          <p:cNvCxnSpPr/>
          <p:nvPr/>
        </p:nvCxnSpPr>
        <p:spPr bwMode="auto">
          <a:xfrm rot="5400000">
            <a:off x="1019717" y="5463504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5" name="Connecteur droit 224"/>
          <p:cNvCxnSpPr/>
          <p:nvPr/>
        </p:nvCxnSpPr>
        <p:spPr bwMode="auto">
          <a:xfrm rot="10800000">
            <a:off x="1209344" y="5648665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6" name="ZoneTexte 225"/>
          <p:cNvSpPr txBox="1"/>
          <p:nvPr/>
        </p:nvSpPr>
        <p:spPr>
          <a:xfrm>
            <a:off x="990181" y="5479848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cxnSp>
        <p:nvCxnSpPr>
          <p:cNvPr id="227" name="Connecteur droit 226"/>
          <p:cNvCxnSpPr/>
          <p:nvPr/>
        </p:nvCxnSpPr>
        <p:spPr bwMode="auto">
          <a:xfrm rot="5400000">
            <a:off x="1034481" y="5867424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8" name="Rectangle 227"/>
          <p:cNvSpPr/>
          <p:nvPr/>
        </p:nvSpPr>
        <p:spPr>
          <a:xfrm>
            <a:off x="984805" y="5905750"/>
            <a:ext cx="4924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CH</a:t>
            </a:r>
            <a:r>
              <a:rPr lang="fr-FR" sz="1600" b="1" baseline="-25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3</a:t>
            </a:r>
            <a:endParaRPr lang="fr-FR" sz="16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9" name="Rectangle 228"/>
          <p:cNvSpPr/>
          <p:nvPr/>
        </p:nvSpPr>
        <p:spPr>
          <a:xfrm>
            <a:off x="905646" y="5199173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230" name="Rectangle 229"/>
          <p:cNvSpPr/>
          <p:nvPr/>
        </p:nvSpPr>
        <p:spPr>
          <a:xfrm>
            <a:off x="911166" y="5628053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cxnSp>
        <p:nvCxnSpPr>
          <p:cNvPr id="231" name="Connecteur droit 230"/>
          <p:cNvCxnSpPr/>
          <p:nvPr/>
        </p:nvCxnSpPr>
        <p:spPr bwMode="auto">
          <a:xfrm rot="19192277">
            <a:off x="1199012" y="5124377"/>
            <a:ext cx="144048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2" name="ZoneTexte 231"/>
          <p:cNvSpPr txBox="1"/>
          <p:nvPr/>
        </p:nvSpPr>
        <p:spPr>
          <a:xfrm>
            <a:off x="639041" y="6221327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pyruvate</a:t>
            </a:r>
          </a:p>
        </p:txBody>
      </p:sp>
      <p:sp>
        <p:nvSpPr>
          <p:cNvPr id="233" name="Rectangle 232"/>
          <p:cNvSpPr/>
          <p:nvPr/>
        </p:nvSpPr>
        <p:spPr>
          <a:xfrm>
            <a:off x="1360667" y="5484249"/>
            <a:ext cx="3257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</a:t>
            </a:r>
          </a:p>
        </p:txBody>
      </p:sp>
      <p:cxnSp>
        <p:nvCxnSpPr>
          <p:cNvPr id="244" name="Connecteur droit 243"/>
          <p:cNvCxnSpPr/>
          <p:nvPr/>
        </p:nvCxnSpPr>
        <p:spPr bwMode="auto">
          <a:xfrm rot="10800000">
            <a:off x="1215966" y="5696967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5" name="Grouper 4"/>
          <p:cNvGrpSpPr/>
          <p:nvPr/>
        </p:nvGrpSpPr>
        <p:grpSpPr>
          <a:xfrm rot="16200000">
            <a:off x="4583538" y="5081671"/>
            <a:ext cx="140760" cy="1114888"/>
            <a:chOff x="4180330" y="4314428"/>
            <a:chExt cx="140760" cy="1114888"/>
          </a:xfrm>
        </p:grpSpPr>
        <p:cxnSp>
          <p:nvCxnSpPr>
            <p:cNvPr id="245" name="Connecteur droit avec flèche 244"/>
            <p:cNvCxnSpPr/>
            <p:nvPr/>
          </p:nvCxnSpPr>
          <p:spPr>
            <a:xfrm rot="10800000">
              <a:off x="4180330" y="4314428"/>
              <a:ext cx="0" cy="1056190"/>
            </a:xfrm>
            <a:prstGeom prst="straightConnector1">
              <a:avLst/>
            </a:prstGeom>
            <a:ln w="38100" cap="rnd" cmpd="sng">
              <a:solidFill>
                <a:schemeClr val="bg2">
                  <a:lumMod val="50000"/>
                </a:schemeClr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Connecteur droit avec flèche 245"/>
            <p:cNvCxnSpPr/>
            <p:nvPr/>
          </p:nvCxnSpPr>
          <p:spPr>
            <a:xfrm rot="10800000" flipV="1">
              <a:off x="4321090" y="4373126"/>
              <a:ext cx="0" cy="1056190"/>
            </a:xfrm>
            <a:prstGeom prst="straightConnector1">
              <a:avLst/>
            </a:prstGeom>
            <a:ln w="133350" cap="rnd" cmpd="sng">
              <a:solidFill>
                <a:schemeClr val="bg2">
                  <a:lumMod val="50000"/>
                </a:schemeClr>
              </a:solidFill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2" name="Rectangle 161"/>
          <p:cNvSpPr/>
          <p:nvPr/>
        </p:nvSpPr>
        <p:spPr>
          <a:xfrm>
            <a:off x="2805219" y="5443387"/>
            <a:ext cx="698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NAD</a:t>
            </a:r>
            <a:r>
              <a:rPr lang="fr-FR" b="1" baseline="30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fr-FR" baseline="30000" dirty="0">
              <a:solidFill>
                <a:srgbClr val="C00000"/>
              </a:solidFill>
            </a:endParaRPr>
          </a:p>
        </p:txBody>
      </p:sp>
      <p:sp>
        <p:nvSpPr>
          <p:cNvPr id="163" name="Rectangle 162"/>
          <p:cNvSpPr/>
          <p:nvPr/>
        </p:nvSpPr>
        <p:spPr>
          <a:xfrm>
            <a:off x="1602851" y="5446943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fr-FR" baseline="30000" dirty="0">
              <a:solidFill>
                <a:srgbClr val="C00000"/>
              </a:solidFill>
            </a:endParaRPr>
          </a:p>
        </p:txBody>
      </p:sp>
      <p:sp>
        <p:nvSpPr>
          <p:cNvPr id="166" name="Text Box 5"/>
          <p:cNvSpPr txBox="1">
            <a:spLocks noChangeArrowheads="1"/>
          </p:cNvSpPr>
          <p:nvPr/>
        </p:nvSpPr>
        <p:spPr bwMode="auto">
          <a:xfrm>
            <a:off x="408456" y="193760"/>
            <a:ext cx="593321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2. En aérobiose conversion du pyruvate en </a:t>
            </a:r>
            <a:r>
              <a:rPr lang="fr-FR" sz="2000" b="1" dirty="0" err="1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acétyl-CoA</a:t>
            </a:r>
            <a:endParaRPr lang="fr-FR" sz="2000" b="1" dirty="0">
              <a:solidFill>
                <a:schemeClr val="accent6">
                  <a:lumMod val="50000"/>
                </a:schemeClr>
              </a:solidFill>
              <a:latin typeface="Calibri" charset="0"/>
              <a:cs typeface="Calibri" charset="0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1836097" y="5447288"/>
            <a:ext cx="896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/>
              <a:t>CoA</a:t>
            </a:r>
            <a:r>
              <a:rPr lang="fr-FR" b="1" dirty="0">
                <a:solidFill>
                  <a:srgbClr val="C00000"/>
                </a:solidFill>
              </a:rPr>
              <a:t>-SH</a:t>
            </a:r>
          </a:p>
        </p:txBody>
      </p:sp>
      <p:sp>
        <p:nvSpPr>
          <p:cNvPr id="124" name="Rectangle 123"/>
          <p:cNvSpPr/>
          <p:nvPr/>
        </p:nvSpPr>
        <p:spPr>
          <a:xfrm>
            <a:off x="2607410" y="5448935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fr-FR" baseline="30000" dirty="0">
              <a:solidFill>
                <a:srgbClr val="C00000"/>
              </a:solidFill>
            </a:endParaRPr>
          </a:p>
        </p:txBody>
      </p:sp>
      <p:sp>
        <p:nvSpPr>
          <p:cNvPr id="125" name="ZoneTexte 124"/>
          <p:cNvSpPr txBox="1"/>
          <p:nvPr/>
        </p:nvSpPr>
        <p:spPr>
          <a:xfrm>
            <a:off x="5866640" y="5436339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cxnSp>
        <p:nvCxnSpPr>
          <p:cNvPr id="126" name="Connecteur droit 125"/>
          <p:cNvCxnSpPr/>
          <p:nvPr/>
        </p:nvCxnSpPr>
        <p:spPr bwMode="auto">
          <a:xfrm>
            <a:off x="5706112" y="5621924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Rectangle 126"/>
          <p:cNvSpPr/>
          <p:nvPr/>
        </p:nvSpPr>
        <p:spPr>
          <a:xfrm>
            <a:off x="5342774" y="5442462"/>
            <a:ext cx="4924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CH</a:t>
            </a:r>
            <a:r>
              <a:rPr lang="fr-FR" sz="1600" b="1" baseline="-25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3</a:t>
            </a:r>
            <a:endParaRPr lang="fr-FR" sz="16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28" name="Grouper 127"/>
          <p:cNvGrpSpPr/>
          <p:nvPr/>
        </p:nvGrpSpPr>
        <p:grpSpPr>
          <a:xfrm>
            <a:off x="5999678" y="5332071"/>
            <a:ext cx="42337" cy="179999"/>
            <a:chOff x="552688" y="2907788"/>
            <a:chExt cx="42337" cy="179999"/>
          </a:xfrm>
        </p:grpSpPr>
        <p:cxnSp>
          <p:nvCxnSpPr>
            <p:cNvPr id="129" name="Connecteur droit 128"/>
            <p:cNvCxnSpPr/>
            <p:nvPr/>
          </p:nvCxnSpPr>
          <p:spPr bwMode="auto">
            <a:xfrm rot="5400000">
              <a:off x="462689" y="2997787"/>
              <a:ext cx="179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0" name="Connecteur droit 129"/>
            <p:cNvCxnSpPr/>
            <p:nvPr/>
          </p:nvCxnSpPr>
          <p:spPr bwMode="auto">
            <a:xfrm rot="5400000">
              <a:off x="505025" y="2997787"/>
              <a:ext cx="179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31" name="ZoneTexte 130"/>
          <p:cNvSpPr txBox="1"/>
          <p:nvPr/>
        </p:nvSpPr>
        <p:spPr>
          <a:xfrm>
            <a:off x="5859303" y="5047847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</a:t>
            </a:r>
          </a:p>
        </p:txBody>
      </p:sp>
      <p:cxnSp>
        <p:nvCxnSpPr>
          <p:cNvPr id="132" name="Connecteur droit 131"/>
          <p:cNvCxnSpPr/>
          <p:nvPr/>
        </p:nvCxnSpPr>
        <p:spPr bwMode="auto">
          <a:xfrm>
            <a:off x="6088020" y="5629715"/>
            <a:ext cx="215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3" name="ZoneTexte 132"/>
          <p:cNvSpPr txBox="1"/>
          <p:nvPr/>
        </p:nvSpPr>
        <p:spPr>
          <a:xfrm>
            <a:off x="6246939" y="5436339"/>
            <a:ext cx="736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</a:t>
            </a:r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−</a:t>
            </a:r>
            <a:r>
              <a:rPr lang="fr-FR" sz="16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CoA</a:t>
            </a:r>
            <a:endParaRPr lang="fr-FR" sz="16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4" name="ZoneTexte 133"/>
          <p:cNvSpPr txBox="1"/>
          <p:nvPr/>
        </p:nvSpPr>
        <p:spPr>
          <a:xfrm>
            <a:off x="5655807" y="5904916"/>
            <a:ext cx="124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Acetyl</a:t>
            </a:r>
            <a:r>
              <a:rPr lang="fr-FR" b="1" dirty="0" err="1">
                <a:latin typeface="Calibri" pitchFamily="34" charset="0"/>
                <a:cs typeface="Calibri" pitchFamily="34" charset="0"/>
              </a:rPr>
              <a:t>-CoA</a:t>
            </a:r>
            <a:endParaRPr lang="fr-FR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7063103" y="5394972"/>
            <a:ext cx="120932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NAD</a:t>
            </a:r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</a:t>
            </a:r>
            <a:r>
              <a:rPr lang="fr-FR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+ </a:t>
            </a:r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</a:t>
            </a:r>
            <a:r>
              <a:rPr lang="fr-FR" b="1" baseline="30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fr-FR" baseline="30000" dirty="0">
              <a:solidFill>
                <a:srgbClr val="C00000"/>
              </a:solidFill>
            </a:endParaRPr>
          </a:p>
          <a:p>
            <a:endParaRPr lang="fr-FR" baseline="30000" dirty="0">
              <a:solidFill>
                <a:srgbClr val="C00000"/>
              </a:solidFill>
            </a:endParaRPr>
          </a:p>
        </p:txBody>
      </p:sp>
      <p:sp>
        <p:nvSpPr>
          <p:cNvPr id="136" name="Rectangle 135"/>
          <p:cNvSpPr/>
          <p:nvPr/>
        </p:nvSpPr>
        <p:spPr>
          <a:xfrm>
            <a:off x="6865294" y="540052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fr-FR" baseline="30000" dirty="0">
              <a:solidFill>
                <a:srgbClr val="C00000"/>
              </a:solidFill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8331010" y="5378202"/>
            <a:ext cx="543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</a:t>
            </a:r>
            <a:r>
              <a:rPr lang="fr-FR" b="1" baseline="-25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fr-FR" baseline="-25000" dirty="0">
              <a:solidFill>
                <a:srgbClr val="C00000"/>
              </a:solidFill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8094125" y="538375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fr-FR" baseline="30000" dirty="0">
              <a:solidFill>
                <a:srgbClr val="C00000"/>
              </a:solidFill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257853" y="1092321"/>
            <a:ext cx="331787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000000"/>
                </a:solidFill>
              </a:rPr>
              <a:t>	</a:t>
            </a:r>
            <a:r>
              <a:rPr lang="fr-FR" sz="1600" dirty="0">
                <a:solidFill>
                  <a:srgbClr val="000000"/>
                </a:solidFill>
              </a:rPr>
              <a:t>Le pyruvate est importé dans la </a:t>
            </a:r>
            <a:r>
              <a:rPr lang="fr-FR" sz="1600" dirty="0" err="1">
                <a:solidFill>
                  <a:srgbClr val="000000"/>
                </a:solidFill>
              </a:rPr>
              <a:t>mitochondre</a:t>
            </a:r>
            <a:r>
              <a:rPr lang="fr-FR" sz="1600" dirty="0">
                <a:solidFill>
                  <a:srgbClr val="000000"/>
                </a:solidFill>
              </a:rPr>
              <a:t>. Il ne peut pas diffuser passivement dans la </a:t>
            </a:r>
            <a:r>
              <a:rPr lang="fr-FR" sz="1600" dirty="0" err="1">
                <a:solidFill>
                  <a:srgbClr val="000000"/>
                </a:solidFill>
              </a:rPr>
              <a:t>mitochondria</a:t>
            </a:r>
            <a:r>
              <a:rPr lang="fr-FR" sz="1600" dirty="0">
                <a:solidFill>
                  <a:srgbClr val="000000"/>
                </a:solidFill>
              </a:rPr>
              <a:t>, le transport est effectué grâce à des transporteurs et dépend du gradient de H</a:t>
            </a:r>
            <a:r>
              <a:rPr lang="fr-FR" sz="1600" baseline="30000" dirty="0">
                <a:solidFill>
                  <a:srgbClr val="000000"/>
                </a:solidFill>
              </a:rPr>
              <a:t>+</a:t>
            </a:r>
            <a:r>
              <a:rPr lang="fr-FR" sz="1600" dirty="0">
                <a:solidFill>
                  <a:srgbClr val="000000"/>
                </a:solidFill>
              </a:rPr>
              <a:t>. Comme pour le glucose la [pyruvate] matricielle &gt; [pyruvate] </a:t>
            </a:r>
            <a:r>
              <a:rPr lang="fr-FR" sz="1600" dirty="0" err="1">
                <a:solidFill>
                  <a:srgbClr val="000000"/>
                </a:solidFill>
              </a:rPr>
              <a:t>cytosolique</a:t>
            </a:r>
            <a:r>
              <a:rPr lang="fr-FR" sz="1600" dirty="0">
                <a:solidFill>
                  <a:srgbClr val="000000"/>
                </a:solidFill>
              </a:rPr>
              <a:t>.</a:t>
            </a:r>
            <a:endParaRPr lang="en-GB" sz="1600" dirty="0">
              <a:solidFill>
                <a:srgbClr val="0000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2596" y="1092321"/>
            <a:ext cx="5023180" cy="37451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3840136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19.jpg                                                         0003613A&#10;Hard Drive                     B78AEAA7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56" y="1432241"/>
            <a:ext cx="5151289" cy="445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08456" y="193760"/>
            <a:ext cx="593321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2. En aérobiose conversion du pyruvate en </a:t>
            </a:r>
            <a:r>
              <a:rPr lang="fr-FR" sz="2000" b="1" dirty="0" err="1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acétyl-CoA</a:t>
            </a:r>
            <a:endParaRPr lang="fr-FR" sz="2000" b="1" dirty="0">
              <a:solidFill>
                <a:schemeClr val="accent6">
                  <a:lumMod val="50000"/>
                </a:schemeClr>
              </a:solidFill>
              <a:latin typeface="Calibri" charset="0"/>
              <a:cs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65861" y="633957"/>
            <a:ext cx="58434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Le complexe de la pyruvate </a:t>
            </a:r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</a:rPr>
              <a:t>deshydrogénase</a:t>
            </a:r>
            <a:endParaRPr lang="fr-FR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673033" y="1955002"/>
            <a:ext cx="18113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rgbClr val="FABB1F"/>
                </a:solidFill>
                <a:latin typeface="Calibri" pitchFamily="34" charset="0"/>
                <a:cs typeface="Calibri" pitchFamily="34" charset="0"/>
              </a:rPr>
              <a:t>Pyruvate </a:t>
            </a:r>
          </a:p>
          <a:p>
            <a:pPr algn="ctr"/>
            <a:r>
              <a:rPr lang="fr-FR" b="1" dirty="0" err="1">
                <a:solidFill>
                  <a:srgbClr val="FABB1F"/>
                </a:solidFill>
                <a:latin typeface="Calibri" pitchFamily="34" charset="0"/>
                <a:cs typeface="Calibri" pitchFamily="34" charset="0"/>
              </a:rPr>
              <a:t>deshydrogénase</a:t>
            </a:r>
            <a:r>
              <a:rPr lang="fr-FR" b="1" dirty="0">
                <a:solidFill>
                  <a:srgbClr val="FABB1F"/>
                </a:solidFill>
                <a:latin typeface="Calibri" pitchFamily="34" charset="0"/>
                <a:cs typeface="Calibri" pitchFamily="34" charset="0"/>
              </a:rPr>
              <a:t>,</a:t>
            </a:r>
          </a:p>
          <a:p>
            <a:pPr algn="ctr"/>
            <a:r>
              <a:rPr lang="fr-FR" b="1" dirty="0">
                <a:solidFill>
                  <a:srgbClr val="FABB1F"/>
                </a:solidFill>
                <a:latin typeface="Calibri" pitchFamily="34" charset="0"/>
                <a:cs typeface="Calibri" pitchFamily="34" charset="0"/>
              </a:rPr>
              <a:t>E</a:t>
            </a:r>
            <a:r>
              <a:rPr lang="fr-FR" b="1" baseline="-25000" dirty="0">
                <a:solidFill>
                  <a:srgbClr val="FABB1F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763089" y="3241000"/>
            <a:ext cx="16312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Dihydrolypoyl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transacetylase</a:t>
            </a:r>
            <a:r>
              <a:rPr lang="fr-FR" b="1" dirty="0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,</a:t>
            </a:r>
          </a:p>
          <a:p>
            <a:pPr algn="ctr"/>
            <a:r>
              <a:rPr lang="fr-FR" b="1" dirty="0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E</a:t>
            </a:r>
            <a:r>
              <a:rPr lang="fr-FR" b="1" baseline="-25000" dirty="0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673033" y="4469768"/>
            <a:ext cx="18113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err="1">
                <a:solidFill>
                  <a:srgbClr val="53D667"/>
                </a:solidFill>
                <a:latin typeface="Calibri" pitchFamily="34" charset="0"/>
                <a:cs typeface="Calibri" pitchFamily="34" charset="0"/>
              </a:rPr>
              <a:t>Dihydrolypoyl</a:t>
            </a:r>
            <a:endParaRPr lang="fr-FR" b="1" dirty="0">
              <a:solidFill>
                <a:srgbClr val="53D667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fr-FR" b="1" dirty="0" err="1">
                <a:solidFill>
                  <a:srgbClr val="53D667"/>
                </a:solidFill>
                <a:latin typeface="Calibri" pitchFamily="34" charset="0"/>
                <a:cs typeface="Calibri" pitchFamily="34" charset="0"/>
              </a:rPr>
              <a:t>deshydrogenase</a:t>
            </a:r>
            <a:r>
              <a:rPr lang="fr-FR" b="1" dirty="0">
                <a:solidFill>
                  <a:srgbClr val="53D667"/>
                </a:solidFill>
                <a:latin typeface="Calibri" pitchFamily="34" charset="0"/>
                <a:cs typeface="Calibri" pitchFamily="34" charset="0"/>
              </a:rPr>
              <a:t>,</a:t>
            </a:r>
          </a:p>
          <a:p>
            <a:pPr algn="ctr"/>
            <a:r>
              <a:rPr lang="fr-FR" b="1" dirty="0">
                <a:solidFill>
                  <a:srgbClr val="53D667"/>
                </a:solidFill>
                <a:latin typeface="Calibri" pitchFamily="34" charset="0"/>
                <a:cs typeface="Calibri" pitchFamily="34" charset="0"/>
              </a:rPr>
              <a:t>E</a:t>
            </a:r>
            <a:r>
              <a:rPr lang="fr-FR" b="1" baseline="-25000" dirty="0">
                <a:solidFill>
                  <a:srgbClr val="53D667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701896" y="1973706"/>
            <a:ext cx="965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>
                <a:solidFill>
                  <a:srgbClr val="FABB1F"/>
                </a:solidFill>
                <a:latin typeface="Calibri" pitchFamily="34" charset="0"/>
                <a:cs typeface="Calibri" pitchFamily="34" charset="0"/>
              </a:rPr>
              <a:t>30 su</a:t>
            </a:r>
            <a:endParaRPr lang="fr-FR" sz="2800" b="1" baseline="-25000" dirty="0">
              <a:solidFill>
                <a:srgbClr val="FABB1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701896" y="3259704"/>
            <a:ext cx="965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60 su</a:t>
            </a:r>
            <a:endParaRPr lang="fr-FR" sz="2800" b="1" baseline="-25000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701896" y="4488472"/>
            <a:ext cx="965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>
                <a:solidFill>
                  <a:srgbClr val="53D667"/>
                </a:solidFill>
                <a:latin typeface="Calibri" pitchFamily="34" charset="0"/>
                <a:cs typeface="Calibri" pitchFamily="34" charset="0"/>
              </a:rPr>
              <a:t>12 su</a:t>
            </a:r>
            <a:endParaRPr lang="fr-FR" sz="2800" b="1" baseline="-25000" dirty="0">
              <a:solidFill>
                <a:srgbClr val="53D667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05399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625853" y="27574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3" name="Picture 2" descr="figure-16-05a.jpg                                              00002B9CArt                            BB1CF51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09" y="1478818"/>
            <a:ext cx="3960338" cy="436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igure-16-05b.jpg                                              00002B9CArt                            BB1CF510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647" y="1478818"/>
            <a:ext cx="4335855" cy="420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08456" y="193760"/>
            <a:ext cx="593321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2. En aérobiose conversion du pyruvate en </a:t>
            </a:r>
            <a:r>
              <a:rPr lang="fr-FR" sz="2000" b="1" dirty="0" err="1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acétyl-CoA</a:t>
            </a:r>
            <a:endParaRPr lang="fr-FR" sz="2000" b="1" dirty="0">
              <a:solidFill>
                <a:schemeClr val="accent6">
                  <a:lumMod val="50000"/>
                </a:schemeClr>
              </a:solidFill>
              <a:latin typeface="Calibri" charset="0"/>
              <a:cs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2286" y="593870"/>
            <a:ext cx="7619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000000"/>
                </a:solidFill>
              </a:rPr>
              <a:t>	</a:t>
            </a:r>
            <a:r>
              <a:rPr lang="fr-FR" dirty="0">
                <a:solidFill>
                  <a:srgbClr val="000000"/>
                </a:solidFill>
              </a:rPr>
              <a:t>Les complexes de pyruvate </a:t>
            </a:r>
            <a:r>
              <a:rPr lang="fr-FR" dirty="0" err="1">
                <a:solidFill>
                  <a:srgbClr val="000000"/>
                </a:solidFill>
              </a:rPr>
              <a:t>deshydrogénase</a:t>
            </a:r>
            <a:r>
              <a:rPr lang="fr-FR" dirty="0">
                <a:solidFill>
                  <a:srgbClr val="000000"/>
                </a:solidFill>
              </a:rPr>
              <a:t> sont localisés dans la matrice mitochondriale et visibles en microscopie électronique. 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74024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08456" y="193760"/>
            <a:ext cx="593321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2. En aérobiose conversion du pyruvate en </a:t>
            </a:r>
            <a:r>
              <a:rPr lang="fr-FR" sz="2000" b="1" dirty="0" err="1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acétyl-CoA</a:t>
            </a:r>
            <a:endParaRPr lang="fr-FR" sz="2000" b="1" dirty="0">
              <a:solidFill>
                <a:schemeClr val="accent6">
                  <a:lumMod val="50000"/>
                </a:schemeClr>
              </a:solidFill>
              <a:latin typeface="Calibri" charset="0"/>
              <a:cs typeface="Calibri" charset="0"/>
            </a:endParaRPr>
          </a:p>
        </p:txBody>
      </p:sp>
      <p:pic>
        <p:nvPicPr>
          <p:cNvPr id="3" name="Picture 2" descr="figure-14-13a.jpg                                              0003FC1BBigMac                         BB9E1EE7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070000"/>
            <a:ext cx="4096539" cy="220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igure-14-13b.jpg                                              0003FC1BBigMac                         BB9E1EE7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43" y="3265136"/>
            <a:ext cx="3895295" cy="201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17041" y="792672"/>
            <a:ext cx="4874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ABB1F"/>
                </a:solidFill>
                <a:latin typeface="Calibri" pitchFamily="34" charset="0"/>
                <a:cs typeface="Calibri" pitchFamily="34" charset="0"/>
              </a:rPr>
              <a:t>Pyruvate </a:t>
            </a:r>
            <a:r>
              <a:rPr lang="fr-FR" b="1" dirty="0" err="1">
                <a:solidFill>
                  <a:srgbClr val="FABB1F"/>
                </a:solidFill>
                <a:latin typeface="Calibri" pitchFamily="34" charset="0"/>
                <a:cs typeface="Calibri" pitchFamily="34" charset="0"/>
              </a:rPr>
              <a:t>deshydrogénase</a:t>
            </a:r>
            <a:r>
              <a:rPr lang="fr-FR" b="1" dirty="0">
                <a:solidFill>
                  <a:srgbClr val="FABB1F"/>
                </a:solidFill>
                <a:latin typeface="Calibri" pitchFamily="34" charset="0"/>
                <a:cs typeface="Calibri" pitchFamily="34" charset="0"/>
              </a:rPr>
              <a:t> (E</a:t>
            </a:r>
            <a:r>
              <a:rPr lang="fr-FR" b="1" baseline="-25000" dirty="0">
                <a:solidFill>
                  <a:srgbClr val="FABB1F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fr-FR" b="1" dirty="0">
                <a:solidFill>
                  <a:srgbClr val="FABB1F"/>
                </a:solidFill>
                <a:latin typeface="Calibri" pitchFamily="34" charset="0"/>
                <a:cs typeface="Calibri" pitchFamily="34" charset="0"/>
              </a:rPr>
              <a:t>)</a:t>
            </a:r>
          </a:p>
        </p:txBody>
      </p:sp>
      <p:pic>
        <p:nvPicPr>
          <p:cNvPr id="7" name="Picture 2" descr="figure-16-04.jpg                                               00002B9CArt                            BB1CF510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706" y="1284799"/>
            <a:ext cx="4062930" cy="35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5219922" y="792672"/>
            <a:ext cx="3548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Dihydrolypoyl</a:t>
            </a:r>
            <a:r>
              <a:rPr lang="fr-FR" b="1" dirty="0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Transacetylase</a:t>
            </a:r>
            <a:r>
              <a:rPr lang="fr-FR" b="1" dirty="0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 (E</a:t>
            </a:r>
            <a:r>
              <a:rPr lang="fr-FR" b="1" baseline="-25000" dirty="0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fr-FR" b="1" dirty="0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32661" y="521688"/>
            <a:ext cx="1757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Les coenzymes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9776" y="572256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 err="1">
                <a:solidFill>
                  <a:srgbClr val="53D667"/>
                </a:solidFill>
                <a:latin typeface="Calibri" pitchFamily="34" charset="0"/>
                <a:cs typeface="Calibri" pitchFamily="34" charset="0"/>
              </a:rPr>
              <a:t>Dihydrolypoyl</a:t>
            </a:r>
            <a:r>
              <a:rPr lang="fr-FR" b="1" dirty="0">
                <a:solidFill>
                  <a:srgbClr val="53D667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b="1" dirty="0" err="1">
                <a:solidFill>
                  <a:srgbClr val="53D667"/>
                </a:solidFill>
                <a:latin typeface="Calibri" pitchFamily="34" charset="0"/>
                <a:cs typeface="Calibri" pitchFamily="34" charset="0"/>
              </a:rPr>
              <a:t>deshydrogenase</a:t>
            </a:r>
            <a:r>
              <a:rPr lang="fr-FR" b="1" dirty="0">
                <a:solidFill>
                  <a:srgbClr val="53D667"/>
                </a:solidFill>
                <a:latin typeface="Calibri" pitchFamily="34" charset="0"/>
                <a:cs typeface="Calibri" pitchFamily="34" charset="0"/>
              </a:rPr>
              <a:t> (E</a:t>
            </a:r>
            <a:r>
              <a:rPr lang="fr-FR" b="1" baseline="-25000" dirty="0">
                <a:solidFill>
                  <a:srgbClr val="53D667"/>
                </a:solidFill>
                <a:latin typeface="Calibri" pitchFamily="34" charset="0"/>
                <a:cs typeface="Calibri" pitchFamily="34" charset="0"/>
              </a:rPr>
              <a:t>3</a:t>
            </a:r>
            <a:r>
              <a:rPr lang="fr-FR" b="1" dirty="0">
                <a:solidFill>
                  <a:srgbClr val="53D667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fr-FR" dirty="0">
              <a:solidFill>
                <a:srgbClr val="53D667"/>
              </a:solidFill>
            </a:endParaRPr>
          </a:p>
        </p:txBody>
      </p:sp>
      <p:grpSp>
        <p:nvGrpSpPr>
          <p:cNvPr id="70" name="Grouper 69"/>
          <p:cNvGrpSpPr/>
          <p:nvPr/>
        </p:nvGrpSpPr>
        <p:grpSpPr>
          <a:xfrm>
            <a:off x="7256302" y="3054348"/>
            <a:ext cx="1737038" cy="1042569"/>
            <a:chOff x="5986221" y="608097"/>
            <a:chExt cx="1737038" cy="1042569"/>
          </a:xfrm>
        </p:grpSpPr>
        <p:sp>
          <p:nvSpPr>
            <p:cNvPr id="71" name="ZoneTexte 70"/>
            <p:cNvSpPr txBox="1"/>
            <p:nvPr/>
          </p:nvSpPr>
          <p:spPr>
            <a:xfrm>
              <a:off x="6510087" y="996589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C</a:t>
              </a:r>
            </a:p>
          </p:txBody>
        </p:sp>
        <p:cxnSp>
          <p:nvCxnSpPr>
            <p:cNvPr id="72" name="Connecteur droit 71"/>
            <p:cNvCxnSpPr/>
            <p:nvPr/>
          </p:nvCxnSpPr>
          <p:spPr bwMode="auto">
            <a:xfrm>
              <a:off x="6349559" y="1182174"/>
              <a:ext cx="215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3" name="Rectangle 72"/>
            <p:cNvSpPr/>
            <p:nvPr/>
          </p:nvSpPr>
          <p:spPr>
            <a:xfrm>
              <a:off x="5986221" y="1002712"/>
              <a:ext cx="49244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6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CH</a:t>
              </a:r>
              <a:r>
                <a:rPr lang="fr-FR" sz="1600" b="1" baseline="-25000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3</a:t>
              </a:r>
              <a:endPara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74" name="Grouper 73"/>
            <p:cNvGrpSpPr/>
            <p:nvPr/>
          </p:nvGrpSpPr>
          <p:grpSpPr>
            <a:xfrm>
              <a:off x="6643125" y="892321"/>
              <a:ext cx="42337" cy="179999"/>
              <a:chOff x="552688" y="2907788"/>
              <a:chExt cx="42337" cy="179999"/>
            </a:xfrm>
          </p:grpSpPr>
          <p:cxnSp>
            <p:nvCxnSpPr>
              <p:cNvPr id="79" name="Connecteur droit 78"/>
              <p:cNvCxnSpPr/>
              <p:nvPr/>
            </p:nvCxnSpPr>
            <p:spPr bwMode="auto">
              <a:xfrm rot="5400000">
                <a:off x="462689" y="2997787"/>
                <a:ext cx="179999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0" name="Connecteur droit 79"/>
              <p:cNvCxnSpPr/>
              <p:nvPr/>
            </p:nvCxnSpPr>
            <p:spPr bwMode="auto">
              <a:xfrm rot="5400000">
                <a:off x="505025" y="2997787"/>
                <a:ext cx="179999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75" name="ZoneTexte 74"/>
            <p:cNvSpPr txBox="1"/>
            <p:nvPr/>
          </p:nvSpPr>
          <p:spPr>
            <a:xfrm>
              <a:off x="6502750" y="608097"/>
              <a:ext cx="3257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O</a:t>
              </a:r>
            </a:p>
          </p:txBody>
        </p:sp>
        <p:cxnSp>
          <p:nvCxnSpPr>
            <p:cNvPr id="76" name="Connecteur droit 75"/>
            <p:cNvCxnSpPr/>
            <p:nvPr/>
          </p:nvCxnSpPr>
          <p:spPr bwMode="auto">
            <a:xfrm>
              <a:off x="6731467" y="1189965"/>
              <a:ext cx="215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7" name="ZoneTexte 76"/>
            <p:cNvSpPr txBox="1"/>
            <p:nvPr/>
          </p:nvSpPr>
          <p:spPr>
            <a:xfrm>
              <a:off x="6890386" y="996589"/>
              <a:ext cx="7360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S−</a:t>
              </a:r>
              <a:r>
                <a:rPr lang="fr-FR" sz="1600" b="1" dirty="0" err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CoA</a:t>
              </a:r>
              <a:endPara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78" name="ZoneTexte 77"/>
            <p:cNvSpPr txBox="1"/>
            <p:nvPr/>
          </p:nvSpPr>
          <p:spPr>
            <a:xfrm>
              <a:off x="6483053" y="1281334"/>
              <a:ext cx="1240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Acetyl</a:t>
              </a:r>
              <a:r>
                <a:rPr lang="fr-FR" b="1" dirty="0" err="1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-CoA</a:t>
              </a:r>
              <a:endParaRPr lang="fr-FR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cxnSp>
        <p:nvCxnSpPr>
          <p:cNvPr id="84" name="Connecteur droit avec flèche 83"/>
          <p:cNvCxnSpPr/>
          <p:nvPr/>
        </p:nvCxnSpPr>
        <p:spPr>
          <a:xfrm>
            <a:off x="7780168" y="1927979"/>
            <a:ext cx="0" cy="1331689"/>
          </a:xfrm>
          <a:prstGeom prst="straightConnector1">
            <a:avLst/>
          </a:prstGeom>
          <a:ln w="5715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Diapositive075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9944" r="16671" b="57651"/>
          <a:stretch/>
        </p:blipFill>
        <p:spPr>
          <a:xfrm>
            <a:off x="4008043" y="5103077"/>
            <a:ext cx="4960422" cy="157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47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llipse 24"/>
          <p:cNvSpPr/>
          <p:nvPr/>
        </p:nvSpPr>
        <p:spPr>
          <a:xfrm rot="20493637">
            <a:off x="3333698" y="1555560"/>
            <a:ext cx="3586087" cy="2405378"/>
          </a:xfrm>
          <a:prstGeom prst="ellipse">
            <a:avLst/>
          </a:prstGeom>
          <a:solidFill>
            <a:srgbClr val="FF90EA"/>
          </a:solidFill>
          <a:ln w="38100" cmpd="sng">
            <a:solidFill>
              <a:srgbClr val="3B007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3B0074"/>
              </a:solidFill>
            </a:endParaRPr>
          </a:p>
        </p:txBody>
      </p:sp>
      <p:sp>
        <p:nvSpPr>
          <p:cNvPr id="26" name="Ellipse 25"/>
          <p:cNvSpPr/>
          <p:nvPr/>
        </p:nvSpPr>
        <p:spPr>
          <a:xfrm>
            <a:off x="5660979" y="3239609"/>
            <a:ext cx="1772923" cy="1501045"/>
          </a:xfrm>
          <a:prstGeom prst="ellipse">
            <a:avLst/>
          </a:prstGeom>
          <a:solidFill>
            <a:srgbClr val="72D686"/>
          </a:solidFill>
          <a:ln w="38100" cmpd="sng"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4" name="Ellipse 183"/>
          <p:cNvSpPr/>
          <p:nvPr/>
        </p:nvSpPr>
        <p:spPr>
          <a:xfrm rot="17509723">
            <a:off x="7238708" y="3599014"/>
            <a:ext cx="232832" cy="16448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5" name="Ellipse 184"/>
          <p:cNvSpPr/>
          <p:nvPr/>
        </p:nvSpPr>
        <p:spPr>
          <a:xfrm rot="2159341">
            <a:off x="7262970" y="4249133"/>
            <a:ext cx="232832" cy="16448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/>
          <p:cNvSpPr/>
          <p:nvPr/>
        </p:nvSpPr>
        <p:spPr>
          <a:xfrm rot="19876182">
            <a:off x="4075659" y="1563757"/>
            <a:ext cx="758527" cy="32897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2190514" y="1844824"/>
            <a:ext cx="1517389" cy="2376264"/>
          </a:xfrm>
          <a:prstGeom prst="ellipse">
            <a:avLst/>
          </a:prstGeom>
          <a:solidFill>
            <a:srgbClr val="FFFF95"/>
          </a:solidFill>
          <a:ln w="38100" cmpd="sng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Arc 2"/>
          <p:cNvSpPr/>
          <p:nvPr/>
        </p:nvSpPr>
        <p:spPr>
          <a:xfrm rot="2996850">
            <a:off x="906581" y="2161260"/>
            <a:ext cx="1335463" cy="1184320"/>
          </a:xfrm>
          <a:prstGeom prst="arc">
            <a:avLst/>
          </a:prstGeom>
          <a:ln w="38100" cmpd="sng">
            <a:solidFill>
              <a:schemeClr val="accent6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1706874" y="3158330"/>
            <a:ext cx="5013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latin typeface="Calibri" pitchFamily="34" charset="0"/>
                <a:cs typeface="Calibri" pitchFamily="34" charset="0"/>
              </a:rPr>
              <a:t>CO</a:t>
            </a:r>
            <a:r>
              <a:rPr lang="fr-FR" sz="1600" b="1" baseline="-25000" dirty="0">
                <a:latin typeface="Calibri" pitchFamily="34" charset="0"/>
                <a:cs typeface="Calibri" pitchFamily="34" charset="0"/>
              </a:rPr>
              <a:t>2</a:t>
            </a:r>
            <a:endParaRPr lang="fr-FR" sz="1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1" name="Arc 80"/>
          <p:cNvSpPr/>
          <p:nvPr/>
        </p:nvSpPr>
        <p:spPr>
          <a:xfrm rot="18603150" flipH="1">
            <a:off x="2214996" y="2458501"/>
            <a:ext cx="678548" cy="712657"/>
          </a:xfrm>
          <a:prstGeom prst="arc">
            <a:avLst>
              <a:gd name="adj1" fmla="val 13231181"/>
              <a:gd name="adj2" fmla="val 3064601"/>
            </a:avLst>
          </a:prstGeom>
          <a:ln w="38100" cmpd="sng">
            <a:solidFill>
              <a:srgbClr val="984807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82" name="ZoneTexte 81"/>
          <p:cNvSpPr txBox="1"/>
          <p:nvPr/>
        </p:nvSpPr>
        <p:spPr>
          <a:xfrm>
            <a:off x="2642139" y="2266020"/>
            <a:ext cx="504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TPP</a:t>
            </a:r>
          </a:p>
        </p:txBody>
      </p:sp>
      <p:sp>
        <p:nvSpPr>
          <p:cNvPr id="91" name="Arc 90"/>
          <p:cNvSpPr/>
          <p:nvPr/>
        </p:nvSpPr>
        <p:spPr>
          <a:xfrm rot="2996850">
            <a:off x="2996272" y="2450523"/>
            <a:ext cx="678548" cy="712657"/>
          </a:xfrm>
          <a:prstGeom prst="arc">
            <a:avLst>
              <a:gd name="adj1" fmla="val 13231181"/>
              <a:gd name="adj2" fmla="val 3064601"/>
            </a:avLst>
          </a:prstGeom>
          <a:ln w="38100" cmpd="sng">
            <a:solidFill>
              <a:srgbClr val="984807"/>
            </a:solidFill>
            <a:headEnd type="stealth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92" name="Arc 91"/>
          <p:cNvSpPr/>
          <p:nvPr/>
        </p:nvSpPr>
        <p:spPr>
          <a:xfrm rot="18603150" flipH="1">
            <a:off x="3725927" y="2458502"/>
            <a:ext cx="678548" cy="712657"/>
          </a:xfrm>
          <a:prstGeom prst="arc">
            <a:avLst>
              <a:gd name="adj1" fmla="val 13231181"/>
              <a:gd name="adj2" fmla="val 3064601"/>
            </a:avLst>
          </a:prstGeom>
          <a:ln w="38100" cmpd="sng">
            <a:solidFill>
              <a:srgbClr val="3B0074"/>
            </a:solidFill>
            <a:headEnd type="stealth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116" name="Arc 115"/>
          <p:cNvSpPr/>
          <p:nvPr/>
        </p:nvSpPr>
        <p:spPr>
          <a:xfrm rot="12995285" flipH="1">
            <a:off x="5002348" y="2495225"/>
            <a:ext cx="1267102" cy="1265667"/>
          </a:xfrm>
          <a:prstGeom prst="arc">
            <a:avLst>
              <a:gd name="adj1" fmla="val 13231181"/>
              <a:gd name="adj2" fmla="val 2022749"/>
            </a:avLst>
          </a:prstGeom>
          <a:ln w="38100" cmpd="sng">
            <a:solidFill>
              <a:srgbClr val="3B0074"/>
            </a:solidFill>
            <a:headEnd type="stealth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117" name="Arc 116"/>
          <p:cNvSpPr/>
          <p:nvPr/>
        </p:nvSpPr>
        <p:spPr>
          <a:xfrm rot="2436756" flipH="1">
            <a:off x="5049517" y="2477779"/>
            <a:ext cx="1226393" cy="1138738"/>
          </a:xfrm>
          <a:prstGeom prst="arc">
            <a:avLst>
              <a:gd name="adj1" fmla="val 13231181"/>
              <a:gd name="adj2" fmla="val 21025089"/>
            </a:avLst>
          </a:prstGeom>
          <a:ln w="38100" cmpd="sng">
            <a:solidFill>
              <a:srgbClr val="3B0074"/>
            </a:solidFill>
            <a:headEnd type="stealth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118" name="Arc 117"/>
          <p:cNvSpPr/>
          <p:nvPr/>
        </p:nvSpPr>
        <p:spPr>
          <a:xfrm rot="18024271" flipH="1">
            <a:off x="4972162" y="2544854"/>
            <a:ext cx="1226393" cy="1138738"/>
          </a:xfrm>
          <a:prstGeom prst="arc">
            <a:avLst>
              <a:gd name="adj1" fmla="val 15498829"/>
              <a:gd name="adj2" fmla="val 17574228"/>
            </a:avLst>
          </a:prstGeom>
          <a:ln w="38100" cmpd="sng">
            <a:solidFill>
              <a:srgbClr val="3B0074"/>
            </a:solidFill>
            <a:headEnd type="stealth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119" name="Arc 118"/>
          <p:cNvSpPr/>
          <p:nvPr/>
        </p:nvSpPr>
        <p:spPr>
          <a:xfrm rot="326192" flipH="1" flipV="1">
            <a:off x="5211833" y="766714"/>
            <a:ext cx="956235" cy="1689709"/>
          </a:xfrm>
          <a:prstGeom prst="arc">
            <a:avLst>
              <a:gd name="adj1" fmla="val 8518465"/>
              <a:gd name="adj2" fmla="val 1887671"/>
            </a:avLst>
          </a:prstGeom>
          <a:ln w="38100" cmpd="sng">
            <a:solidFill>
              <a:srgbClr val="3B0074"/>
            </a:solidFill>
            <a:headEnd type="stealth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120" name="ZoneTexte 119"/>
          <p:cNvSpPr txBox="1"/>
          <p:nvPr/>
        </p:nvSpPr>
        <p:spPr>
          <a:xfrm>
            <a:off x="4783952" y="977966"/>
            <a:ext cx="8565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CoA</a:t>
            </a:r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−S</a:t>
            </a:r>
            <a:r>
              <a: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</a:t>
            </a:r>
          </a:p>
        </p:txBody>
      </p:sp>
      <p:sp>
        <p:nvSpPr>
          <p:cNvPr id="134" name="Arc 133"/>
          <p:cNvSpPr/>
          <p:nvPr/>
        </p:nvSpPr>
        <p:spPr>
          <a:xfrm rot="18603150" flipH="1">
            <a:off x="5812778" y="3628630"/>
            <a:ext cx="678548" cy="712657"/>
          </a:xfrm>
          <a:prstGeom prst="arc">
            <a:avLst>
              <a:gd name="adj1" fmla="val 13252952"/>
              <a:gd name="adj2" fmla="val 3064601"/>
            </a:avLst>
          </a:prstGeom>
          <a:ln w="38100" cmpd="sng">
            <a:solidFill>
              <a:srgbClr val="4F6228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136" name="Arc 135"/>
          <p:cNvSpPr/>
          <p:nvPr/>
        </p:nvSpPr>
        <p:spPr>
          <a:xfrm rot="17309203" flipH="1">
            <a:off x="7260590" y="3409192"/>
            <a:ext cx="1226393" cy="1138738"/>
          </a:xfrm>
          <a:prstGeom prst="arc">
            <a:avLst>
              <a:gd name="adj1" fmla="val 13231181"/>
              <a:gd name="adj2" fmla="val 21025089"/>
            </a:avLst>
          </a:prstGeom>
          <a:ln w="38100" cmpd="sng">
            <a:solidFill>
              <a:schemeClr val="tx1"/>
            </a:solidFill>
            <a:headEnd type="stealth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137" name="ZoneTexte 136"/>
          <p:cNvSpPr txBox="1"/>
          <p:nvPr/>
        </p:nvSpPr>
        <p:spPr>
          <a:xfrm>
            <a:off x="7643784" y="4403630"/>
            <a:ext cx="641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NAD</a:t>
            </a:r>
            <a:r>
              <a:rPr lang="fr-FR" sz="1600" b="1" baseline="30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138" name="ZoneTexte 137"/>
          <p:cNvSpPr txBox="1"/>
          <p:nvPr/>
        </p:nvSpPr>
        <p:spPr>
          <a:xfrm>
            <a:off x="7643784" y="3272272"/>
            <a:ext cx="10954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NADH + H</a:t>
            </a:r>
            <a:r>
              <a:rPr lang="fr-FR" sz="1600" b="1" baseline="30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grpSp>
        <p:nvGrpSpPr>
          <p:cNvPr id="37" name="Grouper 36"/>
          <p:cNvGrpSpPr/>
          <p:nvPr/>
        </p:nvGrpSpPr>
        <p:grpSpPr>
          <a:xfrm>
            <a:off x="2318180" y="2932869"/>
            <a:ext cx="1252612" cy="1184537"/>
            <a:chOff x="2318180" y="2932869"/>
            <a:chExt cx="1252612" cy="1184537"/>
          </a:xfrm>
        </p:grpSpPr>
        <p:sp>
          <p:nvSpPr>
            <p:cNvPr id="83" name="ZoneTexte 82"/>
            <p:cNvSpPr txBox="1"/>
            <p:nvPr/>
          </p:nvSpPr>
          <p:spPr>
            <a:xfrm>
              <a:off x="2639343" y="2932869"/>
              <a:ext cx="5046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TPP</a:t>
              </a:r>
            </a:p>
          </p:txBody>
        </p:sp>
        <p:cxnSp>
          <p:nvCxnSpPr>
            <p:cNvPr id="84" name="Connecteur droit 83"/>
            <p:cNvCxnSpPr/>
            <p:nvPr/>
          </p:nvCxnSpPr>
          <p:spPr bwMode="auto">
            <a:xfrm rot="16200000">
              <a:off x="2779858" y="3753587"/>
              <a:ext cx="215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Connecteur droit 84"/>
            <p:cNvCxnSpPr/>
            <p:nvPr/>
          </p:nvCxnSpPr>
          <p:spPr bwMode="auto">
            <a:xfrm rot="16200000">
              <a:off x="2773379" y="3321689"/>
              <a:ext cx="215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Rectangle 85"/>
            <p:cNvSpPr/>
            <p:nvPr/>
          </p:nvSpPr>
          <p:spPr>
            <a:xfrm>
              <a:off x="2725054" y="3341318"/>
              <a:ext cx="29326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6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C</a:t>
              </a:r>
            </a:p>
          </p:txBody>
        </p:sp>
        <p:cxnSp>
          <p:nvCxnSpPr>
            <p:cNvPr id="87" name="Connecteur droit 86"/>
            <p:cNvCxnSpPr/>
            <p:nvPr/>
          </p:nvCxnSpPr>
          <p:spPr bwMode="auto">
            <a:xfrm>
              <a:off x="2960236" y="3529536"/>
              <a:ext cx="215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8" name="Rectangle 87"/>
            <p:cNvSpPr/>
            <p:nvPr/>
          </p:nvSpPr>
          <p:spPr>
            <a:xfrm>
              <a:off x="2736487" y="3778852"/>
              <a:ext cx="49244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6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CH</a:t>
              </a:r>
              <a:r>
                <a:rPr lang="fr-FR" sz="1600" b="1" baseline="-25000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3</a:t>
              </a:r>
              <a:endPara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89" name="ZoneTexte 88"/>
            <p:cNvSpPr txBox="1"/>
            <p:nvPr/>
          </p:nvSpPr>
          <p:spPr>
            <a:xfrm>
              <a:off x="2318180" y="3342704"/>
              <a:ext cx="3141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H</a:t>
              </a:r>
            </a:p>
          </p:txBody>
        </p:sp>
        <p:cxnSp>
          <p:nvCxnSpPr>
            <p:cNvPr id="90" name="Connecteur droit 89"/>
            <p:cNvCxnSpPr/>
            <p:nvPr/>
          </p:nvCxnSpPr>
          <p:spPr bwMode="auto">
            <a:xfrm>
              <a:off x="2559403" y="3529536"/>
              <a:ext cx="215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4" name="ZoneTexte 143"/>
            <p:cNvSpPr txBox="1"/>
            <p:nvPr/>
          </p:nvSpPr>
          <p:spPr>
            <a:xfrm>
              <a:off x="3117924" y="3342704"/>
              <a:ext cx="4528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OH</a:t>
              </a:r>
            </a:p>
          </p:txBody>
        </p:sp>
      </p:grpSp>
      <p:grpSp>
        <p:nvGrpSpPr>
          <p:cNvPr id="45" name="Grouper 44"/>
          <p:cNvGrpSpPr/>
          <p:nvPr/>
        </p:nvGrpSpPr>
        <p:grpSpPr>
          <a:xfrm>
            <a:off x="4056410" y="2977976"/>
            <a:ext cx="1193258" cy="664989"/>
            <a:chOff x="4056410" y="2977976"/>
            <a:chExt cx="1193258" cy="664989"/>
          </a:xfrm>
        </p:grpSpPr>
        <p:sp>
          <p:nvSpPr>
            <p:cNvPr id="188" name="Rectangle 187"/>
            <p:cNvSpPr/>
            <p:nvPr/>
          </p:nvSpPr>
          <p:spPr>
            <a:xfrm>
              <a:off x="4130140" y="3051452"/>
              <a:ext cx="134957" cy="219971"/>
            </a:xfrm>
            <a:prstGeom prst="rect">
              <a:avLst/>
            </a:prstGeom>
            <a:solidFill>
              <a:srgbClr val="FFFF9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4124960" y="3381585"/>
              <a:ext cx="134957" cy="219971"/>
            </a:xfrm>
            <a:prstGeom prst="rect">
              <a:avLst/>
            </a:prstGeom>
            <a:solidFill>
              <a:srgbClr val="FFFF9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Forme libre 8"/>
            <p:cNvSpPr/>
            <p:nvPr/>
          </p:nvSpPr>
          <p:spPr>
            <a:xfrm>
              <a:off x="4265097" y="3036509"/>
              <a:ext cx="984571" cy="455062"/>
            </a:xfrm>
            <a:custGeom>
              <a:avLst/>
              <a:gdLst>
                <a:gd name="connsiteX0" fmla="*/ 0 w 984571"/>
                <a:gd name="connsiteY0" fmla="*/ 450925 h 455062"/>
                <a:gd name="connsiteX1" fmla="*/ 190295 w 984571"/>
                <a:gd name="connsiteY1" fmla="*/ 455062 h 455062"/>
                <a:gd name="connsiteX2" fmla="*/ 285443 w 984571"/>
                <a:gd name="connsiteY2" fmla="*/ 268900 h 455062"/>
                <a:gd name="connsiteX3" fmla="*/ 186159 w 984571"/>
                <a:gd name="connsiteY3" fmla="*/ 111697 h 455062"/>
                <a:gd name="connsiteX4" fmla="*/ 347496 w 984571"/>
                <a:gd name="connsiteY4" fmla="*/ 0 h 455062"/>
                <a:gd name="connsiteX5" fmla="*/ 512970 w 984571"/>
                <a:gd name="connsiteY5" fmla="*/ 124107 h 455062"/>
                <a:gd name="connsiteX6" fmla="*/ 674307 w 984571"/>
                <a:gd name="connsiteY6" fmla="*/ 4136 h 455062"/>
                <a:gd name="connsiteX7" fmla="*/ 827371 w 984571"/>
                <a:gd name="connsiteY7" fmla="*/ 119971 h 455062"/>
                <a:gd name="connsiteX8" fmla="*/ 984571 w 984571"/>
                <a:gd name="connsiteY8" fmla="*/ 8273 h 455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4571" h="455062">
                  <a:moveTo>
                    <a:pt x="0" y="450925"/>
                  </a:moveTo>
                  <a:lnTo>
                    <a:pt x="190295" y="455062"/>
                  </a:lnTo>
                  <a:lnTo>
                    <a:pt x="285443" y="268900"/>
                  </a:lnTo>
                  <a:lnTo>
                    <a:pt x="186159" y="111697"/>
                  </a:lnTo>
                  <a:lnTo>
                    <a:pt x="347496" y="0"/>
                  </a:lnTo>
                  <a:lnTo>
                    <a:pt x="512970" y="124107"/>
                  </a:lnTo>
                  <a:lnTo>
                    <a:pt x="674307" y="4136"/>
                  </a:lnTo>
                  <a:lnTo>
                    <a:pt x="827371" y="119971"/>
                  </a:lnTo>
                  <a:lnTo>
                    <a:pt x="984571" y="8273"/>
                  </a:lnTo>
                </a:path>
              </a:pathLst>
            </a:custGeom>
            <a:ln w="38100" cap="rnd" cmpd="sng">
              <a:solidFill>
                <a:srgbClr val="3B007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Forme libre 12"/>
            <p:cNvSpPr/>
            <p:nvPr/>
          </p:nvSpPr>
          <p:spPr>
            <a:xfrm>
              <a:off x="4269234" y="3148206"/>
              <a:ext cx="173748" cy="4137"/>
            </a:xfrm>
            <a:custGeom>
              <a:avLst/>
              <a:gdLst>
                <a:gd name="connsiteX0" fmla="*/ 173748 w 173748"/>
                <a:gd name="connsiteY0" fmla="*/ 4137 h 4137"/>
                <a:gd name="connsiteX1" fmla="*/ 0 w 173748"/>
                <a:gd name="connsiteY1" fmla="*/ 0 h 4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3748" h="4137">
                  <a:moveTo>
                    <a:pt x="173748" y="4137"/>
                  </a:moveTo>
                  <a:lnTo>
                    <a:pt x="0" y="0"/>
                  </a:lnTo>
                </a:path>
              </a:pathLst>
            </a:custGeom>
            <a:ln w="38100" cap="rnd" cmpd="sng">
              <a:solidFill>
                <a:srgbClr val="3B007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4056410" y="3304411"/>
              <a:ext cx="287258" cy="338554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fr-FR" sz="1600" b="1" dirty="0">
                  <a:solidFill>
                    <a:schemeClr val="bg2">
                      <a:lumMod val="25000"/>
                    </a:schemeClr>
                  </a:solidFill>
                  <a:latin typeface="Calibri" pitchFamily="34" charset="0"/>
                  <a:cs typeface="Calibri" pitchFamily="34" charset="0"/>
                </a:rPr>
                <a:t>S</a:t>
              </a: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4059416" y="2977976"/>
              <a:ext cx="287258" cy="338554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fr-FR" sz="1600" b="1" dirty="0">
                  <a:solidFill>
                    <a:schemeClr val="bg2">
                      <a:lumMod val="25000"/>
                    </a:schemeClr>
                  </a:solidFill>
                  <a:latin typeface="Calibri" pitchFamily="34" charset="0"/>
                  <a:cs typeface="Calibri" pitchFamily="34" charset="0"/>
                </a:rPr>
                <a:t>S</a:t>
              </a:r>
            </a:p>
          </p:txBody>
        </p:sp>
        <p:cxnSp>
          <p:nvCxnSpPr>
            <p:cNvPr id="145" name="Connecteur droit 144"/>
            <p:cNvCxnSpPr/>
            <p:nvPr/>
          </p:nvCxnSpPr>
          <p:spPr bwMode="auto">
            <a:xfrm rot="16200000">
              <a:off x="4120440" y="3325502"/>
              <a:ext cx="143996" cy="1"/>
            </a:xfrm>
            <a:prstGeom prst="line">
              <a:avLst/>
            </a:prstGeom>
            <a:solidFill>
              <a:schemeClr val="accent1"/>
            </a:solidFill>
            <a:ln w="38100" cap="rnd" cmpd="sng" algn="ctr">
              <a:solidFill>
                <a:srgbClr val="3B007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38" name="Rectangle 237"/>
          <p:cNvSpPr/>
          <p:nvPr/>
        </p:nvSpPr>
        <p:spPr>
          <a:xfrm>
            <a:off x="2155696" y="2596033"/>
            <a:ext cx="4590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6">
                    <a:lumMod val="50000"/>
                  </a:schemeClr>
                </a:solidFill>
                <a:latin typeface="Wingdings 2" charset="2"/>
                <a:cs typeface="Wingdings 2" charset="2"/>
              </a:rPr>
              <a:t>j</a:t>
            </a:r>
            <a:endParaRPr lang="fr-FR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9" name="Rectangle 238"/>
          <p:cNvSpPr/>
          <p:nvPr/>
        </p:nvSpPr>
        <p:spPr>
          <a:xfrm>
            <a:off x="3308591" y="2560543"/>
            <a:ext cx="4590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6">
                    <a:lumMod val="50000"/>
                  </a:schemeClr>
                </a:solidFill>
                <a:latin typeface="Wingdings 2" charset="2"/>
                <a:cs typeface="Wingdings 2" charset="2"/>
              </a:rPr>
              <a:t>k</a:t>
            </a:r>
            <a:endParaRPr lang="fr-FR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0" name="Rectangle 239"/>
          <p:cNvSpPr/>
          <p:nvPr/>
        </p:nvSpPr>
        <p:spPr>
          <a:xfrm>
            <a:off x="5386613" y="2050285"/>
            <a:ext cx="4590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rgbClr val="3B0074"/>
                </a:solidFill>
                <a:latin typeface="Wingdings 2" charset="2"/>
                <a:cs typeface="Wingdings 2" charset="2"/>
              </a:rPr>
              <a:t>l</a:t>
            </a:r>
            <a:endParaRPr lang="fr-FR" sz="2400" b="1" dirty="0">
              <a:solidFill>
                <a:srgbClr val="3B0074"/>
              </a:solidFill>
            </a:endParaRPr>
          </a:p>
        </p:txBody>
      </p:sp>
      <p:sp>
        <p:nvSpPr>
          <p:cNvPr id="241" name="Rectangle 240"/>
          <p:cNvSpPr/>
          <p:nvPr/>
        </p:nvSpPr>
        <p:spPr>
          <a:xfrm>
            <a:off x="5734934" y="3773138"/>
            <a:ext cx="4590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4F6228"/>
                </a:solidFill>
                <a:sym typeface="Wingdings 2"/>
              </a:rPr>
              <a:t></a:t>
            </a:r>
            <a:endParaRPr lang="fr-FR" sz="2400" b="1" dirty="0">
              <a:solidFill>
                <a:srgbClr val="4F6228"/>
              </a:solidFill>
            </a:endParaRPr>
          </a:p>
        </p:txBody>
      </p:sp>
      <p:sp>
        <p:nvSpPr>
          <p:cNvPr id="242" name="Rectangle 241"/>
          <p:cNvSpPr/>
          <p:nvPr/>
        </p:nvSpPr>
        <p:spPr>
          <a:xfrm>
            <a:off x="6896044" y="3782823"/>
            <a:ext cx="4590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4F6228"/>
                </a:solidFill>
                <a:sym typeface="Wingdings 2"/>
              </a:rPr>
              <a:t></a:t>
            </a:r>
            <a:endParaRPr lang="fr-FR" sz="2400" b="1" dirty="0">
              <a:solidFill>
                <a:srgbClr val="4F6228"/>
              </a:solidFill>
            </a:endParaRPr>
          </a:p>
        </p:txBody>
      </p:sp>
      <p:grpSp>
        <p:nvGrpSpPr>
          <p:cNvPr id="36" name="Grouper 35"/>
          <p:cNvGrpSpPr/>
          <p:nvPr/>
        </p:nvGrpSpPr>
        <p:grpSpPr>
          <a:xfrm>
            <a:off x="534618" y="1154528"/>
            <a:ext cx="1655897" cy="1221534"/>
            <a:chOff x="534618" y="1154528"/>
            <a:chExt cx="1655897" cy="1221534"/>
          </a:xfrm>
        </p:grpSpPr>
        <p:sp>
          <p:nvSpPr>
            <p:cNvPr id="57" name="ZoneTexte 56"/>
            <p:cNvSpPr txBox="1"/>
            <p:nvPr/>
          </p:nvSpPr>
          <p:spPr>
            <a:xfrm>
              <a:off x="1115563" y="1767336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C</a:t>
              </a:r>
            </a:p>
          </p:txBody>
        </p:sp>
        <p:grpSp>
          <p:nvGrpSpPr>
            <p:cNvPr id="59" name="Groupe 208"/>
            <p:cNvGrpSpPr/>
            <p:nvPr/>
          </p:nvGrpSpPr>
          <p:grpSpPr>
            <a:xfrm rot="8392277">
              <a:off x="1707250" y="1801471"/>
              <a:ext cx="144242" cy="49761"/>
              <a:chOff x="1394900" y="3630526"/>
              <a:chExt cx="180242" cy="49761"/>
            </a:xfrm>
          </p:grpSpPr>
          <p:cxnSp>
            <p:nvCxnSpPr>
              <p:cNvPr id="60" name="Connecteur droit 59"/>
              <p:cNvCxnSpPr/>
              <p:nvPr/>
            </p:nvCxnSpPr>
            <p:spPr bwMode="auto">
              <a:xfrm rot="10800000">
                <a:off x="1394900" y="3630526"/>
                <a:ext cx="180000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1" name="Connecteur droit 60"/>
              <p:cNvCxnSpPr/>
              <p:nvPr/>
            </p:nvCxnSpPr>
            <p:spPr bwMode="auto">
              <a:xfrm rot="10800000">
                <a:off x="1395142" y="3680286"/>
                <a:ext cx="180000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62" name="ZoneTexte 61"/>
            <p:cNvSpPr txBox="1"/>
            <p:nvPr/>
          </p:nvSpPr>
          <p:spPr>
            <a:xfrm>
              <a:off x="1737647" y="2037508"/>
              <a:ext cx="4528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O</a:t>
              </a:r>
              <a:r>
                <a:rPr lang="fr-FR" sz="16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H</a:t>
              </a:r>
            </a:p>
          </p:txBody>
        </p:sp>
        <p:cxnSp>
          <p:nvCxnSpPr>
            <p:cNvPr id="63" name="Connecteur droit 62"/>
            <p:cNvCxnSpPr/>
            <p:nvPr/>
          </p:nvCxnSpPr>
          <p:spPr bwMode="auto">
            <a:xfrm>
              <a:off x="955035" y="1952921"/>
              <a:ext cx="215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7" name="Rectangle 66"/>
            <p:cNvSpPr/>
            <p:nvPr/>
          </p:nvSpPr>
          <p:spPr>
            <a:xfrm>
              <a:off x="534618" y="1755232"/>
              <a:ext cx="49244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6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CH</a:t>
              </a:r>
              <a:r>
                <a:rPr lang="fr-FR" sz="1600" b="1" baseline="-25000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3</a:t>
              </a:r>
              <a:endPara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70" name="Connecteur droit 69"/>
            <p:cNvCxnSpPr/>
            <p:nvPr/>
          </p:nvCxnSpPr>
          <p:spPr bwMode="auto">
            <a:xfrm rot="2407723" flipH="1">
              <a:off x="1694720" y="2085569"/>
              <a:ext cx="144048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2" name="Grouper 1"/>
            <p:cNvGrpSpPr/>
            <p:nvPr/>
          </p:nvGrpSpPr>
          <p:grpSpPr>
            <a:xfrm>
              <a:off x="1248601" y="1663068"/>
              <a:ext cx="42337" cy="179999"/>
              <a:chOff x="552688" y="2907788"/>
              <a:chExt cx="42337" cy="179999"/>
            </a:xfrm>
          </p:grpSpPr>
          <p:cxnSp>
            <p:nvCxnSpPr>
              <p:cNvPr id="74" name="Connecteur droit 73"/>
              <p:cNvCxnSpPr/>
              <p:nvPr/>
            </p:nvCxnSpPr>
            <p:spPr bwMode="auto">
              <a:xfrm rot="5400000">
                <a:off x="462689" y="2997787"/>
                <a:ext cx="179999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5" name="Connecteur droit 74"/>
              <p:cNvCxnSpPr/>
              <p:nvPr/>
            </p:nvCxnSpPr>
            <p:spPr bwMode="auto">
              <a:xfrm rot="5400000">
                <a:off x="505025" y="2997787"/>
                <a:ext cx="179999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76" name="ZoneTexte 75"/>
            <p:cNvSpPr txBox="1"/>
            <p:nvPr/>
          </p:nvSpPr>
          <p:spPr>
            <a:xfrm>
              <a:off x="1110915" y="1378844"/>
              <a:ext cx="3257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O</a:t>
              </a:r>
            </a:p>
          </p:txBody>
        </p:sp>
        <p:cxnSp>
          <p:nvCxnSpPr>
            <p:cNvPr id="77" name="Connecteur droit 76"/>
            <p:cNvCxnSpPr/>
            <p:nvPr/>
          </p:nvCxnSpPr>
          <p:spPr bwMode="auto">
            <a:xfrm>
              <a:off x="1336943" y="1960712"/>
              <a:ext cx="215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8" name="ZoneTexte 77"/>
            <p:cNvSpPr txBox="1"/>
            <p:nvPr/>
          </p:nvSpPr>
          <p:spPr>
            <a:xfrm>
              <a:off x="1495862" y="1767336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C</a:t>
              </a:r>
            </a:p>
          </p:txBody>
        </p:sp>
        <p:sp>
          <p:nvSpPr>
            <p:cNvPr id="79" name="ZoneTexte 78"/>
            <p:cNvSpPr txBox="1"/>
            <p:nvPr/>
          </p:nvSpPr>
          <p:spPr>
            <a:xfrm>
              <a:off x="1752823" y="1511896"/>
              <a:ext cx="3257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O</a:t>
              </a:r>
            </a:p>
          </p:txBody>
        </p:sp>
        <p:sp>
          <p:nvSpPr>
            <p:cNvPr id="167" name="ZoneTexte 166"/>
            <p:cNvSpPr txBox="1"/>
            <p:nvPr/>
          </p:nvSpPr>
          <p:spPr>
            <a:xfrm>
              <a:off x="701393" y="1154528"/>
              <a:ext cx="1043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pyruvate</a:t>
              </a:r>
            </a:p>
          </p:txBody>
        </p:sp>
      </p:grpSp>
      <p:sp>
        <p:nvSpPr>
          <p:cNvPr id="168" name="ZoneTexte 167"/>
          <p:cNvSpPr txBox="1"/>
          <p:nvPr/>
        </p:nvSpPr>
        <p:spPr>
          <a:xfrm>
            <a:off x="253876" y="3921487"/>
            <a:ext cx="1901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376092"/>
                </a:solidFill>
                <a:latin typeface="Calibri" pitchFamily="34" charset="0"/>
                <a:cs typeface="Calibri" pitchFamily="34" charset="0"/>
              </a:rPr>
              <a:t>Hydroxyethyl</a:t>
            </a:r>
            <a:r>
              <a:rPr lang="fr-FR" b="1" dirty="0">
                <a:solidFill>
                  <a:srgbClr val="376092"/>
                </a:solidFill>
                <a:latin typeface="Calibri" pitchFamily="34" charset="0"/>
                <a:cs typeface="Calibri" pitchFamily="34" charset="0"/>
              </a:rPr>
              <a:t>-TPP</a:t>
            </a:r>
          </a:p>
        </p:txBody>
      </p:sp>
      <p:cxnSp>
        <p:nvCxnSpPr>
          <p:cNvPr id="247" name="Connecteur droit 246"/>
          <p:cNvCxnSpPr>
            <a:stCxn id="168" idx="3"/>
          </p:cNvCxnSpPr>
          <p:nvPr/>
        </p:nvCxnSpPr>
        <p:spPr>
          <a:xfrm flipV="1">
            <a:off x="2155696" y="3645588"/>
            <a:ext cx="619706" cy="460565"/>
          </a:xfrm>
          <a:prstGeom prst="line">
            <a:avLst/>
          </a:prstGeom>
          <a:ln w="38100" cap="rnd" cmpd="sng"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9" name="ZoneTexte 168"/>
          <p:cNvSpPr txBox="1"/>
          <p:nvPr/>
        </p:nvSpPr>
        <p:spPr>
          <a:xfrm>
            <a:off x="3747032" y="2483599"/>
            <a:ext cx="1266918" cy="528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60"/>
              </a:lnSpc>
            </a:pPr>
            <a:r>
              <a:rPr lang="fr-FR" b="1" dirty="0" err="1">
                <a:solidFill>
                  <a:srgbClr val="376092"/>
                </a:solidFill>
                <a:latin typeface="Calibri" pitchFamily="34" charset="0"/>
                <a:cs typeface="Calibri" pitchFamily="34" charset="0"/>
              </a:rPr>
              <a:t>Acyl</a:t>
            </a:r>
            <a:endParaRPr lang="fr-FR" b="1" dirty="0">
              <a:solidFill>
                <a:srgbClr val="376092"/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ts val="1660"/>
              </a:lnSpc>
            </a:pPr>
            <a:r>
              <a:rPr lang="fr-FR" b="1" dirty="0" err="1">
                <a:solidFill>
                  <a:srgbClr val="376092"/>
                </a:solidFill>
                <a:latin typeface="Calibri" pitchFamily="34" charset="0"/>
                <a:cs typeface="Calibri" pitchFamily="34" charset="0"/>
              </a:rPr>
              <a:t>lipoyllysine</a:t>
            </a:r>
            <a:endParaRPr lang="fr-FR" b="1" dirty="0">
              <a:solidFill>
                <a:srgbClr val="376092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47" name="Grouper 46"/>
          <p:cNvGrpSpPr/>
          <p:nvPr/>
        </p:nvGrpSpPr>
        <p:grpSpPr>
          <a:xfrm>
            <a:off x="3912542" y="1295771"/>
            <a:ext cx="1498464" cy="1637314"/>
            <a:chOff x="3912542" y="1295771"/>
            <a:chExt cx="1498464" cy="1637314"/>
          </a:xfrm>
        </p:grpSpPr>
        <p:sp>
          <p:nvSpPr>
            <p:cNvPr id="190" name="Rectangle 189"/>
            <p:cNvSpPr/>
            <p:nvPr/>
          </p:nvSpPr>
          <p:spPr>
            <a:xfrm rot="19146481">
              <a:off x="4559500" y="2028717"/>
              <a:ext cx="134957" cy="219971"/>
            </a:xfrm>
            <a:prstGeom prst="rect">
              <a:avLst/>
            </a:prstGeom>
            <a:solidFill>
              <a:srgbClr val="FFFF9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1" name="Rectangle 190"/>
            <p:cNvSpPr/>
            <p:nvPr/>
          </p:nvSpPr>
          <p:spPr>
            <a:xfrm rot="19146481">
              <a:off x="4274193" y="2223557"/>
              <a:ext cx="248186" cy="219971"/>
            </a:xfrm>
            <a:prstGeom prst="rect">
              <a:avLst/>
            </a:prstGeom>
            <a:solidFill>
              <a:srgbClr val="FFFF9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Forme libre 15"/>
            <p:cNvSpPr/>
            <p:nvPr/>
          </p:nvSpPr>
          <p:spPr>
            <a:xfrm>
              <a:off x="4434708" y="2370462"/>
              <a:ext cx="976298" cy="562623"/>
            </a:xfrm>
            <a:custGeom>
              <a:avLst/>
              <a:gdLst>
                <a:gd name="connsiteX0" fmla="*/ 0 w 976298"/>
                <a:gd name="connsiteY0" fmla="*/ 82739 h 562623"/>
                <a:gd name="connsiteX1" fmla="*/ 124106 w 976298"/>
                <a:gd name="connsiteY1" fmla="*/ 235806 h 562623"/>
                <a:gd name="connsiteX2" fmla="*/ 322675 w 976298"/>
                <a:gd name="connsiteY2" fmla="*/ 194436 h 562623"/>
                <a:gd name="connsiteX3" fmla="*/ 384728 w 976298"/>
                <a:gd name="connsiteY3" fmla="*/ 0 h 562623"/>
                <a:gd name="connsiteX4" fmla="*/ 583297 w 976298"/>
                <a:gd name="connsiteY4" fmla="*/ 62054 h 562623"/>
                <a:gd name="connsiteX5" fmla="*/ 595707 w 976298"/>
                <a:gd name="connsiteY5" fmla="*/ 256490 h 562623"/>
                <a:gd name="connsiteX6" fmla="*/ 781866 w 976298"/>
                <a:gd name="connsiteY6" fmla="*/ 310270 h 562623"/>
                <a:gd name="connsiteX7" fmla="*/ 790139 w 976298"/>
                <a:gd name="connsiteY7" fmla="*/ 517117 h 562623"/>
                <a:gd name="connsiteX8" fmla="*/ 976298 w 976298"/>
                <a:gd name="connsiteY8" fmla="*/ 562623 h 562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6298" h="562623">
                  <a:moveTo>
                    <a:pt x="0" y="82739"/>
                  </a:moveTo>
                  <a:lnTo>
                    <a:pt x="124106" y="235806"/>
                  </a:lnTo>
                  <a:lnTo>
                    <a:pt x="322675" y="194436"/>
                  </a:lnTo>
                  <a:lnTo>
                    <a:pt x="384728" y="0"/>
                  </a:lnTo>
                  <a:lnTo>
                    <a:pt x="583297" y="62054"/>
                  </a:lnTo>
                  <a:lnTo>
                    <a:pt x="595707" y="256490"/>
                  </a:lnTo>
                  <a:lnTo>
                    <a:pt x="781866" y="310270"/>
                  </a:lnTo>
                  <a:lnTo>
                    <a:pt x="790139" y="517117"/>
                  </a:lnTo>
                  <a:lnTo>
                    <a:pt x="976298" y="562623"/>
                  </a:lnTo>
                </a:path>
              </a:pathLst>
            </a:custGeom>
            <a:ln w="38100" cap="rnd">
              <a:solidFill>
                <a:srgbClr val="3B007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Forme libre 16"/>
            <p:cNvSpPr/>
            <p:nvPr/>
          </p:nvSpPr>
          <p:spPr>
            <a:xfrm>
              <a:off x="4703604" y="2221533"/>
              <a:ext cx="115832" cy="144792"/>
            </a:xfrm>
            <a:custGeom>
              <a:avLst/>
              <a:gdLst>
                <a:gd name="connsiteX0" fmla="*/ 115832 w 115832"/>
                <a:gd name="connsiteY0" fmla="*/ 144792 h 144792"/>
                <a:gd name="connsiteX1" fmla="*/ 4137 w 115832"/>
                <a:gd name="connsiteY1" fmla="*/ 8274 h 144792"/>
                <a:gd name="connsiteX2" fmla="*/ 0 w 115832"/>
                <a:gd name="connsiteY2" fmla="*/ 0 h 144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832" h="144792">
                  <a:moveTo>
                    <a:pt x="115832" y="144792"/>
                  </a:moveTo>
                  <a:lnTo>
                    <a:pt x="4137" y="8274"/>
                  </a:lnTo>
                  <a:lnTo>
                    <a:pt x="0" y="0"/>
                  </a:lnTo>
                </a:path>
              </a:pathLst>
            </a:custGeom>
            <a:ln w="38100" cap="rnd">
              <a:solidFill>
                <a:srgbClr val="3B007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Rectangle 102"/>
            <p:cNvSpPr/>
            <p:nvPr/>
          </p:nvSpPr>
          <p:spPr>
            <a:xfrm rot="19072273">
              <a:off x="4195934" y="2162115"/>
              <a:ext cx="41109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600" b="1" dirty="0">
                  <a:solidFill>
                    <a:schemeClr val="bg2">
                      <a:lumMod val="25000"/>
                    </a:schemeClr>
                  </a:solidFill>
                  <a:latin typeface="Calibri" pitchFamily="34" charset="0"/>
                  <a:cs typeface="Calibri" pitchFamily="34" charset="0"/>
                </a:rPr>
                <a:t>SH</a:t>
              </a:r>
            </a:p>
          </p:txBody>
        </p:sp>
        <p:sp>
          <p:nvSpPr>
            <p:cNvPr id="105" name="Rectangle 104"/>
            <p:cNvSpPr/>
            <p:nvPr/>
          </p:nvSpPr>
          <p:spPr>
            <a:xfrm rot="19072273">
              <a:off x="4475497" y="1965148"/>
              <a:ext cx="28725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600" b="1" dirty="0">
                  <a:solidFill>
                    <a:schemeClr val="bg2">
                      <a:lumMod val="25000"/>
                    </a:schemeClr>
                  </a:solidFill>
                  <a:latin typeface="Calibri" pitchFamily="34" charset="0"/>
                  <a:cs typeface="Calibri" pitchFamily="34" charset="0"/>
                </a:rPr>
                <a:t>S</a:t>
              </a:r>
            </a:p>
          </p:txBody>
        </p:sp>
        <p:cxnSp>
          <p:nvCxnSpPr>
            <p:cNvPr id="106" name="Connecteur droit 105"/>
            <p:cNvCxnSpPr/>
            <p:nvPr/>
          </p:nvCxnSpPr>
          <p:spPr bwMode="auto">
            <a:xfrm flipH="1" flipV="1">
              <a:off x="4448889" y="1933445"/>
              <a:ext cx="115932" cy="144703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9" name="Rectangle 108"/>
            <p:cNvSpPr/>
            <p:nvPr/>
          </p:nvSpPr>
          <p:spPr>
            <a:xfrm rot="19072273">
              <a:off x="4203804" y="1666287"/>
              <a:ext cx="29326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6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C</a:t>
              </a:r>
            </a:p>
          </p:txBody>
        </p:sp>
        <p:cxnSp>
          <p:nvCxnSpPr>
            <p:cNvPr id="110" name="Connecteur droit 109"/>
            <p:cNvCxnSpPr/>
            <p:nvPr/>
          </p:nvCxnSpPr>
          <p:spPr bwMode="auto">
            <a:xfrm flipH="1" flipV="1">
              <a:off x="4174086" y="1611659"/>
              <a:ext cx="115932" cy="144703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1" name="Rectangle 110"/>
            <p:cNvSpPr/>
            <p:nvPr/>
          </p:nvSpPr>
          <p:spPr>
            <a:xfrm rot="19072273">
              <a:off x="3912542" y="1295771"/>
              <a:ext cx="49244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6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CH</a:t>
              </a:r>
              <a:r>
                <a:rPr lang="fr-FR" sz="1600" b="1" baseline="-25000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3</a:t>
              </a:r>
            </a:p>
          </p:txBody>
        </p:sp>
        <p:grpSp>
          <p:nvGrpSpPr>
            <p:cNvPr id="112" name="Groupe 208"/>
            <p:cNvGrpSpPr/>
            <p:nvPr/>
          </p:nvGrpSpPr>
          <p:grpSpPr>
            <a:xfrm rot="8392277">
              <a:off x="4433622" y="1701831"/>
              <a:ext cx="144242" cy="49761"/>
              <a:chOff x="1394900" y="3630526"/>
              <a:chExt cx="180242" cy="49761"/>
            </a:xfrm>
          </p:grpSpPr>
          <p:cxnSp>
            <p:nvCxnSpPr>
              <p:cNvPr id="113" name="Connecteur droit 112"/>
              <p:cNvCxnSpPr/>
              <p:nvPr/>
            </p:nvCxnSpPr>
            <p:spPr bwMode="auto">
              <a:xfrm rot="10800000">
                <a:off x="1394900" y="3630526"/>
                <a:ext cx="180000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4" name="Connecteur droit 113"/>
              <p:cNvCxnSpPr/>
              <p:nvPr/>
            </p:nvCxnSpPr>
            <p:spPr bwMode="auto">
              <a:xfrm rot="10800000">
                <a:off x="1395142" y="3680286"/>
                <a:ext cx="180000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15" name="ZoneTexte 114"/>
            <p:cNvSpPr txBox="1"/>
            <p:nvPr/>
          </p:nvSpPr>
          <p:spPr>
            <a:xfrm>
              <a:off x="4489355" y="1391936"/>
              <a:ext cx="3257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O</a:t>
              </a:r>
            </a:p>
          </p:txBody>
        </p:sp>
        <p:cxnSp>
          <p:nvCxnSpPr>
            <p:cNvPr id="170" name="Connecteur droit 169"/>
            <p:cNvCxnSpPr/>
            <p:nvPr/>
          </p:nvCxnSpPr>
          <p:spPr>
            <a:xfrm flipV="1">
              <a:off x="4544703" y="2594815"/>
              <a:ext cx="122768" cy="196561"/>
            </a:xfrm>
            <a:prstGeom prst="line">
              <a:avLst/>
            </a:prstGeom>
            <a:ln w="38100" cap="rnd" cmpd="sng"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1" name="ZoneTexte 170"/>
          <p:cNvSpPr txBox="1"/>
          <p:nvPr/>
        </p:nvSpPr>
        <p:spPr>
          <a:xfrm>
            <a:off x="4135487" y="4026430"/>
            <a:ext cx="1313180" cy="528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60"/>
              </a:lnSpc>
            </a:pPr>
            <a:r>
              <a:rPr lang="fr-FR" b="1" dirty="0" err="1">
                <a:solidFill>
                  <a:srgbClr val="376092"/>
                </a:solidFill>
                <a:latin typeface="Calibri" pitchFamily="34" charset="0"/>
                <a:cs typeface="Calibri" pitchFamily="34" charset="0"/>
              </a:rPr>
              <a:t>Lipoyllysine</a:t>
            </a:r>
            <a:endParaRPr lang="fr-FR" b="1" dirty="0">
              <a:solidFill>
                <a:srgbClr val="376092"/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ts val="1660"/>
              </a:lnSpc>
            </a:pPr>
            <a:r>
              <a:rPr lang="fr-FR" b="1" dirty="0">
                <a:solidFill>
                  <a:srgbClr val="376092"/>
                </a:solidFill>
                <a:latin typeface="Calibri" pitchFamily="34" charset="0"/>
                <a:cs typeface="Calibri" pitchFamily="34" charset="0"/>
              </a:rPr>
              <a:t>oxydée</a:t>
            </a:r>
          </a:p>
        </p:txBody>
      </p:sp>
      <p:cxnSp>
        <p:nvCxnSpPr>
          <p:cNvPr id="178" name="Connecteur droit 177"/>
          <p:cNvCxnSpPr/>
          <p:nvPr/>
        </p:nvCxnSpPr>
        <p:spPr>
          <a:xfrm flipH="1" flipV="1">
            <a:off x="4387377" y="3491572"/>
            <a:ext cx="280094" cy="614581"/>
          </a:xfrm>
          <a:prstGeom prst="line">
            <a:avLst/>
          </a:prstGeom>
          <a:ln w="38100" cap="rnd" cmpd="sng"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0" name="ZoneTexte 179"/>
          <p:cNvSpPr txBox="1"/>
          <p:nvPr/>
        </p:nvSpPr>
        <p:spPr>
          <a:xfrm>
            <a:off x="5381122" y="2916035"/>
            <a:ext cx="583363" cy="331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60"/>
              </a:lnSpc>
            </a:pPr>
            <a:r>
              <a:rPr lang="fr-FR" sz="2400" b="1" dirty="0">
                <a:solidFill>
                  <a:srgbClr val="3B0074"/>
                </a:solidFill>
                <a:latin typeface="Calibri" pitchFamily="34" charset="0"/>
                <a:cs typeface="Calibri" pitchFamily="34" charset="0"/>
              </a:rPr>
              <a:t>Lys</a:t>
            </a:r>
          </a:p>
        </p:txBody>
      </p:sp>
      <p:grpSp>
        <p:nvGrpSpPr>
          <p:cNvPr id="256" name="Grouper 255"/>
          <p:cNvGrpSpPr/>
          <p:nvPr/>
        </p:nvGrpSpPr>
        <p:grpSpPr>
          <a:xfrm>
            <a:off x="5986221" y="608097"/>
            <a:ext cx="1737038" cy="1042569"/>
            <a:chOff x="5986221" y="608097"/>
            <a:chExt cx="1737038" cy="1042569"/>
          </a:xfrm>
        </p:grpSpPr>
        <p:sp>
          <p:nvSpPr>
            <p:cNvPr id="121" name="ZoneTexte 120"/>
            <p:cNvSpPr txBox="1"/>
            <p:nvPr/>
          </p:nvSpPr>
          <p:spPr>
            <a:xfrm>
              <a:off x="6510087" y="996589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C</a:t>
              </a:r>
            </a:p>
          </p:txBody>
        </p:sp>
        <p:cxnSp>
          <p:nvCxnSpPr>
            <p:cNvPr id="122" name="Connecteur droit 121"/>
            <p:cNvCxnSpPr/>
            <p:nvPr/>
          </p:nvCxnSpPr>
          <p:spPr bwMode="auto">
            <a:xfrm>
              <a:off x="6349559" y="1182174"/>
              <a:ext cx="215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3" name="Rectangle 122"/>
            <p:cNvSpPr/>
            <p:nvPr/>
          </p:nvSpPr>
          <p:spPr>
            <a:xfrm>
              <a:off x="5986221" y="1002712"/>
              <a:ext cx="49244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6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CH</a:t>
              </a:r>
              <a:r>
                <a:rPr lang="fr-FR" sz="1600" b="1" baseline="-25000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3</a:t>
              </a:r>
              <a:endParaRPr lang="fr-F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124" name="Grouper 123"/>
            <p:cNvGrpSpPr/>
            <p:nvPr/>
          </p:nvGrpSpPr>
          <p:grpSpPr>
            <a:xfrm>
              <a:off x="6643125" y="892321"/>
              <a:ext cx="42337" cy="179999"/>
              <a:chOff x="552688" y="2907788"/>
              <a:chExt cx="42337" cy="179999"/>
            </a:xfrm>
          </p:grpSpPr>
          <p:cxnSp>
            <p:nvCxnSpPr>
              <p:cNvPr id="125" name="Connecteur droit 124"/>
              <p:cNvCxnSpPr/>
              <p:nvPr/>
            </p:nvCxnSpPr>
            <p:spPr bwMode="auto">
              <a:xfrm rot="5400000">
                <a:off x="462689" y="2997787"/>
                <a:ext cx="179999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6" name="Connecteur droit 125"/>
              <p:cNvCxnSpPr/>
              <p:nvPr/>
            </p:nvCxnSpPr>
            <p:spPr bwMode="auto">
              <a:xfrm rot="5400000">
                <a:off x="505025" y="2997787"/>
                <a:ext cx="179999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27" name="ZoneTexte 126"/>
            <p:cNvSpPr txBox="1"/>
            <p:nvPr/>
          </p:nvSpPr>
          <p:spPr>
            <a:xfrm>
              <a:off x="6502750" y="608097"/>
              <a:ext cx="3257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O</a:t>
              </a:r>
            </a:p>
          </p:txBody>
        </p:sp>
        <p:cxnSp>
          <p:nvCxnSpPr>
            <p:cNvPr id="128" name="Connecteur droit 127"/>
            <p:cNvCxnSpPr/>
            <p:nvPr/>
          </p:nvCxnSpPr>
          <p:spPr bwMode="auto">
            <a:xfrm>
              <a:off x="6731467" y="1189965"/>
              <a:ext cx="215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9" name="ZoneTexte 128"/>
            <p:cNvSpPr txBox="1"/>
            <p:nvPr/>
          </p:nvSpPr>
          <p:spPr>
            <a:xfrm>
              <a:off x="6890386" y="996589"/>
              <a:ext cx="7360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S−</a:t>
              </a:r>
              <a:r>
                <a:rPr lang="fr-FR" sz="1600" b="1" dirty="0" err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CoA</a:t>
              </a:r>
              <a:endParaRPr lang="fr-FR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81" name="ZoneTexte 180"/>
            <p:cNvSpPr txBox="1"/>
            <p:nvPr/>
          </p:nvSpPr>
          <p:spPr>
            <a:xfrm>
              <a:off x="6483053" y="1281334"/>
              <a:ext cx="1240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Acetyl</a:t>
              </a:r>
              <a:r>
                <a:rPr lang="fr-FR" b="1" dirty="0" err="1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-CoA</a:t>
              </a:r>
              <a:endParaRPr lang="fr-FR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6283815" y="3469191"/>
            <a:ext cx="575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FAD</a:t>
            </a:r>
            <a:endParaRPr lang="fr-FR" b="1" baseline="-25000" dirty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3" name="Rectangle 182"/>
          <p:cNvSpPr/>
          <p:nvPr/>
        </p:nvSpPr>
        <p:spPr>
          <a:xfrm>
            <a:off x="6232151" y="4158450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FADH</a:t>
            </a:r>
            <a:r>
              <a:rPr lang="fr-FR" b="1" baseline="-25000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135" name="Arc 134"/>
          <p:cNvSpPr/>
          <p:nvPr/>
        </p:nvSpPr>
        <p:spPr>
          <a:xfrm rot="2996850">
            <a:off x="6603555" y="3662200"/>
            <a:ext cx="678548" cy="712657"/>
          </a:xfrm>
          <a:prstGeom prst="arc">
            <a:avLst>
              <a:gd name="adj1" fmla="val 13231181"/>
              <a:gd name="adj2" fmla="val 3064601"/>
            </a:avLst>
          </a:prstGeom>
          <a:ln w="38100" cmpd="sng">
            <a:solidFill>
              <a:srgbClr val="4F6228"/>
            </a:solidFill>
            <a:headEnd type="stealth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192" name="ZoneTexte 191"/>
          <p:cNvSpPr txBox="1"/>
          <p:nvPr/>
        </p:nvSpPr>
        <p:spPr>
          <a:xfrm>
            <a:off x="6993294" y="2001631"/>
            <a:ext cx="1313180" cy="528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60"/>
              </a:lnSpc>
            </a:pPr>
            <a:r>
              <a:rPr lang="fr-FR" b="1" dirty="0" err="1">
                <a:solidFill>
                  <a:srgbClr val="376092"/>
                </a:solidFill>
                <a:latin typeface="Calibri" pitchFamily="34" charset="0"/>
                <a:cs typeface="Calibri" pitchFamily="34" charset="0"/>
              </a:rPr>
              <a:t>Lipoyllysine</a:t>
            </a:r>
            <a:endParaRPr lang="fr-FR" b="1" dirty="0">
              <a:solidFill>
                <a:srgbClr val="376092"/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ts val="1660"/>
              </a:lnSpc>
            </a:pPr>
            <a:r>
              <a:rPr lang="fr-FR" b="1" dirty="0">
                <a:solidFill>
                  <a:srgbClr val="376092"/>
                </a:solidFill>
                <a:latin typeface="Calibri" pitchFamily="34" charset="0"/>
                <a:cs typeface="Calibri" pitchFamily="34" charset="0"/>
              </a:rPr>
              <a:t>réduite</a:t>
            </a:r>
          </a:p>
        </p:txBody>
      </p:sp>
      <p:sp>
        <p:nvSpPr>
          <p:cNvPr id="193" name="ZoneTexte 192"/>
          <p:cNvSpPr txBox="1"/>
          <p:nvPr/>
        </p:nvSpPr>
        <p:spPr>
          <a:xfrm>
            <a:off x="2047332" y="4211054"/>
            <a:ext cx="18329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rgbClr val="FABB1F"/>
                </a:solidFill>
                <a:latin typeface="Calibri" pitchFamily="34" charset="0"/>
                <a:cs typeface="Calibri" pitchFamily="34" charset="0"/>
              </a:rPr>
              <a:t>Pyruvate </a:t>
            </a:r>
          </a:p>
          <a:p>
            <a:pPr algn="ctr"/>
            <a:r>
              <a:rPr lang="fr-FR" b="1" dirty="0" err="1">
                <a:solidFill>
                  <a:srgbClr val="FABB1F"/>
                </a:solidFill>
                <a:latin typeface="Calibri" pitchFamily="34" charset="0"/>
                <a:cs typeface="Calibri" pitchFamily="34" charset="0"/>
              </a:rPr>
              <a:t>Deshydrogénase</a:t>
            </a:r>
            <a:r>
              <a:rPr lang="fr-FR" b="1" dirty="0">
                <a:solidFill>
                  <a:srgbClr val="FABB1F"/>
                </a:solidFill>
                <a:latin typeface="Calibri" pitchFamily="34" charset="0"/>
                <a:cs typeface="Calibri" pitchFamily="34" charset="0"/>
              </a:rPr>
              <a:t>,</a:t>
            </a:r>
          </a:p>
          <a:p>
            <a:pPr algn="ctr"/>
            <a:r>
              <a:rPr lang="fr-FR" b="1" dirty="0">
                <a:solidFill>
                  <a:srgbClr val="FABB1F"/>
                </a:solidFill>
                <a:latin typeface="Calibri" pitchFamily="34" charset="0"/>
                <a:cs typeface="Calibri" pitchFamily="34" charset="0"/>
              </a:rPr>
              <a:t>E</a:t>
            </a:r>
            <a:r>
              <a:rPr lang="fr-FR" b="1" baseline="-25000" dirty="0">
                <a:solidFill>
                  <a:srgbClr val="FABB1F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194" name="ZoneTexte 193"/>
          <p:cNvSpPr txBox="1"/>
          <p:nvPr/>
        </p:nvSpPr>
        <p:spPr>
          <a:xfrm>
            <a:off x="4168131" y="4527782"/>
            <a:ext cx="16654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Dihydrolypoyl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Transacetylase</a:t>
            </a:r>
            <a:r>
              <a:rPr lang="fr-FR" b="1" dirty="0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,</a:t>
            </a:r>
          </a:p>
          <a:p>
            <a:pPr algn="ctr"/>
            <a:r>
              <a:rPr lang="fr-FR" b="1" dirty="0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E</a:t>
            </a:r>
            <a:r>
              <a:rPr lang="fr-FR" b="1" baseline="-25000" dirty="0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195" name="ZoneTexte 194"/>
          <p:cNvSpPr txBox="1"/>
          <p:nvPr/>
        </p:nvSpPr>
        <p:spPr>
          <a:xfrm>
            <a:off x="5851341" y="4680753"/>
            <a:ext cx="18113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err="1">
                <a:solidFill>
                  <a:srgbClr val="53D667"/>
                </a:solidFill>
                <a:latin typeface="Calibri" pitchFamily="34" charset="0"/>
                <a:cs typeface="Calibri" pitchFamily="34" charset="0"/>
              </a:rPr>
              <a:t>Dihydrolypoyl</a:t>
            </a:r>
            <a:endParaRPr lang="fr-FR" b="1" dirty="0">
              <a:solidFill>
                <a:srgbClr val="53D667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fr-FR" b="1" dirty="0" err="1">
                <a:solidFill>
                  <a:srgbClr val="53D667"/>
                </a:solidFill>
                <a:latin typeface="Calibri" pitchFamily="34" charset="0"/>
                <a:cs typeface="Calibri" pitchFamily="34" charset="0"/>
              </a:rPr>
              <a:t>deshydrogenase</a:t>
            </a:r>
            <a:r>
              <a:rPr lang="fr-FR" b="1" dirty="0">
                <a:solidFill>
                  <a:srgbClr val="53D667"/>
                </a:solidFill>
                <a:latin typeface="Calibri" pitchFamily="34" charset="0"/>
                <a:cs typeface="Calibri" pitchFamily="34" charset="0"/>
              </a:rPr>
              <a:t>,</a:t>
            </a:r>
          </a:p>
          <a:p>
            <a:pPr algn="ctr"/>
            <a:r>
              <a:rPr lang="fr-FR" b="1" dirty="0">
                <a:solidFill>
                  <a:srgbClr val="53D667"/>
                </a:solidFill>
                <a:latin typeface="Calibri" pitchFamily="34" charset="0"/>
                <a:cs typeface="Calibri" pitchFamily="34" charset="0"/>
              </a:rPr>
              <a:t>E</a:t>
            </a:r>
            <a:r>
              <a:rPr lang="fr-FR" b="1" baseline="-25000" dirty="0">
                <a:solidFill>
                  <a:srgbClr val="53D667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196" name="Text Box 5"/>
          <p:cNvSpPr txBox="1">
            <a:spLocks noChangeArrowheads="1"/>
          </p:cNvSpPr>
          <p:nvPr/>
        </p:nvSpPr>
        <p:spPr bwMode="auto">
          <a:xfrm>
            <a:off x="408456" y="193760"/>
            <a:ext cx="593321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2. En aérobiose conversion du pyruvate en </a:t>
            </a:r>
            <a:r>
              <a:rPr lang="fr-FR" sz="2000" b="1" dirty="0" err="1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acétyl-CoA</a:t>
            </a:r>
            <a:endParaRPr lang="fr-FR" sz="2000" b="1" dirty="0">
              <a:solidFill>
                <a:schemeClr val="accent6">
                  <a:lumMod val="50000"/>
                </a:schemeClr>
              </a:solidFill>
              <a:latin typeface="Calibri" charset="0"/>
              <a:cs typeface="Calibri" charset="0"/>
            </a:endParaRPr>
          </a:p>
        </p:txBody>
      </p:sp>
      <p:grpSp>
        <p:nvGrpSpPr>
          <p:cNvPr id="258" name="Grouper 257"/>
          <p:cNvGrpSpPr/>
          <p:nvPr/>
        </p:nvGrpSpPr>
        <p:grpSpPr>
          <a:xfrm>
            <a:off x="5962280" y="2465880"/>
            <a:ext cx="1344854" cy="664050"/>
            <a:chOff x="5962280" y="2465880"/>
            <a:chExt cx="1344854" cy="664050"/>
          </a:xfrm>
        </p:grpSpPr>
        <p:grpSp>
          <p:nvGrpSpPr>
            <p:cNvPr id="257" name="Grouper 256"/>
            <p:cNvGrpSpPr/>
            <p:nvPr/>
          </p:nvGrpSpPr>
          <p:grpSpPr>
            <a:xfrm>
              <a:off x="5962280" y="2540113"/>
              <a:ext cx="1344854" cy="589817"/>
              <a:chOff x="5962280" y="2540113"/>
              <a:chExt cx="1344854" cy="589817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6947120" y="2540113"/>
                <a:ext cx="269913" cy="219971"/>
              </a:xfrm>
              <a:prstGeom prst="rect">
                <a:avLst/>
              </a:prstGeom>
              <a:solidFill>
                <a:srgbClr val="FFFF95"/>
              </a:solidFill>
              <a:ln>
                <a:solidFill>
                  <a:srgbClr val="3B007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7" name="Rectangle 186"/>
              <p:cNvSpPr/>
              <p:nvPr/>
            </p:nvSpPr>
            <p:spPr>
              <a:xfrm>
                <a:off x="6959477" y="2870917"/>
                <a:ext cx="269913" cy="219971"/>
              </a:xfrm>
              <a:prstGeom prst="rect">
                <a:avLst/>
              </a:prstGeom>
              <a:solidFill>
                <a:srgbClr val="FFFF95"/>
              </a:solidFill>
              <a:ln>
                <a:solidFill>
                  <a:srgbClr val="3B007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9" name="Ellipse 148"/>
              <p:cNvSpPr/>
              <p:nvPr/>
            </p:nvSpPr>
            <p:spPr>
              <a:xfrm rot="17509723">
                <a:off x="6545628" y="2614214"/>
                <a:ext cx="465664" cy="3289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Forme libre 19"/>
              <p:cNvSpPr/>
              <p:nvPr/>
            </p:nvSpPr>
            <p:spPr>
              <a:xfrm>
                <a:off x="5962280" y="2642628"/>
                <a:ext cx="988643" cy="448676"/>
              </a:xfrm>
              <a:custGeom>
                <a:avLst/>
                <a:gdLst>
                  <a:gd name="connsiteX0" fmla="*/ 0 w 988643"/>
                  <a:gd name="connsiteY0" fmla="*/ 448676 h 448676"/>
                  <a:gd name="connsiteX1" fmla="*/ 163506 w 988643"/>
                  <a:gd name="connsiteY1" fmla="*/ 334606 h 448676"/>
                  <a:gd name="connsiteX2" fmla="*/ 327012 w 988643"/>
                  <a:gd name="connsiteY2" fmla="*/ 448676 h 448676"/>
                  <a:gd name="connsiteX3" fmla="*/ 479111 w 988643"/>
                  <a:gd name="connsiteY3" fmla="*/ 334606 h 448676"/>
                  <a:gd name="connsiteX4" fmla="*/ 642618 w 988643"/>
                  <a:gd name="connsiteY4" fmla="*/ 444874 h 448676"/>
                  <a:gd name="connsiteX5" fmla="*/ 802322 w 988643"/>
                  <a:gd name="connsiteY5" fmla="*/ 334606 h 448676"/>
                  <a:gd name="connsiteX6" fmla="*/ 703457 w 988643"/>
                  <a:gd name="connsiteY6" fmla="*/ 178710 h 448676"/>
                  <a:gd name="connsiteX7" fmla="*/ 790914 w 988643"/>
                  <a:gd name="connsiteY7" fmla="*/ 0 h 448676"/>
                  <a:gd name="connsiteX8" fmla="*/ 988643 w 988643"/>
                  <a:gd name="connsiteY8" fmla="*/ 3802 h 448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88643" h="448676">
                    <a:moveTo>
                      <a:pt x="0" y="448676"/>
                    </a:moveTo>
                    <a:lnTo>
                      <a:pt x="163506" y="334606"/>
                    </a:lnTo>
                    <a:lnTo>
                      <a:pt x="327012" y="448676"/>
                    </a:lnTo>
                    <a:lnTo>
                      <a:pt x="479111" y="334606"/>
                    </a:lnTo>
                    <a:lnTo>
                      <a:pt x="642618" y="444874"/>
                    </a:lnTo>
                    <a:lnTo>
                      <a:pt x="802322" y="334606"/>
                    </a:lnTo>
                    <a:lnTo>
                      <a:pt x="703457" y="178710"/>
                    </a:lnTo>
                    <a:lnTo>
                      <a:pt x="790914" y="0"/>
                    </a:lnTo>
                    <a:lnTo>
                      <a:pt x="988643" y="3802"/>
                    </a:lnTo>
                  </a:path>
                </a:pathLst>
              </a:custGeom>
              <a:ln w="38100" cap="rnd">
                <a:solidFill>
                  <a:srgbClr val="3B0074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" name="Forme libre 20"/>
              <p:cNvSpPr/>
              <p:nvPr/>
            </p:nvSpPr>
            <p:spPr>
              <a:xfrm>
                <a:off x="6756997" y="2973432"/>
                <a:ext cx="190123" cy="3802"/>
              </a:xfrm>
              <a:custGeom>
                <a:avLst/>
                <a:gdLst>
                  <a:gd name="connsiteX0" fmla="*/ 0 w 190123"/>
                  <a:gd name="connsiteY0" fmla="*/ 0 h 3802"/>
                  <a:gd name="connsiteX1" fmla="*/ 190123 w 190123"/>
                  <a:gd name="connsiteY1" fmla="*/ 3802 h 3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0123" h="3802">
                    <a:moveTo>
                      <a:pt x="0" y="0"/>
                    </a:moveTo>
                    <a:lnTo>
                      <a:pt x="190123" y="3802"/>
                    </a:lnTo>
                  </a:path>
                </a:pathLst>
              </a:custGeom>
              <a:ln w="38100" cap="rnd">
                <a:solidFill>
                  <a:srgbClr val="3B0074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3" name="ZoneTexte 132"/>
              <p:cNvSpPr txBox="1"/>
              <p:nvPr/>
            </p:nvSpPr>
            <p:spPr>
              <a:xfrm>
                <a:off x="6896044" y="2791376"/>
                <a:ext cx="41109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sz="1600" b="1" dirty="0">
                    <a:solidFill>
                      <a:schemeClr val="bg2">
                        <a:lumMod val="25000"/>
                      </a:schemeClr>
                    </a:solidFill>
                    <a:latin typeface="Calibri" pitchFamily="34" charset="0"/>
                    <a:cs typeface="Calibri" pitchFamily="34" charset="0"/>
                  </a:rPr>
                  <a:t>S</a:t>
                </a:r>
                <a:r>
                  <a:rPr lang="fr-FR" sz="1600" b="1" dirty="0">
                    <a:solidFill>
                      <a:srgbClr val="C00000"/>
                    </a:solidFill>
                    <a:latin typeface="Calibri" pitchFamily="34" charset="0"/>
                    <a:cs typeface="Calibri" pitchFamily="34" charset="0"/>
                  </a:rPr>
                  <a:t>H</a:t>
                </a:r>
              </a:p>
            </p:txBody>
          </p:sp>
        </p:grpSp>
        <p:sp>
          <p:nvSpPr>
            <p:cNvPr id="132" name="ZoneTexte 131"/>
            <p:cNvSpPr txBox="1"/>
            <p:nvPr/>
          </p:nvSpPr>
          <p:spPr>
            <a:xfrm>
              <a:off x="6888573" y="2465880"/>
              <a:ext cx="41109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chemeClr val="bg2">
                      <a:lumMod val="25000"/>
                    </a:schemeClr>
                  </a:solidFill>
                  <a:latin typeface="Calibri" pitchFamily="34" charset="0"/>
                  <a:cs typeface="Calibri" pitchFamily="34" charset="0"/>
                </a:rPr>
                <a:t>SH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893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 animBg="1"/>
      <p:bldP spid="185" grpId="0" animBg="1"/>
      <p:bldP spid="29" grpId="0" animBg="1"/>
      <p:bldP spid="3" grpId="0" animBg="1"/>
      <p:bldP spid="80" grpId="0"/>
      <p:bldP spid="81" grpId="0" animBg="1"/>
      <p:bldP spid="91" grpId="0" animBg="1"/>
      <p:bldP spid="92" grpId="0" animBg="1"/>
      <p:bldP spid="116" grpId="0" animBg="1"/>
      <p:bldP spid="117" grpId="0" animBg="1"/>
      <p:bldP spid="118" grpId="0" animBg="1"/>
      <p:bldP spid="119" grpId="0" animBg="1"/>
      <p:bldP spid="120" grpId="0"/>
      <p:bldP spid="134" grpId="0" animBg="1"/>
      <p:bldP spid="136" grpId="0" animBg="1"/>
      <p:bldP spid="137" grpId="0"/>
      <p:bldP spid="138" grpId="0"/>
      <p:bldP spid="238" grpId="0"/>
      <p:bldP spid="239" grpId="0"/>
      <p:bldP spid="240" grpId="0"/>
      <p:bldP spid="241" grpId="0"/>
      <p:bldP spid="242" grpId="0"/>
      <p:bldP spid="168" grpId="0"/>
      <p:bldP spid="169" grpId="0"/>
      <p:bldP spid="171" grpId="0"/>
      <p:bldP spid="180" grpId="0"/>
      <p:bldP spid="33" grpId="0"/>
      <p:bldP spid="183" grpId="0"/>
      <p:bldP spid="135" grpId="0" animBg="1"/>
      <p:bldP spid="19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21.jpg                                                         0003613A&#10;Hard Drive                     B78AEAA7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20" y="880760"/>
            <a:ext cx="7650271" cy="546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08456" y="193760"/>
            <a:ext cx="593321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2. En aérobiose conversion du pyruvate en </a:t>
            </a:r>
            <a:r>
              <a:rPr lang="fr-FR" sz="2000" b="1" dirty="0" err="1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acétyl-CoA</a:t>
            </a:r>
            <a:endParaRPr lang="fr-FR" sz="2000" b="1" dirty="0">
              <a:solidFill>
                <a:schemeClr val="accent6">
                  <a:lumMod val="50000"/>
                </a:schemeClr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65870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00997" y="1005616"/>
            <a:ext cx="85010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I. Généralités</a:t>
            </a:r>
          </a:p>
        </p:txBody>
      </p:sp>
      <p:pic>
        <p:nvPicPr>
          <p:cNvPr id="4" name="Image 3" descr="Hans_Adolf_Kreb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55" y="1748075"/>
            <a:ext cx="2444159" cy="34567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0535" y="1489577"/>
            <a:ext cx="55312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i="1" dirty="0">
                <a:solidFill>
                  <a:schemeClr val="accent2">
                    <a:lumMod val="75000"/>
                  </a:schemeClr>
                </a:solidFill>
              </a:rPr>
              <a:t>Prix Nobel de physiologie &amp; Médecine en 1953 – F. </a:t>
            </a:r>
            <a:r>
              <a:rPr lang="fr-FR" sz="1400" i="1" dirty="0" err="1">
                <a:solidFill>
                  <a:schemeClr val="accent2">
                    <a:lumMod val="75000"/>
                  </a:schemeClr>
                </a:solidFill>
              </a:rPr>
              <a:t>Lipmann</a:t>
            </a:r>
            <a:r>
              <a:rPr lang="fr-FR" sz="1400" i="1" dirty="0">
                <a:solidFill>
                  <a:schemeClr val="accent2">
                    <a:lumMod val="75000"/>
                  </a:schemeClr>
                </a:solidFill>
              </a:rPr>
              <a:t> &amp; H. Krebs</a:t>
            </a:r>
          </a:p>
        </p:txBody>
      </p:sp>
      <p:sp>
        <p:nvSpPr>
          <p:cNvPr id="6" name="Rectangle 5"/>
          <p:cNvSpPr/>
          <p:nvPr/>
        </p:nvSpPr>
        <p:spPr>
          <a:xfrm>
            <a:off x="340074" y="5155969"/>
            <a:ext cx="25125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accent2">
                    <a:lumMod val="75000"/>
                  </a:schemeClr>
                </a:solidFill>
              </a:rPr>
              <a:t>Sir Hans Adolf Krebs 1900-1981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749075" y="2350554"/>
            <a:ext cx="1135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>
                <a:latin typeface="Calibri" pitchFamily="34" charset="0"/>
                <a:cs typeface="Calibri" pitchFamily="34" charset="0"/>
              </a:rPr>
              <a:t>Acetyl-CoA</a:t>
            </a:r>
            <a:endParaRPr lang="fr-FR" sz="1600" b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8" name="Grouper 7"/>
          <p:cNvGrpSpPr/>
          <p:nvPr/>
        </p:nvGrpSpPr>
        <p:grpSpPr>
          <a:xfrm>
            <a:off x="3890972" y="2562222"/>
            <a:ext cx="1326664" cy="764726"/>
            <a:chOff x="3404167" y="-19538"/>
            <a:chExt cx="1326664" cy="764726"/>
          </a:xfrm>
        </p:grpSpPr>
        <p:grpSp>
          <p:nvGrpSpPr>
            <p:cNvPr id="9" name="Grouper 8"/>
            <p:cNvGrpSpPr/>
            <p:nvPr/>
          </p:nvGrpSpPr>
          <p:grpSpPr>
            <a:xfrm>
              <a:off x="3404167" y="-19538"/>
              <a:ext cx="1326664" cy="619870"/>
              <a:chOff x="3404167" y="-19538"/>
              <a:chExt cx="1326664" cy="619870"/>
            </a:xfrm>
          </p:grpSpPr>
          <p:sp>
            <p:nvSpPr>
              <p:cNvPr id="11" name="ZoneTexte 10"/>
              <p:cNvSpPr txBox="1"/>
              <p:nvPr/>
            </p:nvSpPr>
            <p:spPr>
              <a:xfrm>
                <a:off x="3780613" y="286432"/>
                <a:ext cx="28725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C</a:t>
                </a:r>
              </a:p>
            </p:txBody>
          </p:sp>
          <p:cxnSp>
            <p:nvCxnSpPr>
              <p:cNvPr id="12" name="Connecteur droit 11"/>
              <p:cNvCxnSpPr/>
              <p:nvPr/>
            </p:nvCxnSpPr>
            <p:spPr bwMode="auto">
              <a:xfrm>
                <a:off x="3722145" y="457535"/>
                <a:ext cx="107999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3" name="Rectangle 12"/>
              <p:cNvSpPr/>
              <p:nvPr/>
            </p:nvSpPr>
            <p:spPr>
              <a:xfrm>
                <a:off x="3404167" y="292555"/>
                <a:ext cx="45362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400" b="1" dirty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CH</a:t>
                </a:r>
                <a:r>
                  <a:rPr lang="fr-FR" sz="1400" b="1" baseline="-25000" dirty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3</a:t>
                </a:r>
                <a:endParaRPr lang="fr-FR" sz="14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grpSp>
            <p:nvGrpSpPr>
              <p:cNvPr id="14" name="Grouper 13"/>
              <p:cNvGrpSpPr/>
              <p:nvPr/>
            </p:nvGrpSpPr>
            <p:grpSpPr>
              <a:xfrm>
                <a:off x="3890971" y="227524"/>
                <a:ext cx="42336" cy="107999"/>
                <a:chOff x="552688" y="2907788"/>
                <a:chExt cx="42336" cy="107999"/>
              </a:xfrm>
            </p:grpSpPr>
            <p:cxnSp>
              <p:nvCxnSpPr>
                <p:cNvPr id="17" name="Connecteur droit 16"/>
                <p:cNvCxnSpPr/>
                <p:nvPr/>
              </p:nvCxnSpPr>
              <p:spPr bwMode="auto">
                <a:xfrm rot="5400000">
                  <a:off x="498689" y="2961787"/>
                  <a:ext cx="107999" cy="1"/>
                </a:xfrm>
                <a:prstGeom prst="line">
                  <a:avLst/>
                </a:prstGeom>
                <a:solidFill>
                  <a:schemeClr val="accent1"/>
                </a:solidFill>
                <a:ln w="28575" cap="rnd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8" name="Connecteur droit 17"/>
                <p:cNvCxnSpPr/>
                <p:nvPr/>
              </p:nvCxnSpPr>
              <p:spPr bwMode="auto">
                <a:xfrm rot="5400000">
                  <a:off x="541025" y="2961787"/>
                  <a:ext cx="107998" cy="1"/>
                </a:xfrm>
                <a:prstGeom prst="line">
                  <a:avLst/>
                </a:prstGeom>
                <a:solidFill>
                  <a:schemeClr val="accent1"/>
                </a:solidFill>
                <a:ln w="28575" cap="rnd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15" name="ZoneTexte 14"/>
              <p:cNvSpPr txBox="1"/>
              <p:nvPr/>
            </p:nvSpPr>
            <p:spPr>
              <a:xfrm>
                <a:off x="3763507" y="-19538"/>
                <a:ext cx="30608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O</a:t>
                </a:r>
              </a:p>
            </p:txBody>
          </p:sp>
          <p:sp>
            <p:nvSpPr>
              <p:cNvPr id="16" name="ZoneTexte 15"/>
              <p:cNvSpPr txBox="1"/>
              <p:nvPr/>
            </p:nvSpPr>
            <p:spPr>
              <a:xfrm>
                <a:off x="4058852" y="286432"/>
                <a:ext cx="67197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S−</a:t>
                </a:r>
                <a:r>
                  <a:rPr lang="fr-FR" sz="1400" b="1" dirty="0" err="1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CoA</a:t>
                </a:r>
                <a:endParaRPr lang="fr-FR" sz="14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3882142" y="221968"/>
              <a:ext cx="363501" cy="523220"/>
            </a:xfrm>
            <a:prstGeom prst="rect">
              <a:avLst/>
            </a:prstGeom>
            <a:noFill/>
            <a:ln w="28575" cmpd="sng">
              <a:noFill/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800" dirty="0">
                  <a:solidFill>
                    <a:srgbClr val="C00000"/>
                  </a:solidFill>
                </a:rPr>
                <a:t>~</a:t>
              </a:r>
              <a:endParaRPr lang="fr-FR" sz="28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6" name="Grouper 25"/>
          <p:cNvGrpSpPr/>
          <p:nvPr/>
        </p:nvGrpSpPr>
        <p:grpSpPr>
          <a:xfrm rot="5400000">
            <a:off x="4144827" y="3483469"/>
            <a:ext cx="1056190" cy="567307"/>
            <a:chOff x="3489467" y="1977534"/>
            <a:chExt cx="1056190" cy="567307"/>
          </a:xfrm>
        </p:grpSpPr>
        <p:cxnSp>
          <p:nvCxnSpPr>
            <p:cNvPr id="21" name="Connecteur droit avec flèche 20"/>
            <p:cNvCxnSpPr/>
            <p:nvPr/>
          </p:nvCxnSpPr>
          <p:spPr>
            <a:xfrm rot="5400000" flipV="1">
              <a:off x="4017562" y="1995765"/>
              <a:ext cx="0" cy="1056190"/>
            </a:xfrm>
            <a:prstGeom prst="straightConnector1">
              <a:avLst/>
            </a:prstGeom>
            <a:ln w="57150" cap="rnd" cmpd="sng">
              <a:solidFill>
                <a:schemeClr val="bg2">
                  <a:lumMod val="50000"/>
                </a:schemeClr>
              </a:solidFill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er 21"/>
            <p:cNvGrpSpPr/>
            <p:nvPr/>
          </p:nvGrpSpPr>
          <p:grpSpPr>
            <a:xfrm rot="14755405">
              <a:off x="3579260" y="2111310"/>
              <a:ext cx="567307" cy="299755"/>
              <a:chOff x="4308908" y="3096880"/>
              <a:chExt cx="567307" cy="299755"/>
            </a:xfrm>
          </p:grpSpPr>
          <p:sp>
            <p:nvSpPr>
              <p:cNvPr id="23" name="Arc plein 22"/>
              <p:cNvSpPr/>
              <p:nvPr/>
            </p:nvSpPr>
            <p:spPr>
              <a:xfrm rot="7492238" flipV="1">
                <a:off x="4442684" y="2963104"/>
                <a:ext cx="299755" cy="567307"/>
              </a:xfrm>
              <a:prstGeom prst="blockArc">
                <a:avLst>
                  <a:gd name="adj1" fmla="val 16646273"/>
                  <a:gd name="adj2" fmla="val 21243701"/>
                  <a:gd name="adj3" fmla="val 10723"/>
                </a:avLst>
              </a:prstGeom>
              <a:solidFill>
                <a:srgbClr val="7F7F7F"/>
              </a:solidFill>
              <a:ln w="28575">
                <a:solidFill>
                  <a:srgbClr val="948A54"/>
                </a:solidFill>
                <a:tailEnd type="stealth" w="lg" len="lg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4" name="Connecteur droit 23"/>
              <p:cNvCxnSpPr/>
              <p:nvPr/>
            </p:nvCxnSpPr>
            <p:spPr>
              <a:xfrm rot="7492238" flipV="1">
                <a:off x="4560827" y="3349607"/>
                <a:ext cx="0" cy="73781"/>
              </a:xfrm>
              <a:prstGeom prst="line">
                <a:avLst/>
              </a:prstGeom>
              <a:solidFill>
                <a:srgbClr val="7F7F7F"/>
              </a:solidFill>
              <a:ln w="28575" cmpd="sng">
                <a:solidFill>
                  <a:srgbClr val="948A54"/>
                </a:solidFill>
                <a:tailEnd type="stealth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Rectangle 24"/>
          <p:cNvSpPr/>
          <p:nvPr/>
        </p:nvSpPr>
        <p:spPr>
          <a:xfrm>
            <a:off x="4152962" y="4239016"/>
            <a:ext cx="543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</a:t>
            </a:r>
            <a:r>
              <a:rPr lang="fr-FR" b="1" baseline="-25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fr-FR" baseline="-25000" dirty="0">
              <a:solidFill>
                <a:srgbClr val="00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654950" y="3545940"/>
            <a:ext cx="902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Energie</a:t>
            </a:r>
            <a:endParaRPr lang="fr-FR" baseline="-25000" dirty="0">
              <a:solidFill>
                <a:srgbClr val="C0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152593" y="4860346"/>
            <a:ext cx="55127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b="1" i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Le cycle de Krebs est la voie finale et COMMUNE d’oxydation des molécules énergétiques: oses, acides aminés, acides gras</a:t>
            </a:r>
            <a:endParaRPr lang="fr-FR" i="1" baseline="-25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152593" y="1748075"/>
            <a:ext cx="55127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b="1" i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Dans les mitochondries en conditions aérobies</a:t>
            </a:r>
            <a:endParaRPr lang="fr-FR" i="1" baseline="-25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154728" y="33960"/>
            <a:ext cx="753022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800" b="1" dirty="0">
                <a:solidFill>
                  <a:srgbClr val="376092"/>
                </a:solidFill>
                <a:latin typeface="Calibri" charset="0"/>
                <a:cs typeface="Calibri" charset="0"/>
              </a:rPr>
              <a:t>Chapitre II – le cycle de Krebs – de l’acide citrique </a:t>
            </a:r>
          </a:p>
          <a:p>
            <a:pPr eaLnBrk="1" hangingPunct="1"/>
            <a:r>
              <a:rPr lang="fr-FR" sz="2800" b="1" dirty="0">
                <a:solidFill>
                  <a:srgbClr val="376092"/>
                </a:solidFill>
                <a:latin typeface="Calibri" charset="0"/>
                <a:cs typeface="Calibri" charset="0"/>
              </a:rPr>
              <a:t>                    – tricarboxylique </a:t>
            </a:r>
          </a:p>
        </p:txBody>
      </p:sp>
    </p:spTree>
    <p:extLst>
      <p:ext uri="{BB962C8B-B14F-4D97-AF65-F5344CB8AC3E}">
        <p14:creationId xmlns:p14="http://schemas.microsoft.com/office/powerpoint/2010/main" val="2610177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corps_humai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4" t="2374" r="19780" b="2496"/>
          <a:stretch/>
        </p:blipFill>
        <p:spPr>
          <a:xfrm>
            <a:off x="3417381" y="1361992"/>
            <a:ext cx="2297750" cy="4921550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9388" y="188913"/>
            <a:ext cx="18866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chemeClr val="accent2"/>
                </a:solidFill>
                <a:latin typeface="Calibri" charset="0"/>
                <a:cs typeface="Calibri" charset="0"/>
              </a:rPr>
              <a:t>I. Généralités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64178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800" dirty="0"/>
              <a:t>http://</a:t>
            </a:r>
            <a:r>
              <a:rPr lang="fr-FR" sz="800" dirty="0" err="1"/>
              <a:t>www.inserm.fr</a:t>
            </a:r>
            <a:r>
              <a:rPr lang="fr-FR" sz="800" dirty="0"/>
              <a:t>/</a:t>
            </a:r>
            <a:r>
              <a:rPr lang="fr-FR" sz="800" dirty="0" err="1"/>
              <a:t>actualites</a:t>
            </a:r>
            <a:r>
              <a:rPr lang="fr-FR" sz="800" dirty="0"/>
              <a:t>/rubriques/</a:t>
            </a:r>
            <a:r>
              <a:rPr lang="fr-FR" sz="800" dirty="0" err="1"/>
              <a:t>actualites-evenements</a:t>
            </a:r>
            <a:r>
              <a:rPr lang="fr-FR" sz="800" dirty="0"/>
              <a:t>/fete-de-la-science-2010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84188" y="767933"/>
            <a:ext cx="20079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cs typeface="Calibri" charset="0"/>
              </a:rPr>
              <a:t>Ce qui entre…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6706143" y="768060"/>
            <a:ext cx="18268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cs typeface="Calibri" charset="0"/>
              </a:rPr>
              <a:t>Ce qui sort…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7108131" y="1726320"/>
            <a:ext cx="10230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dirty="0">
                <a:latin typeface="Calibri" charset="0"/>
                <a:cs typeface="Calibri" charset="0"/>
              </a:rPr>
              <a:t>CO</a:t>
            </a:r>
            <a:r>
              <a:rPr lang="fr-FR" baseline="-25000" dirty="0">
                <a:latin typeface="Calibri" charset="0"/>
                <a:cs typeface="Calibri" charset="0"/>
              </a:rPr>
              <a:t>2</a:t>
            </a:r>
          </a:p>
          <a:p>
            <a:pPr algn="ctr" eaLnBrk="1" hangingPunct="1"/>
            <a:r>
              <a:rPr lang="fr-FR" dirty="0">
                <a:solidFill>
                  <a:srgbClr val="77933C"/>
                </a:solidFill>
                <a:latin typeface="Calibri" charset="0"/>
                <a:cs typeface="Calibri" charset="0"/>
              </a:rPr>
              <a:t>1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  <a:latin typeface="Calibri" charset="0"/>
                <a:cs typeface="Calibri" charset="0"/>
              </a:rPr>
              <a:t>1</a:t>
            </a:r>
            <a:r>
              <a:rPr lang="fr-FR" dirty="0">
                <a:solidFill>
                  <a:srgbClr val="E46C0A"/>
                </a:solidFill>
                <a:latin typeface="Calibri" charset="0"/>
                <a:cs typeface="Calibri" charset="0"/>
              </a:rPr>
              <a:t>40</a:t>
            </a:r>
            <a:r>
              <a:rPr lang="fr-FR" dirty="0">
                <a:solidFill>
                  <a:srgbClr val="77933C"/>
                </a:solidFill>
                <a:latin typeface="Calibri" charset="0"/>
                <a:cs typeface="Calibri" charset="0"/>
              </a:rPr>
              <a:t> g</a:t>
            </a: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6726614" y="2719050"/>
            <a:ext cx="1898176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dirty="0">
                <a:latin typeface="Calibri" charset="0"/>
                <a:cs typeface="Calibri" charset="0"/>
              </a:rPr>
              <a:t>Vapeur d’H</a:t>
            </a:r>
            <a:r>
              <a:rPr lang="fr-FR" baseline="-25000" dirty="0">
                <a:latin typeface="Calibri" charset="0"/>
                <a:cs typeface="Calibri" charset="0"/>
              </a:rPr>
              <a:t>2</a:t>
            </a:r>
            <a:r>
              <a:rPr lang="fr-FR" dirty="0">
                <a:latin typeface="Calibri" charset="0"/>
                <a:cs typeface="Calibri" charset="0"/>
              </a:rPr>
              <a:t>O</a:t>
            </a:r>
          </a:p>
          <a:p>
            <a:pPr algn="ctr" eaLnBrk="1" hangingPunct="1"/>
            <a:r>
              <a:rPr lang="fr-FR" dirty="0">
                <a:latin typeface="Calibri" charset="0"/>
                <a:cs typeface="Calibri" charset="0"/>
              </a:rPr>
              <a:t> &amp; urine</a:t>
            </a:r>
            <a:endParaRPr lang="fr-FR" baseline="-25000" dirty="0">
              <a:latin typeface="Calibri" charset="0"/>
              <a:cs typeface="Calibri" charset="0"/>
            </a:endParaRPr>
          </a:p>
          <a:p>
            <a:pPr algn="ctr" eaLnBrk="1" hangingPunct="1"/>
            <a:r>
              <a:rPr lang="fr-FR" dirty="0">
                <a:solidFill>
                  <a:srgbClr val="558ED5"/>
                </a:solidFill>
                <a:latin typeface="Calibri" charset="0"/>
                <a:cs typeface="Calibri" charset="0"/>
              </a:rPr>
              <a:t>3320  g</a:t>
            </a: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7178237" y="3842495"/>
            <a:ext cx="88287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dirty="0">
                <a:latin typeface="Calibri" charset="0"/>
                <a:cs typeface="Calibri" charset="0"/>
              </a:rPr>
              <a:t>Fèces</a:t>
            </a:r>
            <a:endParaRPr lang="fr-FR" baseline="-25000" dirty="0">
              <a:latin typeface="Calibri" charset="0"/>
              <a:cs typeface="Calibri" charset="0"/>
            </a:endParaRPr>
          </a:p>
          <a:p>
            <a:pPr algn="ctr" eaLnBrk="1" hangingPunct="1"/>
            <a:r>
              <a:rPr lang="fr-FR" dirty="0">
                <a:solidFill>
                  <a:srgbClr val="E46C0A"/>
                </a:solidFill>
                <a:latin typeface="Calibri" charset="0"/>
                <a:cs typeface="Calibri" charset="0"/>
              </a:rPr>
              <a:t>300 g</a:t>
            </a: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6936509" y="4887906"/>
            <a:ext cx="136633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dirty="0">
                <a:latin typeface="Calibri" charset="0"/>
                <a:cs typeface="Calibri" charset="0"/>
              </a:rPr>
              <a:t>Chaleur</a:t>
            </a:r>
            <a:endParaRPr lang="fr-FR" baseline="-25000" dirty="0">
              <a:latin typeface="Calibri" charset="0"/>
              <a:cs typeface="Calibri" charset="0"/>
            </a:endParaRPr>
          </a:p>
          <a:p>
            <a:pPr algn="ctr" eaLnBrk="1" hangingPunct="1"/>
            <a:r>
              <a:rPr lang="fr-FR" dirty="0">
                <a:solidFill>
                  <a:srgbClr val="FF0000"/>
                </a:solidFill>
                <a:latin typeface="Calibri" charset="0"/>
                <a:cs typeface="Calibri" charset="0"/>
              </a:rPr>
              <a:t>2800 kcal</a:t>
            </a:r>
          </a:p>
        </p:txBody>
      </p:sp>
      <p:sp>
        <p:nvSpPr>
          <p:cNvPr id="21" name="Flèche vers la droite 20"/>
          <p:cNvSpPr/>
          <p:nvPr/>
        </p:nvSpPr>
        <p:spPr>
          <a:xfrm>
            <a:off x="2334633" y="1979436"/>
            <a:ext cx="1826699" cy="316252"/>
          </a:xfrm>
          <a:prstGeom prst="rightArrow">
            <a:avLst/>
          </a:prstGeom>
          <a:gradFill flip="none" rotWithShape="1">
            <a:gsLst>
              <a:gs pos="0">
                <a:schemeClr val="bg1">
                  <a:alpha val="56000"/>
                </a:schemeClr>
              </a:gs>
              <a:gs pos="100000">
                <a:schemeClr val="tx2">
                  <a:lumMod val="40000"/>
                  <a:lumOff val="60000"/>
                  <a:alpha val="56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lèche vers la droite 21"/>
          <p:cNvSpPr/>
          <p:nvPr/>
        </p:nvSpPr>
        <p:spPr>
          <a:xfrm>
            <a:off x="2334633" y="2916141"/>
            <a:ext cx="1826699" cy="316252"/>
          </a:xfrm>
          <a:prstGeom prst="rightArrow">
            <a:avLst/>
          </a:prstGeom>
          <a:gradFill flip="none" rotWithShape="1">
            <a:gsLst>
              <a:gs pos="0">
                <a:schemeClr val="bg1">
                  <a:alpha val="56000"/>
                </a:schemeClr>
              </a:gs>
              <a:gs pos="100000">
                <a:schemeClr val="tx2">
                  <a:lumMod val="40000"/>
                  <a:lumOff val="60000"/>
                  <a:alpha val="56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lèche vers la droite 22"/>
          <p:cNvSpPr/>
          <p:nvPr/>
        </p:nvSpPr>
        <p:spPr>
          <a:xfrm>
            <a:off x="2334633" y="3878638"/>
            <a:ext cx="1826699" cy="316252"/>
          </a:xfrm>
          <a:prstGeom prst="rightArrow">
            <a:avLst/>
          </a:prstGeom>
          <a:gradFill flip="none" rotWithShape="1">
            <a:gsLst>
              <a:gs pos="0">
                <a:schemeClr val="bg1">
                  <a:alpha val="56000"/>
                </a:schemeClr>
              </a:gs>
              <a:gs pos="100000">
                <a:schemeClr val="tx2">
                  <a:lumMod val="40000"/>
                  <a:lumOff val="60000"/>
                  <a:alpha val="56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lèche vers la droite 23"/>
          <p:cNvSpPr/>
          <p:nvPr/>
        </p:nvSpPr>
        <p:spPr>
          <a:xfrm>
            <a:off x="2334633" y="5063642"/>
            <a:ext cx="1826699" cy="316252"/>
          </a:xfrm>
          <a:prstGeom prst="rightArrow">
            <a:avLst/>
          </a:prstGeom>
          <a:gradFill flip="none" rotWithShape="1">
            <a:gsLst>
              <a:gs pos="0">
                <a:schemeClr val="bg1">
                  <a:alpha val="56000"/>
                </a:schemeClr>
              </a:gs>
              <a:gs pos="100000">
                <a:schemeClr val="tx2">
                  <a:lumMod val="40000"/>
                  <a:lumOff val="60000"/>
                  <a:alpha val="56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927051" y="1726320"/>
            <a:ext cx="86709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dirty="0">
                <a:latin typeface="Calibri" charset="0"/>
                <a:cs typeface="Calibri" charset="0"/>
              </a:rPr>
              <a:t>O</a:t>
            </a:r>
            <a:r>
              <a:rPr lang="fr-FR" baseline="-25000" dirty="0">
                <a:latin typeface="Calibri" charset="0"/>
                <a:cs typeface="Calibri" charset="0"/>
              </a:rPr>
              <a:t>2</a:t>
            </a:r>
          </a:p>
          <a:p>
            <a:pPr algn="ctr" eaLnBrk="1" hangingPunct="1"/>
            <a:r>
              <a:rPr lang="fr-FR" dirty="0">
                <a:solidFill>
                  <a:schemeClr val="accent3">
                    <a:lumMod val="75000"/>
                  </a:schemeClr>
                </a:solidFill>
                <a:latin typeface="Calibri" charset="0"/>
                <a:cs typeface="Calibri" charset="0"/>
              </a:rPr>
              <a:t>830 g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849055" y="2719050"/>
            <a:ext cx="10230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dirty="0">
                <a:latin typeface="Calibri" charset="0"/>
                <a:cs typeface="Calibri" charset="0"/>
              </a:rPr>
              <a:t>H</a:t>
            </a:r>
            <a:r>
              <a:rPr lang="fr-FR" baseline="-25000" dirty="0">
                <a:latin typeface="Calibri" charset="0"/>
                <a:cs typeface="Calibri" charset="0"/>
              </a:rPr>
              <a:t>2</a:t>
            </a:r>
            <a:r>
              <a:rPr lang="fr-FR" dirty="0">
                <a:latin typeface="Calibri" charset="0"/>
                <a:cs typeface="Calibri" charset="0"/>
              </a:rPr>
              <a:t>O</a:t>
            </a:r>
            <a:endParaRPr lang="fr-FR" baseline="-25000" dirty="0">
              <a:latin typeface="Calibri" charset="0"/>
              <a:cs typeface="Calibri" charset="0"/>
            </a:endParaRPr>
          </a:p>
          <a:p>
            <a:pPr algn="ctr" eaLnBrk="1" hangingPunct="1"/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  <a:cs typeface="Calibri" charset="0"/>
              </a:rPr>
              <a:t>3300 g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386564" y="3842495"/>
            <a:ext cx="19480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dirty="0">
                <a:latin typeface="Calibri" charset="0"/>
                <a:cs typeface="Calibri" charset="0"/>
              </a:rPr>
              <a:t>Aliments (sec)</a:t>
            </a:r>
            <a:endParaRPr lang="fr-FR" baseline="-25000" dirty="0">
              <a:latin typeface="Calibri" charset="0"/>
              <a:cs typeface="Calibri" charset="0"/>
            </a:endParaRPr>
          </a:p>
          <a:p>
            <a:pPr algn="ctr" eaLnBrk="1" hangingPunct="1"/>
            <a:r>
              <a:rPr lang="fr-FR" dirty="0">
                <a:solidFill>
                  <a:schemeClr val="accent6">
                    <a:lumMod val="75000"/>
                  </a:schemeClr>
                </a:solidFill>
                <a:latin typeface="Calibri" charset="0"/>
                <a:cs typeface="Calibri" charset="0"/>
              </a:rPr>
              <a:t>630 g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68205" y="4887906"/>
            <a:ext cx="23847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dirty="0">
                <a:latin typeface="Calibri" charset="0"/>
                <a:cs typeface="Calibri" charset="0"/>
              </a:rPr>
              <a:t>Energie Chimique</a:t>
            </a:r>
            <a:endParaRPr lang="fr-FR" baseline="-25000" dirty="0">
              <a:latin typeface="Calibri" charset="0"/>
              <a:cs typeface="Calibri" charset="0"/>
            </a:endParaRPr>
          </a:p>
          <a:p>
            <a:pPr algn="ctr" eaLnBrk="1" hangingPunct="1"/>
            <a:r>
              <a:rPr lang="fr-FR" dirty="0">
                <a:solidFill>
                  <a:srgbClr val="FF0000"/>
                </a:solidFill>
                <a:latin typeface="Calibri" charset="0"/>
                <a:cs typeface="Calibri" charset="0"/>
              </a:rPr>
              <a:t>2800 kcal</a:t>
            </a:r>
          </a:p>
        </p:txBody>
      </p:sp>
      <p:sp>
        <p:nvSpPr>
          <p:cNvPr id="25" name="Flèche vers la droite 24"/>
          <p:cNvSpPr/>
          <p:nvPr/>
        </p:nvSpPr>
        <p:spPr>
          <a:xfrm>
            <a:off x="5008293" y="1982444"/>
            <a:ext cx="1826699" cy="316252"/>
          </a:xfrm>
          <a:prstGeom prst="rightArrow">
            <a:avLst/>
          </a:prstGeom>
          <a:gradFill flip="none" rotWithShape="1">
            <a:gsLst>
              <a:gs pos="0">
                <a:schemeClr val="bg1">
                  <a:alpha val="56000"/>
                </a:schemeClr>
              </a:gs>
              <a:gs pos="100000">
                <a:schemeClr val="accent2">
                  <a:lumMod val="60000"/>
                  <a:lumOff val="40000"/>
                  <a:alpha val="56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lèche vers la droite 25"/>
          <p:cNvSpPr/>
          <p:nvPr/>
        </p:nvSpPr>
        <p:spPr>
          <a:xfrm>
            <a:off x="5008293" y="2919149"/>
            <a:ext cx="1826699" cy="316252"/>
          </a:xfrm>
          <a:prstGeom prst="rightArrow">
            <a:avLst/>
          </a:prstGeom>
          <a:gradFill flip="none" rotWithShape="1">
            <a:gsLst>
              <a:gs pos="0">
                <a:schemeClr val="bg1">
                  <a:alpha val="56000"/>
                </a:schemeClr>
              </a:gs>
              <a:gs pos="100000">
                <a:schemeClr val="accent2">
                  <a:lumMod val="60000"/>
                  <a:lumOff val="40000"/>
                  <a:alpha val="56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lèche vers la droite 26"/>
          <p:cNvSpPr/>
          <p:nvPr/>
        </p:nvSpPr>
        <p:spPr>
          <a:xfrm>
            <a:off x="5008293" y="3881646"/>
            <a:ext cx="1826699" cy="316252"/>
          </a:xfrm>
          <a:prstGeom prst="rightArrow">
            <a:avLst/>
          </a:prstGeom>
          <a:gradFill flip="none" rotWithShape="1">
            <a:gsLst>
              <a:gs pos="0">
                <a:schemeClr val="bg1">
                  <a:alpha val="56000"/>
                </a:schemeClr>
              </a:gs>
              <a:gs pos="100000">
                <a:schemeClr val="accent2">
                  <a:lumMod val="60000"/>
                  <a:lumOff val="40000"/>
                  <a:alpha val="56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Flèche vers la droite 27"/>
          <p:cNvSpPr/>
          <p:nvPr/>
        </p:nvSpPr>
        <p:spPr>
          <a:xfrm>
            <a:off x="5008293" y="5066650"/>
            <a:ext cx="1826699" cy="316252"/>
          </a:xfrm>
          <a:prstGeom prst="rightArrow">
            <a:avLst/>
          </a:prstGeom>
          <a:gradFill flip="none" rotWithShape="1">
            <a:gsLst>
              <a:gs pos="0">
                <a:schemeClr val="bg1">
                  <a:alpha val="56000"/>
                </a:schemeClr>
              </a:gs>
              <a:gs pos="100000">
                <a:schemeClr val="accent2">
                  <a:lumMod val="60000"/>
                  <a:lumOff val="40000"/>
                  <a:alpha val="56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426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21" grpId="0" animBg="1"/>
      <p:bldP spid="22" grpId="0" animBg="1"/>
      <p:bldP spid="23" grpId="0" animBg="1"/>
      <p:bldP spid="24" grpId="0" animBg="1"/>
      <p:bldP spid="11" grpId="0"/>
      <p:bldP spid="12" grpId="0"/>
      <p:bldP spid="13" grpId="0"/>
      <p:bldP spid="14" grpId="0"/>
      <p:bldP spid="25" grpId="0" animBg="1"/>
      <p:bldP spid="26" grpId="0" animBg="1"/>
      <p:bldP spid="27" grpId="0" animBg="1"/>
      <p:bldP spid="28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/>
          <p:cNvSpPr txBox="1"/>
          <p:nvPr/>
        </p:nvSpPr>
        <p:spPr>
          <a:xfrm>
            <a:off x="2525520" y="285270"/>
            <a:ext cx="1031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Acetyl-CoA</a:t>
            </a:r>
            <a:endParaRPr lang="fr-FR" sz="1400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408456" y="-10360"/>
            <a:ext cx="22979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II. Vue d’ensemble</a:t>
            </a:r>
          </a:p>
        </p:txBody>
      </p:sp>
      <p:grpSp>
        <p:nvGrpSpPr>
          <p:cNvPr id="364" name="Grouper 363"/>
          <p:cNvGrpSpPr/>
          <p:nvPr/>
        </p:nvGrpSpPr>
        <p:grpSpPr>
          <a:xfrm>
            <a:off x="3404167" y="-19538"/>
            <a:ext cx="1326664" cy="764726"/>
            <a:chOff x="3404167" y="-19538"/>
            <a:chExt cx="1326664" cy="764726"/>
          </a:xfrm>
        </p:grpSpPr>
        <p:grpSp>
          <p:nvGrpSpPr>
            <p:cNvPr id="337" name="Grouper 336"/>
            <p:cNvGrpSpPr/>
            <p:nvPr/>
          </p:nvGrpSpPr>
          <p:grpSpPr>
            <a:xfrm>
              <a:off x="3404167" y="-19538"/>
              <a:ext cx="1326664" cy="619870"/>
              <a:chOff x="3404167" y="-19538"/>
              <a:chExt cx="1326664" cy="619870"/>
            </a:xfrm>
          </p:grpSpPr>
          <p:sp>
            <p:nvSpPr>
              <p:cNvPr id="16" name="ZoneTexte 15"/>
              <p:cNvSpPr txBox="1"/>
              <p:nvPr/>
            </p:nvSpPr>
            <p:spPr>
              <a:xfrm>
                <a:off x="3780613" y="286432"/>
                <a:ext cx="28725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>
                    <a:solidFill>
                      <a:srgbClr val="C00000"/>
                    </a:solidFill>
                    <a:latin typeface="Calibri" pitchFamily="34" charset="0"/>
                    <a:cs typeface="Calibri" pitchFamily="34" charset="0"/>
                  </a:rPr>
                  <a:t>C</a:t>
                </a:r>
              </a:p>
            </p:txBody>
          </p:sp>
          <p:cxnSp>
            <p:nvCxnSpPr>
              <p:cNvPr id="17" name="Connecteur droit 16"/>
              <p:cNvCxnSpPr/>
              <p:nvPr/>
            </p:nvCxnSpPr>
            <p:spPr bwMode="auto">
              <a:xfrm>
                <a:off x="3722145" y="457535"/>
                <a:ext cx="107999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8" name="Rectangle 17"/>
              <p:cNvSpPr/>
              <p:nvPr/>
            </p:nvSpPr>
            <p:spPr>
              <a:xfrm>
                <a:off x="3404167" y="292555"/>
                <a:ext cx="45362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400" b="1" dirty="0">
                    <a:solidFill>
                      <a:srgbClr val="C00000"/>
                    </a:solidFill>
                    <a:latin typeface="Calibri" pitchFamily="34" charset="0"/>
                    <a:cs typeface="Calibri" pitchFamily="34" charset="0"/>
                  </a:rPr>
                  <a:t>CH</a:t>
                </a:r>
                <a:r>
                  <a:rPr lang="fr-FR" sz="1400" b="1" baseline="-25000" dirty="0">
                    <a:solidFill>
                      <a:srgbClr val="C00000"/>
                    </a:solidFill>
                    <a:latin typeface="Calibri" pitchFamily="34" charset="0"/>
                    <a:cs typeface="Calibri" pitchFamily="34" charset="0"/>
                  </a:rPr>
                  <a:t>3</a:t>
                </a:r>
                <a:endParaRPr lang="fr-FR" sz="14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grpSp>
            <p:nvGrpSpPr>
              <p:cNvPr id="19" name="Grouper 18"/>
              <p:cNvGrpSpPr/>
              <p:nvPr/>
            </p:nvGrpSpPr>
            <p:grpSpPr>
              <a:xfrm>
                <a:off x="3890971" y="227524"/>
                <a:ext cx="42336" cy="107999"/>
                <a:chOff x="552688" y="2907788"/>
                <a:chExt cx="42336" cy="107999"/>
              </a:xfrm>
            </p:grpSpPr>
            <p:cxnSp>
              <p:nvCxnSpPr>
                <p:cNvPr id="24" name="Connecteur droit 23"/>
                <p:cNvCxnSpPr/>
                <p:nvPr/>
              </p:nvCxnSpPr>
              <p:spPr bwMode="auto">
                <a:xfrm rot="5400000">
                  <a:off x="498689" y="2961787"/>
                  <a:ext cx="107999" cy="1"/>
                </a:xfrm>
                <a:prstGeom prst="line">
                  <a:avLst/>
                </a:prstGeom>
                <a:solidFill>
                  <a:schemeClr val="accent1"/>
                </a:solidFill>
                <a:ln w="28575" cap="rnd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5" name="Connecteur droit 24"/>
                <p:cNvCxnSpPr/>
                <p:nvPr/>
              </p:nvCxnSpPr>
              <p:spPr bwMode="auto">
                <a:xfrm rot="5400000">
                  <a:off x="541025" y="2961787"/>
                  <a:ext cx="107998" cy="1"/>
                </a:xfrm>
                <a:prstGeom prst="line">
                  <a:avLst/>
                </a:prstGeom>
                <a:solidFill>
                  <a:schemeClr val="accent1"/>
                </a:solidFill>
                <a:ln w="28575" cap="rnd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20" name="ZoneTexte 19"/>
              <p:cNvSpPr txBox="1"/>
              <p:nvPr/>
            </p:nvSpPr>
            <p:spPr>
              <a:xfrm>
                <a:off x="3763507" y="-19538"/>
                <a:ext cx="30608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>
                    <a:solidFill>
                      <a:srgbClr val="C00000"/>
                    </a:solidFill>
                    <a:latin typeface="Calibri" pitchFamily="34" charset="0"/>
                    <a:cs typeface="Calibri" pitchFamily="34" charset="0"/>
                  </a:rPr>
                  <a:t>O</a:t>
                </a:r>
              </a:p>
            </p:txBody>
          </p:sp>
          <p:sp>
            <p:nvSpPr>
              <p:cNvPr id="22" name="ZoneTexte 21"/>
              <p:cNvSpPr txBox="1"/>
              <p:nvPr/>
            </p:nvSpPr>
            <p:spPr>
              <a:xfrm>
                <a:off x="4058852" y="286432"/>
                <a:ext cx="67197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S−</a:t>
                </a:r>
                <a:r>
                  <a:rPr lang="fr-FR" sz="1400" b="1" dirty="0" err="1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CoA</a:t>
                </a:r>
                <a:endParaRPr lang="fr-FR" sz="14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sp>
          <p:nvSpPr>
            <p:cNvPr id="363" name="Rectangle 362"/>
            <p:cNvSpPr/>
            <p:nvPr/>
          </p:nvSpPr>
          <p:spPr>
            <a:xfrm>
              <a:off x="3882142" y="221968"/>
              <a:ext cx="363501" cy="523220"/>
            </a:xfrm>
            <a:prstGeom prst="rect">
              <a:avLst/>
            </a:prstGeom>
            <a:noFill/>
            <a:ln w="28575" cmpd="sng">
              <a:noFill/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800" dirty="0">
                  <a:solidFill>
                    <a:srgbClr val="C00000"/>
                  </a:solidFill>
                </a:rPr>
                <a:t>~</a:t>
              </a:r>
              <a:endParaRPr lang="fr-FR" sz="28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" name="Grouper 1"/>
          <p:cNvGrpSpPr/>
          <p:nvPr/>
        </p:nvGrpSpPr>
        <p:grpSpPr>
          <a:xfrm>
            <a:off x="2706439" y="886781"/>
            <a:ext cx="1110336" cy="865832"/>
            <a:chOff x="2706439" y="886781"/>
            <a:chExt cx="1110336" cy="865832"/>
          </a:xfrm>
        </p:grpSpPr>
        <p:sp>
          <p:nvSpPr>
            <p:cNvPr id="264" name="ZoneTexte 263"/>
            <p:cNvSpPr txBox="1"/>
            <p:nvPr/>
          </p:nvSpPr>
          <p:spPr>
            <a:xfrm>
              <a:off x="2706439" y="886781"/>
              <a:ext cx="3060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O</a:t>
              </a:r>
            </a:p>
          </p:txBody>
        </p:sp>
        <p:sp>
          <p:nvSpPr>
            <p:cNvPr id="262" name="ZoneTexte 261"/>
            <p:cNvSpPr txBox="1"/>
            <p:nvPr/>
          </p:nvSpPr>
          <p:spPr>
            <a:xfrm>
              <a:off x="2981902" y="894027"/>
              <a:ext cx="2872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C</a:t>
              </a:r>
            </a:p>
          </p:txBody>
        </p:sp>
        <p:grpSp>
          <p:nvGrpSpPr>
            <p:cNvPr id="263" name="Grouper 262"/>
            <p:cNvGrpSpPr/>
            <p:nvPr/>
          </p:nvGrpSpPr>
          <p:grpSpPr>
            <a:xfrm rot="16200000">
              <a:off x="2968995" y="1005860"/>
              <a:ext cx="42336" cy="107999"/>
              <a:chOff x="552688" y="2907788"/>
              <a:chExt cx="42336" cy="107999"/>
            </a:xfrm>
          </p:grpSpPr>
          <p:cxnSp>
            <p:nvCxnSpPr>
              <p:cNvPr id="282" name="Connecteur droit 281"/>
              <p:cNvCxnSpPr/>
              <p:nvPr/>
            </p:nvCxnSpPr>
            <p:spPr bwMode="auto">
              <a:xfrm rot="5400000">
                <a:off x="498689" y="2961787"/>
                <a:ext cx="107999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3" name="Connecteur droit 282"/>
              <p:cNvCxnSpPr/>
              <p:nvPr/>
            </p:nvCxnSpPr>
            <p:spPr bwMode="auto">
              <a:xfrm rot="5400000">
                <a:off x="541025" y="2961787"/>
                <a:ext cx="107998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265" name="Connecteur droit 264"/>
            <p:cNvCxnSpPr/>
            <p:nvPr/>
          </p:nvCxnSpPr>
          <p:spPr bwMode="auto">
            <a:xfrm>
              <a:off x="3188127" y="1065615"/>
              <a:ext cx="107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66" name="ZoneTexte 265"/>
            <p:cNvSpPr txBox="1"/>
            <p:nvPr/>
          </p:nvSpPr>
          <p:spPr>
            <a:xfrm>
              <a:off x="3225664" y="894027"/>
              <a:ext cx="5821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latin typeface="Calibri" pitchFamily="34" charset="0"/>
                  <a:cs typeface="Calibri" pitchFamily="34" charset="0"/>
                </a:rPr>
                <a:t>COO</a:t>
              </a:r>
              <a:r>
                <a:rPr lang="fr-FR" sz="1400" b="1" baseline="30000" dirty="0">
                  <a:latin typeface="Calibri" pitchFamily="34" charset="0"/>
                  <a:cs typeface="Calibri" pitchFamily="34" charset="0"/>
                </a:rPr>
                <a:t>−</a:t>
              </a:r>
            </a:p>
          </p:txBody>
        </p:sp>
        <p:cxnSp>
          <p:nvCxnSpPr>
            <p:cNvPr id="267" name="Connecteur droit 266"/>
            <p:cNvCxnSpPr/>
            <p:nvPr/>
          </p:nvCxnSpPr>
          <p:spPr bwMode="auto">
            <a:xfrm rot="16200000">
              <a:off x="3059096" y="1193931"/>
              <a:ext cx="107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68" name="ZoneTexte 267"/>
            <p:cNvSpPr txBox="1"/>
            <p:nvPr/>
          </p:nvSpPr>
          <p:spPr>
            <a:xfrm>
              <a:off x="2980354" y="1174311"/>
              <a:ext cx="2872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latin typeface="Calibri" pitchFamily="34" charset="0"/>
                  <a:cs typeface="Calibri" pitchFamily="34" charset="0"/>
                </a:rPr>
                <a:t>C</a:t>
              </a:r>
            </a:p>
          </p:txBody>
        </p:sp>
        <p:cxnSp>
          <p:nvCxnSpPr>
            <p:cNvPr id="270" name="Connecteur droit 269"/>
            <p:cNvCxnSpPr/>
            <p:nvPr/>
          </p:nvCxnSpPr>
          <p:spPr bwMode="auto">
            <a:xfrm>
              <a:off x="3186878" y="1321776"/>
              <a:ext cx="107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72" name="Rectangle 271"/>
            <p:cNvSpPr/>
            <p:nvPr/>
          </p:nvSpPr>
          <p:spPr>
            <a:xfrm>
              <a:off x="2970343" y="1444836"/>
              <a:ext cx="29792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dirty="0">
                  <a:latin typeface="Calibri" pitchFamily="34" charset="0"/>
                  <a:cs typeface="Calibri" pitchFamily="34" charset="0"/>
                </a:rPr>
                <a:t>H</a:t>
              </a:r>
              <a:endParaRPr lang="fr-FR" sz="1400" dirty="0"/>
            </a:p>
          </p:txBody>
        </p:sp>
        <p:cxnSp>
          <p:nvCxnSpPr>
            <p:cNvPr id="274" name="Connecteur droit 273"/>
            <p:cNvCxnSpPr/>
            <p:nvPr/>
          </p:nvCxnSpPr>
          <p:spPr bwMode="auto">
            <a:xfrm rot="16200000">
              <a:off x="3061129" y="1478021"/>
              <a:ext cx="107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75" name="ZoneTexte 274"/>
            <p:cNvSpPr txBox="1"/>
            <p:nvPr/>
          </p:nvSpPr>
          <p:spPr>
            <a:xfrm>
              <a:off x="3234640" y="1159637"/>
              <a:ext cx="5821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latin typeface="Calibri" pitchFamily="34" charset="0"/>
                  <a:cs typeface="Calibri" pitchFamily="34" charset="0"/>
                </a:rPr>
                <a:t>COO</a:t>
              </a:r>
              <a:r>
                <a:rPr lang="fr-FR" sz="1400" b="1" baseline="30000" dirty="0">
                  <a:latin typeface="Calibri" pitchFamily="34" charset="0"/>
                  <a:cs typeface="Calibri" pitchFamily="34" charset="0"/>
                </a:rPr>
                <a:t>−</a:t>
              </a:r>
            </a:p>
          </p:txBody>
        </p:sp>
        <p:cxnSp>
          <p:nvCxnSpPr>
            <p:cNvPr id="280" name="Connecteur droit 279"/>
            <p:cNvCxnSpPr/>
            <p:nvPr/>
          </p:nvCxnSpPr>
          <p:spPr bwMode="auto">
            <a:xfrm>
              <a:off x="2947380" y="1324592"/>
              <a:ext cx="107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81" name="Rectangle 280"/>
            <p:cNvSpPr/>
            <p:nvPr/>
          </p:nvSpPr>
          <p:spPr>
            <a:xfrm>
              <a:off x="2714566" y="1161114"/>
              <a:ext cx="29792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dirty="0">
                  <a:latin typeface="Calibri" pitchFamily="34" charset="0"/>
                  <a:cs typeface="Calibri" pitchFamily="34" charset="0"/>
                </a:rPr>
                <a:t>H</a:t>
              </a:r>
              <a:endParaRPr lang="fr-FR" sz="1400" dirty="0"/>
            </a:p>
          </p:txBody>
        </p:sp>
      </p:grpSp>
      <p:sp>
        <p:nvSpPr>
          <p:cNvPr id="361" name="ZoneTexte 360"/>
          <p:cNvSpPr txBox="1"/>
          <p:nvPr/>
        </p:nvSpPr>
        <p:spPr>
          <a:xfrm>
            <a:off x="1650945" y="858936"/>
            <a:ext cx="1175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Oxaloacetate</a:t>
            </a:r>
            <a:endParaRPr lang="fr-FR" sz="1400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75" name="Grouper 74"/>
          <p:cNvGrpSpPr/>
          <p:nvPr/>
        </p:nvGrpSpPr>
        <p:grpSpPr>
          <a:xfrm>
            <a:off x="1034230" y="425537"/>
            <a:ext cx="4494479" cy="5186263"/>
            <a:chOff x="1034230" y="425537"/>
            <a:chExt cx="4494479" cy="5186263"/>
          </a:xfrm>
        </p:grpSpPr>
        <p:sp>
          <p:nvSpPr>
            <p:cNvPr id="327" name="Rectangle 326"/>
            <p:cNvSpPr/>
            <p:nvPr/>
          </p:nvSpPr>
          <p:spPr>
            <a:xfrm>
              <a:off x="2583066" y="1960356"/>
              <a:ext cx="1403549" cy="4385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1320"/>
                </a:lnSpc>
              </a:pPr>
              <a:r>
                <a:rPr lang="fr-FR" sz="1400" b="1" dirty="0" err="1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Malate</a:t>
              </a:r>
              <a:endParaRPr lang="fr-FR" sz="1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endParaRPr>
            </a:p>
            <a:p>
              <a:pPr algn="ctr">
                <a:lnSpc>
                  <a:spcPts val="1320"/>
                </a:lnSpc>
              </a:pPr>
              <a:r>
                <a:rPr lang="fr-FR" sz="1400" b="1" dirty="0" err="1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deshydrogenase</a:t>
              </a:r>
              <a:endParaRPr lang="fr-FR" sz="1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34" name="Rectangle 333"/>
            <p:cNvSpPr/>
            <p:nvPr/>
          </p:nvSpPr>
          <p:spPr>
            <a:xfrm>
              <a:off x="1034230" y="1396818"/>
              <a:ext cx="1556348" cy="26930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none">
              <a:spAutoFit/>
            </a:bodyPr>
            <a:lstStyle/>
            <a:p>
              <a:pPr algn="ctr">
                <a:lnSpc>
                  <a:spcPts val="1320"/>
                </a:lnSpc>
              </a:pPr>
              <a:r>
                <a:rPr lang="fr-FR" sz="1400" b="1" dirty="0" err="1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Deshydrogenation</a:t>
              </a:r>
              <a:endParaRPr lang="fr-FR" sz="1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74" name="Grouper 73"/>
            <p:cNvGrpSpPr/>
            <p:nvPr/>
          </p:nvGrpSpPr>
          <p:grpSpPr>
            <a:xfrm>
              <a:off x="2078864" y="425537"/>
              <a:ext cx="3449845" cy="5186263"/>
              <a:chOff x="2078864" y="425537"/>
              <a:chExt cx="3449845" cy="5186263"/>
            </a:xfrm>
          </p:grpSpPr>
          <p:sp>
            <p:nvSpPr>
              <p:cNvPr id="258" name="Arc 257"/>
              <p:cNvSpPr/>
              <p:nvPr/>
            </p:nvSpPr>
            <p:spPr>
              <a:xfrm rot="2251964">
                <a:off x="2078864" y="425537"/>
                <a:ext cx="3414673" cy="5121784"/>
              </a:xfrm>
              <a:prstGeom prst="arc">
                <a:avLst>
                  <a:gd name="adj1" fmla="val 10500207"/>
                  <a:gd name="adj2" fmla="val 12250118"/>
                </a:avLst>
              </a:prstGeom>
              <a:ln w="38100" cap="rnd" cmpd="sng">
                <a:solidFill>
                  <a:srgbClr val="376092"/>
                </a:solidFill>
                <a:tailEnd type="stealt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0" name="Arc 289"/>
              <p:cNvSpPr/>
              <p:nvPr/>
            </p:nvSpPr>
            <p:spPr>
              <a:xfrm rot="2251964">
                <a:off x="2114036" y="490016"/>
                <a:ext cx="3414673" cy="5121784"/>
              </a:xfrm>
              <a:prstGeom prst="arc">
                <a:avLst>
                  <a:gd name="adj1" fmla="val 10500207"/>
                  <a:gd name="adj2" fmla="val 12250118"/>
                </a:avLst>
              </a:prstGeom>
              <a:ln w="38100" cap="rnd" cmpd="sng">
                <a:solidFill>
                  <a:srgbClr val="376092"/>
                </a:solidFill>
                <a:headEnd type="stealth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5" name="Arc 314"/>
              <p:cNvSpPr/>
              <p:nvPr/>
            </p:nvSpPr>
            <p:spPr>
              <a:xfrm rot="14095346" flipV="1">
                <a:off x="1794868" y="2443119"/>
                <a:ext cx="3822415" cy="1929897"/>
              </a:xfrm>
              <a:prstGeom prst="arc">
                <a:avLst>
                  <a:gd name="adj1" fmla="val 15147005"/>
                  <a:gd name="adj2" fmla="val 0"/>
                </a:avLst>
              </a:prstGeom>
              <a:ln w="38100">
                <a:solidFill>
                  <a:srgbClr val="376092"/>
                </a:solidFill>
                <a:headEnd type="stealt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6" name="Arc 385"/>
              <p:cNvSpPr/>
              <p:nvPr/>
            </p:nvSpPr>
            <p:spPr>
              <a:xfrm rot="16200000">
                <a:off x="2476265" y="1700502"/>
                <a:ext cx="938017" cy="820796"/>
              </a:xfrm>
              <a:prstGeom prst="arc">
                <a:avLst>
                  <a:gd name="adj1" fmla="val 17020346"/>
                  <a:gd name="adj2" fmla="val 18398820"/>
                </a:avLst>
              </a:prstGeom>
              <a:ln w="38100" cap="rnd" cmpd="sng">
                <a:solidFill>
                  <a:srgbClr val="376092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87" name="Rectangle 386"/>
            <p:cNvSpPr/>
            <p:nvPr/>
          </p:nvSpPr>
          <p:spPr>
            <a:xfrm>
              <a:off x="2408921" y="1948471"/>
              <a:ext cx="59503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NAD</a:t>
              </a:r>
              <a:r>
                <a:rPr lang="fr-FR" sz="1400" b="1" baseline="300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+</a:t>
              </a:r>
            </a:p>
          </p:txBody>
        </p:sp>
      </p:grpSp>
      <p:grpSp>
        <p:nvGrpSpPr>
          <p:cNvPr id="52" name="Grouper 51"/>
          <p:cNvGrpSpPr/>
          <p:nvPr/>
        </p:nvGrpSpPr>
        <p:grpSpPr>
          <a:xfrm>
            <a:off x="2035960" y="833626"/>
            <a:ext cx="5999874" cy="5758484"/>
            <a:chOff x="2035960" y="833626"/>
            <a:chExt cx="5999874" cy="5758484"/>
          </a:xfrm>
        </p:grpSpPr>
        <p:grpSp>
          <p:nvGrpSpPr>
            <p:cNvPr id="38" name="Grouper 37"/>
            <p:cNvGrpSpPr/>
            <p:nvPr/>
          </p:nvGrpSpPr>
          <p:grpSpPr>
            <a:xfrm>
              <a:off x="2035960" y="833626"/>
              <a:ext cx="5583560" cy="5758484"/>
              <a:chOff x="2035960" y="833626"/>
              <a:chExt cx="5583560" cy="5758484"/>
            </a:xfrm>
          </p:grpSpPr>
          <p:sp>
            <p:nvSpPr>
              <p:cNvPr id="51" name="Arc 50"/>
              <p:cNvSpPr/>
              <p:nvPr/>
            </p:nvSpPr>
            <p:spPr>
              <a:xfrm rot="1566501">
                <a:off x="2093342" y="833626"/>
                <a:ext cx="5485545" cy="5721699"/>
              </a:xfrm>
              <a:prstGeom prst="arc">
                <a:avLst>
                  <a:gd name="adj1" fmla="val 16871750"/>
                  <a:gd name="adj2" fmla="val 18093042"/>
                </a:avLst>
              </a:prstGeom>
              <a:ln w="38100" cap="rnd" cmpd="sng">
                <a:solidFill>
                  <a:srgbClr val="376092"/>
                </a:solidFill>
                <a:tailEnd type="stealt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4" name="Arc 283"/>
              <p:cNvSpPr/>
              <p:nvPr/>
            </p:nvSpPr>
            <p:spPr>
              <a:xfrm rot="1566501">
                <a:off x="2035960" y="870411"/>
                <a:ext cx="5485545" cy="5721699"/>
              </a:xfrm>
              <a:prstGeom prst="arc">
                <a:avLst>
                  <a:gd name="adj1" fmla="val 16871750"/>
                  <a:gd name="adj2" fmla="val 18093042"/>
                </a:avLst>
              </a:prstGeom>
              <a:ln w="38100" cap="rnd" cmpd="sng">
                <a:solidFill>
                  <a:srgbClr val="376092"/>
                </a:solidFill>
                <a:headEnd type="stealth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7" name="Arc 296"/>
              <p:cNvSpPr/>
              <p:nvPr/>
            </p:nvSpPr>
            <p:spPr>
              <a:xfrm rot="8491295">
                <a:off x="6681503" y="905699"/>
                <a:ext cx="938017" cy="820796"/>
              </a:xfrm>
              <a:prstGeom prst="arc">
                <a:avLst>
                  <a:gd name="adj1" fmla="val 16200000"/>
                  <a:gd name="adj2" fmla="val 21157306"/>
                </a:avLst>
              </a:prstGeom>
              <a:ln w="38100" cap="rnd">
                <a:solidFill>
                  <a:srgbClr val="376092"/>
                </a:solidFill>
                <a:headEnd type="stealt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50" name="Grouper 49"/>
            <p:cNvGrpSpPr/>
            <p:nvPr/>
          </p:nvGrpSpPr>
          <p:grpSpPr>
            <a:xfrm>
              <a:off x="7306711" y="1394138"/>
              <a:ext cx="480007" cy="307777"/>
              <a:chOff x="7306711" y="1394138"/>
              <a:chExt cx="480007" cy="307777"/>
            </a:xfrm>
          </p:grpSpPr>
          <p:sp>
            <p:nvSpPr>
              <p:cNvPr id="367" name="Rectangle 366"/>
              <p:cNvSpPr/>
              <p:nvPr/>
            </p:nvSpPr>
            <p:spPr>
              <a:xfrm>
                <a:off x="7371173" y="1469367"/>
                <a:ext cx="328917" cy="20814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8" name="Rectangle 297"/>
              <p:cNvSpPr/>
              <p:nvPr/>
            </p:nvSpPr>
            <p:spPr>
              <a:xfrm>
                <a:off x="7306711" y="1394138"/>
                <a:ext cx="48000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400" b="1" dirty="0">
                    <a:latin typeface="Calibri" pitchFamily="34" charset="0"/>
                    <a:cs typeface="Calibri" pitchFamily="34" charset="0"/>
                  </a:rPr>
                  <a:t>H</a:t>
                </a:r>
                <a:r>
                  <a:rPr lang="fr-FR" sz="1400" b="1" baseline="-25000" dirty="0">
                    <a:latin typeface="Calibri" pitchFamily="34" charset="0"/>
                    <a:cs typeface="Calibri" pitchFamily="34" charset="0"/>
                  </a:rPr>
                  <a:t>2</a:t>
                </a:r>
                <a:r>
                  <a:rPr lang="fr-FR" sz="1400" b="1" dirty="0">
                    <a:latin typeface="Calibri" pitchFamily="34" charset="0"/>
                    <a:cs typeface="Calibri" pitchFamily="34" charset="0"/>
                  </a:rPr>
                  <a:t>O</a:t>
                </a:r>
                <a:endParaRPr lang="fr-FR" sz="1400" dirty="0"/>
              </a:p>
            </p:txBody>
          </p:sp>
        </p:grpSp>
        <p:sp>
          <p:nvSpPr>
            <p:cNvPr id="320" name="Rectangle 319"/>
            <p:cNvSpPr/>
            <p:nvPr/>
          </p:nvSpPr>
          <p:spPr>
            <a:xfrm>
              <a:off x="5865524" y="1750204"/>
              <a:ext cx="931239" cy="2693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1320"/>
                </a:lnSpc>
              </a:pPr>
              <a:r>
                <a:rPr lang="fr-FR" sz="1400" b="1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Aconitase</a:t>
              </a:r>
            </a:p>
          </p:txBody>
        </p:sp>
        <p:sp>
          <p:nvSpPr>
            <p:cNvPr id="328" name="Rectangle 327"/>
            <p:cNvSpPr/>
            <p:nvPr/>
          </p:nvSpPr>
          <p:spPr>
            <a:xfrm>
              <a:off x="6696981" y="1100937"/>
              <a:ext cx="1338853" cy="26930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none">
              <a:spAutoFit/>
            </a:bodyPr>
            <a:lstStyle/>
            <a:p>
              <a:pPr algn="ctr">
                <a:lnSpc>
                  <a:spcPts val="1320"/>
                </a:lnSpc>
              </a:pPr>
              <a:r>
                <a:rPr lang="fr-FR" sz="1400" b="1" dirty="0" err="1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Deshydratation</a:t>
              </a:r>
              <a:endParaRPr lang="fr-FR" sz="1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55" name="ZoneTexte 354"/>
            <p:cNvSpPr txBox="1"/>
            <p:nvPr/>
          </p:nvSpPr>
          <p:spPr>
            <a:xfrm>
              <a:off x="5882058" y="2470120"/>
              <a:ext cx="11592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i="1" dirty="0">
                  <a:solidFill>
                    <a:srgbClr val="FF26C8"/>
                  </a:solidFill>
                  <a:latin typeface="Calibri" pitchFamily="34" charset="0"/>
                  <a:cs typeface="Calibri" pitchFamily="34" charset="0"/>
                </a:rPr>
                <a:t>cis</a:t>
              </a:r>
              <a:r>
                <a:rPr lang="fr-FR" sz="1400" b="1" dirty="0">
                  <a:solidFill>
                    <a:srgbClr val="FF26C8"/>
                  </a:solidFill>
                  <a:latin typeface="Calibri" pitchFamily="34" charset="0"/>
                  <a:cs typeface="Calibri" pitchFamily="34" charset="0"/>
                </a:rPr>
                <a:t>-Aconitate</a:t>
              </a:r>
            </a:p>
          </p:txBody>
        </p:sp>
        <p:grpSp>
          <p:nvGrpSpPr>
            <p:cNvPr id="3" name="Grouper 2"/>
            <p:cNvGrpSpPr/>
            <p:nvPr/>
          </p:nvGrpSpPr>
          <p:grpSpPr>
            <a:xfrm>
              <a:off x="7023982" y="1896927"/>
              <a:ext cx="994176" cy="1175477"/>
              <a:chOff x="3069585" y="2969231"/>
              <a:chExt cx="994176" cy="1175477"/>
            </a:xfrm>
          </p:grpSpPr>
          <p:sp>
            <p:nvSpPr>
              <p:cNvPr id="411" name="ZoneTexte 410"/>
              <p:cNvSpPr txBox="1"/>
              <p:nvPr/>
            </p:nvSpPr>
            <p:spPr>
              <a:xfrm>
                <a:off x="3075180" y="3550215"/>
                <a:ext cx="28725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>
                    <a:latin typeface="Calibri" pitchFamily="34" charset="0"/>
                    <a:cs typeface="Calibri" pitchFamily="34" charset="0"/>
                  </a:rPr>
                  <a:t>C</a:t>
                </a:r>
              </a:p>
            </p:txBody>
          </p:sp>
          <p:sp>
            <p:nvSpPr>
              <p:cNvPr id="401" name="ZoneTexte 400"/>
              <p:cNvSpPr txBox="1"/>
              <p:nvPr/>
            </p:nvSpPr>
            <p:spPr>
              <a:xfrm>
                <a:off x="3446031" y="3255663"/>
                <a:ext cx="28725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>
                    <a:latin typeface="Calibri" pitchFamily="34" charset="0"/>
                    <a:cs typeface="Calibri" pitchFamily="34" charset="0"/>
                  </a:rPr>
                  <a:t>C</a:t>
                </a:r>
              </a:p>
            </p:txBody>
          </p:sp>
          <p:cxnSp>
            <p:nvCxnSpPr>
              <p:cNvPr id="402" name="Connecteur droit 401"/>
              <p:cNvCxnSpPr/>
              <p:nvPr/>
            </p:nvCxnSpPr>
            <p:spPr bwMode="auto">
              <a:xfrm>
                <a:off x="3387563" y="3407228"/>
                <a:ext cx="107999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03" name="Rectangle 402"/>
              <p:cNvSpPr/>
              <p:nvPr/>
            </p:nvSpPr>
            <p:spPr>
              <a:xfrm>
                <a:off x="3069585" y="3251586"/>
                <a:ext cx="45362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400" b="1" dirty="0">
                    <a:latin typeface="Calibri" pitchFamily="34" charset="0"/>
                    <a:cs typeface="Calibri" pitchFamily="34" charset="0"/>
                  </a:rPr>
                  <a:t>CH</a:t>
                </a:r>
                <a:r>
                  <a:rPr lang="fr-FR" sz="1400" b="1" baseline="-25000" dirty="0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grpSp>
            <p:nvGrpSpPr>
              <p:cNvPr id="404" name="Grouper 403"/>
              <p:cNvGrpSpPr/>
              <p:nvPr/>
            </p:nvGrpSpPr>
            <p:grpSpPr>
              <a:xfrm>
                <a:off x="3556389" y="3225291"/>
                <a:ext cx="42336" cy="107999"/>
                <a:chOff x="552688" y="2907788"/>
                <a:chExt cx="42336" cy="107999"/>
              </a:xfrm>
            </p:grpSpPr>
            <p:cxnSp>
              <p:nvCxnSpPr>
                <p:cNvPr id="405" name="Connecteur droit 404"/>
                <p:cNvCxnSpPr/>
                <p:nvPr/>
              </p:nvCxnSpPr>
              <p:spPr bwMode="auto">
                <a:xfrm rot="5400000">
                  <a:off x="498689" y="2961787"/>
                  <a:ext cx="107999" cy="1"/>
                </a:xfrm>
                <a:prstGeom prst="line">
                  <a:avLst/>
                </a:prstGeom>
                <a:solidFill>
                  <a:schemeClr val="accent1"/>
                </a:solidFill>
                <a:ln w="28575" cap="rnd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06" name="Connecteur droit 405"/>
                <p:cNvCxnSpPr/>
                <p:nvPr/>
              </p:nvCxnSpPr>
              <p:spPr bwMode="auto">
                <a:xfrm rot="5400000">
                  <a:off x="541025" y="2961787"/>
                  <a:ext cx="107998" cy="1"/>
                </a:xfrm>
                <a:prstGeom prst="line">
                  <a:avLst/>
                </a:prstGeom>
                <a:solidFill>
                  <a:schemeClr val="accent1"/>
                </a:solidFill>
                <a:ln w="28575" cap="rnd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407" name="ZoneTexte 406"/>
              <p:cNvSpPr txBox="1"/>
              <p:nvPr/>
            </p:nvSpPr>
            <p:spPr>
              <a:xfrm>
                <a:off x="3431559" y="2969231"/>
                <a:ext cx="30608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>
                    <a:latin typeface="Calibri" pitchFamily="34" charset="0"/>
                    <a:cs typeface="Calibri" pitchFamily="34" charset="0"/>
                  </a:rPr>
                  <a:t>O</a:t>
                </a:r>
              </a:p>
            </p:txBody>
          </p:sp>
          <p:cxnSp>
            <p:nvCxnSpPr>
              <p:cNvPr id="408" name="Connecteur droit 407"/>
              <p:cNvCxnSpPr/>
              <p:nvPr/>
            </p:nvCxnSpPr>
            <p:spPr bwMode="auto">
              <a:xfrm>
                <a:off x="3656071" y="3407228"/>
                <a:ext cx="107999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09" name="ZoneTexte 408"/>
              <p:cNvSpPr txBox="1"/>
              <p:nvPr/>
            </p:nvSpPr>
            <p:spPr>
              <a:xfrm>
                <a:off x="3705635" y="3255911"/>
                <a:ext cx="18466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fr-FR" sz="14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cxnSp>
            <p:nvCxnSpPr>
              <p:cNvPr id="410" name="Connecteur droit 409"/>
              <p:cNvCxnSpPr/>
              <p:nvPr/>
            </p:nvCxnSpPr>
            <p:spPr bwMode="auto">
              <a:xfrm rot="16200000">
                <a:off x="3138619" y="3853161"/>
                <a:ext cx="107999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2" name="Connecteur droit 411"/>
              <p:cNvCxnSpPr/>
              <p:nvPr/>
            </p:nvCxnSpPr>
            <p:spPr bwMode="auto">
              <a:xfrm>
                <a:off x="3281704" y="3717218"/>
                <a:ext cx="107999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13" name="ZoneTexte 412"/>
              <p:cNvSpPr txBox="1"/>
              <p:nvPr/>
            </p:nvSpPr>
            <p:spPr>
              <a:xfrm>
                <a:off x="3346428" y="3550008"/>
                <a:ext cx="58213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>
                    <a:latin typeface="Calibri" pitchFamily="34" charset="0"/>
                    <a:cs typeface="Calibri" pitchFamily="34" charset="0"/>
                  </a:rPr>
                  <a:t>COO</a:t>
                </a:r>
                <a:r>
                  <a:rPr lang="fr-FR" sz="1400" b="1" baseline="30000" dirty="0">
                    <a:latin typeface="Calibri" pitchFamily="34" charset="0"/>
                    <a:cs typeface="Calibri" pitchFamily="34" charset="0"/>
                  </a:rPr>
                  <a:t>−</a:t>
                </a:r>
              </a:p>
            </p:txBody>
          </p:sp>
          <p:cxnSp>
            <p:nvCxnSpPr>
              <p:cNvPr id="414" name="Connecteur droit 413"/>
              <p:cNvCxnSpPr/>
              <p:nvPr/>
            </p:nvCxnSpPr>
            <p:spPr bwMode="auto">
              <a:xfrm>
                <a:off x="3396399" y="3982373"/>
                <a:ext cx="107999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15" name="Rectangle 414"/>
              <p:cNvSpPr/>
              <p:nvPr/>
            </p:nvSpPr>
            <p:spPr>
              <a:xfrm>
                <a:off x="3078421" y="3836931"/>
                <a:ext cx="39295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400" b="1" dirty="0">
                    <a:latin typeface="Calibri" pitchFamily="34" charset="0"/>
                    <a:cs typeface="Calibri" pitchFamily="34" charset="0"/>
                  </a:rPr>
                  <a:t>CH</a:t>
                </a:r>
              </a:p>
            </p:txBody>
          </p:sp>
          <p:cxnSp>
            <p:nvCxnSpPr>
              <p:cNvPr id="416" name="Connecteur droit 415"/>
              <p:cNvCxnSpPr/>
              <p:nvPr/>
            </p:nvCxnSpPr>
            <p:spPr bwMode="auto">
              <a:xfrm rot="16200000">
                <a:off x="3160226" y="3565838"/>
                <a:ext cx="107999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17" name="ZoneTexte 416"/>
              <p:cNvSpPr txBox="1"/>
              <p:nvPr/>
            </p:nvSpPr>
            <p:spPr>
              <a:xfrm>
                <a:off x="3446687" y="3833999"/>
                <a:ext cx="58213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>
                    <a:latin typeface="Calibri" pitchFamily="34" charset="0"/>
                    <a:cs typeface="Calibri" pitchFamily="34" charset="0"/>
                  </a:rPr>
                  <a:t>COO</a:t>
                </a:r>
                <a:r>
                  <a:rPr lang="fr-FR" sz="1400" b="1" baseline="30000" dirty="0">
                    <a:latin typeface="Calibri" pitchFamily="34" charset="0"/>
                    <a:cs typeface="Calibri" pitchFamily="34" charset="0"/>
                  </a:rPr>
                  <a:t>−</a:t>
                </a:r>
              </a:p>
            </p:txBody>
          </p:sp>
          <p:sp>
            <p:nvSpPr>
              <p:cNvPr id="418" name="Rectangle 417"/>
              <p:cNvSpPr/>
              <p:nvPr/>
            </p:nvSpPr>
            <p:spPr>
              <a:xfrm>
                <a:off x="3698069" y="3236300"/>
                <a:ext cx="36569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400" b="1" dirty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O</a:t>
                </a:r>
                <a:r>
                  <a:rPr lang="fr-FR" sz="1400" b="1" baseline="30000" dirty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−</a:t>
                </a:r>
                <a:endParaRPr lang="fr-FR" sz="1400" baseline="3000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419" name="Connecteur droit 418"/>
              <p:cNvCxnSpPr/>
              <p:nvPr/>
            </p:nvCxnSpPr>
            <p:spPr bwMode="auto">
              <a:xfrm rot="16200000">
                <a:off x="3180310" y="3853161"/>
                <a:ext cx="107999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71" name="Grouper 70"/>
          <p:cNvGrpSpPr/>
          <p:nvPr/>
        </p:nvGrpSpPr>
        <p:grpSpPr>
          <a:xfrm>
            <a:off x="1070719" y="1366735"/>
            <a:ext cx="5924620" cy="4988205"/>
            <a:chOff x="1070719" y="1366735"/>
            <a:chExt cx="5924620" cy="4988205"/>
          </a:xfrm>
        </p:grpSpPr>
        <p:sp>
          <p:nvSpPr>
            <p:cNvPr id="185" name="Arc 184"/>
            <p:cNvSpPr/>
            <p:nvPr/>
          </p:nvSpPr>
          <p:spPr>
            <a:xfrm rot="2251964">
              <a:off x="1981359" y="1409715"/>
              <a:ext cx="4969039" cy="4945225"/>
            </a:xfrm>
            <a:prstGeom prst="arc">
              <a:avLst>
                <a:gd name="adj1" fmla="val 5590198"/>
                <a:gd name="adj2" fmla="val 6825990"/>
              </a:avLst>
            </a:prstGeom>
            <a:ln w="38100" cap="rnd" cmpd="sng">
              <a:solidFill>
                <a:srgbClr val="376092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8" name="Arc 287"/>
            <p:cNvSpPr/>
            <p:nvPr/>
          </p:nvSpPr>
          <p:spPr>
            <a:xfrm rot="2251964">
              <a:off x="2026300" y="1366735"/>
              <a:ext cx="4969039" cy="4945225"/>
            </a:xfrm>
            <a:prstGeom prst="arc">
              <a:avLst>
                <a:gd name="adj1" fmla="val 5558826"/>
                <a:gd name="adj2" fmla="val 6764112"/>
              </a:avLst>
            </a:prstGeom>
            <a:ln w="38100" cap="rnd" cmpd="sng">
              <a:solidFill>
                <a:srgbClr val="376092"/>
              </a:solidFill>
              <a:headEnd type="stealt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1" name="Arc 310"/>
            <p:cNvSpPr/>
            <p:nvPr/>
          </p:nvSpPr>
          <p:spPr>
            <a:xfrm rot="7990774" flipV="1">
              <a:off x="2562396" y="4782591"/>
              <a:ext cx="938017" cy="820796"/>
            </a:xfrm>
            <a:prstGeom prst="arc">
              <a:avLst>
                <a:gd name="adj1" fmla="val 13346964"/>
                <a:gd name="adj2" fmla="val 0"/>
              </a:avLst>
            </a:prstGeom>
            <a:ln w="38100" cap="rnd">
              <a:solidFill>
                <a:srgbClr val="376092"/>
              </a:solidFill>
              <a:head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2" name="Rectangle 311"/>
            <p:cNvSpPr/>
            <p:nvPr/>
          </p:nvSpPr>
          <p:spPr>
            <a:xfrm>
              <a:off x="2954456" y="4566524"/>
              <a:ext cx="66296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FAD</a:t>
              </a:r>
              <a:r>
                <a:rPr lang="fr-FR" sz="1400" b="1" dirty="0">
                  <a:solidFill>
                    <a:srgbClr val="77933C"/>
                  </a:solidFill>
                  <a:latin typeface="Calibri" pitchFamily="34" charset="0"/>
                  <a:cs typeface="Calibri" pitchFamily="34" charset="0"/>
                </a:rPr>
                <a:t>H</a:t>
              </a:r>
              <a:r>
                <a:rPr lang="fr-FR" sz="1400" b="1" baseline="-25000" dirty="0">
                  <a:solidFill>
                    <a:srgbClr val="77933C"/>
                  </a:solidFill>
                  <a:latin typeface="Calibri" pitchFamily="34" charset="0"/>
                  <a:cs typeface="Calibri" pitchFamily="34" charset="0"/>
                </a:rPr>
                <a:t>2</a:t>
              </a:r>
            </a:p>
          </p:txBody>
        </p:sp>
        <p:sp>
          <p:nvSpPr>
            <p:cNvPr id="325" name="Rectangle 324"/>
            <p:cNvSpPr/>
            <p:nvPr/>
          </p:nvSpPr>
          <p:spPr>
            <a:xfrm>
              <a:off x="2575776" y="4978473"/>
              <a:ext cx="1403549" cy="4385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1320"/>
                </a:lnSpc>
              </a:pPr>
              <a:r>
                <a:rPr lang="fr-FR" sz="1400" b="1" dirty="0" err="1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Succinate</a:t>
              </a:r>
              <a:endParaRPr lang="fr-FR" sz="1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endParaRPr>
            </a:p>
            <a:p>
              <a:pPr algn="ctr">
                <a:lnSpc>
                  <a:spcPts val="1320"/>
                </a:lnSpc>
              </a:pPr>
              <a:r>
                <a:rPr lang="fr-FR" sz="1400" b="1" dirty="0" err="1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deshydrogénase</a:t>
              </a:r>
              <a:endParaRPr lang="fr-FR" sz="1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32" name="Rectangle 331"/>
            <p:cNvSpPr/>
            <p:nvPr/>
          </p:nvSpPr>
          <p:spPr>
            <a:xfrm>
              <a:off x="1221097" y="5805581"/>
              <a:ext cx="1556348" cy="26930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none">
              <a:spAutoFit/>
            </a:bodyPr>
            <a:lstStyle/>
            <a:p>
              <a:pPr algn="ctr">
                <a:lnSpc>
                  <a:spcPts val="1320"/>
                </a:lnSpc>
              </a:pPr>
              <a:r>
                <a:rPr lang="fr-FR" sz="1400" b="1" dirty="0" err="1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Deshydrogenation</a:t>
              </a:r>
              <a:endParaRPr lang="fr-FR" sz="1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59" name="ZoneTexte 358"/>
            <p:cNvSpPr txBox="1"/>
            <p:nvPr/>
          </p:nvSpPr>
          <p:spPr>
            <a:xfrm>
              <a:off x="1070719" y="4841306"/>
              <a:ext cx="9031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solidFill>
                    <a:srgbClr val="FF26C8"/>
                  </a:solidFill>
                  <a:latin typeface="Calibri" pitchFamily="34" charset="0"/>
                  <a:cs typeface="Calibri" pitchFamily="34" charset="0"/>
                </a:rPr>
                <a:t>Fumarate</a:t>
              </a:r>
            </a:p>
          </p:txBody>
        </p:sp>
        <p:grpSp>
          <p:nvGrpSpPr>
            <p:cNvPr id="9" name="Grouper 8"/>
            <p:cNvGrpSpPr/>
            <p:nvPr/>
          </p:nvGrpSpPr>
          <p:grpSpPr>
            <a:xfrm>
              <a:off x="1863255" y="4400495"/>
              <a:ext cx="960582" cy="594700"/>
              <a:chOff x="1863255" y="4400495"/>
              <a:chExt cx="960582" cy="594700"/>
            </a:xfrm>
          </p:grpSpPr>
          <p:sp>
            <p:nvSpPr>
              <p:cNvPr id="519" name="ZoneTexte 518"/>
              <p:cNvSpPr txBox="1"/>
              <p:nvPr/>
            </p:nvSpPr>
            <p:spPr>
              <a:xfrm>
                <a:off x="1863255" y="4400702"/>
                <a:ext cx="3929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>
                    <a:latin typeface="Calibri" pitchFamily="34" charset="0"/>
                    <a:cs typeface="Calibri" pitchFamily="34" charset="0"/>
                  </a:rPr>
                  <a:t>CH</a:t>
                </a:r>
                <a:endParaRPr lang="fr-FR" sz="1400" b="1" baseline="-25000" dirty="0">
                  <a:latin typeface="Calibri" pitchFamily="34" charset="0"/>
                  <a:cs typeface="Calibri" pitchFamily="34" charset="0"/>
                </a:endParaRPr>
              </a:p>
            </p:txBody>
          </p:sp>
          <p:cxnSp>
            <p:nvCxnSpPr>
              <p:cNvPr id="520" name="Connecteur droit 519"/>
              <p:cNvCxnSpPr/>
              <p:nvPr/>
            </p:nvCxnSpPr>
            <p:spPr bwMode="auto">
              <a:xfrm>
                <a:off x="2180819" y="4567705"/>
                <a:ext cx="107999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21" name="ZoneTexte 520"/>
              <p:cNvSpPr txBox="1"/>
              <p:nvPr/>
            </p:nvSpPr>
            <p:spPr>
              <a:xfrm>
                <a:off x="2231663" y="4400495"/>
                <a:ext cx="582135" cy="451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COO</a:t>
                </a:r>
                <a:r>
                  <a:rPr lang="fr-FR" sz="1400" b="1" baseline="30000" dirty="0">
                    <a:latin typeface="Calibri" pitchFamily="34" charset="0"/>
                    <a:cs typeface="Calibri" pitchFamily="34" charset="0"/>
                  </a:rPr>
                  <a:t>−</a:t>
                </a:r>
              </a:p>
              <a:p>
                <a:endParaRPr lang="fr-FR" sz="1400" b="1" baseline="300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cxnSp>
            <p:nvCxnSpPr>
              <p:cNvPr id="522" name="Connecteur droit 521"/>
              <p:cNvCxnSpPr/>
              <p:nvPr/>
            </p:nvCxnSpPr>
            <p:spPr bwMode="auto">
              <a:xfrm>
                <a:off x="2184474" y="4832860"/>
                <a:ext cx="107999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23" name="Rectangle 522"/>
              <p:cNvSpPr/>
              <p:nvPr/>
            </p:nvSpPr>
            <p:spPr>
              <a:xfrm>
                <a:off x="1866496" y="4687418"/>
                <a:ext cx="39295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400" b="1" dirty="0">
                    <a:latin typeface="Calibri" pitchFamily="34" charset="0"/>
                    <a:cs typeface="Calibri" pitchFamily="34" charset="0"/>
                  </a:rPr>
                  <a:t>CH</a:t>
                </a:r>
              </a:p>
            </p:txBody>
          </p:sp>
          <p:cxnSp>
            <p:nvCxnSpPr>
              <p:cNvPr id="524" name="Connecteur droit 523"/>
              <p:cNvCxnSpPr/>
              <p:nvPr/>
            </p:nvCxnSpPr>
            <p:spPr bwMode="auto">
              <a:xfrm rot="16200000">
                <a:off x="1927481" y="4708819"/>
                <a:ext cx="107999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25" name="ZoneTexte 524"/>
              <p:cNvSpPr txBox="1"/>
              <p:nvPr/>
            </p:nvSpPr>
            <p:spPr>
              <a:xfrm>
                <a:off x="2241702" y="4684486"/>
                <a:ext cx="58213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>
                    <a:latin typeface="Calibri" pitchFamily="34" charset="0"/>
                    <a:cs typeface="Calibri" pitchFamily="34" charset="0"/>
                  </a:rPr>
                  <a:t>COO</a:t>
                </a:r>
                <a:r>
                  <a:rPr lang="fr-FR" sz="1400" b="1" baseline="30000" dirty="0">
                    <a:latin typeface="Calibri" pitchFamily="34" charset="0"/>
                    <a:cs typeface="Calibri" pitchFamily="34" charset="0"/>
                  </a:rPr>
                  <a:t>−</a:t>
                </a:r>
              </a:p>
            </p:txBody>
          </p:sp>
          <p:cxnSp>
            <p:nvCxnSpPr>
              <p:cNvPr id="526" name="Connecteur droit 525"/>
              <p:cNvCxnSpPr/>
              <p:nvPr/>
            </p:nvCxnSpPr>
            <p:spPr bwMode="auto">
              <a:xfrm rot="16200000">
                <a:off x="1968841" y="4708539"/>
                <a:ext cx="107999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147" name="Grouper 146"/>
          <p:cNvGrpSpPr/>
          <p:nvPr/>
        </p:nvGrpSpPr>
        <p:grpSpPr>
          <a:xfrm>
            <a:off x="733206" y="1398992"/>
            <a:ext cx="6440271" cy="4853096"/>
            <a:chOff x="733206" y="1398992"/>
            <a:chExt cx="6440271" cy="4853096"/>
          </a:xfrm>
        </p:grpSpPr>
        <p:sp>
          <p:nvSpPr>
            <p:cNvPr id="388" name="Rectangle 387"/>
            <p:cNvSpPr/>
            <p:nvPr/>
          </p:nvSpPr>
          <p:spPr>
            <a:xfrm>
              <a:off x="1852463" y="2427248"/>
              <a:ext cx="129017" cy="16713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9" name="Rectangle 388"/>
            <p:cNvSpPr/>
            <p:nvPr/>
          </p:nvSpPr>
          <p:spPr>
            <a:xfrm>
              <a:off x="1351155" y="2432818"/>
              <a:ext cx="129017" cy="16713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1" name="Arc 230"/>
            <p:cNvSpPr/>
            <p:nvPr/>
          </p:nvSpPr>
          <p:spPr>
            <a:xfrm rot="2251964">
              <a:off x="1792304" y="1402896"/>
              <a:ext cx="5316694" cy="4849192"/>
            </a:xfrm>
            <a:prstGeom prst="arc">
              <a:avLst>
                <a:gd name="adj1" fmla="val 7894836"/>
                <a:gd name="adj2" fmla="val 9346827"/>
              </a:avLst>
            </a:prstGeom>
            <a:ln w="38100" cap="rnd" cmpd="sng">
              <a:solidFill>
                <a:srgbClr val="376092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9" name="Arc 288"/>
            <p:cNvSpPr/>
            <p:nvPr/>
          </p:nvSpPr>
          <p:spPr>
            <a:xfrm rot="2251964">
              <a:off x="1856783" y="1398992"/>
              <a:ext cx="5316694" cy="4849192"/>
            </a:xfrm>
            <a:prstGeom prst="arc">
              <a:avLst>
                <a:gd name="adj1" fmla="val 7894836"/>
                <a:gd name="adj2" fmla="val 9346827"/>
              </a:avLst>
            </a:prstGeom>
            <a:ln w="38100" cap="rnd" cmpd="sng">
              <a:solidFill>
                <a:srgbClr val="376092"/>
              </a:solidFill>
              <a:headEnd type="stealt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3" name="Arc 312"/>
            <p:cNvSpPr/>
            <p:nvPr/>
          </p:nvSpPr>
          <p:spPr>
            <a:xfrm rot="171057" flipV="1">
              <a:off x="941612" y="3328786"/>
              <a:ext cx="938017" cy="820796"/>
            </a:xfrm>
            <a:prstGeom prst="arc">
              <a:avLst/>
            </a:prstGeom>
            <a:ln w="38100" cmpd="sng">
              <a:solidFill>
                <a:srgbClr val="376092"/>
              </a:solidFill>
              <a:head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4" name="Rectangle 313"/>
            <p:cNvSpPr/>
            <p:nvPr/>
          </p:nvSpPr>
          <p:spPr>
            <a:xfrm>
              <a:off x="974111" y="3975645"/>
              <a:ext cx="48000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dirty="0">
                  <a:solidFill>
                    <a:srgbClr val="77933C"/>
                  </a:solidFill>
                  <a:latin typeface="Calibri" pitchFamily="34" charset="0"/>
                  <a:cs typeface="Calibri" pitchFamily="34" charset="0"/>
                </a:rPr>
                <a:t>H</a:t>
              </a:r>
              <a:r>
                <a:rPr lang="fr-FR" sz="1400" b="1" baseline="-25000" dirty="0">
                  <a:solidFill>
                    <a:srgbClr val="77933C"/>
                  </a:solidFill>
                  <a:latin typeface="Calibri" pitchFamily="34" charset="0"/>
                  <a:cs typeface="Calibri" pitchFamily="34" charset="0"/>
                </a:rPr>
                <a:t>2</a:t>
              </a:r>
              <a:r>
                <a:rPr lang="fr-FR" sz="1400" b="1" dirty="0">
                  <a:solidFill>
                    <a:srgbClr val="77933C"/>
                  </a:solidFill>
                  <a:latin typeface="Calibri" pitchFamily="34" charset="0"/>
                  <a:cs typeface="Calibri" pitchFamily="34" charset="0"/>
                </a:rPr>
                <a:t>O</a:t>
              </a:r>
              <a:endParaRPr lang="fr-FR" sz="1400" dirty="0">
                <a:solidFill>
                  <a:srgbClr val="77933C"/>
                </a:solidFill>
              </a:endParaRPr>
            </a:p>
          </p:txBody>
        </p:sp>
        <p:sp>
          <p:nvSpPr>
            <p:cNvPr id="326" name="Rectangle 325"/>
            <p:cNvSpPr/>
            <p:nvPr/>
          </p:nvSpPr>
          <p:spPr>
            <a:xfrm>
              <a:off x="1952961" y="3569394"/>
              <a:ext cx="915635" cy="2693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1320"/>
                </a:lnSpc>
              </a:pPr>
              <a:r>
                <a:rPr lang="fr-FR" sz="1400" b="1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Fumarase</a:t>
              </a:r>
            </a:p>
          </p:txBody>
        </p:sp>
        <p:sp>
          <p:nvSpPr>
            <p:cNvPr id="333" name="Rectangle 332"/>
            <p:cNvSpPr/>
            <p:nvPr/>
          </p:nvSpPr>
          <p:spPr>
            <a:xfrm>
              <a:off x="733206" y="3574125"/>
              <a:ext cx="1080594" cy="26930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none">
              <a:spAutoFit/>
            </a:bodyPr>
            <a:lstStyle/>
            <a:p>
              <a:pPr algn="ctr">
                <a:lnSpc>
                  <a:spcPts val="1320"/>
                </a:lnSpc>
              </a:pPr>
              <a:r>
                <a:rPr lang="fr-FR" sz="14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Hydratation</a:t>
              </a:r>
            </a:p>
          </p:txBody>
        </p:sp>
        <p:sp>
          <p:nvSpPr>
            <p:cNvPr id="360" name="ZoneTexte 359"/>
            <p:cNvSpPr txBox="1"/>
            <p:nvPr/>
          </p:nvSpPr>
          <p:spPr>
            <a:xfrm>
              <a:off x="978047" y="2846853"/>
              <a:ext cx="7155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 err="1">
                  <a:solidFill>
                    <a:srgbClr val="FF26C8"/>
                  </a:solidFill>
                  <a:latin typeface="Calibri" pitchFamily="34" charset="0"/>
                  <a:cs typeface="Calibri" pitchFamily="34" charset="0"/>
                </a:rPr>
                <a:t>Malate</a:t>
              </a:r>
              <a:endParaRPr lang="fr-FR" sz="1400" b="1" dirty="0">
                <a:solidFill>
                  <a:srgbClr val="FF26C8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10" name="Grouper 9"/>
            <p:cNvGrpSpPr/>
            <p:nvPr/>
          </p:nvGrpSpPr>
          <p:grpSpPr>
            <a:xfrm>
              <a:off x="1273520" y="2334924"/>
              <a:ext cx="1358882" cy="601640"/>
              <a:chOff x="132723" y="1889744"/>
              <a:chExt cx="1358882" cy="601640"/>
            </a:xfrm>
          </p:grpSpPr>
          <p:sp>
            <p:nvSpPr>
              <p:cNvPr id="527" name="ZoneTexte 526"/>
              <p:cNvSpPr txBox="1"/>
              <p:nvPr/>
            </p:nvSpPr>
            <p:spPr>
              <a:xfrm>
                <a:off x="531023" y="1889951"/>
                <a:ext cx="3929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>
                    <a:latin typeface="Calibri" pitchFamily="34" charset="0"/>
                    <a:cs typeface="Calibri" pitchFamily="34" charset="0"/>
                  </a:rPr>
                  <a:t>CH</a:t>
                </a:r>
                <a:endParaRPr lang="fr-FR" sz="1400" b="1" baseline="-25000" dirty="0">
                  <a:latin typeface="Calibri" pitchFamily="34" charset="0"/>
                  <a:cs typeface="Calibri" pitchFamily="34" charset="0"/>
                </a:endParaRPr>
              </a:p>
            </p:txBody>
          </p:sp>
          <p:cxnSp>
            <p:nvCxnSpPr>
              <p:cNvPr id="528" name="Connecteur droit 527"/>
              <p:cNvCxnSpPr/>
              <p:nvPr/>
            </p:nvCxnSpPr>
            <p:spPr bwMode="auto">
              <a:xfrm>
                <a:off x="848587" y="2056954"/>
                <a:ext cx="107999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29" name="ZoneTexte 528"/>
              <p:cNvSpPr txBox="1"/>
              <p:nvPr/>
            </p:nvSpPr>
            <p:spPr>
              <a:xfrm>
                <a:off x="899431" y="1889744"/>
                <a:ext cx="582135" cy="451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COO</a:t>
                </a:r>
                <a:r>
                  <a:rPr lang="fr-FR" sz="1400" b="1" baseline="30000" dirty="0">
                    <a:latin typeface="Calibri" pitchFamily="34" charset="0"/>
                    <a:cs typeface="Calibri" pitchFamily="34" charset="0"/>
                  </a:rPr>
                  <a:t>−</a:t>
                </a:r>
              </a:p>
              <a:p>
                <a:endParaRPr lang="fr-FR" sz="1400" b="1" baseline="300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cxnSp>
            <p:nvCxnSpPr>
              <p:cNvPr id="530" name="Connecteur droit 529"/>
              <p:cNvCxnSpPr/>
              <p:nvPr/>
            </p:nvCxnSpPr>
            <p:spPr bwMode="auto">
              <a:xfrm>
                <a:off x="852242" y="2342929"/>
                <a:ext cx="107999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31" name="Rectangle 530"/>
              <p:cNvSpPr/>
              <p:nvPr/>
            </p:nvSpPr>
            <p:spPr>
              <a:xfrm>
                <a:off x="534264" y="2176667"/>
                <a:ext cx="39295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400" b="1" dirty="0">
                    <a:latin typeface="Calibri" pitchFamily="34" charset="0"/>
                    <a:cs typeface="Calibri" pitchFamily="34" charset="0"/>
                  </a:rPr>
                  <a:t>CH</a:t>
                </a:r>
              </a:p>
            </p:txBody>
          </p:sp>
          <p:cxnSp>
            <p:nvCxnSpPr>
              <p:cNvPr id="532" name="Connecteur droit 531"/>
              <p:cNvCxnSpPr/>
              <p:nvPr/>
            </p:nvCxnSpPr>
            <p:spPr bwMode="auto">
              <a:xfrm rot="16200000">
                <a:off x="616069" y="2198068"/>
                <a:ext cx="107999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33" name="ZoneTexte 532"/>
              <p:cNvSpPr txBox="1"/>
              <p:nvPr/>
            </p:nvSpPr>
            <p:spPr>
              <a:xfrm>
                <a:off x="909470" y="2173735"/>
                <a:ext cx="58213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>
                    <a:latin typeface="Calibri" pitchFamily="34" charset="0"/>
                    <a:cs typeface="Calibri" pitchFamily="34" charset="0"/>
                  </a:rPr>
                  <a:t>COO</a:t>
                </a:r>
                <a:r>
                  <a:rPr lang="fr-FR" sz="1400" b="1" baseline="30000" dirty="0">
                    <a:latin typeface="Calibri" pitchFamily="34" charset="0"/>
                    <a:cs typeface="Calibri" pitchFamily="34" charset="0"/>
                  </a:rPr>
                  <a:t>−</a:t>
                </a:r>
              </a:p>
            </p:txBody>
          </p:sp>
          <p:cxnSp>
            <p:nvCxnSpPr>
              <p:cNvPr id="534" name="Connecteur droit 533"/>
              <p:cNvCxnSpPr/>
              <p:nvPr/>
            </p:nvCxnSpPr>
            <p:spPr bwMode="auto">
              <a:xfrm>
                <a:off x="480264" y="2065634"/>
                <a:ext cx="107999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35" name="Connecteur droit 534"/>
              <p:cNvCxnSpPr/>
              <p:nvPr/>
            </p:nvCxnSpPr>
            <p:spPr bwMode="auto">
              <a:xfrm>
                <a:off x="486924" y="2349894"/>
                <a:ext cx="107999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36" name="Rectangle 535"/>
              <p:cNvSpPr/>
              <p:nvPr/>
            </p:nvSpPr>
            <p:spPr>
              <a:xfrm>
                <a:off x="132723" y="1908045"/>
                <a:ext cx="41934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400" b="1" dirty="0">
                    <a:solidFill>
                      <a:srgbClr val="77933C"/>
                    </a:solidFill>
                    <a:latin typeface="Calibri" pitchFamily="34" charset="0"/>
                    <a:cs typeface="Calibri" pitchFamily="34" charset="0"/>
                  </a:rPr>
                  <a:t>HO</a:t>
                </a:r>
                <a:endParaRPr lang="fr-FR" sz="1400" dirty="0">
                  <a:solidFill>
                    <a:srgbClr val="77933C"/>
                  </a:solidFill>
                </a:endParaRPr>
              </a:p>
            </p:txBody>
          </p:sp>
          <p:sp>
            <p:nvSpPr>
              <p:cNvPr id="537" name="Rectangle 536"/>
              <p:cNvSpPr/>
              <p:nvPr/>
            </p:nvSpPr>
            <p:spPr>
              <a:xfrm>
                <a:off x="259492" y="2183607"/>
                <a:ext cx="2979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400" b="1" dirty="0">
                    <a:solidFill>
                      <a:srgbClr val="77933C"/>
                    </a:solidFill>
                    <a:latin typeface="Calibri" pitchFamily="34" charset="0"/>
                    <a:cs typeface="Calibri" pitchFamily="34" charset="0"/>
                  </a:rPr>
                  <a:t>H</a:t>
                </a:r>
                <a:endParaRPr lang="fr-FR" sz="1400" dirty="0">
                  <a:solidFill>
                    <a:srgbClr val="77933C"/>
                  </a:solidFill>
                </a:endParaRPr>
              </a:p>
            </p:txBody>
          </p:sp>
        </p:grpSp>
      </p:grpSp>
      <p:grpSp>
        <p:nvGrpSpPr>
          <p:cNvPr id="57" name="Grouper 56"/>
          <p:cNvGrpSpPr/>
          <p:nvPr/>
        </p:nvGrpSpPr>
        <p:grpSpPr>
          <a:xfrm>
            <a:off x="2005578" y="833626"/>
            <a:ext cx="6762278" cy="5729068"/>
            <a:chOff x="2005578" y="833626"/>
            <a:chExt cx="6762278" cy="5729068"/>
          </a:xfrm>
        </p:grpSpPr>
        <p:grpSp>
          <p:nvGrpSpPr>
            <p:cNvPr id="36" name="Grouper 35"/>
            <p:cNvGrpSpPr/>
            <p:nvPr/>
          </p:nvGrpSpPr>
          <p:grpSpPr>
            <a:xfrm>
              <a:off x="2005578" y="833626"/>
              <a:ext cx="6762278" cy="5729068"/>
              <a:chOff x="2005578" y="833626"/>
              <a:chExt cx="6762278" cy="5729068"/>
            </a:xfrm>
          </p:grpSpPr>
          <p:grpSp>
            <p:nvGrpSpPr>
              <p:cNvPr id="62" name="Grouper 61"/>
              <p:cNvGrpSpPr/>
              <p:nvPr/>
            </p:nvGrpSpPr>
            <p:grpSpPr>
              <a:xfrm>
                <a:off x="2005578" y="833626"/>
                <a:ext cx="6519622" cy="5729068"/>
                <a:chOff x="2005578" y="833626"/>
                <a:chExt cx="6519622" cy="5729068"/>
              </a:xfrm>
            </p:grpSpPr>
            <p:sp>
              <p:nvSpPr>
                <p:cNvPr id="78" name="Arc 77"/>
                <p:cNvSpPr/>
                <p:nvPr/>
              </p:nvSpPr>
              <p:spPr>
                <a:xfrm rot="1566501">
                  <a:off x="2079462" y="833626"/>
                  <a:ext cx="5485545" cy="5721699"/>
                </a:xfrm>
                <a:prstGeom prst="arc">
                  <a:avLst>
                    <a:gd name="adj1" fmla="val 19268449"/>
                    <a:gd name="adj2" fmla="val 20383969"/>
                  </a:avLst>
                </a:prstGeom>
                <a:ln w="38100" cap="rnd" cmpd="sng">
                  <a:solidFill>
                    <a:srgbClr val="376092"/>
                  </a:solidFill>
                  <a:tailEnd type="stealt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85" name="Arc 284"/>
                <p:cNvSpPr/>
                <p:nvPr/>
              </p:nvSpPr>
              <p:spPr>
                <a:xfrm rot="1566501">
                  <a:off x="2005578" y="840995"/>
                  <a:ext cx="5485545" cy="5721699"/>
                </a:xfrm>
                <a:prstGeom prst="arc">
                  <a:avLst>
                    <a:gd name="adj1" fmla="val 19268449"/>
                    <a:gd name="adj2" fmla="val 20383969"/>
                  </a:avLst>
                </a:prstGeom>
                <a:ln w="38100" cap="rnd" cmpd="sng">
                  <a:solidFill>
                    <a:srgbClr val="376092"/>
                  </a:solidFill>
                  <a:headEnd type="stealth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99" name="Arc 298"/>
                <p:cNvSpPr/>
                <p:nvPr/>
              </p:nvSpPr>
              <p:spPr>
                <a:xfrm rot="11037376" flipV="1">
                  <a:off x="7587183" y="3173885"/>
                  <a:ext cx="938017" cy="820796"/>
                </a:xfrm>
                <a:prstGeom prst="arc">
                  <a:avLst/>
                </a:prstGeom>
                <a:ln w="38100" cap="rnd" cmpd="sng">
                  <a:solidFill>
                    <a:srgbClr val="376092"/>
                  </a:solidFill>
                  <a:head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300" name="Rectangle 299"/>
              <p:cNvSpPr/>
              <p:nvPr/>
            </p:nvSpPr>
            <p:spPr>
              <a:xfrm>
                <a:off x="8035834" y="3018053"/>
                <a:ext cx="48000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400" b="1" dirty="0">
                    <a:solidFill>
                      <a:schemeClr val="accent3">
                        <a:lumMod val="75000"/>
                      </a:schemeClr>
                    </a:solidFill>
                    <a:latin typeface="Calibri" pitchFamily="34" charset="0"/>
                    <a:cs typeface="Calibri" pitchFamily="34" charset="0"/>
                  </a:rPr>
                  <a:t>H</a:t>
                </a:r>
                <a:r>
                  <a:rPr lang="fr-FR" sz="1400" b="1" baseline="-25000" dirty="0">
                    <a:solidFill>
                      <a:schemeClr val="accent3">
                        <a:lumMod val="75000"/>
                      </a:schemeClr>
                    </a:solidFill>
                    <a:latin typeface="Calibri" pitchFamily="34" charset="0"/>
                    <a:cs typeface="Calibri" pitchFamily="34" charset="0"/>
                  </a:rPr>
                  <a:t>2</a:t>
                </a:r>
                <a:r>
                  <a:rPr lang="fr-FR" sz="1400" b="1" dirty="0">
                    <a:solidFill>
                      <a:schemeClr val="accent3">
                        <a:lumMod val="75000"/>
                      </a:schemeClr>
                    </a:solidFill>
                    <a:latin typeface="Calibri" pitchFamily="34" charset="0"/>
                    <a:cs typeface="Calibri" pitchFamily="34" charset="0"/>
                  </a:rPr>
                  <a:t>O</a:t>
                </a:r>
                <a:endParaRPr lang="fr-FR" sz="1400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21" name="Rectangle 320"/>
              <p:cNvSpPr/>
              <p:nvPr/>
            </p:nvSpPr>
            <p:spPr>
              <a:xfrm>
                <a:off x="6565633" y="3392309"/>
                <a:ext cx="931239" cy="2693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1320"/>
                  </a:lnSpc>
                </a:pPr>
                <a:r>
                  <a:rPr lang="fr-FR" sz="1400" b="1" dirty="0">
                    <a:solidFill>
                      <a:schemeClr val="accent1">
                        <a:lumMod val="75000"/>
                      </a:schemeClr>
                    </a:solidFill>
                    <a:latin typeface="Calibri" pitchFamily="34" charset="0"/>
                    <a:cs typeface="Calibri" pitchFamily="34" charset="0"/>
                  </a:rPr>
                  <a:t>Aconitase</a:t>
                </a:r>
              </a:p>
            </p:txBody>
          </p:sp>
          <p:sp>
            <p:nvSpPr>
              <p:cNvPr id="329" name="Rectangle 328"/>
              <p:cNvSpPr/>
              <p:nvPr/>
            </p:nvSpPr>
            <p:spPr>
              <a:xfrm>
                <a:off x="7687262" y="3373456"/>
                <a:ext cx="1080594" cy="26930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1320"/>
                  </a:lnSpc>
                </a:pPr>
                <a:r>
                  <a:rPr lang="fr-FR" sz="1400" b="1" dirty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Hydratation</a:t>
                </a:r>
              </a:p>
            </p:txBody>
          </p:sp>
        </p:grpSp>
        <p:sp>
          <p:nvSpPr>
            <p:cNvPr id="354" name="ZoneTexte 353"/>
            <p:cNvSpPr txBox="1"/>
            <p:nvPr/>
          </p:nvSpPr>
          <p:spPr>
            <a:xfrm>
              <a:off x="6117626" y="3965934"/>
              <a:ext cx="8899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 err="1">
                  <a:solidFill>
                    <a:srgbClr val="FF26C8"/>
                  </a:solidFill>
                  <a:latin typeface="Calibri" pitchFamily="34" charset="0"/>
                  <a:cs typeface="Calibri" pitchFamily="34" charset="0"/>
                </a:rPr>
                <a:t>Isocitrate</a:t>
              </a:r>
              <a:endParaRPr lang="fr-FR" sz="1400" b="1" dirty="0">
                <a:solidFill>
                  <a:srgbClr val="FF26C8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56" name="Grouper 55"/>
            <p:cNvGrpSpPr/>
            <p:nvPr/>
          </p:nvGrpSpPr>
          <p:grpSpPr>
            <a:xfrm>
              <a:off x="6859378" y="3655232"/>
              <a:ext cx="1380049" cy="1184497"/>
              <a:chOff x="6859378" y="3655232"/>
              <a:chExt cx="1380049" cy="1184497"/>
            </a:xfrm>
          </p:grpSpPr>
          <p:sp>
            <p:nvSpPr>
              <p:cNvPr id="370" name="Rectangle 369"/>
              <p:cNvSpPr/>
              <p:nvPr/>
            </p:nvSpPr>
            <p:spPr>
              <a:xfrm>
                <a:off x="7419435" y="4608534"/>
                <a:ext cx="149803" cy="167134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1" name="Rectangle 370"/>
              <p:cNvSpPr/>
              <p:nvPr/>
            </p:nvSpPr>
            <p:spPr>
              <a:xfrm>
                <a:off x="6930770" y="4628009"/>
                <a:ext cx="149803" cy="167134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8" name="Rectangle 367"/>
              <p:cNvSpPr/>
              <p:nvPr/>
            </p:nvSpPr>
            <p:spPr>
              <a:xfrm>
                <a:off x="7594296" y="4299147"/>
                <a:ext cx="419528" cy="20814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20" name="Rectangle 419"/>
              <p:cNvSpPr/>
              <p:nvPr/>
            </p:nvSpPr>
            <p:spPr>
              <a:xfrm>
                <a:off x="6981298" y="4234470"/>
                <a:ext cx="2979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400" b="1" dirty="0">
                    <a:solidFill>
                      <a:srgbClr val="77933C"/>
                    </a:solidFill>
                    <a:latin typeface="Calibri" pitchFamily="34" charset="0"/>
                    <a:cs typeface="Calibri" pitchFamily="34" charset="0"/>
                  </a:rPr>
                  <a:t>H</a:t>
                </a:r>
                <a:endParaRPr lang="fr-FR" sz="1400" dirty="0">
                  <a:solidFill>
                    <a:srgbClr val="77933C"/>
                  </a:solidFill>
                </a:endParaRPr>
              </a:p>
            </p:txBody>
          </p:sp>
          <p:sp>
            <p:nvSpPr>
              <p:cNvPr id="421" name="ZoneTexte 420"/>
              <p:cNvSpPr txBox="1"/>
              <p:nvPr/>
            </p:nvSpPr>
            <p:spPr>
              <a:xfrm>
                <a:off x="7621697" y="3941664"/>
                <a:ext cx="28725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>
                    <a:latin typeface="Calibri" pitchFamily="34" charset="0"/>
                    <a:cs typeface="Calibri" pitchFamily="34" charset="0"/>
                  </a:rPr>
                  <a:t>C</a:t>
                </a:r>
              </a:p>
            </p:txBody>
          </p:sp>
          <p:cxnSp>
            <p:nvCxnSpPr>
              <p:cNvPr id="422" name="Connecteur droit 421"/>
              <p:cNvCxnSpPr/>
              <p:nvPr/>
            </p:nvCxnSpPr>
            <p:spPr bwMode="auto">
              <a:xfrm>
                <a:off x="7563229" y="4093229"/>
                <a:ext cx="107999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23" name="Rectangle 422"/>
              <p:cNvSpPr/>
              <p:nvPr/>
            </p:nvSpPr>
            <p:spPr>
              <a:xfrm>
                <a:off x="7216711" y="3947787"/>
                <a:ext cx="45362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400" b="1" dirty="0">
                    <a:latin typeface="Calibri" pitchFamily="34" charset="0"/>
                    <a:cs typeface="Calibri" pitchFamily="34" charset="0"/>
                  </a:rPr>
                  <a:t>CH</a:t>
                </a:r>
                <a:r>
                  <a:rPr lang="fr-FR" sz="1400" b="1" baseline="-25000" dirty="0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grpSp>
            <p:nvGrpSpPr>
              <p:cNvPr id="424" name="Grouper 423"/>
              <p:cNvGrpSpPr/>
              <p:nvPr/>
            </p:nvGrpSpPr>
            <p:grpSpPr>
              <a:xfrm>
                <a:off x="7732055" y="3911292"/>
                <a:ext cx="42336" cy="107999"/>
                <a:chOff x="552688" y="2907788"/>
                <a:chExt cx="42336" cy="107999"/>
              </a:xfrm>
            </p:grpSpPr>
            <p:cxnSp>
              <p:nvCxnSpPr>
                <p:cNvPr id="425" name="Connecteur droit 424"/>
                <p:cNvCxnSpPr/>
                <p:nvPr/>
              </p:nvCxnSpPr>
              <p:spPr bwMode="auto">
                <a:xfrm rot="5400000">
                  <a:off x="498689" y="2961787"/>
                  <a:ext cx="107999" cy="1"/>
                </a:xfrm>
                <a:prstGeom prst="line">
                  <a:avLst/>
                </a:prstGeom>
                <a:solidFill>
                  <a:schemeClr val="accent1"/>
                </a:solidFill>
                <a:ln w="28575" cap="rnd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26" name="Connecteur droit 425"/>
                <p:cNvCxnSpPr/>
                <p:nvPr/>
              </p:nvCxnSpPr>
              <p:spPr bwMode="auto">
                <a:xfrm rot="5400000">
                  <a:off x="541025" y="2961787"/>
                  <a:ext cx="107998" cy="1"/>
                </a:xfrm>
                <a:prstGeom prst="line">
                  <a:avLst/>
                </a:prstGeom>
                <a:solidFill>
                  <a:schemeClr val="accent1"/>
                </a:solidFill>
                <a:ln w="28575" cap="rnd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427" name="ZoneTexte 426"/>
              <p:cNvSpPr txBox="1"/>
              <p:nvPr/>
            </p:nvSpPr>
            <p:spPr>
              <a:xfrm>
                <a:off x="7607225" y="3655232"/>
                <a:ext cx="30608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>
                    <a:latin typeface="Calibri" pitchFamily="34" charset="0"/>
                    <a:cs typeface="Calibri" pitchFamily="34" charset="0"/>
                  </a:rPr>
                  <a:t>O</a:t>
                </a:r>
              </a:p>
            </p:txBody>
          </p:sp>
          <p:cxnSp>
            <p:nvCxnSpPr>
              <p:cNvPr id="428" name="Connecteur droit 427"/>
              <p:cNvCxnSpPr/>
              <p:nvPr/>
            </p:nvCxnSpPr>
            <p:spPr bwMode="auto">
              <a:xfrm>
                <a:off x="7831737" y="4093229"/>
                <a:ext cx="107999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29" name="ZoneTexte 428"/>
              <p:cNvSpPr txBox="1"/>
              <p:nvPr/>
            </p:nvSpPr>
            <p:spPr>
              <a:xfrm>
                <a:off x="7881301" y="3941912"/>
                <a:ext cx="18466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fr-FR" sz="14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cxnSp>
            <p:nvCxnSpPr>
              <p:cNvPr id="430" name="Connecteur droit 429"/>
              <p:cNvCxnSpPr/>
              <p:nvPr/>
            </p:nvCxnSpPr>
            <p:spPr bwMode="auto">
              <a:xfrm rot="16200000">
                <a:off x="7329588" y="4255836"/>
                <a:ext cx="107999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31" name="ZoneTexte 430"/>
              <p:cNvSpPr txBox="1"/>
              <p:nvPr/>
            </p:nvSpPr>
            <p:spPr>
              <a:xfrm>
                <a:off x="7250846" y="4236216"/>
                <a:ext cx="28725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>
                    <a:latin typeface="Calibri" pitchFamily="34" charset="0"/>
                    <a:cs typeface="Calibri" pitchFamily="34" charset="0"/>
                  </a:rPr>
                  <a:t>C</a:t>
                </a:r>
              </a:p>
            </p:txBody>
          </p:sp>
          <p:cxnSp>
            <p:nvCxnSpPr>
              <p:cNvPr id="432" name="Connecteur droit 431"/>
              <p:cNvCxnSpPr/>
              <p:nvPr/>
            </p:nvCxnSpPr>
            <p:spPr bwMode="auto">
              <a:xfrm>
                <a:off x="7202441" y="4403218"/>
                <a:ext cx="107999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33" name="Connecteur droit 432"/>
              <p:cNvCxnSpPr/>
              <p:nvPr/>
            </p:nvCxnSpPr>
            <p:spPr bwMode="auto">
              <a:xfrm>
                <a:off x="7457370" y="4403219"/>
                <a:ext cx="107999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34" name="ZoneTexte 433"/>
              <p:cNvSpPr txBox="1"/>
              <p:nvPr/>
            </p:nvSpPr>
            <p:spPr>
              <a:xfrm>
                <a:off x="7522094" y="4236009"/>
                <a:ext cx="58213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>
                    <a:latin typeface="Calibri" pitchFamily="34" charset="0"/>
                    <a:cs typeface="Calibri" pitchFamily="34" charset="0"/>
                  </a:rPr>
                  <a:t>COO</a:t>
                </a:r>
                <a:r>
                  <a:rPr lang="fr-FR" sz="1400" b="1" baseline="30000" dirty="0">
                    <a:latin typeface="Calibri" pitchFamily="34" charset="0"/>
                    <a:cs typeface="Calibri" pitchFamily="34" charset="0"/>
                  </a:rPr>
                  <a:t>−</a:t>
                </a:r>
              </a:p>
            </p:txBody>
          </p:sp>
          <p:cxnSp>
            <p:nvCxnSpPr>
              <p:cNvPr id="435" name="Connecteur droit 434"/>
              <p:cNvCxnSpPr/>
              <p:nvPr/>
            </p:nvCxnSpPr>
            <p:spPr bwMode="auto">
              <a:xfrm>
                <a:off x="7572065" y="4668374"/>
                <a:ext cx="107999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36" name="Rectangle 435"/>
              <p:cNvSpPr/>
              <p:nvPr/>
            </p:nvSpPr>
            <p:spPr>
              <a:xfrm>
                <a:off x="7254087" y="4522932"/>
                <a:ext cx="39295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400" b="1" dirty="0">
                    <a:latin typeface="Calibri" pitchFamily="34" charset="0"/>
                    <a:cs typeface="Calibri" pitchFamily="34" charset="0"/>
                  </a:rPr>
                  <a:t>CH</a:t>
                </a:r>
              </a:p>
            </p:txBody>
          </p:sp>
          <p:cxnSp>
            <p:nvCxnSpPr>
              <p:cNvPr id="437" name="Connecteur droit 436"/>
              <p:cNvCxnSpPr/>
              <p:nvPr/>
            </p:nvCxnSpPr>
            <p:spPr bwMode="auto">
              <a:xfrm rot="16200000">
                <a:off x="7335892" y="4544333"/>
                <a:ext cx="107999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38" name="ZoneTexte 437"/>
              <p:cNvSpPr txBox="1"/>
              <p:nvPr/>
            </p:nvSpPr>
            <p:spPr>
              <a:xfrm>
                <a:off x="7622353" y="4520000"/>
                <a:ext cx="58213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>
                    <a:latin typeface="Calibri" pitchFamily="34" charset="0"/>
                    <a:cs typeface="Calibri" pitchFamily="34" charset="0"/>
                  </a:rPr>
                  <a:t>COO</a:t>
                </a:r>
                <a:r>
                  <a:rPr lang="fr-FR" sz="1400" b="1" baseline="30000" dirty="0">
                    <a:latin typeface="Calibri" pitchFamily="34" charset="0"/>
                    <a:cs typeface="Calibri" pitchFamily="34" charset="0"/>
                  </a:rPr>
                  <a:t>−</a:t>
                </a:r>
              </a:p>
            </p:txBody>
          </p:sp>
          <p:sp>
            <p:nvSpPr>
              <p:cNvPr id="439" name="Rectangle 438"/>
              <p:cNvSpPr/>
              <p:nvPr/>
            </p:nvSpPr>
            <p:spPr>
              <a:xfrm>
                <a:off x="7873735" y="3922301"/>
                <a:ext cx="36569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400" b="1" dirty="0">
                    <a:latin typeface="Calibri" pitchFamily="34" charset="0"/>
                    <a:cs typeface="Calibri" pitchFamily="34" charset="0"/>
                  </a:rPr>
                  <a:t>O</a:t>
                </a:r>
                <a:r>
                  <a:rPr lang="fr-FR" sz="1400" b="1" baseline="30000" dirty="0">
                    <a:latin typeface="Calibri" pitchFamily="34" charset="0"/>
                    <a:cs typeface="Calibri" pitchFamily="34" charset="0"/>
                  </a:rPr>
                  <a:t>−</a:t>
                </a:r>
                <a:endParaRPr lang="fr-FR" sz="1400" baseline="30000" dirty="0"/>
              </a:p>
            </p:txBody>
          </p:sp>
          <p:sp>
            <p:nvSpPr>
              <p:cNvPr id="440" name="Rectangle 439"/>
              <p:cNvSpPr/>
              <p:nvPr/>
            </p:nvSpPr>
            <p:spPr>
              <a:xfrm>
                <a:off x="6859378" y="4531952"/>
                <a:ext cx="41934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400" b="1" dirty="0">
                    <a:solidFill>
                      <a:schemeClr val="accent3">
                        <a:lumMod val="75000"/>
                      </a:schemeClr>
                    </a:solidFill>
                    <a:latin typeface="Calibri" pitchFamily="34" charset="0"/>
                    <a:cs typeface="Calibri" pitchFamily="34" charset="0"/>
                  </a:rPr>
                  <a:t>HO</a:t>
                </a:r>
                <a:endParaRPr lang="fr-FR" sz="1400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  <p:cxnSp>
            <p:nvCxnSpPr>
              <p:cNvPr id="441" name="Connecteur droit 440"/>
              <p:cNvCxnSpPr/>
              <p:nvPr/>
            </p:nvCxnSpPr>
            <p:spPr bwMode="auto">
              <a:xfrm>
                <a:off x="7208836" y="4693680"/>
                <a:ext cx="107999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42" name="Connecteur droit 441"/>
              <p:cNvCxnSpPr/>
              <p:nvPr/>
            </p:nvCxnSpPr>
            <p:spPr bwMode="auto">
              <a:xfrm rot="16200000">
                <a:off x="7335892" y="4249693"/>
                <a:ext cx="107999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77" name="Grouper 76"/>
          <p:cNvGrpSpPr/>
          <p:nvPr/>
        </p:nvGrpSpPr>
        <p:grpSpPr>
          <a:xfrm>
            <a:off x="4331569" y="3067965"/>
            <a:ext cx="638153" cy="307777"/>
            <a:chOff x="4212041" y="3067965"/>
            <a:chExt cx="638153" cy="307777"/>
          </a:xfrm>
        </p:grpSpPr>
        <p:sp>
          <p:nvSpPr>
            <p:cNvPr id="373" name="Rectangle 372"/>
            <p:cNvSpPr/>
            <p:nvPr/>
          </p:nvSpPr>
          <p:spPr>
            <a:xfrm>
              <a:off x="4622966" y="3147024"/>
              <a:ext cx="149803" cy="16713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6" name="Rectangle 315"/>
            <p:cNvSpPr/>
            <p:nvPr/>
          </p:nvSpPr>
          <p:spPr>
            <a:xfrm>
              <a:off x="4212041" y="3067965"/>
              <a:ext cx="63815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NADH</a:t>
              </a:r>
              <a:endParaRPr lang="fr-FR" sz="1400" b="1" baseline="30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67" name="Grouper 66"/>
          <p:cNvGrpSpPr/>
          <p:nvPr/>
        </p:nvGrpSpPr>
        <p:grpSpPr>
          <a:xfrm>
            <a:off x="2580928" y="879070"/>
            <a:ext cx="6369934" cy="6444089"/>
            <a:chOff x="2580928" y="879070"/>
            <a:chExt cx="6369934" cy="6444089"/>
          </a:xfrm>
        </p:grpSpPr>
        <p:sp>
          <p:nvSpPr>
            <p:cNvPr id="357" name="ZoneTexte 356"/>
            <p:cNvSpPr txBox="1"/>
            <p:nvPr/>
          </p:nvSpPr>
          <p:spPr>
            <a:xfrm>
              <a:off x="4305636" y="5445911"/>
              <a:ext cx="11464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 err="1">
                  <a:solidFill>
                    <a:srgbClr val="FF26C8"/>
                  </a:solidFill>
                  <a:latin typeface="Calibri" pitchFamily="34" charset="0"/>
                  <a:cs typeface="Calibri" pitchFamily="34" charset="0"/>
                </a:rPr>
                <a:t>Succinyl-CoA</a:t>
              </a:r>
              <a:endParaRPr lang="fr-FR" sz="1400" b="1" dirty="0">
                <a:solidFill>
                  <a:srgbClr val="FF26C8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64" name="Grouper 63"/>
            <p:cNvGrpSpPr/>
            <p:nvPr/>
          </p:nvGrpSpPr>
          <p:grpSpPr>
            <a:xfrm>
              <a:off x="2580928" y="879070"/>
              <a:ext cx="5048632" cy="6444089"/>
              <a:chOff x="2580928" y="879070"/>
              <a:chExt cx="5048632" cy="6444089"/>
            </a:xfrm>
          </p:grpSpPr>
          <p:grpSp>
            <p:nvGrpSpPr>
              <p:cNvPr id="99" name="Grouper 98"/>
              <p:cNvGrpSpPr/>
              <p:nvPr/>
            </p:nvGrpSpPr>
            <p:grpSpPr>
              <a:xfrm>
                <a:off x="5923458" y="6368457"/>
                <a:ext cx="772542" cy="307777"/>
                <a:chOff x="5923458" y="6247179"/>
                <a:chExt cx="772542" cy="307777"/>
              </a:xfrm>
            </p:grpSpPr>
            <p:sp>
              <p:nvSpPr>
                <p:cNvPr id="383" name="Rectangle 382"/>
                <p:cNvSpPr/>
                <p:nvPr/>
              </p:nvSpPr>
              <p:spPr>
                <a:xfrm>
                  <a:off x="6463806" y="6323884"/>
                  <a:ext cx="149803" cy="167134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04" name="Rectangle 303"/>
                <p:cNvSpPr/>
                <p:nvPr/>
              </p:nvSpPr>
              <p:spPr>
                <a:xfrm>
                  <a:off x="5923458" y="6247179"/>
                  <a:ext cx="772542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sz="1400" b="1" dirty="0" err="1">
                      <a:solidFill>
                        <a:srgbClr val="9360C7"/>
                      </a:solidFill>
                      <a:latin typeface="Calibri" pitchFamily="34" charset="0"/>
                      <a:cs typeface="Calibri" pitchFamily="34" charset="0"/>
                    </a:rPr>
                    <a:t>CoA</a:t>
                  </a:r>
                  <a:r>
                    <a:rPr lang="fr-FR" sz="1400" b="1" dirty="0">
                      <a:solidFill>
                        <a:srgbClr val="9360C7"/>
                      </a:solidFill>
                      <a:latin typeface="Calibri" pitchFamily="34" charset="0"/>
                      <a:cs typeface="Calibri" pitchFamily="34" charset="0"/>
                    </a:rPr>
                    <a:t>−SH</a:t>
                  </a:r>
                </a:p>
              </p:txBody>
            </p:sp>
          </p:grpSp>
          <p:grpSp>
            <p:nvGrpSpPr>
              <p:cNvPr id="97" name="Grouper 96"/>
              <p:cNvGrpSpPr/>
              <p:nvPr/>
            </p:nvGrpSpPr>
            <p:grpSpPr>
              <a:xfrm>
                <a:off x="5492219" y="6459723"/>
                <a:ext cx="461772" cy="307777"/>
                <a:chOff x="5492219" y="6459723"/>
                <a:chExt cx="461772" cy="307777"/>
              </a:xfrm>
            </p:grpSpPr>
            <p:sp>
              <p:nvSpPr>
                <p:cNvPr id="379" name="Rectangle 378"/>
                <p:cNvSpPr/>
                <p:nvPr/>
              </p:nvSpPr>
              <p:spPr>
                <a:xfrm>
                  <a:off x="5568335" y="6539673"/>
                  <a:ext cx="293198" cy="208145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05" name="Rectangle 304"/>
                <p:cNvSpPr/>
                <p:nvPr/>
              </p:nvSpPr>
              <p:spPr>
                <a:xfrm>
                  <a:off x="5492219" y="6459723"/>
                  <a:ext cx="461772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sz="1400" b="1" dirty="0">
                      <a:latin typeface="Calibri" pitchFamily="34" charset="0"/>
                      <a:cs typeface="Calibri" pitchFamily="34" charset="0"/>
                    </a:rPr>
                    <a:t>CO</a:t>
                  </a:r>
                  <a:r>
                    <a:rPr lang="fr-FR" sz="1400" b="1" baseline="-25000" dirty="0">
                      <a:latin typeface="Calibri" pitchFamily="34" charset="0"/>
                      <a:cs typeface="Calibri" pitchFamily="34" charset="0"/>
                    </a:rPr>
                    <a:t>2</a:t>
                  </a:r>
                  <a:endParaRPr lang="fr-FR" sz="1400" dirty="0"/>
                </a:p>
              </p:txBody>
            </p:sp>
          </p:grpSp>
          <p:sp>
            <p:nvSpPr>
              <p:cNvPr id="323" name="Rectangle 322"/>
              <p:cNvSpPr/>
              <p:nvPr/>
            </p:nvSpPr>
            <p:spPr>
              <a:xfrm>
                <a:off x="4652485" y="5021217"/>
                <a:ext cx="1403549" cy="4385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1320"/>
                  </a:lnSpc>
                </a:pPr>
                <a:r>
                  <a:rPr lang="fr-FR" sz="1400" b="1" dirty="0">
                    <a:solidFill>
                      <a:schemeClr val="accent1">
                        <a:lumMod val="75000"/>
                      </a:schemeClr>
                    </a:solidFill>
                    <a:latin typeface="Symbol" charset="2"/>
                    <a:cs typeface="Symbol" charset="2"/>
                  </a:rPr>
                  <a:t>a</a:t>
                </a:r>
                <a:r>
                  <a:rPr lang="fr-FR" sz="1400" b="1" dirty="0">
                    <a:solidFill>
                      <a:schemeClr val="accent1">
                        <a:lumMod val="75000"/>
                      </a:schemeClr>
                    </a:solidFill>
                    <a:latin typeface="Calibri" pitchFamily="34" charset="0"/>
                    <a:cs typeface="Calibri" pitchFamily="34" charset="0"/>
                  </a:rPr>
                  <a:t>-</a:t>
                </a:r>
                <a:r>
                  <a:rPr lang="fr-FR" sz="1400" b="1" dirty="0" err="1">
                    <a:solidFill>
                      <a:schemeClr val="accent1">
                        <a:lumMod val="75000"/>
                      </a:schemeClr>
                    </a:solidFill>
                    <a:latin typeface="Calibri" pitchFamily="34" charset="0"/>
                    <a:cs typeface="Calibri" pitchFamily="34" charset="0"/>
                  </a:rPr>
                  <a:t>cetoglutarate</a:t>
                </a:r>
                <a:endParaRPr lang="fr-FR" sz="1400" b="1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endParaRPr>
              </a:p>
              <a:p>
                <a:pPr algn="ctr">
                  <a:lnSpc>
                    <a:spcPts val="1320"/>
                  </a:lnSpc>
                </a:pPr>
                <a:r>
                  <a:rPr lang="fr-FR" sz="1400" b="1" dirty="0" err="1">
                    <a:solidFill>
                      <a:schemeClr val="accent1">
                        <a:lumMod val="75000"/>
                      </a:schemeClr>
                    </a:solidFill>
                    <a:latin typeface="Calibri" pitchFamily="34" charset="0"/>
                    <a:cs typeface="Calibri" pitchFamily="34" charset="0"/>
                  </a:rPr>
                  <a:t>deshydrogenase</a:t>
                </a:r>
                <a:endParaRPr lang="fr-FR" sz="1400" b="1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grpSp>
            <p:nvGrpSpPr>
              <p:cNvPr id="63" name="Grouper 62"/>
              <p:cNvGrpSpPr/>
              <p:nvPr/>
            </p:nvGrpSpPr>
            <p:grpSpPr>
              <a:xfrm>
                <a:off x="2580928" y="879070"/>
                <a:ext cx="5048632" cy="6444089"/>
                <a:chOff x="2580928" y="879070"/>
                <a:chExt cx="5048632" cy="6444089"/>
              </a:xfrm>
            </p:grpSpPr>
            <p:sp>
              <p:nvSpPr>
                <p:cNvPr id="132" name="Arc 131"/>
                <p:cNvSpPr/>
                <p:nvPr/>
              </p:nvSpPr>
              <p:spPr>
                <a:xfrm rot="2251964">
                  <a:off x="2580928" y="943915"/>
                  <a:ext cx="5048632" cy="5553122"/>
                </a:xfrm>
                <a:prstGeom prst="arc">
                  <a:avLst>
                    <a:gd name="adj1" fmla="val 1192790"/>
                    <a:gd name="adj2" fmla="val 2388816"/>
                  </a:avLst>
                </a:prstGeom>
                <a:ln w="38100" cap="rnd" cmpd="sng">
                  <a:solidFill>
                    <a:srgbClr val="376092"/>
                  </a:solidFill>
                  <a:tailEnd type="stealt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03" name="Arc 302"/>
                <p:cNvSpPr/>
                <p:nvPr/>
              </p:nvSpPr>
              <p:spPr>
                <a:xfrm rot="10800000" flipH="1" flipV="1">
                  <a:off x="5774396" y="6167043"/>
                  <a:ext cx="573269" cy="1156116"/>
                </a:xfrm>
                <a:prstGeom prst="arc">
                  <a:avLst>
                    <a:gd name="adj1" fmla="val 12935443"/>
                    <a:gd name="adj2" fmla="val 18241024"/>
                  </a:avLst>
                </a:prstGeom>
                <a:ln w="38100" cap="rnd" cmpd="sng">
                  <a:solidFill>
                    <a:srgbClr val="376092"/>
                  </a:solidFill>
                  <a:headEnd type="stealt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grpSp>
              <p:nvGrpSpPr>
                <p:cNvPr id="61" name="Grouper 60"/>
                <p:cNvGrpSpPr/>
                <p:nvPr/>
              </p:nvGrpSpPr>
              <p:grpSpPr>
                <a:xfrm>
                  <a:off x="4769073" y="879070"/>
                  <a:ext cx="1506849" cy="5509864"/>
                  <a:chOff x="4769073" y="879070"/>
                  <a:chExt cx="1506849" cy="5509864"/>
                </a:xfrm>
              </p:grpSpPr>
              <p:sp>
                <p:nvSpPr>
                  <p:cNvPr id="318" name="Arc 317"/>
                  <p:cNvSpPr/>
                  <p:nvPr/>
                </p:nvSpPr>
                <p:spPr>
                  <a:xfrm rot="14756723" flipH="1">
                    <a:off x="2526914" y="3121229"/>
                    <a:ext cx="5348481" cy="864163"/>
                  </a:xfrm>
                  <a:prstGeom prst="arc">
                    <a:avLst>
                      <a:gd name="adj1" fmla="val 13982127"/>
                      <a:gd name="adj2" fmla="val 0"/>
                    </a:avLst>
                  </a:prstGeom>
                  <a:ln w="38100" cmpd="sng">
                    <a:solidFill>
                      <a:srgbClr val="376092"/>
                    </a:solidFill>
                    <a:headEnd type="stealth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84" name="Arc 383"/>
                  <p:cNvSpPr/>
                  <p:nvPr/>
                </p:nvSpPr>
                <p:spPr>
                  <a:xfrm rot="3619196">
                    <a:off x="5396515" y="5509528"/>
                    <a:ext cx="938017" cy="820796"/>
                  </a:xfrm>
                  <a:prstGeom prst="arc">
                    <a:avLst>
                      <a:gd name="adj1" fmla="val 17020346"/>
                      <a:gd name="adj2" fmla="val 18398820"/>
                    </a:avLst>
                  </a:prstGeom>
                  <a:ln w="38100" cap="rnd" cmpd="sng">
                    <a:solidFill>
                      <a:srgbClr val="376092"/>
                    </a:solidFill>
                    <a:headEnd type="none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</p:grpSp>
          <p:sp>
            <p:nvSpPr>
              <p:cNvPr id="385" name="Rectangle 384"/>
              <p:cNvSpPr/>
              <p:nvPr/>
            </p:nvSpPr>
            <p:spPr>
              <a:xfrm>
                <a:off x="5923770" y="5539782"/>
                <a:ext cx="59503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400" b="1" dirty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NAD</a:t>
                </a:r>
                <a:r>
                  <a:rPr lang="fr-FR" sz="1400" b="1" baseline="30000" dirty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+</a:t>
                </a:r>
              </a:p>
            </p:txBody>
          </p:sp>
        </p:grpSp>
        <p:grpSp>
          <p:nvGrpSpPr>
            <p:cNvPr id="54" name="Grouper 53"/>
            <p:cNvGrpSpPr/>
            <p:nvPr/>
          </p:nvGrpSpPr>
          <p:grpSpPr>
            <a:xfrm>
              <a:off x="4699903" y="5331164"/>
              <a:ext cx="1310365" cy="1233431"/>
              <a:chOff x="4699903" y="5331164"/>
              <a:chExt cx="1310365" cy="1233431"/>
            </a:xfrm>
          </p:grpSpPr>
          <p:grpSp>
            <p:nvGrpSpPr>
              <p:cNvPr id="53" name="Grouper 52"/>
              <p:cNvGrpSpPr/>
              <p:nvPr/>
            </p:nvGrpSpPr>
            <p:grpSpPr>
              <a:xfrm>
                <a:off x="4699903" y="5331164"/>
                <a:ext cx="1310365" cy="1167208"/>
                <a:chOff x="3047974" y="3247556"/>
                <a:chExt cx="1310365" cy="1167208"/>
              </a:xfrm>
            </p:grpSpPr>
            <p:grpSp>
              <p:nvGrpSpPr>
                <p:cNvPr id="15" name="Grouper 14"/>
                <p:cNvGrpSpPr/>
                <p:nvPr/>
              </p:nvGrpSpPr>
              <p:grpSpPr>
                <a:xfrm>
                  <a:off x="3047974" y="3501266"/>
                  <a:ext cx="1310365" cy="913498"/>
                  <a:chOff x="3047974" y="3501266"/>
                  <a:chExt cx="1310365" cy="913498"/>
                </a:xfrm>
              </p:grpSpPr>
              <p:sp>
                <p:nvSpPr>
                  <p:cNvPr id="485" name="Rectangle 484"/>
                  <p:cNvSpPr/>
                  <p:nvPr/>
                </p:nvSpPr>
                <p:spPr>
                  <a:xfrm>
                    <a:off x="3061030" y="3818525"/>
                    <a:ext cx="297928" cy="307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fr-FR" sz="1400" b="1" dirty="0">
                        <a:latin typeface="Calibri" pitchFamily="34" charset="0"/>
                        <a:cs typeface="Calibri" pitchFamily="34" charset="0"/>
                      </a:rPr>
                      <a:t>H</a:t>
                    </a:r>
                    <a:endParaRPr lang="fr-FR" sz="1400" dirty="0"/>
                  </a:p>
                </p:txBody>
              </p:sp>
              <p:sp>
                <p:nvSpPr>
                  <p:cNvPr id="486" name="Rectangle 485"/>
                  <p:cNvSpPr/>
                  <p:nvPr/>
                </p:nvSpPr>
                <p:spPr>
                  <a:xfrm>
                    <a:off x="3324983" y="3531842"/>
                    <a:ext cx="453620" cy="307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fr-FR" sz="1400" b="1" dirty="0">
                        <a:latin typeface="Calibri" pitchFamily="34" charset="0"/>
                        <a:cs typeface="Calibri" pitchFamily="34" charset="0"/>
                      </a:rPr>
                      <a:t>CH</a:t>
                    </a:r>
                    <a:r>
                      <a:rPr lang="fr-FR" sz="1400" b="1" baseline="-25000" dirty="0">
                        <a:latin typeface="Calibri" pitchFamily="34" charset="0"/>
                        <a:cs typeface="Calibri" pitchFamily="34" charset="0"/>
                      </a:rPr>
                      <a:t>2</a:t>
                    </a:r>
                  </a:p>
                </p:txBody>
              </p:sp>
              <p:cxnSp>
                <p:nvCxnSpPr>
                  <p:cNvPr id="487" name="Connecteur droit 486"/>
                  <p:cNvCxnSpPr/>
                  <p:nvPr/>
                </p:nvCxnSpPr>
                <p:spPr bwMode="auto">
                  <a:xfrm rot="16200000">
                    <a:off x="3409320" y="3839891"/>
                    <a:ext cx="107999" cy="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rnd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488" name="ZoneTexte 487"/>
                  <p:cNvSpPr txBox="1"/>
                  <p:nvPr/>
                </p:nvSpPr>
                <p:spPr>
                  <a:xfrm>
                    <a:off x="3330578" y="3820271"/>
                    <a:ext cx="28725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400" b="1" dirty="0">
                        <a:latin typeface="Calibri" pitchFamily="34" charset="0"/>
                        <a:cs typeface="Calibri" pitchFamily="34" charset="0"/>
                      </a:rPr>
                      <a:t>C</a:t>
                    </a:r>
                  </a:p>
                </p:txBody>
              </p:sp>
              <p:cxnSp>
                <p:nvCxnSpPr>
                  <p:cNvPr id="489" name="Connecteur droit 488"/>
                  <p:cNvCxnSpPr/>
                  <p:nvPr/>
                </p:nvCxnSpPr>
                <p:spPr bwMode="auto">
                  <a:xfrm>
                    <a:off x="3282173" y="3987273"/>
                    <a:ext cx="107999" cy="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rnd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490" name="Connecteur droit 489"/>
                  <p:cNvCxnSpPr/>
                  <p:nvPr/>
                </p:nvCxnSpPr>
                <p:spPr bwMode="auto">
                  <a:xfrm>
                    <a:off x="3537102" y="3987274"/>
                    <a:ext cx="107999" cy="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rnd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491" name="ZoneTexte 490"/>
                  <p:cNvSpPr txBox="1"/>
                  <p:nvPr/>
                </p:nvSpPr>
                <p:spPr>
                  <a:xfrm>
                    <a:off x="3601826" y="3820064"/>
                    <a:ext cx="29792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400" b="1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rPr>
                      <a:t>H</a:t>
                    </a:r>
                    <a:endParaRPr lang="fr-FR" sz="1400" b="1" baseline="30000" dirty="0">
                      <a:solidFill>
                        <a:srgbClr val="000000"/>
                      </a:solidFill>
                      <a:latin typeface="Calibri" pitchFamily="34" charset="0"/>
                      <a:cs typeface="Calibri" pitchFamily="34" charset="0"/>
                    </a:endParaRPr>
                  </a:p>
                </p:txBody>
              </p:sp>
              <p:cxnSp>
                <p:nvCxnSpPr>
                  <p:cNvPr id="492" name="Connecteur droit 491"/>
                  <p:cNvCxnSpPr/>
                  <p:nvPr/>
                </p:nvCxnSpPr>
                <p:spPr bwMode="auto">
                  <a:xfrm>
                    <a:off x="3679580" y="3688999"/>
                    <a:ext cx="107999" cy="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rnd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493" name="Rectangle 492"/>
                  <p:cNvSpPr/>
                  <p:nvPr/>
                </p:nvSpPr>
                <p:spPr>
                  <a:xfrm>
                    <a:off x="3333819" y="4106987"/>
                    <a:ext cx="287258" cy="307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fr-FR" sz="1400" b="1" dirty="0">
                        <a:latin typeface="Calibri" pitchFamily="34" charset="0"/>
                        <a:cs typeface="Calibri" pitchFamily="34" charset="0"/>
                      </a:rPr>
                      <a:t>C</a:t>
                    </a:r>
                  </a:p>
                </p:txBody>
              </p:sp>
              <p:cxnSp>
                <p:nvCxnSpPr>
                  <p:cNvPr id="494" name="Connecteur droit 493"/>
                  <p:cNvCxnSpPr/>
                  <p:nvPr/>
                </p:nvCxnSpPr>
                <p:spPr bwMode="auto">
                  <a:xfrm rot="16200000">
                    <a:off x="3415624" y="4128388"/>
                    <a:ext cx="107999" cy="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rnd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495" name="ZoneTexte 494"/>
                  <p:cNvSpPr txBox="1"/>
                  <p:nvPr/>
                </p:nvSpPr>
                <p:spPr>
                  <a:xfrm>
                    <a:off x="3728587" y="3523795"/>
                    <a:ext cx="28725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400" b="1" dirty="0">
                        <a:latin typeface="Calibri" pitchFamily="34" charset="0"/>
                        <a:cs typeface="Calibri" pitchFamily="34" charset="0"/>
                      </a:rPr>
                      <a:t>C</a:t>
                    </a:r>
                    <a:endParaRPr lang="fr-FR" sz="1400" b="1" baseline="30000" dirty="0">
                      <a:latin typeface="Calibri" pitchFamily="34" charset="0"/>
                      <a:cs typeface="Calibri" pitchFamily="34" charset="0"/>
                    </a:endParaRPr>
                  </a:p>
                </p:txBody>
              </p:sp>
              <p:sp>
                <p:nvSpPr>
                  <p:cNvPr id="496" name="Rectangle 495"/>
                  <p:cNvSpPr/>
                  <p:nvPr/>
                </p:nvSpPr>
                <p:spPr>
                  <a:xfrm>
                    <a:off x="3047974" y="4099453"/>
                    <a:ext cx="306081" cy="307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fr-FR" sz="1400" b="1" dirty="0">
                        <a:latin typeface="Calibri" pitchFamily="34" charset="0"/>
                        <a:cs typeface="Calibri" pitchFamily="34" charset="0"/>
                      </a:rPr>
                      <a:t>O</a:t>
                    </a:r>
                    <a:endParaRPr lang="fr-FR" sz="1400" dirty="0"/>
                  </a:p>
                </p:txBody>
              </p:sp>
              <p:cxnSp>
                <p:nvCxnSpPr>
                  <p:cNvPr id="497" name="Connecteur droit 496"/>
                  <p:cNvCxnSpPr/>
                  <p:nvPr/>
                </p:nvCxnSpPr>
                <p:spPr bwMode="auto">
                  <a:xfrm>
                    <a:off x="3282173" y="4254593"/>
                    <a:ext cx="107999" cy="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rnd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498" name="Connecteur droit 497"/>
                  <p:cNvCxnSpPr/>
                  <p:nvPr/>
                </p:nvCxnSpPr>
                <p:spPr bwMode="auto">
                  <a:xfrm rot="16200000">
                    <a:off x="3415624" y="3833748"/>
                    <a:ext cx="107999" cy="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rnd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499" name="Connecteur droit 498"/>
                  <p:cNvCxnSpPr/>
                  <p:nvPr/>
                </p:nvCxnSpPr>
                <p:spPr bwMode="auto">
                  <a:xfrm>
                    <a:off x="3283261" y="4296321"/>
                    <a:ext cx="107999" cy="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rnd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grpSp>
                <p:nvGrpSpPr>
                  <p:cNvPr id="295" name="Grouper 294"/>
                  <p:cNvGrpSpPr/>
                  <p:nvPr/>
                </p:nvGrpSpPr>
                <p:grpSpPr>
                  <a:xfrm>
                    <a:off x="3848636" y="3501266"/>
                    <a:ext cx="42336" cy="107999"/>
                    <a:chOff x="552688" y="2907788"/>
                    <a:chExt cx="42336" cy="107999"/>
                  </a:xfrm>
                </p:grpSpPr>
                <p:cxnSp>
                  <p:nvCxnSpPr>
                    <p:cNvPr id="336" name="Connecteur droit 335"/>
                    <p:cNvCxnSpPr/>
                    <p:nvPr/>
                  </p:nvCxnSpPr>
                  <p:spPr bwMode="auto">
                    <a:xfrm rot="5400000">
                      <a:off x="498689" y="2961787"/>
                      <a:ext cx="107999" cy="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28575" cap="rnd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339" name="Connecteur droit 338"/>
                    <p:cNvCxnSpPr/>
                    <p:nvPr/>
                  </p:nvCxnSpPr>
                  <p:spPr bwMode="auto">
                    <a:xfrm rot="5400000">
                      <a:off x="541025" y="2961787"/>
                      <a:ext cx="107998" cy="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28575" cap="rnd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cxnSp>
                <p:nvCxnSpPr>
                  <p:cNvPr id="340" name="Connecteur droit 339"/>
                  <p:cNvCxnSpPr/>
                  <p:nvPr/>
                </p:nvCxnSpPr>
                <p:spPr bwMode="auto">
                  <a:xfrm>
                    <a:off x="3939988" y="3689000"/>
                    <a:ext cx="107999" cy="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rnd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12" name="Rectangle 11"/>
                  <p:cNvSpPr/>
                  <p:nvPr/>
                </p:nvSpPr>
                <p:spPr>
                  <a:xfrm>
                    <a:off x="3992647" y="3528751"/>
                    <a:ext cx="365692" cy="307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fr-FR" sz="1400" b="1" dirty="0">
                        <a:latin typeface="Calibri" pitchFamily="34" charset="0"/>
                        <a:cs typeface="Calibri" pitchFamily="34" charset="0"/>
                      </a:rPr>
                      <a:t>O</a:t>
                    </a:r>
                    <a:r>
                      <a:rPr lang="fr-FR" sz="1400" b="1" baseline="30000" dirty="0">
                        <a:latin typeface="Calibri" pitchFamily="34" charset="0"/>
                        <a:cs typeface="Calibri" pitchFamily="34" charset="0"/>
                      </a:rPr>
                      <a:t>−</a:t>
                    </a:r>
                    <a:endParaRPr lang="fr-FR" sz="1400" dirty="0"/>
                  </a:p>
                </p:txBody>
              </p:sp>
              <p:sp>
                <p:nvSpPr>
                  <p:cNvPr id="6" name="Rectangle 5"/>
                  <p:cNvSpPr/>
                  <p:nvPr/>
                </p:nvSpPr>
                <p:spPr>
                  <a:xfrm>
                    <a:off x="3561768" y="4105550"/>
                    <a:ext cx="633507" cy="307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fr-FR" sz="1400" b="1" dirty="0">
                        <a:solidFill>
                          <a:srgbClr val="9360C7"/>
                        </a:solidFill>
                        <a:latin typeface="Calibri" pitchFamily="34" charset="0"/>
                        <a:cs typeface="Calibri" pitchFamily="34" charset="0"/>
                      </a:rPr>
                      <a:t>S-</a:t>
                    </a:r>
                    <a:r>
                      <a:rPr lang="fr-FR" sz="1400" b="1" dirty="0" err="1">
                        <a:solidFill>
                          <a:srgbClr val="9360C7"/>
                        </a:solidFill>
                        <a:latin typeface="Calibri" pitchFamily="34" charset="0"/>
                        <a:cs typeface="Calibri" pitchFamily="34" charset="0"/>
                      </a:rPr>
                      <a:t>CoA</a:t>
                    </a:r>
                    <a:endParaRPr lang="fr-FR" sz="1400" dirty="0"/>
                  </a:p>
                </p:txBody>
              </p:sp>
            </p:grpSp>
            <p:sp>
              <p:nvSpPr>
                <p:cNvPr id="341" name="Rectangle 340"/>
                <p:cNvSpPr/>
                <p:nvPr/>
              </p:nvSpPr>
              <p:spPr>
                <a:xfrm>
                  <a:off x="3723020" y="3247556"/>
                  <a:ext cx="30608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sz="1400" b="1" dirty="0">
                      <a:latin typeface="Calibri" pitchFamily="34" charset="0"/>
                      <a:cs typeface="Calibri" pitchFamily="34" charset="0"/>
                    </a:rPr>
                    <a:t>O</a:t>
                  </a:r>
                  <a:endParaRPr lang="fr-FR" sz="1400" dirty="0"/>
                </a:p>
              </p:txBody>
            </p:sp>
          </p:grpSp>
          <p:sp>
            <p:nvSpPr>
              <p:cNvPr id="501" name="Rectangle 500"/>
              <p:cNvSpPr/>
              <p:nvPr/>
            </p:nvSpPr>
            <p:spPr>
              <a:xfrm>
                <a:off x="5085909" y="6195263"/>
                <a:ext cx="300082" cy="369332"/>
              </a:xfrm>
              <a:prstGeom prst="rect">
                <a:avLst/>
              </a:prstGeom>
              <a:noFill/>
              <a:ln w="28575" cmpd="sng">
                <a:noFill/>
                <a:round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b="1" dirty="0">
                    <a:solidFill>
                      <a:srgbClr val="C00000"/>
                    </a:solidFill>
                  </a:rPr>
                  <a:t>~</a:t>
                </a:r>
                <a:endParaRPr lang="fr-FR" b="1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331" name="Rectangle 330"/>
            <p:cNvSpPr/>
            <p:nvPr/>
          </p:nvSpPr>
          <p:spPr>
            <a:xfrm>
              <a:off x="7543981" y="5877538"/>
              <a:ext cx="1406881" cy="43858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none">
              <a:spAutoFit/>
            </a:bodyPr>
            <a:lstStyle/>
            <a:p>
              <a:pPr algn="ctr">
                <a:lnSpc>
                  <a:spcPts val="1320"/>
                </a:lnSpc>
              </a:pPr>
              <a:r>
                <a:rPr lang="fr-FR" sz="1400" b="1" dirty="0" err="1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Decarboxylation</a:t>
              </a:r>
              <a:endParaRPr lang="fr-FR" sz="1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>
                <a:lnSpc>
                  <a:spcPts val="1320"/>
                </a:lnSpc>
              </a:pPr>
              <a:r>
                <a:rPr lang="fr-FR" sz="14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oxydative</a:t>
              </a:r>
            </a:p>
          </p:txBody>
        </p:sp>
      </p:grpSp>
      <p:grpSp>
        <p:nvGrpSpPr>
          <p:cNvPr id="66" name="Grouper 65"/>
          <p:cNvGrpSpPr/>
          <p:nvPr/>
        </p:nvGrpSpPr>
        <p:grpSpPr>
          <a:xfrm>
            <a:off x="2050922" y="833626"/>
            <a:ext cx="7074544" cy="5795655"/>
            <a:chOff x="2050922" y="833626"/>
            <a:chExt cx="7074544" cy="5795655"/>
          </a:xfrm>
        </p:grpSpPr>
        <p:grpSp>
          <p:nvGrpSpPr>
            <p:cNvPr id="65" name="Grouper 64"/>
            <p:cNvGrpSpPr/>
            <p:nvPr/>
          </p:nvGrpSpPr>
          <p:grpSpPr>
            <a:xfrm>
              <a:off x="5961650" y="4608534"/>
              <a:ext cx="3163816" cy="2020747"/>
              <a:chOff x="5961650" y="4608534"/>
              <a:chExt cx="3163816" cy="2020747"/>
            </a:xfrm>
          </p:grpSpPr>
          <p:sp>
            <p:nvSpPr>
              <p:cNvPr id="330" name="Rectangle 329"/>
              <p:cNvSpPr/>
              <p:nvPr/>
            </p:nvSpPr>
            <p:spPr>
              <a:xfrm>
                <a:off x="7718585" y="4936468"/>
                <a:ext cx="1406881" cy="438582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1320"/>
                  </a:lnSpc>
                </a:pPr>
                <a:r>
                  <a:rPr lang="fr-FR" sz="1400" b="1" dirty="0" err="1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Decarboxylation</a:t>
                </a:r>
                <a:endParaRPr lang="fr-FR" sz="14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  <a:p>
                <a:pPr algn="ctr">
                  <a:lnSpc>
                    <a:spcPts val="1320"/>
                  </a:lnSpc>
                </a:pPr>
                <a:r>
                  <a:rPr lang="fr-FR" sz="1400" b="1" dirty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oxydative</a:t>
                </a:r>
              </a:p>
            </p:txBody>
          </p:sp>
          <p:sp>
            <p:nvSpPr>
              <p:cNvPr id="375" name="Rectangle 374"/>
              <p:cNvSpPr/>
              <p:nvPr/>
            </p:nvSpPr>
            <p:spPr>
              <a:xfrm>
                <a:off x="6732634" y="4717735"/>
                <a:ext cx="59503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400" b="1" dirty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NAD</a:t>
                </a:r>
                <a:r>
                  <a:rPr lang="fr-FR" sz="1400" b="1" baseline="30000" dirty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+</a:t>
                </a:r>
              </a:p>
            </p:txBody>
          </p:sp>
          <p:grpSp>
            <p:nvGrpSpPr>
              <p:cNvPr id="76" name="Grouper 75"/>
              <p:cNvGrpSpPr/>
              <p:nvPr/>
            </p:nvGrpSpPr>
            <p:grpSpPr>
              <a:xfrm>
                <a:off x="7585559" y="5339585"/>
                <a:ext cx="461772" cy="307777"/>
                <a:chOff x="7585559" y="5339585"/>
                <a:chExt cx="461772" cy="307777"/>
              </a:xfrm>
            </p:grpSpPr>
            <p:sp>
              <p:nvSpPr>
                <p:cNvPr id="369" name="Rectangle 368"/>
                <p:cNvSpPr/>
                <p:nvPr/>
              </p:nvSpPr>
              <p:spPr>
                <a:xfrm>
                  <a:off x="7664391" y="5419105"/>
                  <a:ext cx="293198" cy="208145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02" name="Rectangle 301"/>
                <p:cNvSpPr/>
                <p:nvPr/>
              </p:nvSpPr>
              <p:spPr>
                <a:xfrm>
                  <a:off x="7585559" y="5339585"/>
                  <a:ext cx="461772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sz="1400" b="1" dirty="0">
                      <a:latin typeface="Calibri" pitchFamily="34" charset="0"/>
                      <a:cs typeface="Calibri" pitchFamily="34" charset="0"/>
                    </a:rPr>
                    <a:t>CO</a:t>
                  </a:r>
                  <a:r>
                    <a:rPr lang="fr-FR" sz="1400" b="1" baseline="-25000" dirty="0">
                      <a:latin typeface="Calibri" pitchFamily="34" charset="0"/>
                      <a:cs typeface="Calibri" pitchFamily="34" charset="0"/>
                    </a:rPr>
                    <a:t>2</a:t>
                  </a:r>
                  <a:endParaRPr lang="fr-FR" sz="1400" dirty="0"/>
                </a:p>
              </p:txBody>
            </p:sp>
          </p:grpSp>
          <p:sp>
            <p:nvSpPr>
              <p:cNvPr id="322" name="Rectangle 321"/>
              <p:cNvSpPr/>
              <p:nvPr/>
            </p:nvSpPr>
            <p:spPr>
              <a:xfrm>
                <a:off x="5961650" y="4608534"/>
                <a:ext cx="966931" cy="6078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1320"/>
                  </a:lnSpc>
                </a:pPr>
                <a:r>
                  <a:rPr lang="fr-FR" sz="1400" b="1" dirty="0" err="1">
                    <a:solidFill>
                      <a:schemeClr val="accent1">
                        <a:lumMod val="75000"/>
                      </a:schemeClr>
                    </a:solidFill>
                    <a:latin typeface="Calibri" pitchFamily="34" charset="0"/>
                    <a:cs typeface="Calibri" pitchFamily="34" charset="0"/>
                  </a:rPr>
                  <a:t>Isocitrate</a:t>
                </a:r>
                <a:endParaRPr lang="fr-FR" sz="1400" b="1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endParaRPr>
              </a:p>
              <a:p>
                <a:pPr algn="ctr">
                  <a:lnSpc>
                    <a:spcPts val="1320"/>
                  </a:lnSpc>
                </a:pPr>
                <a:r>
                  <a:rPr lang="fr-FR" sz="1400" b="1" dirty="0" err="1">
                    <a:solidFill>
                      <a:schemeClr val="accent1">
                        <a:lumMod val="75000"/>
                      </a:schemeClr>
                    </a:solidFill>
                    <a:latin typeface="Calibri" pitchFamily="34" charset="0"/>
                    <a:cs typeface="Calibri" pitchFamily="34" charset="0"/>
                  </a:rPr>
                  <a:t>Deshy</a:t>
                </a:r>
                <a:r>
                  <a:rPr lang="fr-FR" sz="1400" b="1" dirty="0">
                    <a:solidFill>
                      <a:schemeClr val="accent1">
                        <a:lumMod val="75000"/>
                      </a:schemeClr>
                    </a:solidFill>
                    <a:latin typeface="Calibri" pitchFamily="34" charset="0"/>
                    <a:cs typeface="Calibri" pitchFamily="34" charset="0"/>
                  </a:rPr>
                  <a:t>-</a:t>
                </a:r>
              </a:p>
              <a:p>
                <a:pPr algn="ctr">
                  <a:lnSpc>
                    <a:spcPts val="1320"/>
                  </a:lnSpc>
                </a:pPr>
                <a:r>
                  <a:rPr lang="fr-FR" sz="1400" b="1" dirty="0" err="1">
                    <a:solidFill>
                      <a:schemeClr val="accent1">
                        <a:lumMod val="75000"/>
                      </a:schemeClr>
                    </a:solidFill>
                    <a:latin typeface="Calibri" pitchFamily="34" charset="0"/>
                    <a:cs typeface="Calibri" pitchFamily="34" charset="0"/>
                  </a:rPr>
                  <a:t>drogenase</a:t>
                </a:r>
                <a:endParaRPr lang="fr-FR" sz="1400" b="1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56" name="ZoneTexte 355"/>
              <p:cNvSpPr txBox="1"/>
              <p:nvPr/>
            </p:nvSpPr>
            <p:spPr>
              <a:xfrm>
                <a:off x="7025737" y="6359977"/>
                <a:ext cx="1364476" cy="2693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320"/>
                  </a:lnSpc>
                </a:pPr>
                <a:r>
                  <a:rPr lang="fr-FR" sz="1400" b="1" dirty="0">
                    <a:solidFill>
                      <a:srgbClr val="FF26C8"/>
                    </a:solidFill>
                    <a:latin typeface="Symbol" charset="2"/>
                    <a:cs typeface="Symbol" charset="2"/>
                  </a:rPr>
                  <a:t>a</a:t>
                </a:r>
                <a:r>
                  <a:rPr lang="fr-FR" sz="1400" b="1" dirty="0">
                    <a:solidFill>
                      <a:srgbClr val="FF26C8"/>
                    </a:solidFill>
                    <a:latin typeface="Calibri" pitchFamily="34" charset="0"/>
                    <a:cs typeface="Calibri" pitchFamily="34" charset="0"/>
                  </a:rPr>
                  <a:t>-</a:t>
                </a:r>
                <a:r>
                  <a:rPr lang="fr-FR" sz="1400" b="1" dirty="0" err="1">
                    <a:solidFill>
                      <a:srgbClr val="FF26C8"/>
                    </a:solidFill>
                    <a:latin typeface="Calibri" pitchFamily="34" charset="0"/>
                    <a:cs typeface="Calibri" pitchFamily="34" charset="0"/>
                  </a:rPr>
                  <a:t>cetoglutarate</a:t>
                </a:r>
                <a:endParaRPr lang="fr-FR" sz="1400" b="1" dirty="0">
                  <a:solidFill>
                    <a:srgbClr val="FF26C8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grpSp>
            <p:nvGrpSpPr>
              <p:cNvPr id="58" name="Grouper 57"/>
              <p:cNvGrpSpPr/>
              <p:nvPr/>
            </p:nvGrpSpPr>
            <p:grpSpPr>
              <a:xfrm>
                <a:off x="6352295" y="5312590"/>
                <a:ext cx="1270560" cy="1155157"/>
                <a:chOff x="6352295" y="5312590"/>
                <a:chExt cx="1270560" cy="1155157"/>
              </a:xfrm>
            </p:grpSpPr>
            <p:sp>
              <p:nvSpPr>
                <p:cNvPr id="378" name="Rectangle 377"/>
                <p:cNvSpPr/>
                <p:nvPr/>
              </p:nvSpPr>
              <p:spPr>
                <a:xfrm>
                  <a:off x="6920247" y="6204564"/>
                  <a:ext cx="518095" cy="208035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44" name="Rectangle 443"/>
                <p:cNvSpPr/>
                <p:nvPr/>
              </p:nvSpPr>
              <p:spPr>
                <a:xfrm>
                  <a:off x="6365351" y="5871508"/>
                  <a:ext cx="297928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sz="1400" b="1" dirty="0">
                      <a:latin typeface="Calibri" pitchFamily="34" charset="0"/>
                      <a:cs typeface="Calibri" pitchFamily="34" charset="0"/>
                    </a:rPr>
                    <a:t>H</a:t>
                  </a:r>
                  <a:endParaRPr lang="fr-FR" sz="1400" dirty="0"/>
                </a:p>
              </p:txBody>
            </p:sp>
            <p:sp>
              <p:nvSpPr>
                <p:cNvPr id="445" name="ZoneTexte 444"/>
                <p:cNvSpPr txBox="1"/>
                <p:nvPr/>
              </p:nvSpPr>
              <p:spPr>
                <a:xfrm>
                  <a:off x="7005125" y="5599022"/>
                  <a:ext cx="28725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b="1" dirty="0">
                      <a:latin typeface="Calibri" pitchFamily="34" charset="0"/>
                      <a:cs typeface="Calibri" pitchFamily="34" charset="0"/>
                    </a:rPr>
                    <a:t>C</a:t>
                  </a:r>
                </a:p>
              </p:txBody>
            </p:sp>
            <p:cxnSp>
              <p:nvCxnSpPr>
                <p:cNvPr id="446" name="Connecteur droit 445"/>
                <p:cNvCxnSpPr/>
                <p:nvPr/>
              </p:nvCxnSpPr>
              <p:spPr bwMode="auto">
                <a:xfrm>
                  <a:off x="6946657" y="5750587"/>
                  <a:ext cx="107999" cy="1"/>
                </a:xfrm>
                <a:prstGeom prst="line">
                  <a:avLst/>
                </a:prstGeom>
                <a:solidFill>
                  <a:schemeClr val="accent1"/>
                </a:solidFill>
                <a:ln w="28575" cap="rnd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447" name="Rectangle 446"/>
                <p:cNvSpPr/>
                <p:nvPr/>
              </p:nvSpPr>
              <p:spPr>
                <a:xfrm>
                  <a:off x="6622169" y="5584825"/>
                  <a:ext cx="453620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sz="1400" b="1" dirty="0">
                      <a:latin typeface="Calibri" pitchFamily="34" charset="0"/>
                      <a:cs typeface="Calibri" pitchFamily="34" charset="0"/>
                    </a:rPr>
                    <a:t>CH</a:t>
                  </a:r>
                  <a:r>
                    <a:rPr lang="fr-FR" sz="1400" b="1" baseline="-25000" dirty="0">
                      <a:latin typeface="Calibri" pitchFamily="34" charset="0"/>
                      <a:cs typeface="Calibri" pitchFamily="34" charset="0"/>
                    </a:rPr>
                    <a:t>2</a:t>
                  </a:r>
                </a:p>
              </p:txBody>
            </p:sp>
            <p:grpSp>
              <p:nvGrpSpPr>
                <p:cNvPr id="448" name="Grouper 447"/>
                <p:cNvGrpSpPr/>
                <p:nvPr/>
              </p:nvGrpSpPr>
              <p:grpSpPr>
                <a:xfrm>
                  <a:off x="7115483" y="5568650"/>
                  <a:ext cx="42336" cy="107999"/>
                  <a:chOff x="552688" y="2907788"/>
                  <a:chExt cx="42336" cy="107999"/>
                </a:xfrm>
              </p:grpSpPr>
              <p:cxnSp>
                <p:nvCxnSpPr>
                  <p:cNvPr id="449" name="Connecteur droit 448"/>
                  <p:cNvCxnSpPr/>
                  <p:nvPr/>
                </p:nvCxnSpPr>
                <p:spPr bwMode="auto">
                  <a:xfrm rot="5400000">
                    <a:off x="498689" y="2961787"/>
                    <a:ext cx="107999" cy="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rnd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450" name="Connecteur droit 449"/>
                  <p:cNvCxnSpPr/>
                  <p:nvPr/>
                </p:nvCxnSpPr>
                <p:spPr bwMode="auto">
                  <a:xfrm rot="5400000">
                    <a:off x="541025" y="2961787"/>
                    <a:ext cx="107998" cy="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rnd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sp>
              <p:nvSpPr>
                <p:cNvPr id="451" name="ZoneTexte 450"/>
                <p:cNvSpPr txBox="1"/>
                <p:nvPr/>
              </p:nvSpPr>
              <p:spPr>
                <a:xfrm>
                  <a:off x="6990653" y="5312590"/>
                  <a:ext cx="30608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b="1" dirty="0">
                      <a:latin typeface="Calibri" pitchFamily="34" charset="0"/>
                      <a:cs typeface="Calibri" pitchFamily="34" charset="0"/>
                    </a:rPr>
                    <a:t>O</a:t>
                  </a:r>
                </a:p>
              </p:txBody>
            </p:sp>
            <p:cxnSp>
              <p:nvCxnSpPr>
                <p:cNvPr id="452" name="Connecteur droit 451"/>
                <p:cNvCxnSpPr/>
                <p:nvPr/>
              </p:nvCxnSpPr>
              <p:spPr bwMode="auto">
                <a:xfrm>
                  <a:off x="7215165" y="5750587"/>
                  <a:ext cx="107999" cy="1"/>
                </a:xfrm>
                <a:prstGeom prst="line">
                  <a:avLst/>
                </a:prstGeom>
                <a:solidFill>
                  <a:schemeClr val="accent1"/>
                </a:solidFill>
                <a:ln w="28575" cap="rnd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453" name="ZoneTexte 452"/>
                <p:cNvSpPr txBox="1"/>
                <p:nvPr/>
              </p:nvSpPr>
              <p:spPr>
                <a:xfrm>
                  <a:off x="7264729" y="5599270"/>
                  <a:ext cx="18466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fr-FR" sz="1400" b="1" dirty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endParaRPr>
                </a:p>
              </p:txBody>
            </p:sp>
            <p:sp>
              <p:nvSpPr>
                <p:cNvPr id="455" name="ZoneTexte 454"/>
                <p:cNvSpPr txBox="1"/>
                <p:nvPr/>
              </p:nvSpPr>
              <p:spPr>
                <a:xfrm>
                  <a:off x="6634899" y="5873254"/>
                  <a:ext cx="28725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b="1" dirty="0">
                      <a:latin typeface="Calibri" pitchFamily="34" charset="0"/>
                      <a:cs typeface="Calibri" pitchFamily="34" charset="0"/>
                    </a:rPr>
                    <a:t>C</a:t>
                  </a:r>
                </a:p>
              </p:txBody>
            </p:sp>
            <p:cxnSp>
              <p:nvCxnSpPr>
                <p:cNvPr id="456" name="Connecteur droit 455"/>
                <p:cNvCxnSpPr/>
                <p:nvPr/>
              </p:nvCxnSpPr>
              <p:spPr bwMode="auto">
                <a:xfrm>
                  <a:off x="6586494" y="6040256"/>
                  <a:ext cx="107999" cy="1"/>
                </a:xfrm>
                <a:prstGeom prst="line">
                  <a:avLst/>
                </a:prstGeom>
                <a:solidFill>
                  <a:schemeClr val="accent1"/>
                </a:solidFill>
                <a:ln w="28575" cap="rnd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57" name="Connecteur droit 456"/>
                <p:cNvCxnSpPr/>
                <p:nvPr/>
              </p:nvCxnSpPr>
              <p:spPr bwMode="auto">
                <a:xfrm>
                  <a:off x="6841423" y="6040257"/>
                  <a:ext cx="107999" cy="1"/>
                </a:xfrm>
                <a:prstGeom prst="line">
                  <a:avLst/>
                </a:prstGeom>
                <a:solidFill>
                  <a:schemeClr val="accent1"/>
                </a:solidFill>
                <a:ln w="28575" cap="rnd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458" name="ZoneTexte 457"/>
                <p:cNvSpPr txBox="1"/>
                <p:nvPr/>
              </p:nvSpPr>
              <p:spPr>
                <a:xfrm>
                  <a:off x="6906147" y="5873047"/>
                  <a:ext cx="29792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b="1" dirty="0">
                      <a:latin typeface="Calibri" pitchFamily="34" charset="0"/>
                      <a:cs typeface="Calibri" pitchFamily="34" charset="0"/>
                    </a:rPr>
                    <a:t>H</a:t>
                  </a:r>
                  <a:endParaRPr lang="fr-FR" sz="1400" b="1" baseline="30000" dirty="0">
                    <a:latin typeface="Calibri" pitchFamily="34" charset="0"/>
                    <a:cs typeface="Calibri" pitchFamily="34" charset="0"/>
                  </a:endParaRPr>
                </a:p>
              </p:txBody>
            </p:sp>
            <p:cxnSp>
              <p:nvCxnSpPr>
                <p:cNvPr id="459" name="Connecteur droit 458"/>
                <p:cNvCxnSpPr/>
                <p:nvPr/>
              </p:nvCxnSpPr>
              <p:spPr bwMode="auto">
                <a:xfrm>
                  <a:off x="6849093" y="6305412"/>
                  <a:ext cx="107999" cy="1"/>
                </a:xfrm>
                <a:prstGeom prst="line">
                  <a:avLst/>
                </a:prstGeom>
                <a:solidFill>
                  <a:schemeClr val="accent1"/>
                </a:solidFill>
                <a:ln w="28575" cap="rnd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460" name="Rectangle 459"/>
                <p:cNvSpPr/>
                <p:nvPr/>
              </p:nvSpPr>
              <p:spPr>
                <a:xfrm>
                  <a:off x="6638140" y="6159970"/>
                  <a:ext cx="287258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sz="1400" b="1" dirty="0">
                      <a:latin typeface="Calibri" pitchFamily="34" charset="0"/>
                      <a:cs typeface="Calibri" pitchFamily="34" charset="0"/>
                    </a:rPr>
                    <a:t>C</a:t>
                  </a:r>
                </a:p>
              </p:txBody>
            </p:sp>
            <p:cxnSp>
              <p:nvCxnSpPr>
                <p:cNvPr id="461" name="Connecteur droit 460"/>
                <p:cNvCxnSpPr/>
                <p:nvPr/>
              </p:nvCxnSpPr>
              <p:spPr bwMode="auto">
                <a:xfrm rot="16200000">
                  <a:off x="6719945" y="6181371"/>
                  <a:ext cx="107999" cy="1"/>
                </a:xfrm>
                <a:prstGeom prst="line">
                  <a:avLst/>
                </a:prstGeom>
                <a:solidFill>
                  <a:schemeClr val="accent1"/>
                </a:solidFill>
                <a:ln w="28575" cap="rnd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462" name="ZoneTexte 461"/>
                <p:cNvSpPr txBox="1"/>
                <p:nvPr/>
              </p:nvSpPr>
              <p:spPr>
                <a:xfrm>
                  <a:off x="6885111" y="6157038"/>
                  <a:ext cx="58213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b="1" dirty="0">
                      <a:latin typeface="Calibri" pitchFamily="34" charset="0"/>
                      <a:cs typeface="Calibri" pitchFamily="34" charset="0"/>
                    </a:rPr>
                    <a:t>COO</a:t>
                  </a:r>
                  <a:r>
                    <a:rPr lang="fr-FR" sz="1400" b="1" baseline="30000" dirty="0">
                      <a:latin typeface="Calibri" pitchFamily="34" charset="0"/>
                      <a:cs typeface="Calibri" pitchFamily="34" charset="0"/>
                    </a:rPr>
                    <a:t>−</a:t>
                  </a:r>
                </a:p>
              </p:txBody>
            </p:sp>
            <p:sp>
              <p:nvSpPr>
                <p:cNvPr id="463" name="Rectangle 462"/>
                <p:cNvSpPr/>
                <p:nvPr/>
              </p:nvSpPr>
              <p:spPr>
                <a:xfrm>
                  <a:off x="7257163" y="5579659"/>
                  <a:ext cx="365692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sz="1400" b="1" dirty="0">
                      <a:latin typeface="Calibri" pitchFamily="34" charset="0"/>
                      <a:cs typeface="Calibri" pitchFamily="34" charset="0"/>
                    </a:rPr>
                    <a:t>O</a:t>
                  </a:r>
                  <a:r>
                    <a:rPr lang="fr-FR" sz="1400" b="1" baseline="30000" dirty="0">
                      <a:latin typeface="Calibri" pitchFamily="34" charset="0"/>
                      <a:cs typeface="Calibri" pitchFamily="34" charset="0"/>
                    </a:rPr>
                    <a:t>−</a:t>
                  </a:r>
                  <a:endParaRPr lang="fr-FR" sz="1400" baseline="30000" dirty="0"/>
                </a:p>
              </p:txBody>
            </p:sp>
            <p:sp>
              <p:nvSpPr>
                <p:cNvPr id="464" name="Rectangle 463"/>
                <p:cNvSpPr/>
                <p:nvPr/>
              </p:nvSpPr>
              <p:spPr>
                <a:xfrm>
                  <a:off x="6352295" y="6140454"/>
                  <a:ext cx="30608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sz="1400" b="1" dirty="0">
                      <a:latin typeface="Calibri" pitchFamily="34" charset="0"/>
                      <a:cs typeface="Calibri" pitchFamily="34" charset="0"/>
                    </a:rPr>
                    <a:t>O</a:t>
                  </a:r>
                  <a:endParaRPr lang="fr-FR" sz="1400" dirty="0"/>
                </a:p>
              </p:txBody>
            </p:sp>
            <p:cxnSp>
              <p:nvCxnSpPr>
                <p:cNvPr id="465" name="Connecteur droit 464"/>
                <p:cNvCxnSpPr/>
                <p:nvPr/>
              </p:nvCxnSpPr>
              <p:spPr bwMode="auto">
                <a:xfrm>
                  <a:off x="6586494" y="6295594"/>
                  <a:ext cx="107999" cy="1"/>
                </a:xfrm>
                <a:prstGeom prst="line">
                  <a:avLst/>
                </a:prstGeom>
                <a:solidFill>
                  <a:schemeClr val="accent1"/>
                </a:solidFill>
                <a:ln w="28575" cap="rnd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66" name="Connecteur droit 465"/>
                <p:cNvCxnSpPr/>
                <p:nvPr/>
              </p:nvCxnSpPr>
              <p:spPr bwMode="auto">
                <a:xfrm rot="16200000">
                  <a:off x="6719945" y="5886731"/>
                  <a:ext cx="107999" cy="1"/>
                </a:xfrm>
                <a:prstGeom prst="line">
                  <a:avLst/>
                </a:prstGeom>
                <a:solidFill>
                  <a:schemeClr val="accent1"/>
                </a:solidFill>
                <a:ln w="28575" cap="rnd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67" name="Connecteur droit 466"/>
                <p:cNvCxnSpPr/>
                <p:nvPr/>
              </p:nvCxnSpPr>
              <p:spPr bwMode="auto">
                <a:xfrm>
                  <a:off x="6587582" y="6337322"/>
                  <a:ext cx="107999" cy="1"/>
                </a:xfrm>
                <a:prstGeom prst="line">
                  <a:avLst/>
                </a:prstGeom>
                <a:solidFill>
                  <a:schemeClr val="accent1"/>
                </a:solidFill>
                <a:ln w="28575" cap="rnd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129" name="Grouper 128"/>
            <p:cNvGrpSpPr/>
            <p:nvPr/>
          </p:nvGrpSpPr>
          <p:grpSpPr>
            <a:xfrm>
              <a:off x="2050922" y="833626"/>
              <a:ext cx="6068570" cy="5721699"/>
              <a:chOff x="2050922" y="833626"/>
              <a:chExt cx="6068570" cy="5721699"/>
            </a:xfrm>
          </p:grpSpPr>
          <p:grpSp>
            <p:nvGrpSpPr>
              <p:cNvPr id="124" name="Grouper 123"/>
              <p:cNvGrpSpPr/>
              <p:nvPr/>
            </p:nvGrpSpPr>
            <p:grpSpPr>
              <a:xfrm>
                <a:off x="4898940" y="1241174"/>
                <a:ext cx="2209183" cy="4328667"/>
                <a:chOff x="4898940" y="1241174"/>
                <a:chExt cx="2209183" cy="4328667"/>
              </a:xfrm>
            </p:grpSpPr>
            <p:sp>
              <p:nvSpPr>
                <p:cNvPr id="374" name="Arc 373"/>
                <p:cNvSpPr/>
                <p:nvPr/>
              </p:nvSpPr>
              <p:spPr>
                <a:xfrm rot="3619196">
                  <a:off x="6228716" y="4678678"/>
                  <a:ext cx="938017" cy="820796"/>
                </a:xfrm>
                <a:prstGeom prst="arc">
                  <a:avLst>
                    <a:gd name="adj1" fmla="val 17020346"/>
                    <a:gd name="adj2" fmla="val 18398820"/>
                  </a:avLst>
                </a:prstGeom>
                <a:ln w="38100" cap="rnd" cmpd="sng">
                  <a:solidFill>
                    <a:srgbClr val="376092"/>
                  </a:solidFill>
                  <a:headEnd type="none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17" name="Arc 316"/>
                <p:cNvSpPr/>
                <p:nvPr/>
              </p:nvSpPr>
              <p:spPr>
                <a:xfrm rot="14095346" flipH="1">
                  <a:off x="3698210" y="2441904"/>
                  <a:ext cx="4328667" cy="1927208"/>
                </a:xfrm>
                <a:prstGeom prst="arc">
                  <a:avLst>
                    <a:gd name="adj1" fmla="val 13982127"/>
                    <a:gd name="adj2" fmla="val 21589290"/>
                  </a:avLst>
                </a:prstGeom>
                <a:ln w="38100" cmpd="sng">
                  <a:solidFill>
                    <a:srgbClr val="376092"/>
                  </a:solidFill>
                  <a:headEnd type="stealt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301" name="Arc 300"/>
              <p:cNvSpPr/>
              <p:nvPr/>
            </p:nvSpPr>
            <p:spPr>
              <a:xfrm rot="10800000">
                <a:off x="7181475" y="4647275"/>
                <a:ext cx="938017" cy="820796"/>
              </a:xfrm>
              <a:prstGeom prst="arc">
                <a:avLst/>
              </a:prstGeom>
              <a:ln w="38100" cmpd="sng">
                <a:solidFill>
                  <a:srgbClr val="376092"/>
                </a:solidFill>
                <a:headEnd type="stealt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4" name="Arc 103"/>
              <p:cNvSpPr/>
              <p:nvPr/>
            </p:nvSpPr>
            <p:spPr>
              <a:xfrm rot="1566501">
                <a:off x="2050922" y="833626"/>
                <a:ext cx="5485545" cy="5721699"/>
              </a:xfrm>
              <a:prstGeom prst="arc">
                <a:avLst>
                  <a:gd name="adj1" fmla="val 57268"/>
                  <a:gd name="adj2" fmla="val 1038199"/>
                </a:avLst>
              </a:prstGeom>
              <a:ln w="38100" cap="rnd" cmpd="sng">
                <a:solidFill>
                  <a:srgbClr val="376092"/>
                </a:solidFill>
                <a:tailEnd type="stealt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29" name="Grouper 28"/>
          <p:cNvGrpSpPr/>
          <p:nvPr/>
        </p:nvGrpSpPr>
        <p:grpSpPr>
          <a:xfrm>
            <a:off x="1974501" y="-386053"/>
            <a:ext cx="5721699" cy="6670902"/>
            <a:chOff x="1974501" y="-386053"/>
            <a:chExt cx="5721699" cy="6670902"/>
          </a:xfrm>
        </p:grpSpPr>
        <p:sp>
          <p:nvSpPr>
            <p:cNvPr id="291" name="Arc 290"/>
            <p:cNvSpPr/>
            <p:nvPr/>
          </p:nvSpPr>
          <p:spPr>
            <a:xfrm rot="10800000">
              <a:off x="3933306" y="374714"/>
              <a:ext cx="971460" cy="378504"/>
            </a:xfrm>
            <a:prstGeom prst="arc">
              <a:avLst/>
            </a:prstGeom>
            <a:ln w="38100" cap="rnd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3" name="Grouper 12"/>
            <p:cNvGrpSpPr/>
            <p:nvPr/>
          </p:nvGrpSpPr>
          <p:grpSpPr>
            <a:xfrm>
              <a:off x="1974501" y="-386053"/>
              <a:ext cx="5721699" cy="6670902"/>
              <a:chOff x="1974501" y="-386053"/>
              <a:chExt cx="5721699" cy="6670902"/>
            </a:xfrm>
          </p:grpSpPr>
          <p:sp>
            <p:nvSpPr>
              <p:cNvPr id="319" name="Rectangle 318"/>
              <p:cNvSpPr/>
              <p:nvPr/>
            </p:nvSpPr>
            <p:spPr>
              <a:xfrm>
                <a:off x="4217261" y="798978"/>
                <a:ext cx="851515" cy="4385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1320"/>
                  </a:lnSpc>
                </a:pPr>
                <a:r>
                  <a:rPr lang="fr-FR" sz="1400" b="1" dirty="0">
                    <a:solidFill>
                      <a:schemeClr val="accent1">
                        <a:lumMod val="75000"/>
                      </a:schemeClr>
                    </a:solidFill>
                    <a:latin typeface="Calibri" pitchFamily="34" charset="0"/>
                    <a:cs typeface="Calibri" pitchFamily="34" charset="0"/>
                  </a:rPr>
                  <a:t>Citrate</a:t>
                </a:r>
              </a:p>
              <a:p>
                <a:pPr algn="ctr">
                  <a:lnSpc>
                    <a:spcPts val="1320"/>
                  </a:lnSpc>
                </a:pPr>
                <a:r>
                  <a:rPr lang="fr-FR" sz="1400" b="1" dirty="0" err="1">
                    <a:solidFill>
                      <a:schemeClr val="accent1">
                        <a:lumMod val="75000"/>
                      </a:schemeClr>
                    </a:solidFill>
                    <a:latin typeface="Calibri" pitchFamily="34" charset="0"/>
                    <a:cs typeface="Calibri" pitchFamily="34" charset="0"/>
                  </a:rPr>
                  <a:t>synthase</a:t>
                </a:r>
                <a:endParaRPr lang="fr-FR" sz="1400" b="1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grpSp>
            <p:nvGrpSpPr>
              <p:cNvPr id="5" name="Grouper 4"/>
              <p:cNvGrpSpPr/>
              <p:nvPr/>
            </p:nvGrpSpPr>
            <p:grpSpPr>
              <a:xfrm>
                <a:off x="1974501" y="-386053"/>
                <a:ext cx="5721699" cy="6670902"/>
                <a:chOff x="1974501" y="-386053"/>
                <a:chExt cx="5721699" cy="6670902"/>
              </a:xfrm>
            </p:grpSpPr>
            <p:grpSp>
              <p:nvGrpSpPr>
                <p:cNvPr id="4" name="Grouper 3"/>
                <p:cNvGrpSpPr/>
                <p:nvPr/>
              </p:nvGrpSpPr>
              <p:grpSpPr>
                <a:xfrm>
                  <a:off x="1974501" y="-386053"/>
                  <a:ext cx="5721699" cy="6670902"/>
                  <a:chOff x="1974501" y="-386053"/>
                  <a:chExt cx="5721699" cy="6670902"/>
                </a:xfrm>
              </p:grpSpPr>
              <p:sp>
                <p:nvSpPr>
                  <p:cNvPr id="37" name="Arc 36"/>
                  <p:cNvSpPr/>
                  <p:nvPr/>
                </p:nvSpPr>
                <p:spPr>
                  <a:xfrm rot="18840816">
                    <a:off x="2092578" y="681227"/>
                    <a:ext cx="5485545" cy="5721699"/>
                  </a:xfrm>
                  <a:prstGeom prst="arc">
                    <a:avLst>
                      <a:gd name="adj1" fmla="val 17431830"/>
                      <a:gd name="adj2" fmla="val 20128117"/>
                    </a:avLst>
                  </a:prstGeom>
                  <a:ln w="38100" cap="rnd" cmpd="sng">
                    <a:solidFill>
                      <a:schemeClr val="accent1">
                        <a:lumMod val="75000"/>
                      </a:schemeClr>
                    </a:solidFill>
                    <a:tailEnd type="stealth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92" name="Arc 291"/>
                  <p:cNvSpPr/>
                  <p:nvPr/>
                </p:nvSpPr>
                <p:spPr>
                  <a:xfrm rot="11865434">
                    <a:off x="4789540" y="-386053"/>
                    <a:ext cx="869759" cy="1156116"/>
                  </a:xfrm>
                  <a:prstGeom prst="arc">
                    <a:avLst>
                      <a:gd name="adj1" fmla="val 12935443"/>
                      <a:gd name="adj2" fmla="val 19670699"/>
                    </a:avLst>
                  </a:prstGeom>
                  <a:ln w="38100" cap="rnd" cmpd="sng">
                    <a:solidFill>
                      <a:schemeClr val="accent1">
                        <a:lumMod val="75000"/>
                      </a:schemeClr>
                    </a:solidFill>
                    <a:headEnd type="stealth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293" name="Rectangle 292"/>
                <p:cNvSpPr/>
                <p:nvPr/>
              </p:nvSpPr>
              <p:spPr>
                <a:xfrm>
                  <a:off x="4488683" y="40813"/>
                  <a:ext cx="480007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sz="1400" b="1" dirty="0">
                      <a:solidFill>
                        <a:schemeClr val="accent3">
                          <a:lumMod val="75000"/>
                        </a:schemeClr>
                      </a:solidFill>
                      <a:latin typeface="Calibri" pitchFamily="34" charset="0"/>
                      <a:cs typeface="Calibri" pitchFamily="34" charset="0"/>
                    </a:rPr>
                    <a:t>H</a:t>
                  </a:r>
                  <a:r>
                    <a:rPr lang="fr-FR" sz="1400" b="1" baseline="-25000" dirty="0">
                      <a:solidFill>
                        <a:schemeClr val="accent3">
                          <a:lumMod val="75000"/>
                        </a:schemeClr>
                      </a:solidFill>
                      <a:latin typeface="Calibri" pitchFamily="34" charset="0"/>
                      <a:cs typeface="Calibri" pitchFamily="34" charset="0"/>
                    </a:rPr>
                    <a:t>2</a:t>
                  </a:r>
                  <a:r>
                    <a:rPr lang="fr-FR" sz="1400" b="1" dirty="0">
                      <a:solidFill>
                        <a:schemeClr val="accent3">
                          <a:lumMod val="75000"/>
                        </a:schemeClr>
                      </a:solidFill>
                      <a:latin typeface="Calibri" pitchFamily="34" charset="0"/>
                      <a:cs typeface="Calibri" pitchFamily="34" charset="0"/>
                    </a:rPr>
                    <a:t>O</a:t>
                  </a:r>
                  <a:endParaRPr lang="fr-FR" sz="1400" dirty="0">
                    <a:solidFill>
                      <a:schemeClr val="accent3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96" name="Rectangle 295"/>
                <p:cNvSpPr/>
                <p:nvPr/>
              </p:nvSpPr>
              <p:spPr>
                <a:xfrm>
                  <a:off x="5050948" y="328755"/>
                  <a:ext cx="1146468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sz="1400" b="1" dirty="0">
                      <a:solidFill>
                        <a:srgbClr val="77933C"/>
                      </a:solidFill>
                      <a:latin typeface="Calibri" pitchFamily="34" charset="0"/>
                      <a:cs typeface="Calibri" pitchFamily="34" charset="0"/>
                    </a:rPr>
                    <a:t>H</a:t>
                  </a:r>
                  <a:r>
                    <a:rPr lang="fr-FR" sz="1400" b="1" dirty="0">
                      <a:solidFill>
                        <a:srgbClr val="000000"/>
                      </a:solidFill>
                      <a:latin typeface="Calibri" pitchFamily="34" charset="0"/>
                      <a:cs typeface="Calibri" pitchFamily="34" charset="0"/>
                    </a:rPr>
                    <a:t>S−</a:t>
                  </a:r>
                  <a:r>
                    <a:rPr lang="fr-FR" sz="1400" b="1" dirty="0" err="1">
                      <a:solidFill>
                        <a:srgbClr val="000000"/>
                      </a:solidFill>
                      <a:latin typeface="Calibri" pitchFamily="34" charset="0"/>
                      <a:cs typeface="Calibri" pitchFamily="34" charset="0"/>
                    </a:rPr>
                    <a:t>CoA</a:t>
                  </a:r>
                  <a:r>
                    <a:rPr lang="fr-FR" sz="1400" b="1" dirty="0">
                      <a:solidFill>
                        <a:srgbClr val="000000"/>
                      </a:solidFill>
                      <a:latin typeface="Calibri" pitchFamily="34" charset="0"/>
                      <a:cs typeface="Calibri" pitchFamily="34" charset="0"/>
                    </a:rPr>
                    <a:t> + </a:t>
                  </a:r>
                  <a:r>
                    <a:rPr lang="fr-FR" sz="1400" b="1" dirty="0">
                      <a:solidFill>
                        <a:schemeClr val="accent3">
                          <a:lumMod val="75000"/>
                        </a:schemeClr>
                      </a:solidFill>
                      <a:latin typeface="Calibri" pitchFamily="34" charset="0"/>
                      <a:cs typeface="Calibri" pitchFamily="34" charset="0"/>
                    </a:rPr>
                    <a:t>H</a:t>
                  </a:r>
                  <a:r>
                    <a:rPr lang="fr-FR" sz="1400" b="1" baseline="30000" dirty="0">
                      <a:solidFill>
                        <a:schemeClr val="accent3">
                          <a:lumMod val="75000"/>
                        </a:schemeClr>
                      </a:solidFill>
                      <a:latin typeface="Calibri" pitchFamily="34" charset="0"/>
                      <a:cs typeface="Calibri" pitchFamily="34" charset="0"/>
                    </a:rPr>
                    <a:t>+</a:t>
                  </a:r>
                </a:p>
              </p:txBody>
            </p:sp>
          </p:grpSp>
          <p:grpSp>
            <p:nvGrpSpPr>
              <p:cNvPr id="11" name="Grouper 10"/>
              <p:cNvGrpSpPr/>
              <p:nvPr/>
            </p:nvGrpSpPr>
            <p:grpSpPr>
              <a:xfrm>
                <a:off x="5083294" y="104967"/>
                <a:ext cx="1621421" cy="1531724"/>
                <a:chOff x="5083294" y="104967"/>
                <a:chExt cx="1621421" cy="1531724"/>
              </a:xfrm>
            </p:grpSpPr>
            <p:sp>
              <p:nvSpPr>
                <p:cNvPr id="351" name="Rectangle 350"/>
                <p:cNvSpPr/>
                <p:nvPr/>
              </p:nvSpPr>
              <p:spPr>
                <a:xfrm>
                  <a:off x="5170634" y="104967"/>
                  <a:ext cx="1213844" cy="269304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</p:spPr>
              <p:txBody>
                <a:bodyPr wrap="none">
                  <a:spAutoFit/>
                </a:bodyPr>
                <a:lstStyle/>
                <a:p>
                  <a:pPr algn="ctr">
                    <a:lnSpc>
                      <a:spcPts val="1320"/>
                    </a:lnSpc>
                  </a:pPr>
                  <a:r>
                    <a:rPr lang="fr-FR" sz="1400" b="1" dirty="0">
                      <a:solidFill>
                        <a:schemeClr val="bg1"/>
                      </a:solidFill>
                      <a:latin typeface="Calibri" pitchFamily="34" charset="0"/>
                      <a:cs typeface="Calibri" pitchFamily="34" charset="0"/>
                    </a:rPr>
                    <a:t>Condensation</a:t>
                  </a:r>
                </a:p>
              </p:txBody>
            </p:sp>
            <p:grpSp>
              <p:nvGrpSpPr>
                <p:cNvPr id="8" name="Grouper 7"/>
                <p:cNvGrpSpPr/>
                <p:nvPr/>
              </p:nvGrpSpPr>
              <p:grpSpPr>
                <a:xfrm>
                  <a:off x="5083294" y="357989"/>
                  <a:ext cx="1621421" cy="1278702"/>
                  <a:chOff x="5083294" y="357989"/>
                  <a:chExt cx="1621421" cy="1278702"/>
                </a:xfrm>
              </p:grpSpPr>
              <p:sp>
                <p:nvSpPr>
                  <p:cNvPr id="352" name="ZoneTexte 351"/>
                  <p:cNvSpPr txBox="1"/>
                  <p:nvPr/>
                </p:nvSpPr>
                <p:spPr>
                  <a:xfrm>
                    <a:off x="5083294" y="1328914"/>
                    <a:ext cx="691102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400" b="1" dirty="0">
                        <a:solidFill>
                          <a:srgbClr val="FF26C8"/>
                        </a:solidFill>
                        <a:latin typeface="Calibri" pitchFamily="34" charset="0"/>
                        <a:cs typeface="Calibri" pitchFamily="34" charset="0"/>
                      </a:rPr>
                      <a:t>Citrate</a:t>
                    </a:r>
                  </a:p>
                </p:txBody>
              </p:sp>
              <p:grpSp>
                <p:nvGrpSpPr>
                  <p:cNvPr id="7" name="Grouper 6"/>
                  <p:cNvGrpSpPr/>
                  <p:nvPr/>
                </p:nvGrpSpPr>
                <p:grpSpPr>
                  <a:xfrm>
                    <a:off x="5306940" y="357989"/>
                    <a:ext cx="1397775" cy="1175477"/>
                    <a:chOff x="5306940" y="357989"/>
                    <a:chExt cx="1397775" cy="1175477"/>
                  </a:xfrm>
                </p:grpSpPr>
                <p:grpSp>
                  <p:nvGrpSpPr>
                    <p:cNvPr id="35" name="Grouper 34"/>
                    <p:cNvGrpSpPr/>
                    <p:nvPr/>
                  </p:nvGrpSpPr>
                  <p:grpSpPr>
                    <a:xfrm>
                      <a:off x="5306940" y="357989"/>
                      <a:ext cx="1397775" cy="1175477"/>
                      <a:chOff x="5306940" y="357989"/>
                      <a:chExt cx="1397775" cy="1175477"/>
                    </a:xfrm>
                  </p:grpSpPr>
                  <p:sp>
                    <p:nvSpPr>
                      <p:cNvPr id="366" name="Rectangle 365"/>
                      <p:cNvSpPr/>
                      <p:nvPr/>
                    </p:nvSpPr>
                    <p:spPr>
                      <a:xfrm>
                        <a:off x="5870729" y="1291534"/>
                        <a:ext cx="152362" cy="208145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sp>
                    <p:nvSpPr>
                      <p:cNvPr id="365" name="Rectangle 364"/>
                      <p:cNvSpPr/>
                      <p:nvPr/>
                    </p:nvSpPr>
                    <p:spPr>
                      <a:xfrm>
                        <a:off x="5359310" y="1000669"/>
                        <a:ext cx="288598" cy="208145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grpSp>
                    <p:nvGrpSpPr>
                      <p:cNvPr id="21" name="Grouper 20"/>
                      <p:cNvGrpSpPr/>
                      <p:nvPr/>
                    </p:nvGrpSpPr>
                    <p:grpSpPr>
                      <a:xfrm>
                        <a:off x="5306940" y="357989"/>
                        <a:ext cx="1397775" cy="1175477"/>
                        <a:chOff x="5306940" y="357989"/>
                        <a:chExt cx="1397775" cy="1175477"/>
                      </a:xfrm>
                    </p:grpSpPr>
                    <p:sp>
                      <p:nvSpPr>
                        <p:cNvPr id="45" name="Rectangle 44"/>
                        <p:cNvSpPr/>
                        <p:nvPr/>
                      </p:nvSpPr>
                      <p:spPr>
                        <a:xfrm>
                          <a:off x="5306940" y="937227"/>
                          <a:ext cx="419343" cy="307777"/>
                        </a:xfrm>
                        <a:prstGeom prst="rect">
                          <a:avLst/>
                        </a:prstGeom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r>
                            <a:rPr lang="fr-FR" sz="1400" b="1" dirty="0">
                              <a:solidFill>
                                <a:srgbClr val="C00000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H</a:t>
                          </a:r>
                          <a:r>
                            <a:rPr lang="fr-FR" sz="1400" b="1" dirty="0">
                              <a:latin typeface="Calibri" pitchFamily="34" charset="0"/>
                              <a:cs typeface="Calibri" pitchFamily="34" charset="0"/>
                            </a:rPr>
                            <a:t>O</a:t>
                          </a:r>
                          <a:endParaRPr lang="fr-FR" sz="1400" dirty="0"/>
                        </a:p>
                      </p:txBody>
                    </p:sp>
                    <p:grpSp>
                      <p:nvGrpSpPr>
                        <p:cNvPr id="338" name="Grouper 337"/>
                        <p:cNvGrpSpPr/>
                        <p:nvPr/>
                      </p:nvGrpSpPr>
                      <p:grpSpPr>
                        <a:xfrm>
                          <a:off x="5660163" y="357989"/>
                          <a:ext cx="1044552" cy="1175477"/>
                          <a:chOff x="5681568" y="379391"/>
                          <a:chExt cx="1044552" cy="1175477"/>
                        </a:xfrm>
                      </p:grpSpPr>
                      <p:sp>
                        <p:nvSpPr>
                          <p:cNvPr id="27" name="ZoneTexte 26"/>
                          <p:cNvSpPr txBox="1"/>
                          <p:nvPr/>
                        </p:nvSpPr>
                        <p:spPr>
                          <a:xfrm>
                            <a:off x="6100824" y="665823"/>
                            <a:ext cx="287258" cy="307777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r>
                              <a:rPr lang="fr-FR" sz="1400" b="1" dirty="0">
                                <a:solidFill>
                                  <a:srgbClr val="C00000"/>
                                </a:solidFill>
                                <a:latin typeface="Calibri" pitchFamily="34" charset="0"/>
                                <a:cs typeface="Calibri" pitchFamily="34" charset="0"/>
                              </a:rPr>
                              <a:t>C</a:t>
                            </a:r>
                          </a:p>
                        </p:txBody>
                      </p:sp>
                      <p:cxnSp>
                        <p:nvCxnSpPr>
                          <p:cNvPr id="28" name="Connecteur droit 27"/>
                          <p:cNvCxnSpPr/>
                          <p:nvPr/>
                        </p:nvCxnSpPr>
                        <p:spPr bwMode="auto">
                          <a:xfrm>
                            <a:off x="6042356" y="817388"/>
                            <a:ext cx="107999" cy="1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28575" cap="rnd" cmpd="sng" algn="ctr">
                            <a:solidFill>
                              <a:srgbClr val="C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</p:cxnSp>
                      <p:grpSp>
                        <p:nvGrpSpPr>
                          <p:cNvPr id="30" name="Grouper 29"/>
                          <p:cNvGrpSpPr/>
                          <p:nvPr/>
                        </p:nvGrpSpPr>
                        <p:grpSpPr>
                          <a:xfrm>
                            <a:off x="6211182" y="635451"/>
                            <a:ext cx="42336" cy="107999"/>
                            <a:chOff x="552688" y="2907788"/>
                            <a:chExt cx="42336" cy="107999"/>
                          </a:xfrm>
                        </p:grpSpPr>
                        <p:cxnSp>
                          <p:nvCxnSpPr>
                            <p:cNvPr id="31" name="Connecteur droit 30"/>
                            <p:cNvCxnSpPr/>
                            <p:nvPr/>
                          </p:nvCxnSpPr>
                          <p:spPr bwMode="auto">
                            <a:xfrm rot="5400000">
                              <a:off x="498689" y="2961787"/>
                              <a:ext cx="107999" cy="1"/>
                            </a:xfrm>
                            <a:prstGeom prst="line">
                              <a:avLst/>
                            </a:prstGeom>
                            <a:solidFill>
                              <a:schemeClr val="accent1"/>
                            </a:solidFill>
                            <a:ln w="28575" cap="rnd" cmpd="sng" algn="ctr">
                              <a:solidFill>
                                <a:srgbClr val="C00000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>
                            <a:effectLst/>
                          </p:spPr>
                        </p:cxnSp>
                        <p:cxnSp>
                          <p:nvCxnSpPr>
                            <p:cNvPr id="32" name="Connecteur droit 31"/>
                            <p:cNvCxnSpPr/>
                            <p:nvPr/>
                          </p:nvCxnSpPr>
                          <p:spPr bwMode="auto">
                            <a:xfrm rot="5400000">
                              <a:off x="541025" y="2961787"/>
                              <a:ext cx="107998" cy="1"/>
                            </a:xfrm>
                            <a:prstGeom prst="line">
                              <a:avLst/>
                            </a:prstGeom>
                            <a:solidFill>
                              <a:schemeClr val="accent1"/>
                            </a:solidFill>
                            <a:ln w="28575" cap="rnd" cmpd="sng" algn="ctr">
                              <a:solidFill>
                                <a:srgbClr val="C00000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>
                            <a:effectLst/>
                          </p:spPr>
                        </p:cxnSp>
                      </p:grpSp>
                      <p:sp>
                        <p:nvSpPr>
                          <p:cNvPr id="33" name="ZoneTexte 32"/>
                          <p:cNvSpPr txBox="1"/>
                          <p:nvPr/>
                        </p:nvSpPr>
                        <p:spPr>
                          <a:xfrm>
                            <a:off x="6086352" y="379391"/>
                            <a:ext cx="306081" cy="307777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r>
                              <a:rPr lang="fr-FR" sz="1400" b="1" dirty="0">
                                <a:solidFill>
                                  <a:srgbClr val="C00000"/>
                                </a:solidFill>
                                <a:latin typeface="Calibri" pitchFamily="34" charset="0"/>
                                <a:cs typeface="Calibri" pitchFamily="34" charset="0"/>
                              </a:rPr>
                              <a:t>O</a:t>
                            </a:r>
                          </a:p>
                        </p:txBody>
                      </p:sp>
                      <p:cxnSp>
                        <p:nvCxnSpPr>
                          <p:cNvPr id="34" name="Connecteur droit 33"/>
                          <p:cNvCxnSpPr/>
                          <p:nvPr/>
                        </p:nvCxnSpPr>
                        <p:spPr bwMode="auto">
                          <a:xfrm>
                            <a:off x="6310864" y="817388"/>
                            <a:ext cx="107999" cy="1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28575" cap="rnd" cmpd="sng" algn="ctr">
                            <a:solidFill>
                              <a:srgbClr val="C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</p:cxnSp>
                      <p:sp>
                        <p:nvSpPr>
                          <p:cNvPr id="39" name="ZoneTexte 38"/>
                          <p:cNvSpPr txBox="1"/>
                          <p:nvPr/>
                        </p:nvSpPr>
                        <p:spPr>
                          <a:xfrm>
                            <a:off x="6360428" y="666071"/>
                            <a:ext cx="365692" cy="307777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r>
                              <a:rPr lang="fr-FR" sz="1400" b="1" dirty="0">
                                <a:solidFill>
                                  <a:srgbClr val="77933C"/>
                                </a:solidFill>
                                <a:latin typeface="Calibri" pitchFamily="34" charset="0"/>
                                <a:cs typeface="Calibri" pitchFamily="34" charset="0"/>
                              </a:rPr>
                              <a:t>O</a:t>
                            </a:r>
                            <a:r>
                              <a:rPr lang="fr-FR" sz="1400" b="1" baseline="30000" dirty="0">
                                <a:solidFill>
                                  <a:srgbClr val="77933C"/>
                                </a:solidFill>
                                <a:latin typeface="Calibri" pitchFamily="34" charset="0"/>
                                <a:cs typeface="Calibri" pitchFamily="34" charset="0"/>
                              </a:rPr>
                              <a:t>−</a:t>
                            </a:r>
                          </a:p>
                        </p:txBody>
                      </p:sp>
                      <p:cxnSp>
                        <p:nvCxnSpPr>
                          <p:cNvPr id="40" name="Connecteur droit 39"/>
                          <p:cNvCxnSpPr/>
                          <p:nvPr/>
                        </p:nvCxnSpPr>
                        <p:spPr bwMode="auto">
                          <a:xfrm rot="16200000">
                            <a:off x="5808715" y="979995"/>
                            <a:ext cx="107999" cy="1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28575" cap="rnd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</p:cxnSp>
                      <p:sp>
                        <p:nvSpPr>
                          <p:cNvPr id="41" name="ZoneTexte 40"/>
                          <p:cNvSpPr txBox="1"/>
                          <p:nvPr/>
                        </p:nvSpPr>
                        <p:spPr>
                          <a:xfrm>
                            <a:off x="5729973" y="960375"/>
                            <a:ext cx="287258" cy="307777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r>
                              <a:rPr lang="fr-FR" sz="1400" b="1" dirty="0">
                                <a:latin typeface="Calibri" pitchFamily="34" charset="0"/>
                                <a:cs typeface="Calibri" pitchFamily="34" charset="0"/>
                              </a:rPr>
                              <a:t>C</a:t>
                            </a:r>
                          </a:p>
                        </p:txBody>
                      </p:sp>
                      <p:cxnSp>
                        <p:nvCxnSpPr>
                          <p:cNvPr id="42" name="Connecteur droit 41"/>
                          <p:cNvCxnSpPr/>
                          <p:nvPr/>
                        </p:nvCxnSpPr>
                        <p:spPr bwMode="auto">
                          <a:xfrm>
                            <a:off x="5681568" y="1107839"/>
                            <a:ext cx="107999" cy="1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28575" cap="rnd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</p:cxnSp>
                      <p:cxnSp>
                        <p:nvCxnSpPr>
                          <p:cNvPr id="43" name="Connecteur droit 42"/>
                          <p:cNvCxnSpPr/>
                          <p:nvPr/>
                        </p:nvCxnSpPr>
                        <p:spPr bwMode="auto">
                          <a:xfrm>
                            <a:off x="5936497" y="1107840"/>
                            <a:ext cx="107999" cy="1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28575" cap="rnd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</p:cxnSp>
                      <p:sp>
                        <p:nvSpPr>
                          <p:cNvPr id="44" name="ZoneTexte 43"/>
                          <p:cNvSpPr txBox="1"/>
                          <p:nvPr/>
                        </p:nvSpPr>
                        <p:spPr>
                          <a:xfrm>
                            <a:off x="6001221" y="960168"/>
                            <a:ext cx="582135" cy="307777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r>
                              <a:rPr lang="fr-FR" sz="1400" b="1" dirty="0">
                                <a:latin typeface="Calibri" pitchFamily="34" charset="0"/>
                                <a:cs typeface="Calibri" pitchFamily="34" charset="0"/>
                              </a:rPr>
                              <a:t>COO</a:t>
                            </a:r>
                            <a:r>
                              <a:rPr lang="fr-FR" sz="1400" b="1" baseline="30000" dirty="0">
                                <a:latin typeface="Calibri" pitchFamily="34" charset="0"/>
                                <a:cs typeface="Calibri" pitchFamily="34" charset="0"/>
                              </a:rPr>
                              <a:t>−</a:t>
                            </a:r>
                          </a:p>
                        </p:txBody>
                      </p:sp>
                      <p:cxnSp>
                        <p:nvCxnSpPr>
                          <p:cNvPr id="46" name="Connecteur droit 45"/>
                          <p:cNvCxnSpPr/>
                          <p:nvPr/>
                        </p:nvCxnSpPr>
                        <p:spPr bwMode="auto">
                          <a:xfrm>
                            <a:off x="6051192" y="1392533"/>
                            <a:ext cx="107999" cy="1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28575" cap="rnd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</p:cxnSp>
                      <p:sp>
                        <p:nvSpPr>
                          <p:cNvPr id="47" name="Rectangle 46"/>
                          <p:cNvSpPr/>
                          <p:nvPr/>
                        </p:nvSpPr>
                        <p:spPr>
                          <a:xfrm>
                            <a:off x="5733214" y="1247091"/>
                            <a:ext cx="453620" cy="307777"/>
                          </a:xfrm>
                          <a:prstGeom prst="rect">
                            <a:avLst/>
                          </a:prstGeom>
                        </p:spPr>
                        <p:txBody>
                          <a:bodyPr wrap="none">
                            <a:spAutoFit/>
                          </a:bodyPr>
                          <a:lstStyle/>
                          <a:p>
                            <a:r>
                              <a:rPr lang="fr-FR" sz="1400" b="1" dirty="0">
                                <a:latin typeface="Calibri" pitchFamily="34" charset="0"/>
                                <a:cs typeface="Calibri" pitchFamily="34" charset="0"/>
                              </a:rPr>
                              <a:t>CH</a:t>
                            </a:r>
                            <a:r>
                              <a:rPr lang="fr-FR" sz="1400" b="1" baseline="-25000" dirty="0">
                                <a:latin typeface="Calibri" pitchFamily="34" charset="0"/>
                                <a:cs typeface="Calibri" pitchFamily="34" charset="0"/>
                              </a:rPr>
                              <a:t>2</a:t>
                            </a:r>
                            <a:endParaRPr lang="fr-FR" sz="1400" b="1" dirty="0">
                              <a:latin typeface="Calibri" pitchFamily="34" charset="0"/>
                              <a:cs typeface="Calibri" pitchFamily="34" charset="0"/>
                            </a:endParaRPr>
                          </a:p>
                        </p:txBody>
                      </p:sp>
                      <p:cxnSp>
                        <p:nvCxnSpPr>
                          <p:cNvPr id="48" name="Connecteur droit 47"/>
                          <p:cNvCxnSpPr/>
                          <p:nvPr/>
                        </p:nvCxnSpPr>
                        <p:spPr bwMode="auto">
                          <a:xfrm rot="16200000">
                            <a:off x="5815019" y="1268492"/>
                            <a:ext cx="107999" cy="1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28575" cap="rnd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</p:cxnSp>
                      <p:sp>
                        <p:nvSpPr>
                          <p:cNvPr id="49" name="ZoneTexte 48"/>
                          <p:cNvSpPr txBox="1"/>
                          <p:nvPr/>
                        </p:nvSpPr>
                        <p:spPr>
                          <a:xfrm>
                            <a:off x="6101480" y="1244159"/>
                            <a:ext cx="582135" cy="307777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r>
                              <a:rPr lang="fr-FR" sz="1400" b="1" dirty="0">
                                <a:latin typeface="Calibri" pitchFamily="34" charset="0"/>
                                <a:cs typeface="Calibri" pitchFamily="34" charset="0"/>
                              </a:rPr>
                              <a:t>COO</a:t>
                            </a:r>
                            <a:r>
                              <a:rPr lang="fr-FR" sz="1400" b="1" baseline="30000" dirty="0">
                                <a:latin typeface="Calibri" pitchFamily="34" charset="0"/>
                                <a:cs typeface="Calibri" pitchFamily="34" charset="0"/>
                              </a:rPr>
                              <a:t>−</a:t>
                            </a:r>
                          </a:p>
                        </p:txBody>
                      </p:sp>
                    </p:grpSp>
                  </p:grpSp>
                </p:grpSp>
                <p:sp>
                  <p:nvSpPr>
                    <p:cNvPr id="287" name="Rectangle 286"/>
                    <p:cNvSpPr/>
                    <p:nvPr/>
                  </p:nvSpPr>
                  <p:spPr>
                    <a:xfrm>
                      <a:off x="5702973" y="636276"/>
                      <a:ext cx="453620" cy="307777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fr-FR" sz="1400" b="1" dirty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CH</a:t>
                      </a:r>
                      <a:r>
                        <a:rPr lang="fr-FR" sz="1400" b="1" baseline="-25000" dirty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endParaRPr lang="fr-FR" sz="1400" b="1" dirty="0">
                        <a:solidFill>
                          <a:srgbClr val="C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70" name="Grouper 69"/>
          <p:cNvGrpSpPr/>
          <p:nvPr/>
        </p:nvGrpSpPr>
        <p:grpSpPr>
          <a:xfrm>
            <a:off x="1672444" y="1085236"/>
            <a:ext cx="5641485" cy="6111634"/>
            <a:chOff x="1672444" y="1085236"/>
            <a:chExt cx="5641485" cy="6111634"/>
          </a:xfrm>
        </p:grpSpPr>
        <p:sp>
          <p:nvSpPr>
            <p:cNvPr id="324" name="Rectangle 323"/>
            <p:cNvSpPr/>
            <p:nvPr/>
          </p:nvSpPr>
          <p:spPr>
            <a:xfrm>
              <a:off x="3662902" y="5827993"/>
              <a:ext cx="1146468" cy="4385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1320"/>
                </a:lnSpc>
              </a:pPr>
              <a:r>
                <a:rPr lang="fr-FR" sz="1400" b="1" dirty="0" err="1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Succinyl-CoA</a:t>
              </a:r>
              <a:endParaRPr lang="fr-FR" sz="1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endParaRPr>
            </a:p>
            <a:p>
              <a:pPr algn="ctr">
                <a:lnSpc>
                  <a:spcPts val="1320"/>
                </a:lnSpc>
              </a:pPr>
              <a:r>
                <a:rPr lang="fr-FR" sz="1400" b="1" dirty="0" err="1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synthase</a:t>
              </a:r>
              <a:endParaRPr lang="fr-FR" sz="1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35" name="Rectangle 334"/>
            <p:cNvSpPr/>
            <p:nvPr/>
          </p:nvSpPr>
          <p:spPr>
            <a:xfrm>
              <a:off x="1672444" y="6434557"/>
              <a:ext cx="1413455" cy="26930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none">
              <a:spAutoFit/>
            </a:bodyPr>
            <a:lstStyle/>
            <a:p>
              <a:pPr algn="ctr">
                <a:lnSpc>
                  <a:spcPts val="1320"/>
                </a:lnSpc>
              </a:pPr>
              <a:r>
                <a:rPr lang="fr-FR" sz="14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Phosphorylation</a:t>
              </a:r>
            </a:p>
          </p:txBody>
        </p:sp>
        <p:sp>
          <p:nvSpPr>
            <p:cNvPr id="358" name="ZoneTexte 357"/>
            <p:cNvSpPr txBox="1"/>
            <p:nvPr/>
          </p:nvSpPr>
          <p:spPr>
            <a:xfrm>
              <a:off x="2162568" y="6079671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 err="1">
                  <a:solidFill>
                    <a:srgbClr val="FF26C8"/>
                  </a:solidFill>
                  <a:latin typeface="Calibri" pitchFamily="34" charset="0"/>
                  <a:cs typeface="Calibri" pitchFamily="34" charset="0"/>
                </a:rPr>
                <a:t>Succinate</a:t>
              </a:r>
              <a:endParaRPr lang="fr-FR" sz="1400" b="1" dirty="0">
                <a:solidFill>
                  <a:srgbClr val="FF26C8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69" name="Grouper 68"/>
            <p:cNvGrpSpPr/>
            <p:nvPr/>
          </p:nvGrpSpPr>
          <p:grpSpPr>
            <a:xfrm>
              <a:off x="2203204" y="1085236"/>
              <a:ext cx="5110725" cy="6111634"/>
              <a:chOff x="2203204" y="1085236"/>
              <a:chExt cx="5110725" cy="6111634"/>
            </a:xfrm>
          </p:grpSpPr>
          <p:sp>
            <p:nvSpPr>
              <p:cNvPr id="307" name="Rectangle 306"/>
              <p:cNvSpPr/>
              <p:nvPr/>
            </p:nvSpPr>
            <p:spPr>
              <a:xfrm>
                <a:off x="4312221" y="6429467"/>
                <a:ext cx="81804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400" b="1" dirty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GDP + </a:t>
                </a:r>
                <a:r>
                  <a:rPr lang="fr-FR" sz="1400" b="1" dirty="0">
                    <a:solidFill>
                      <a:srgbClr val="C00000"/>
                    </a:solidFill>
                    <a:latin typeface="Calibri" pitchFamily="34" charset="0"/>
                    <a:cs typeface="Calibri" pitchFamily="34" charset="0"/>
                  </a:rPr>
                  <a:t>Pi</a:t>
                </a:r>
              </a:p>
            </p:txBody>
          </p:sp>
          <p:sp>
            <p:nvSpPr>
              <p:cNvPr id="308" name="Rectangle 307"/>
              <p:cNvSpPr/>
              <p:nvPr/>
            </p:nvSpPr>
            <p:spPr>
              <a:xfrm>
                <a:off x="3737087" y="6586261"/>
                <a:ext cx="48351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400" b="1" dirty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GTP</a:t>
                </a:r>
              </a:p>
            </p:txBody>
          </p:sp>
          <p:sp>
            <p:nvSpPr>
              <p:cNvPr id="310" name="Rectangle 309"/>
              <p:cNvSpPr/>
              <p:nvPr/>
            </p:nvSpPr>
            <p:spPr>
              <a:xfrm>
                <a:off x="3063860" y="6410607"/>
                <a:ext cx="77254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400" b="1" dirty="0" err="1">
                    <a:solidFill>
                      <a:srgbClr val="9360C7"/>
                    </a:solidFill>
                    <a:latin typeface="Calibri" pitchFamily="34" charset="0"/>
                    <a:cs typeface="Calibri" pitchFamily="34" charset="0"/>
                  </a:rPr>
                  <a:t>CoA</a:t>
                </a:r>
                <a:r>
                  <a:rPr lang="fr-FR" sz="1400" b="1" dirty="0">
                    <a:solidFill>
                      <a:srgbClr val="9360C7"/>
                    </a:solidFill>
                    <a:latin typeface="Calibri" pitchFamily="34" charset="0"/>
                    <a:cs typeface="Calibri" pitchFamily="34" charset="0"/>
                  </a:rPr>
                  <a:t>−S</a:t>
                </a:r>
                <a:r>
                  <a:rPr lang="fr-FR" sz="1400" b="1" dirty="0">
                    <a:solidFill>
                      <a:srgbClr val="C00000"/>
                    </a:solidFill>
                    <a:latin typeface="Calibri" pitchFamily="34" charset="0"/>
                    <a:cs typeface="Calibri" pitchFamily="34" charset="0"/>
                  </a:rPr>
                  <a:t>H</a:t>
                </a:r>
              </a:p>
            </p:txBody>
          </p:sp>
          <p:sp>
            <p:nvSpPr>
              <p:cNvPr id="538" name="Rectangle 537"/>
              <p:cNvSpPr/>
              <p:nvPr/>
            </p:nvSpPr>
            <p:spPr>
              <a:xfrm>
                <a:off x="4476844" y="6592741"/>
                <a:ext cx="49072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400" b="1" dirty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ATP</a:t>
                </a:r>
              </a:p>
            </p:txBody>
          </p:sp>
          <p:grpSp>
            <p:nvGrpSpPr>
              <p:cNvPr id="68" name="Grouper 67"/>
              <p:cNvGrpSpPr/>
              <p:nvPr/>
            </p:nvGrpSpPr>
            <p:grpSpPr>
              <a:xfrm>
                <a:off x="2203204" y="1085236"/>
                <a:ext cx="5110725" cy="6111634"/>
                <a:chOff x="2203204" y="1085236"/>
                <a:chExt cx="5110725" cy="6111634"/>
              </a:xfrm>
            </p:grpSpPr>
            <p:grpSp>
              <p:nvGrpSpPr>
                <p:cNvPr id="131" name="Grouper 130"/>
                <p:cNvGrpSpPr/>
                <p:nvPr/>
              </p:nvGrpSpPr>
              <p:grpSpPr>
                <a:xfrm>
                  <a:off x="2203204" y="1085236"/>
                  <a:ext cx="5110725" cy="5399867"/>
                  <a:chOff x="2203204" y="1085236"/>
                  <a:chExt cx="5110725" cy="5399867"/>
                </a:xfrm>
              </p:grpSpPr>
              <p:sp>
                <p:nvSpPr>
                  <p:cNvPr id="159" name="Arc 158"/>
                  <p:cNvSpPr/>
                  <p:nvPr/>
                </p:nvSpPr>
                <p:spPr>
                  <a:xfrm rot="2251964">
                    <a:off x="2203204" y="1150503"/>
                    <a:ext cx="5083703" cy="5334600"/>
                  </a:xfrm>
                  <a:prstGeom prst="arc">
                    <a:avLst>
                      <a:gd name="adj1" fmla="val 3135835"/>
                      <a:gd name="adj2" fmla="val 4193166"/>
                    </a:avLst>
                  </a:prstGeom>
                  <a:ln w="38100" cmpd="sng">
                    <a:solidFill>
                      <a:srgbClr val="376092"/>
                    </a:solidFill>
                    <a:tailEnd type="stealth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86" name="Arc 285"/>
                  <p:cNvSpPr/>
                  <p:nvPr/>
                </p:nvSpPr>
                <p:spPr>
                  <a:xfrm rot="2251964">
                    <a:off x="2230226" y="1085236"/>
                    <a:ext cx="5083703" cy="5334600"/>
                  </a:xfrm>
                  <a:prstGeom prst="arc">
                    <a:avLst>
                      <a:gd name="adj1" fmla="val 3111025"/>
                      <a:gd name="adj2" fmla="val 4147239"/>
                    </a:avLst>
                  </a:prstGeom>
                  <a:ln w="38100" cmpd="sng">
                    <a:solidFill>
                      <a:srgbClr val="376092"/>
                    </a:solidFill>
                    <a:headEnd type="stealth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306" name="Arc 305"/>
                <p:cNvSpPr/>
                <p:nvPr/>
              </p:nvSpPr>
              <p:spPr>
                <a:xfrm rot="10800000" flipH="1" flipV="1">
                  <a:off x="3992205" y="6433009"/>
                  <a:ext cx="705663" cy="747376"/>
                </a:xfrm>
                <a:prstGeom prst="arc">
                  <a:avLst>
                    <a:gd name="adj1" fmla="val 12230355"/>
                    <a:gd name="adj2" fmla="val 18078472"/>
                  </a:avLst>
                </a:prstGeom>
                <a:ln w="38100" cap="rnd">
                  <a:solidFill>
                    <a:srgbClr val="376092"/>
                  </a:solidFill>
                  <a:headEnd type="stealt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09" name="Arc 308"/>
                <p:cNvSpPr/>
                <p:nvPr/>
              </p:nvSpPr>
              <p:spPr>
                <a:xfrm rot="11037376" flipV="1">
                  <a:off x="3601796" y="6422131"/>
                  <a:ext cx="1423533" cy="774739"/>
                </a:xfrm>
                <a:prstGeom prst="arc">
                  <a:avLst>
                    <a:gd name="adj1" fmla="val 16200000"/>
                    <a:gd name="adj2" fmla="val 20283211"/>
                  </a:avLst>
                </a:prstGeom>
                <a:ln w="38100" cmpd="sng">
                  <a:solidFill>
                    <a:srgbClr val="376092"/>
                  </a:solidFill>
                  <a:headEnd type="none"/>
                  <a:tailEnd type="stealt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14" name="Connecteur droit 13"/>
                <p:cNvCxnSpPr/>
                <p:nvPr/>
              </p:nvCxnSpPr>
              <p:spPr>
                <a:xfrm>
                  <a:off x="4147595" y="6760760"/>
                  <a:ext cx="409020" cy="0"/>
                </a:xfrm>
                <a:prstGeom prst="line">
                  <a:avLst/>
                </a:prstGeom>
                <a:ln w="38100" cap="rnd" cmpd="sng">
                  <a:solidFill>
                    <a:srgbClr val="376092"/>
                  </a:solidFill>
                  <a:tailEnd type="stealt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5" name="Grouper 54"/>
            <p:cNvGrpSpPr/>
            <p:nvPr/>
          </p:nvGrpSpPr>
          <p:grpSpPr>
            <a:xfrm>
              <a:off x="2906637" y="5251685"/>
              <a:ext cx="1310365" cy="1167208"/>
              <a:chOff x="2893581" y="3049991"/>
              <a:chExt cx="1310365" cy="1167208"/>
            </a:xfrm>
          </p:grpSpPr>
          <p:grpSp>
            <p:nvGrpSpPr>
              <p:cNvPr id="376" name="Grouper 375"/>
              <p:cNvGrpSpPr/>
              <p:nvPr/>
            </p:nvGrpSpPr>
            <p:grpSpPr>
              <a:xfrm>
                <a:off x="2893581" y="3049991"/>
                <a:ext cx="1310365" cy="1167208"/>
                <a:chOff x="3047974" y="3247556"/>
                <a:chExt cx="1310365" cy="1167208"/>
              </a:xfrm>
            </p:grpSpPr>
            <p:grpSp>
              <p:nvGrpSpPr>
                <p:cNvPr id="380" name="Grouper 379"/>
                <p:cNvGrpSpPr/>
                <p:nvPr/>
              </p:nvGrpSpPr>
              <p:grpSpPr>
                <a:xfrm>
                  <a:off x="3047974" y="3501266"/>
                  <a:ext cx="1310365" cy="913498"/>
                  <a:chOff x="3047974" y="3501266"/>
                  <a:chExt cx="1310365" cy="913498"/>
                </a:xfrm>
              </p:grpSpPr>
              <p:sp>
                <p:nvSpPr>
                  <p:cNvPr id="382" name="Rectangle 381"/>
                  <p:cNvSpPr/>
                  <p:nvPr/>
                </p:nvSpPr>
                <p:spPr>
                  <a:xfrm>
                    <a:off x="3061030" y="3818525"/>
                    <a:ext cx="297928" cy="307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fr-FR" sz="1400" b="1" dirty="0">
                        <a:latin typeface="Calibri" pitchFamily="34" charset="0"/>
                        <a:cs typeface="Calibri" pitchFamily="34" charset="0"/>
                      </a:rPr>
                      <a:t>H</a:t>
                    </a:r>
                    <a:endParaRPr lang="fr-FR" sz="1400" dirty="0"/>
                  </a:p>
                </p:txBody>
              </p:sp>
              <p:sp>
                <p:nvSpPr>
                  <p:cNvPr id="390" name="Rectangle 389"/>
                  <p:cNvSpPr/>
                  <p:nvPr/>
                </p:nvSpPr>
                <p:spPr>
                  <a:xfrm>
                    <a:off x="3324983" y="3531842"/>
                    <a:ext cx="453620" cy="307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fr-FR" sz="1400" b="1" dirty="0">
                        <a:latin typeface="Calibri" pitchFamily="34" charset="0"/>
                        <a:cs typeface="Calibri" pitchFamily="34" charset="0"/>
                      </a:rPr>
                      <a:t>C</a:t>
                    </a:r>
                    <a:r>
                      <a:rPr lang="fr-FR" sz="1400" b="1" dirty="0">
                        <a:solidFill>
                          <a:srgbClr val="77933C"/>
                        </a:solidFill>
                        <a:latin typeface="Calibri" pitchFamily="34" charset="0"/>
                        <a:cs typeface="Calibri" pitchFamily="34" charset="0"/>
                      </a:rPr>
                      <a:t>H</a:t>
                    </a:r>
                    <a:r>
                      <a:rPr lang="fr-FR" sz="1400" b="1" baseline="-25000" dirty="0">
                        <a:latin typeface="Calibri" pitchFamily="34" charset="0"/>
                        <a:cs typeface="Calibri" pitchFamily="34" charset="0"/>
                      </a:rPr>
                      <a:t>2</a:t>
                    </a:r>
                  </a:p>
                </p:txBody>
              </p:sp>
              <p:cxnSp>
                <p:nvCxnSpPr>
                  <p:cNvPr id="391" name="Connecteur droit 390"/>
                  <p:cNvCxnSpPr/>
                  <p:nvPr/>
                </p:nvCxnSpPr>
                <p:spPr bwMode="auto">
                  <a:xfrm rot="16200000">
                    <a:off x="3409320" y="3839891"/>
                    <a:ext cx="107999" cy="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rnd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392" name="ZoneTexte 391"/>
                  <p:cNvSpPr txBox="1"/>
                  <p:nvPr/>
                </p:nvSpPr>
                <p:spPr>
                  <a:xfrm>
                    <a:off x="3330578" y="3820271"/>
                    <a:ext cx="28725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400" b="1" dirty="0">
                        <a:latin typeface="Calibri" pitchFamily="34" charset="0"/>
                        <a:cs typeface="Calibri" pitchFamily="34" charset="0"/>
                      </a:rPr>
                      <a:t>C</a:t>
                    </a:r>
                  </a:p>
                </p:txBody>
              </p:sp>
              <p:cxnSp>
                <p:nvCxnSpPr>
                  <p:cNvPr id="393" name="Connecteur droit 392"/>
                  <p:cNvCxnSpPr/>
                  <p:nvPr/>
                </p:nvCxnSpPr>
                <p:spPr bwMode="auto">
                  <a:xfrm>
                    <a:off x="3282173" y="3987273"/>
                    <a:ext cx="107999" cy="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rnd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394" name="Connecteur droit 393"/>
                  <p:cNvCxnSpPr/>
                  <p:nvPr/>
                </p:nvCxnSpPr>
                <p:spPr bwMode="auto">
                  <a:xfrm>
                    <a:off x="3537102" y="3987274"/>
                    <a:ext cx="107999" cy="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rnd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395" name="ZoneTexte 394"/>
                  <p:cNvSpPr txBox="1"/>
                  <p:nvPr/>
                </p:nvSpPr>
                <p:spPr>
                  <a:xfrm>
                    <a:off x="3601826" y="3820064"/>
                    <a:ext cx="29792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400" b="1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rPr>
                      <a:t>H</a:t>
                    </a:r>
                    <a:endParaRPr lang="fr-FR" sz="1400" b="1" baseline="30000" dirty="0">
                      <a:solidFill>
                        <a:schemeClr val="accent3">
                          <a:lumMod val="75000"/>
                        </a:schemeClr>
                      </a:solidFill>
                      <a:latin typeface="Calibri" pitchFamily="34" charset="0"/>
                      <a:cs typeface="Calibri" pitchFamily="34" charset="0"/>
                    </a:endParaRPr>
                  </a:p>
                </p:txBody>
              </p:sp>
              <p:cxnSp>
                <p:nvCxnSpPr>
                  <p:cNvPr id="396" name="Connecteur droit 395"/>
                  <p:cNvCxnSpPr/>
                  <p:nvPr/>
                </p:nvCxnSpPr>
                <p:spPr bwMode="auto">
                  <a:xfrm>
                    <a:off x="3679580" y="3688999"/>
                    <a:ext cx="107999" cy="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rnd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397" name="Rectangle 396"/>
                  <p:cNvSpPr/>
                  <p:nvPr/>
                </p:nvSpPr>
                <p:spPr>
                  <a:xfrm>
                    <a:off x="3333819" y="4106987"/>
                    <a:ext cx="287258" cy="307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fr-FR" sz="1400" b="1" dirty="0">
                        <a:latin typeface="Calibri" pitchFamily="34" charset="0"/>
                        <a:cs typeface="Calibri" pitchFamily="34" charset="0"/>
                      </a:rPr>
                      <a:t>C</a:t>
                    </a:r>
                  </a:p>
                </p:txBody>
              </p:sp>
              <p:cxnSp>
                <p:nvCxnSpPr>
                  <p:cNvPr id="398" name="Connecteur droit 397"/>
                  <p:cNvCxnSpPr/>
                  <p:nvPr/>
                </p:nvCxnSpPr>
                <p:spPr bwMode="auto">
                  <a:xfrm rot="16200000">
                    <a:off x="3415624" y="4128388"/>
                    <a:ext cx="107999" cy="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rnd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399" name="ZoneTexte 398"/>
                  <p:cNvSpPr txBox="1"/>
                  <p:nvPr/>
                </p:nvSpPr>
                <p:spPr>
                  <a:xfrm>
                    <a:off x="3728587" y="3523795"/>
                    <a:ext cx="28725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400" b="1" dirty="0">
                        <a:latin typeface="Calibri" pitchFamily="34" charset="0"/>
                        <a:cs typeface="Calibri" pitchFamily="34" charset="0"/>
                      </a:rPr>
                      <a:t>C</a:t>
                    </a:r>
                    <a:endParaRPr lang="fr-FR" sz="1400" b="1" baseline="30000" dirty="0">
                      <a:latin typeface="Calibri" pitchFamily="34" charset="0"/>
                      <a:cs typeface="Calibri" pitchFamily="34" charset="0"/>
                    </a:endParaRPr>
                  </a:p>
                </p:txBody>
              </p:sp>
              <p:sp>
                <p:nvSpPr>
                  <p:cNvPr id="400" name="Rectangle 399"/>
                  <p:cNvSpPr/>
                  <p:nvPr/>
                </p:nvSpPr>
                <p:spPr>
                  <a:xfrm>
                    <a:off x="3047974" y="4099453"/>
                    <a:ext cx="306081" cy="307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fr-FR" sz="1400" b="1" dirty="0">
                        <a:latin typeface="Calibri" pitchFamily="34" charset="0"/>
                        <a:cs typeface="Calibri" pitchFamily="34" charset="0"/>
                      </a:rPr>
                      <a:t>O</a:t>
                    </a:r>
                    <a:endParaRPr lang="fr-FR" sz="1400" dirty="0"/>
                  </a:p>
                </p:txBody>
              </p:sp>
              <p:cxnSp>
                <p:nvCxnSpPr>
                  <p:cNvPr id="443" name="Connecteur droit 442"/>
                  <p:cNvCxnSpPr/>
                  <p:nvPr/>
                </p:nvCxnSpPr>
                <p:spPr bwMode="auto">
                  <a:xfrm>
                    <a:off x="3282173" y="4254593"/>
                    <a:ext cx="107999" cy="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rnd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468" name="Connecteur droit 467"/>
                  <p:cNvCxnSpPr/>
                  <p:nvPr/>
                </p:nvCxnSpPr>
                <p:spPr bwMode="auto">
                  <a:xfrm rot="16200000">
                    <a:off x="3415624" y="3833748"/>
                    <a:ext cx="107999" cy="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rnd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469" name="Connecteur droit 468"/>
                  <p:cNvCxnSpPr/>
                  <p:nvPr/>
                </p:nvCxnSpPr>
                <p:spPr bwMode="auto">
                  <a:xfrm>
                    <a:off x="3283261" y="4296321"/>
                    <a:ext cx="107999" cy="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rnd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grpSp>
                <p:nvGrpSpPr>
                  <p:cNvPr id="471" name="Grouper 470"/>
                  <p:cNvGrpSpPr/>
                  <p:nvPr/>
                </p:nvGrpSpPr>
                <p:grpSpPr>
                  <a:xfrm>
                    <a:off x="3848636" y="3501266"/>
                    <a:ext cx="42336" cy="107999"/>
                    <a:chOff x="552688" y="2907788"/>
                    <a:chExt cx="42336" cy="107999"/>
                  </a:xfrm>
                </p:grpSpPr>
                <p:cxnSp>
                  <p:nvCxnSpPr>
                    <p:cNvPr id="474" name="Connecteur droit 473"/>
                    <p:cNvCxnSpPr/>
                    <p:nvPr/>
                  </p:nvCxnSpPr>
                  <p:spPr bwMode="auto">
                    <a:xfrm rot="5400000">
                      <a:off x="498689" y="2961787"/>
                      <a:ext cx="107999" cy="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28575" cap="rnd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475" name="Connecteur droit 474"/>
                    <p:cNvCxnSpPr/>
                    <p:nvPr/>
                  </p:nvCxnSpPr>
                  <p:spPr bwMode="auto">
                    <a:xfrm rot="5400000">
                      <a:off x="541025" y="2961787"/>
                      <a:ext cx="107998" cy="1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28575" cap="rnd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cxnSp>
                <p:nvCxnSpPr>
                  <p:cNvPr id="472" name="Connecteur droit 471"/>
                  <p:cNvCxnSpPr/>
                  <p:nvPr/>
                </p:nvCxnSpPr>
                <p:spPr bwMode="auto">
                  <a:xfrm>
                    <a:off x="3939988" y="3689000"/>
                    <a:ext cx="107999" cy="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8575" cap="rnd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473" name="Rectangle 472"/>
                  <p:cNvSpPr/>
                  <p:nvPr/>
                </p:nvSpPr>
                <p:spPr>
                  <a:xfrm>
                    <a:off x="3992647" y="3528751"/>
                    <a:ext cx="365692" cy="307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fr-FR" sz="1400" b="1" dirty="0">
                        <a:latin typeface="Calibri" pitchFamily="34" charset="0"/>
                        <a:cs typeface="Calibri" pitchFamily="34" charset="0"/>
                      </a:rPr>
                      <a:t>O</a:t>
                    </a:r>
                    <a:r>
                      <a:rPr lang="fr-FR" sz="1400" b="1" baseline="30000" dirty="0">
                        <a:latin typeface="Calibri" pitchFamily="34" charset="0"/>
                        <a:cs typeface="Calibri" pitchFamily="34" charset="0"/>
                      </a:rPr>
                      <a:t>−</a:t>
                    </a:r>
                    <a:endParaRPr lang="fr-FR" sz="1400" dirty="0"/>
                  </a:p>
                </p:txBody>
              </p:sp>
            </p:grpSp>
            <p:sp>
              <p:nvSpPr>
                <p:cNvPr id="381" name="Rectangle 380"/>
                <p:cNvSpPr/>
                <p:nvPr/>
              </p:nvSpPr>
              <p:spPr>
                <a:xfrm>
                  <a:off x="3723020" y="3247556"/>
                  <a:ext cx="30608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sz="1400" b="1" dirty="0">
                      <a:latin typeface="Calibri" pitchFamily="34" charset="0"/>
                      <a:cs typeface="Calibri" pitchFamily="34" charset="0"/>
                    </a:rPr>
                    <a:t>O</a:t>
                  </a:r>
                  <a:endParaRPr lang="fr-FR" sz="1400" dirty="0"/>
                </a:p>
              </p:txBody>
            </p:sp>
          </p:grpSp>
          <p:cxnSp>
            <p:nvCxnSpPr>
              <p:cNvPr id="476" name="Connecteur droit 475"/>
              <p:cNvCxnSpPr/>
              <p:nvPr/>
            </p:nvCxnSpPr>
            <p:spPr bwMode="auto">
              <a:xfrm>
                <a:off x="3398880" y="4072656"/>
                <a:ext cx="107999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77" name="Rectangle 476"/>
              <p:cNvSpPr/>
              <p:nvPr/>
            </p:nvSpPr>
            <p:spPr>
              <a:xfrm>
                <a:off x="3458542" y="3906899"/>
                <a:ext cx="36569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400" b="1" dirty="0">
                    <a:solidFill>
                      <a:srgbClr val="C00000"/>
                    </a:solidFill>
                    <a:latin typeface="Calibri" pitchFamily="34" charset="0"/>
                    <a:cs typeface="Calibri" pitchFamily="34" charset="0"/>
                  </a:rPr>
                  <a:t>O</a:t>
                </a:r>
                <a:r>
                  <a:rPr lang="fr-FR" sz="1400" b="1" baseline="30000" dirty="0">
                    <a:solidFill>
                      <a:srgbClr val="C00000"/>
                    </a:solidFill>
                    <a:latin typeface="Calibri" pitchFamily="34" charset="0"/>
                    <a:cs typeface="Calibri" pitchFamily="34" charset="0"/>
                  </a:rPr>
                  <a:t>−</a:t>
                </a:r>
                <a:endParaRPr lang="fr-FR" sz="1400" dirty="0">
                  <a:solidFill>
                    <a:srgbClr val="C00000"/>
                  </a:solidFill>
                </a:endParaRPr>
              </a:p>
            </p:txBody>
          </p:sp>
        </p:grpSp>
      </p:grpSp>
      <p:grpSp>
        <p:nvGrpSpPr>
          <p:cNvPr id="72" name="Grouper 71"/>
          <p:cNvGrpSpPr/>
          <p:nvPr/>
        </p:nvGrpSpPr>
        <p:grpSpPr>
          <a:xfrm>
            <a:off x="4837072" y="3067965"/>
            <a:ext cx="492443" cy="307777"/>
            <a:chOff x="4837072" y="3067965"/>
            <a:chExt cx="492443" cy="307777"/>
          </a:xfrm>
        </p:grpSpPr>
        <p:sp>
          <p:nvSpPr>
            <p:cNvPr id="343" name="Rectangle 342"/>
            <p:cNvSpPr/>
            <p:nvPr/>
          </p:nvSpPr>
          <p:spPr>
            <a:xfrm>
              <a:off x="5050948" y="3150408"/>
              <a:ext cx="202807" cy="16713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837072" y="3067965"/>
              <a:ext cx="49244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+ </a:t>
              </a:r>
              <a:r>
                <a:rPr lang="fr-FR" sz="1400" b="1" dirty="0">
                  <a:solidFill>
                    <a:schemeClr val="accent3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H</a:t>
              </a:r>
              <a:r>
                <a:rPr lang="fr-FR" sz="1400" b="1" baseline="30000" dirty="0">
                  <a:solidFill>
                    <a:schemeClr val="accent3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190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/>
          <p:cNvSpPr txBox="1"/>
          <p:nvPr/>
        </p:nvSpPr>
        <p:spPr>
          <a:xfrm>
            <a:off x="3336069" y="222752"/>
            <a:ext cx="124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Acetyl-CoA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408456" y="-10360"/>
            <a:ext cx="22979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II. Vue d’ensemble</a:t>
            </a:r>
          </a:p>
        </p:txBody>
      </p:sp>
      <p:sp>
        <p:nvSpPr>
          <p:cNvPr id="37" name="Arc 36"/>
          <p:cNvSpPr/>
          <p:nvPr/>
        </p:nvSpPr>
        <p:spPr>
          <a:xfrm rot="18840816">
            <a:off x="2092578" y="681227"/>
            <a:ext cx="5485545" cy="5721699"/>
          </a:xfrm>
          <a:prstGeom prst="arc">
            <a:avLst>
              <a:gd name="adj1" fmla="val 17431830"/>
              <a:gd name="adj2" fmla="val 20128117"/>
            </a:avLst>
          </a:prstGeom>
          <a:ln w="38100" cap="rnd" cmpd="sng">
            <a:solidFill>
              <a:schemeClr val="accent1">
                <a:lumMod val="75000"/>
              </a:schemeClr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Arc 50"/>
          <p:cNvSpPr/>
          <p:nvPr/>
        </p:nvSpPr>
        <p:spPr>
          <a:xfrm rot="1566501">
            <a:off x="2093342" y="833626"/>
            <a:ext cx="5485545" cy="5721699"/>
          </a:xfrm>
          <a:prstGeom prst="arc">
            <a:avLst>
              <a:gd name="adj1" fmla="val 16871750"/>
              <a:gd name="adj2" fmla="val 19275585"/>
            </a:avLst>
          </a:prstGeom>
          <a:ln w="3810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2" name="Arc 131"/>
          <p:cNvSpPr/>
          <p:nvPr/>
        </p:nvSpPr>
        <p:spPr>
          <a:xfrm rot="2251964">
            <a:off x="2580928" y="943915"/>
            <a:ext cx="5048632" cy="5553122"/>
          </a:xfrm>
          <a:prstGeom prst="arc">
            <a:avLst>
              <a:gd name="adj1" fmla="val 844504"/>
              <a:gd name="adj2" fmla="val 1923177"/>
            </a:avLst>
          </a:prstGeom>
          <a:ln w="3810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9" name="Arc 158"/>
          <p:cNvSpPr/>
          <p:nvPr/>
        </p:nvSpPr>
        <p:spPr>
          <a:xfrm rot="2251964">
            <a:off x="2203204" y="1150503"/>
            <a:ext cx="5083703" cy="5334600"/>
          </a:xfrm>
          <a:prstGeom prst="arc">
            <a:avLst>
              <a:gd name="adj1" fmla="val 2869612"/>
              <a:gd name="adj2" fmla="val 4773684"/>
            </a:avLst>
          </a:prstGeom>
          <a:ln w="38100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5" name="Arc 184"/>
          <p:cNvSpPr/>
          <p:nvPr/>
        </p:nvSpPr>
        <p:spPr>
          <a:xfrm rot="2251964">
            <a:off x="1981359" y="1409715"/>
            <a:ext cx="4969039" cy="4945225"/>
          </a:xfrm>
          <a:prstGeom prst="arc">
            <a:avLst>
              <a:gd name="adj1" fmla="val 5604863"/>
              <a:gd name="adj2" fmla="val 7208209"/>
            </a:avLst>
          </a:prstGeom>
          <a:ln w="3810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1" name="Arc 230"/>
          <p:cNvSpPr/>
          <p:nvPr/>
        </p:nvSpPr>
        <p:spPr>
          <a:xfrm rot="2251964">
            <a:off x="1792304" y="1402896"/>
            <a:ext cx="5316694" cy="4849192"/>
          </a:xfrm>
          <a:prstGeom prst="arc">
            <a:avLst>
              <a:gd name="adj1" fmla="val 7690862"/>
              <a:gd name="adj2" fmla="val 9346827"/>
            </a:avLst>
          </a:prstGeom>
          <a:ln w="3810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1" name="Arc 290"/>
          <p:cNvSpPr/>
          <p:nvPr/>
        </p:nvSpPr>
        <p:spPr>
          <a:xfrm rot="10800000">
            <a:off x="3933306" y="374714"/>
            <a:ext cx="971460" cy="378504"/>
          </a:xfrm>
          <a:prstGeom prst="arc">
            <a:avLst/>
          </a:prstGeom>
          <a:ln w="38100" cap="rnd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7" name="Rectangle 306"/>
          <p:cNvSpPr/>
          <p:nvPr/>
        </p:nvSpPr>
        <p:spPr>
          <a:xfrm>
            <a:off x="3765887" y="5767771"/>
            <a:ext cx="999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GDP + Pi</a:t>
            </a:r>
          </a:p>
        </p:txBody>
      </p:sp>
      <p:sp>
        <p:nvSpPr>
          <p:cNvPr id="308" name="Rectangle 307"/>
          <p:cNvSpPr/>
          <p:nvPr/>
        </p:nvSpPr>
        <p:spPr>
          <a:xfrm>
            <a:off x="3628925" y="5209320"/>
            <a:ext cx="568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GTP</a:t>
            </a:r>
          </a:p>
        </p:txBody>
      </p:sp>
      <p:sp>
        <p:nvSpPr>
          <p:cNvPr id="352" name="ZoneTexte 351"/>
          <p:cNvSpPr txBox="1"/>
          <p:nvPr/>
        </p:nvSpPr>
        <p:spPr>
          <a:xfrm>
            <a:off x="5763210" y="940154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Citrate</a:t>
            </a:r>
            <a:endParaRPr lang="fr-FR" sz="2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7" name="ZoneTexte 356"/>
          <p:cNvSpPr txBox="1"/>
          <p:nvPr/>
        </p:nvSpPr>
        <p:spPr>
          <a:xfrm>
            <a:off x="4697868" y="6018116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Succinyl-CoA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8" name="ZoneTexte 357"/>
          <p:cNvSpPr txBox="1"/>
          <p:nvPr/>
        </p:nvSpPr>
        <p:spPr>
          <a:xfrm>
            <a:off x="2664316" y="5767771"/>
            <a:ext cx="1101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Succinate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9" name="ZoneTexte 358"/>
          <p:cNvSpPr txBox="1"/>
          <p:nvPr/>
        </p:nvSpPr>
        <p:spPr>
          <a:xfrm>
            <a:off x="1669968" y="4462662"/>
            <a:ext cx="1108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Fumarate</a:t>
            </a:r>
          </a:p>
        </p:txBody>
      </p:sp>
      <p:sp>
        <p:nvSpPr>
          <p:cNvPr id="360" name="ZoneTexte 359"/>
          <p:cNvSpPr txBox="1"/>
          <p:nvPr/>
        </p:nvSpPr>
        <p:spPr>
          <a:xfrm>
            <a:off x="1650945" y="2846853"/>
            <a:ext cx="86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Malate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1" name="ZoneTexte 360"/>
          <p:cNvSpPr txBox="1"/>
          <p:nvPr/>
        </p:nvSpPr>
        <p:spPr>
          <a:xfrm>
            <a:off x="2491979" y="1028600"/>
            <a:ext cx="1458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Oxaloacetate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5" name="Rectangle 374"/>
          <p:cNvSpPr/>
          <p:nvPr/>
        </p:nvSpPr>
        <p:spPr>
          <a:xfrm>
            <a:off x="6458258" y="3770229"/>
            <a:ext cx="698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NAD</a:t>
            </a:r>
            <a:r>
              <a:rPr lang="fr-FR" b="1" baseline="30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294" name="Arc 293"/>
          <p:cNvSpPr/>
          <p:nvPr/>
        </p:nvSpPr>
        <p:spPr>
          <a:xfrm rot="1566501">
            <a:off x="2050922" y="833626"/>
            <a:ext cx="5485545" cy="5721699"/>
          </a:xfrm>
          <a:prstGeom prst="arc">
            <a:avLst>
              <a:gd name="adj1" fmla="val 20033009"/>
              <a:gd name="adj2" fmla="val 656694"/>
            </a:avLst>
          </a:prstGeom>
          <a:ln w="3810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5" name="ZoneTexte 294"/>
          <p:cNvSpPr txBox="1"/>
          <p:nvPr/>
        </p:nvSpPr>
        <p:spPr>
          <a:xfrm>
            <a:off x="7016576" y="3125141"/>
            <a:ext cx="1087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Isocitrate</a:t>
            </a:r>
            <a:endParaRPr lang="fr-FR" sz="2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8" name="Arc 347"/>
          <p:cNvSpPr/>
          <p:nvPr/>
        </p:nvSpPr>
        <p:spPr>
          <a:xfrm flipV="1">
            <a:off x="6479389" y="4020063"/>
            <a:ext cx="938017" cy="820796"/>
          </a:xfrm>
          <a:prstGeom prst="arc">
            <a:avLst>
              <a:gd name="adj1" fmla="val 13346964"/>
              <a:gd name="adj2" fmla="val 4137750"/>
            </a:avLst>
          </a:prstGeom>
          <a:ln w="38100" cap="rnd">
            <a:solidFill>
              <a:srgbClr val="376092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0" name="Rectangle 349"/>
          <p:cNvSpPr/>
          <p:nvPr/>
        </p:nvSpPr>
        <p:spPr>
          <a:xfrm>
            <a:off x="5968938" y="4312605"/>
            <a:ext cx="1209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NADH + H</a:t>
            </a:r>
            <a:r>
              <a:rPr lang="fr-FR" b="1" baseline="30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353" name="ZoneTexte 352"/>
          <p:cNvSpPr txBox="1"/>
          <p:nvPr/>
        </p:nvSpPr>
        <p:spPr>
          <a:xfrm>
            <a:off x="6322775" y="5292121"/>
            <a:ext cx="1710725" cy="279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320"/>
              </a:lnSpc>
            </a:pPr>
            <a:r>
              <a:rPr lang="fr-FR" b="1" dirty="0">
                <a:solidFill>
                  <a:srgbClr val="FF26C8"/>
                </a:solidFill>
                <a:latin typeface="Symbol" charset="2"/>
                <a:cs typeface="Symbol" charset="2"/>
              </a:rPr>
              <a:t>a</a:t>
            </a:r>
            <a:r>
              <a:rPr lang="fr-FR" b="1" dirty="0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cetoglutarate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0" name="Arc 379"/>
          <p:cNvSpPr/>
          <p:nvPr/>
        </p:nvSpPr>
        <p:spPr>
          <a:xfrm rot="12277271">
            <a:off x="6494188" y="5604577"/>
            <a:ext cx="938017" cy="820796"/>
          </a:xfrm>
          <a:prstGeom prst="arc">
            <a:avLst/>
          </a:prstGeom>
          <a:ln w="38100" cmpd="sng">
            <a:solidFill>
              <a:srgbClr val="FF6600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1" name="Rectangle 380"/>
          <p:cNvSpPr/>
          <p:nvPr/>
        </p:nvSpPr>
        <p:spPr>
          <a:xfrm>
            <a:off x="5891329" y="5161184"/>
            <a:ext cx="698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NAD</a:t>
            </a:r>
            <a:r>
              <a:rPr lang="fr-FR" b="1" baseline="30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382" name="Arc 381"/>
          <p:cNvSpPr/>
          <p:nvPr/>
        </p:nvSpPr>
        <p:spPr>
          <a:xfrm rot="2551061" flipV="1">
            <a:off x="5550611" y="5298713"/>
            <a:ext cx="938017" cy="668117"/>
          </a:xfrm>
          <a:prstGeom prst="arc">
            <a:avLst>
              <a:gd name="adj1" fmla="val 10408737"/>
              <a:gd name="adj2" fmla="val 4137750"/>
            </a:avLst>
          </a:prstGeom>
          <a:ln w="38100" cap="rnd">
            <a:solidFill>
              <a:srgbClr val="376092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1" name="Arc 390"/>
          <p:cNvSpPr/>
          <p:nvPr/>
        </p:nvSpPr>
        <p:spPr>
          <a:xfrm rot="6060119" flipV="1">
            <a:off x="3689840" y="5575852"/>
            <a:ext cx="938017" cy="668117"/>
          </a:xfrm>
          <a:prstGeom prst="arc">
            <a:avLst>
              <a:gd name="adj1" fmla="val 13346964"/>
              <a:gd name="adj2" fmla="val 4137750"/>
            </a:avLst>
          </a:prstGeom>
          <a:ln w="38100" cap="rnd">
            <a:solidFill>
              <a:srgbClr val="376092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2" name="Arc 391"/>
          <p:cNvSpPr/>
          <p:nvPr/>
        </p:nvSpPr>
        <p:spPr>
          <a:xfrm rot="7152456" flipV="1">
            <a:off x="2478371" y="4849903"/>
            <a:ext cx="938017" cy="668117"/>
          </a:xfrm>
          <a:prstGeom prst="arc">
            <a:avLst>
              <a:gd name="adj1" fmla="val 13346964"/>
              <a:gd name="adj2" fmla="val 4137750"/>
            </a:avLst>
          </a:prstGeom>
          <a:ln w="38100" cap="rnd">
            <a:solidFill>
              <a:srgbClr val="376092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3" name="Rectangle 392"/>
          <p:cNvSpPr/>
          <p:nvPr/>
        </p:nvSpPr>
        <p:spPr>
          <a:xfrm>
            <a:off x="2910582" y="5104001"/>
            <a:ext cx="575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D5A1FF"/>
                </a:solidFill>
                <a:latin typeface="Calibri" pitchFamily="34" charset="0"/>
                <a:cs typeface="Calibri" pitchFamily="34" charset="0"/>
              </a:rPr>
              <a:t>FAD</a:t>
            </a:r>
            <a:endParaRPr lang="fr-FR" b="1" baseline="30000" dirty="0">
              <a:solidFill>
                <a:srgbClr val="D5A1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4" name="Rectangle 393"/>
          <p:cNvSpPr/>
          <p:nvPr/>
        </p:nvSpPr>
        <p:spPr>
          <a:xfrm>
            <a:off x="2778202" y="4515236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D5A1FF"/>
                </a:solidFill>
                <a:latin typeface="Calibri" pitchFamily="34" charset="0"/>
                <a:cs typeface="Calibri" pitchFamily="34" charset="0"/>
              </a:rPr>
              <a:t>FADH</a:t>
            </a:r>
            <a:r>
              <a:rPr lang="fr-FR" b="1" baseline="-25000" dirty="0">
                <a:solidFill>
                  <a:srgbClr val="D5A1FF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395" name="Arc 394"/>
          <p:cNvSpPr/>
          <p:nvPr/>
        </p:nvSpPr>
        <p:spPr>
          <a:xfrm rot="3073185">
            <a:off x="1715899" y="1264328"/>
            <a:ext cx="5316694" cy="4849192"/>
          </a:xfrm>
          <a:prstGeom prst="arc">
            <a:avLst>
              <a:gd name="adj1" fmla="val 8904883"/>
              <a:gd name="adj2" fmla="val 11109457"/>
            </a:avLst>
          </a:prstGeom>
          <a:ln w="3810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6" name="Rectangle 395"/>
          <p:cNvSpPr/>
          <p:nvPr/>
        </p:nvSpPr>
        <p:spPr>
          <a:xfrm>
            <a:off x="2548989" y="2432576"/>
            <a:ext cx="698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NAD</a:t>
            </a:r>
            <a:r>
              <a:rPr lang="fr-FR" b="1" baseline="30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397" name="Arc 396"/>
          <p:cNvSpPr/>
          <p:nvPr/>
        </p:nvSpPr>
        <p:spPr>
          <a:xfrm rot="10227612" flipV="1">
            <a:off x="2237431" y="1818078"/>
            <a:ext cx="938017" cy="820796"/>
          </a:xfrm>
          <a:prstGeom prst="arc">
            <a:avLst>
              <a:gd name="adj1" fmla="val 13346964"/>
              <a:gd name="adj2" fmla="val 4137750"/>
            </a:avLst>
          </a:prstGeom>
          <a:ln w="38100" cap="rnd">
            <a:solidFill>
              <a:srgbClr val="376092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8" name="Rectangle 397"/>
          <p:cNvSpPr/>
          <p:nvPr/>
        </p:nvSpPr>
        <p:spPr>
          <a:xfrm>
            <a:off x="2646729" y="1838033"/>
            <a:ext cx="1209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NADH + H</a:t>
            </a:r>
            <a:r>
              <a:rPr lang="fr-FR" b="1" baseline="30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404" name="Rectangle 403"/>
          <p:cNvSpPr/>
          <p:nvPr/>
        </p:nvSpPr>
        <p:spPr>
          <a:xfrm>
            <a:off x="7841977" y="4699902"/>
            <a:ext cx="543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CO</a:t>
            </a:r>
            <a:r>
              <a:rPr lang="fr-FR" b="1" baseline="-25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408" name="Rectangle 407"/>
          <p:cNvSpPr/>
          <p:nvPr/>
        </p:nvSpPr>
        <p:spPr>
          <a:xfrm>
            <a:off x="6783652" y="6184461"/>
            <a:ext cx="543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CO</a:t>
            </a:r>
            <a:r>
              <a:rPr lang="fr-FR" b="1" baseline="-25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432" name="Arc 431"/>
          <p:cNvSpPr/>
          <p:nvPr/>
        </p:nvSpPr>
        <p:spPr>
          <a:xfrm rot="8926806" flipV="1">
            <a:off x="4038536" y="4865083"/>
            <a:ext cx="938017" cy="668117"/>
          </a:xfrm>
          <a:prstGeom prst="arc">
            <a:avLst>
              <a:gd name="adj1" fmla="val 13346964"/>
              <a:gd name="adj2" fmla="val 20257674"/>
            </a:avLst>
          </a:prstGeom>
          <a:ln w="38100" cap="rnd">
            <a:solidFill>
              <a:srgbClr val="376092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3" name="Rectangle 432"/>
          <p:cNvSpPr/>
          <p:nvPr/>
        </p:nvSpPr>
        <p:spPr>
          <a:xfrm>
            <a:off x="4568519" y="4589932"/>
            <a:ext cx="568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ATP</a:t>
            </a:r>
          </a:p>
        </p:txBody>
      </p:sp>
      <p:sp>
        <p:nvSpPr>
          <p:cNvPr id="43" name="Arc 42"/>
          <p:cNvSpPr/>
          <p:nvPr/>
        </p:nvSpPr>
        <p:spPr>
          <a:xfrm rot="10800000" flipV="1">
            <a:off x="6466650" y="3609665"/>
            <a:ext cx="1048761" cy="820796"/>
          </a:xfrm>
          <a:prstGeom prst="arc">
            <a:avLst>
              <a:gd name="adj1" fmla="val 10766462"/>
              <a:gd name="adj2" fmla="val 4137750"/>
            </a:avLst>
          </a:prstGeom>
          <a:ln w="38100" cap="rnd">
            <a:solidFill>
              <a:srgbClr val="FF6600"/>
            </a:solidFill>
            <a:head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Arc 41"/>
          <p:cNvSpPr/>
          <p:nvPr/>
        </p:nvSpPr>
        <p:spPr>
          <a:xfrm rot="10800000">
            <a:off x="7410606" y="4098414"/>
            <a:ext cx="938017" cy="820796"/>
          </a:xfrm>
          <a:prstGeom prst="arc">
            <a:avLst/>
          </a:prstGeom>
          <a:ln w="38100" cmpd="sng">
            <a:solidFill>
              <a:srgbClr val="FF6600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5286667" y="4976518"/>
            <a:ext cx="767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NADH</a:t>
            </a:r>
            <a:endParaRPr lang="fr-FR" b="1" baseline="300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62384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/>
          <p:cNvSpPr txBox="1"/>
          <p:nvPr/>
        </p:nvSpPr>
        <p:spPr>
          <a:xfrm>
            <a:off x="3336069" y="222752"/>
            <a:ext cx="124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Acetyl-CoA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408456" y="-10360"/>
            <a:ext cx="22979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II. Vue d’ensemble</a:t>
            </a:r>
          </a:p>
        </p:txBody>
      </p:sp>
      <p:sp>
        <p:nvSpPr>
          <p:cNvPr id="37" name="Arc 36"/>
          <p:cNvSpPr/>
          <p:nvPr/>
        </p:nvSpPr>
        <p:spPr>
          <a:xfrm rot="18840816">
            <a:off x="2092578" y="681227"/>
            <a:ext cx="5485545" cy="5721699"/>
          </a:xfrm>
          <a:prstGeom prst="arc">
            <a:avLst>
              <a:gd name="adj1" fmla="val 17431830"/>
              <a:gd name="adj2" fmla="val 20128117"/>
            </a:avLst>
          </a:prstGeom>
          <a:ln w="38100" cap="rnd" cmpd="sng">
            <a:solidFill>
              <a:schemeClr val="accent1">
                <a:lumMod val="75000"/>
              </a:schemeClr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Arc 50"/>
          <p:cNvSpPr/>
          <p:nvPr/>
        </p:nvSpPr>
        <p:spPr>
          <a:xfrm rot="1566501">
            <a:off x="2093342" y="833626"/>
            <a:ext cx="5485545" cy="5721699"/>
          </a:xfrm>
          <a:prstGeom prst="arc">
            <a:avLst>
              <a:gd name="adj1" fmla="val 16871750"/>
              <a:gd name="adj2" fmla="val 19275585"/>
            </a:avLst>
          </a:prstGeom>
          <a:ln w="3810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2" name="Arc 131"/>
          <p:cNvSpPr/>
          <p:nvPr/>
        </p:nvSpPr>
        <p:spPr>
          <a:xfrm rot="2251964">
            <a:off x="2580928" y="943915"/>
            <a:ext cx="5048632" cy="5553122"/>
          </a:xfrm>
          <a:prstGeom prst="arc">
            <a:avLst>
              <a:gd name="adj1" fmla="val 844504"/>
              <a:gd name="adj2" fmla="val 1923177"/>
            </a:avLst>
          </a:prstGeom>
          <a:ln w="3810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9" name="Arc 158"/>
          <p:cNvSpPr/>
          <p:nvPr/>
        </p:nvSpPr>
        <p:spPr>
          <a:xfrm rot="2251964">
            <a:off x="2203204" y="1150503"/>
            <a:ext cx="5083703" cy="5334600"/>
          </a:xfrm>
          <a:prstGeom prst="arc">
            <a:avLst>
              <a:gd name="adj1" fmla="val 2869612"/>
              <a:gd name="adj2" fmla="val 4773684"/>
            </a:avLst>
          </a:prstGeom>
          <a:ln w="38100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5" name="Arc 184"/>
          <p:cNvSpPr/>
          <p:nvPr/>
        </p:nvSpPr>
        <p:spPr>
          <a:xfrm rot="2251964">
            <a:off x="1981359" y="1409715"/>
            <a:ext cx="4969039" cy="4945225"/>
          </a:xfrm>
          <a:prstGeom prst="arc">
            <a:avLst>
              <a:gd name="adj1" fmla="val 5604863"/>
              <a:gd name="adj2" fmla="val 7208209"/>
            </a:avLst>
          </a:prstGeom>
          <a:ln w="3810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1" name="Arc 230"/>
          <p:cNvSpPr/>
          <p:nvPr/>
        </p:nvSpPr>
        <p:spPr>
          <a:xfrm rot="2251964">
            <a:off x="1792304" y="1402896"/>
            <a:ext cx="5316694" cy="4849192"/>
          </a:xfrm>
          <a:prstGeom prst="arc">
            <a:avLst>
              <a:gd name="adj1" fmla="val 7690862"/>
              <a:gd name="adj2" fmla="val 9346827"/>
            </a:avLst>
          </a:prstGeom>
          <a:ln w="3810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1" name="Arc 290"/>
          <p:cNvSpPr/>
          <p:nvPr/>
        </p:nvSpPr>
        <p:spPr>
          <a:xfrm rot="10800000">
            <a:off x="3933306" y="374714"/>
            <a:ext cx="971460" cy="378504"/>
          </a:xfrm>
          <a:prstGeom prst="arc">
            <a:avLst/>
          </a:prstGeom>
          <a:ln w="38100" cap="rnd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7" name="Rectangle 306"/>
          <p:cNvSpPr/>
          <p:nvPr/>
        </p:nvSpPr>
        <p:spPr>
          <a:xfrm>
            <a:off x="3765887" y="5767771"/>
            <a:ext cx="999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GDP + Pi</a:t>
            </a:r>
          </a:p>
        </p:txBody>
      </p:sp>
      <p:sp>
        <p:nvSpPr>
          <p:cNvPr id="308" name="Rectangle 307"/>
          <p:cNvSpPr/>
          <p:nvPr/>
        </p:nvSpPr>
        <p:spPr>
          <a:xfrm>
            <a:off x="3628925" y="5209320"/>
            <a:ext cx="568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GTP</a:t>
            </a:r>
          </a:p>
        </p:txBody>
      </p:sp>
      <p:sp>
        <p:nvSpPr>
          <p:cNvPr id="352" name="ZoneTexte 351"/>
          <p:cNvSpPr txBox="1"/>
          <p:nvPr/>
        </p:nvSpPr>
        <p:spPr>
          <a:xfrm>
            <a:off x="5763210" y="940154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Citrate</a:t>
            </a:r>
            <a:endParaRPr lang="fr-FR" sz="2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7" name="ZoneTexte 356"/>
          <p:cNvSpPr txBox="1"/>
          <p:nvPr/>
        </p:nvSpPr>
        <p:spPr>
          <a:xfrm>
            <a:off x="4697868" y="6018116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Succinyl-CoA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8" name="ZoneTexte 357"/>
          <p:cNvSpPr txBox="1"/>
          <p:nvPr/>
        </p:nvSpPr>
        <p:spPr>
          <a:xfrm>
            <a:off x="2664316" y="5767771"/>
            <a:ext cx="1101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Succinate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9" name="ZoneTexte 358"/>
          <p:cNvSpPr txBox="1"/>
          <p:nvPr/>
        </p:nvSpPr>
        <p:spPr>
          <a:xfrm>
            <a:off x="1669968" y="4462662"/>
            <a:ext cx="1108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Fumarate</a:t>
            </a:r>
          </a:p>
        </p:txBody>
      </p:sp>
      <p:sp>
        <p:nvSpPr>
          <p:cNvPr id="360" name="ZoneTexte 359"/>
          <p:cNvSpPr txBox="1"/>
          <p:nvPr/>
        </p:nvSpPr>
        <p:spPr>
          <a:xfrm>
            <a:off x="1650945" y="2846853"/>
            <a:ext cx="86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Malate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1" name="ZoneTexte 360"/>
          <p:cNvSpPr txBox="1"/>
          <p:nvPr/>
        </p:nvSpPr>
        <p:spPr>
          <a:xfrm>
            <a:off x="2491979" y="1028600"/>
            <a:ext cx="1458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Oxaloacetate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5" name="Rectangle 374"/>
          <p:cNvSpPr/>
          <p:nvPr/>
        </p:nvSpPr>
        <p:spPr>
          <a:xfrm>
            <a:off x="6458258" y="3770229"/>
            <a:ext cx="698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NAD</a:t>
            </a:r>
            <a:r>
              <a:rPr lang="fr-FR" b="1" baseline="30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grpSp>
        <p:nvGrpSpPr>
          <p:cNvPr id="5" name="Grouper 4"/>
          <p:cNvGrpSpPr/>
          <p:nvPr/>
        </p:nvGrpSpPr>
        <p:grpSpPr>
          <a:xfrm>
            <a:off x="6536403" y="775247"/>
            <a:ext cx="570000" cy="548533"/>
            <a:chOff x="5586398" y="1218954"/>
            <a:chExt cx="613828" cy="590709"/>
          </a:xfrm>
        </p:grpSpPr>
        <p:sp>
          <p:nvSpPr>
            <p:cNvPr id="3" name="Ellipse 2"/>
            <p:cNvSpPr/>
            <p:nvPr/>
          </p:nvSpPr>
          <p:spPr>
            <a:xfrm>
              <a:off x="5625474" y="12824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2" name="Rectangle 1"/>
            <p:cNvSpPr/>
            <p:nvPr/>
          </p:nvSpPr>
          <p:spPr>
            <a:xfrm>
              <a:off x="5586398" y="12189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C6</a:t>
              </a:r>
            </a:p>
          </p:txBody>
        </p:sp>
      </p:grpSp>
      <p:sp>
        <p:nvSpPr>
          <p:cNvPr id="294" name="Arc 293"/>
          <p:cNvSpPr/>
          <p:nvPr/>
        </p:nvSpPr>
        <p:spPr>
          <a:xfrm rot="1566501">
            <a:off x="2050922" y="833626"/>
            <a:ext cx="5485545" cy="5721699"/>
          </a:xfrm>
          <a:prstGeom prst="arc">
            <a:avLst>
              <a:gd name="adj1" fmla="val 20033009"/>
              <a:gd name="adj2" fmla="val 656694"/>
            </a:avLst>
          </a:prstGeom>
          <a:ln w="3810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5" name="ZoneTexte 294"/>
          <p:cNvSpPr txBox="1"/>
          <p:nvPr/>
        </p:nvSpPr>
        <p:spPr>
          <a:xfrm>
            <a:off x="7016576" y="3125141"/>
            <a:ext cx="1087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Isocitrate</a:t>
            </a:r>
            <a:endParaRPr lang="fr-FR" sz="2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8" name="Arc 347"/>
          <p:cNvSpPr/>
          <p:nvPr/>
        </p:nvSpPr>
        <p:spPr>
          <a:xfrm flipV="1">
            <a:off x="6479389" y="4020063"/>
            <a:ext cx="938017" cy="820796"/>
          </a:xfrm>
          <a:prstGeom prst="arc">
            <a:avLst>
              <a:gd name="adj1" fmla="val 13346964"/>
              <a:gd name="adj2" fmla="val 4137750"/>
            </a:avLst>
          </a:prstGeom>
          <a:ln w="38100" cap="rnd">
            <a:solidFill>
              <a:srgbClr val="376092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0" name="Rectangle 349"/>
          <p:cNvSpPr/>
          <p:nvPr/>
        </p:nvSpPr>
        <p:spPr>
          <a:xfrm>
            <a:off x="5968938" y="4312605"/>
            <a:ext cx="1209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NADH + H</a:t>
            </a:r>
            <a:r>
              <a:rPr lang="fr-FR" b="1" baseline="30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353" name="ZoneTexte 352"/>
          <p:cNvSpPr txBox="1"/>
          <p:nvPr/>
        </p:nvSpPr>
        <p:spPr>
          <a:xfrm>
            <a:off x="6322775" y="5292121"/>
            <a:ext cx="1710725" cy="279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320"/>
              </a:lnSpc>
            </a:pPr>
            <a:r>
              <a:rPr lang="fr-FR" b="1" dirty="0">
                <a:solidFill>
                  <a:srgbClr val="FF26C8"/>
                </a:solidFill>
                <a:latin typeface="Symbol" charset="2"/>
                <a:cs typeface="Symbol" charset="2"/>
              </a:rPr>
              <a:t>a</a:t>
            </a:r>
            <a:r>
              <a:rPr lang="fr-FR" b="1" dirty="0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cetoglutarate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2" name="Arc 381"/>
          <p:cNvSpPr/>
          <p:nvPr/>
        </p:nvSpPr>
        <p:spPr>
          <a:xfrm rot="2551061" flipV="1">
            <a:off x="5550611" y="5298713"/>
            <a:ext cx="938017" cy="668117"/>
          </a:xfrm>
          <a:prstGeom prst="arc">
            <a:avLst>
              <a:gd name="adj1" fmla="val 10408737"/>
              <a:gd name="adj2" fmla="val 4137750"/>
            </a:avLst>
          </a:prstGeom>
          <a:ln w="38100" cap="rnd">
            <a:solidFill>
              <a:srgbClr val="376092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1" name="Arc 390"/>
          <p:cNvSpPr/>
          <p:nvPr/>
        </p:nvSpPr>
        <p:spPr>
          <a:xfrm rot="6060119" flipV="1">
            <a:off x="3689840" y="5575852"/>
            <a:ext cx="938017" cy="668117"/>
          </a:xfrm>
          <a:prstGeom prst="arc">
            <a:avLst>
              <a:gd name="adj1" fmla="val 13346964"/>
              <a:gd name="adj2" fmla="val 4137750"/>
            </a:avLst>
          </a:prstGeom>
          <a:ln w="38100" cap="rnd">
            <a:solidFill>
              <a:srgbClr val="376092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2" name="Arc 391"/>
          <p:cNvSpPr/>
          <p:nvPr/>
        </p:nvSpPr>
        <p:spPr>
          <a:xfrm rot="7152456" flipV="1">
            <a:off x="2478371" y="4849903"/>
            <a:ext cx="938017" cy="668117"/>
          </a:xfrm>
          <a:prstGeom prst="arc">
            <a:avLst>
              <a:gd name="adj1" fmla="val 13346964"/>
              <a:gd name="adj2" fmla="val 4137750"/>
            </a:avLst>
          </a:prstGeom>
          <a:ln w="38100" cap="rnd">
            <a:solidFill>
              <a:srgbClr val="376092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3" name="Rectangle 392"/>
          <p:cNvSpPr/>
          <p:nvPr/>
        </p:nvSpPr>
        <p:spPr>
          <a:xfrm>
            <a:off x="2910582" y="5104001"/>
            <a:ext cx="575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D5A1FF"/>
                </a:solidFill>
                <a:latin typeface="Calibri" pitchFamily="34" charset="0"/>
                <a:cs typeface="Calibri" pitchFamily="34" charset="0"/>
              </a:rPr>
              <a:t>FAD</a:t>
            </a:r>
            <a:endParaRPr lang="fr-FR" b="1" baseline="30000" dirty="0">
              <a:solidFill>
                <a:srgbClr val="D5A1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4" name="Rectangle 393"/>
          <p:cNvSpPr/>
          <p:nvPr/>
        </p:nvSpPr>
        <p:spPr>
          <a:xfrm>
            <a:off x="2778202" y="4515236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D5A1FF"/>
                </a:solidFill>
                <a:latin typeface="Calibri" pitchFamily="34" charset="0"/>
                <a:cs typeface="Calibri" pitchFamily="34" charset="0"/>
              </a:rPr>
              <a:t>FADH</a:t>
            </a:r>
            <a:r>
              <a:rPr lang="fr-FR" b="1" baseline="-25000" dirty="0">
                <a:solidFill>
                  <a:srgbClr val="D5A1FF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395" name="Arc 394"/>
          <p:cNvSpPr/>
          <p:nvPr/>
        </p:nvSpPr>
        <p:spPr>
          <a:xfrm rot="3073185">
            <a:off x="1715899" y="1264328"/>
            <a:ext cx="5316694" cy="4849192"/>
          </a:xfrm>
          <a:prstGeom prst="arc">
            <a:avLst>
              <a:gd name="adj1" fmla="val 8904883"/>
              <a:gd name="adj2" fmla="val 11109457"/>
            </a:avLst>
          </a:prstGeom>
          <a:ln w="3810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6" name="Rectangle 395"/>
          <p:cNvSpPr/>
          <p:nvPr/>
        </p:nvSpPr>
        <p:spPr>
          <a:xfrm>
            <a:off x="2548989" y="2432576"/>
            <a:ext cx="698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NAD</a:t>
            </a:r>
            <a:r>
              <a:rPr lang="fr-FR" b="1" baseline="30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397" name="Arc 396"/>
          <p:cNvSpPr/>
          <p:nvPr/>
        </p:nvSpPr>
        <p:spPr>
          <a:xfrm rot="10227612" flipV="1">
            <a:off x="2237431" y="1818078"/>
            <a:ext cx="938017" cy="820796"/>
          </a:xfrm>
          <a:prstGeom prst="arc">
            <a:avLst>
              <a:gd name="adj1" fmla="val 13346964"/>
              <a:gd name="adj2" fmla="val 4137750"/>
            </a:avLst>
          </a:prstGeom>
          <a:ln w="38100" cap="rnd">
            <a:solidFill>
              <a:srgbClr val="376092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8" name="Rectangle 397"/>
          <p:cNvSpPr/>
          <p:nvPr/>
        </p:nvSpPr>
        <p:spPr>
          <a:xfrm>
            <a:off x="2646729" y="1838033"/>
            <a:ext cx="1209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NADH + H</a:t>
            </a:r>
            <a:r>
              <a:rPr lang="fr-FR" b="1" baseline="30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grpSp>
        <p:nvGrpSpPr>
          <p:cNvPr id="4" name="Grouper 3"/>
          <p:cNvGrpSpPr/>
          <p:nvPr/>
        </p:nvGrpSpPr>
        <p:grpSpPr>
          <a:xfrm>
            <a:off x="8012600" y="3032123"/>
            <a:ext cx="570000" cy="548533"/>
            <a:chOff x="5738798" y="1371354"/>
            <a:chExt cx="613828" cy="590709"/>
          </a:xfrm>
        </p:grpSpPr>
        <p:sp>
          <p:nvSpPr>
            <p:cNvPr id="399" name="Ellipse 398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400" name="Rectangle 399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C6</a:t>
              </a:r>
            </a:p>
          </p:txBody>
        </p:sp>
      </p:grpSp>
      <p:grpSp>
        <p:nvGrpSpPr>
          <p:cNvPr id="401" name="Grouper 400"/>
          <p:cNvGrpSpPr/>
          <p:nvPr/>
        </p:nvGrpSpPr>
        <p:grpSpPr>
          <a:xfrm>
            <a:off x="7942461" y="5084519"/>
            <a:ext cx="570000" cy="548533"/>
            <a:chOff x="5738798" y="1371354"/>
            <a:chExt cx="613828" cy="590709"/>
          </a:xfrm>
        </p:grpSpPr>
        <p:sp>
          <p:nvSpPr>
            <p:cNvPr id="402" name="Ellipse 401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403" name="Rectangle 402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C5</a:t>
              </a:r>
            </a:p>
          </p:txBody>
        </p:sp>
      </p:grpSp>
      <p:sp>
        <p:nvSpPr>
          <p:cNvPr id="404" name="Rectangle 403"/>
          <p:cNvSpPr/>
          <p:nvPr/>
        </p:nvSpPr>
        <p:spPr>
          <a:xfrm>
            <a:off x="7812670" y="4670595"/>
            <a:ext cx="6597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CO</a:t>
            </a:r>
            <a:r>
              <a:rPr lang="fr-FR" sz="2400" b="1" baseline="-25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406" name="Ellipse 405"/>
          <p:cNvSpPr/>
          <p:nvPr/>
        </p:nvSpPr>
        <p:spPr>
          <a:xfrm>
            <a:off x="8353817" y="4521598"/>
            <a:ext cx="489596" cy="48959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900"/>
          </a:p>
        </p:txBody>
      </p:sp>
      <p:sp>
        <p:nvSpPr>
          <p:cNvPr id="407" name="Rectangle 406"/>
          <p:cNvSpPr/>
          <p:nvPr/>
        </p:nvSpPr>
        <p:spPr>
          <a:xfrm>
            <a:off x="8317531" y="4462662"/>
            <a:ext cx="570000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900" b="1" dirty="0">
                <a:latin typeface="Calibri" pitchFamily="34" charset="0"/>
                <a:cs typeface="Calibri" pitchFamily="34" charset="0"/>
              </a:rPr>
              <a:t>C1</a:t>
            </a:r>
          </a:p>
        </p:txBody>
      </p:sp>
      <p:sp>
        <p:nvSpPr>
          <p:cNvPr id="408" name="Rectangle 407"/>
          <p:cNvSpPr/>
          <p:nvPr/>
        </p:nvSpPr>
        <p:spPr>
          <a:xfrm>
            <a:off x="6783652" y="6184461"/>
            <a:ext cx="6597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CO</a:t>
            </a:r>
            <a:r>
              <a:rPr lang="fr-FR" sz="2400" b="1" baseline="-25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grpSp>
        <p:nvGrpSpPr>
          <p:cNvPr id="412" name="Grouper 411"/>
          <p:cNvGrpSpPr/>
          <p:nvPr/>
        </p:nvGrpSpPr>
        <p:grpSpPr>
          <a:xfrm>
            <a:off x="4953376" y="5522064"/>
            <a:ext cx="570000" cy="548533"/>
            <a:chOff x="5738798" y="1371354"/>
            <a:chExt cx="613828" cy="590709"/>
          </a:xfrm>
        </p:grpSpPr>
        <p:sp>
          <p:nvSpPr>
            <p:cNvPr id="413" name="Ellipse 412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414" name="Rectangle 413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C4</a:t>
              </a:r>
            </a:p>
          </p:txBody>
        </p:sp>
      </p:grpSp>
      <p:grpSp>
        <p:nvGrpSpPr>
          <p:cNvPr id="415" name="Grouper 414"/>
          <p:cNvGrpSpPr/>
          <p:nvPr/>
        </p:nvGrpSpPr>
        <p:grpSpPr>
          <a:xfrm>
            <a:off x="2832892" y="6070597"/>
            <a:ext cx="570000" cy="548533"/>
            <a:chOff x="5738798" y="1371354"/>
            <a:chExt cx="613828" cy="590709"/>
          </a:xfrm>
        </p:grpSpPr>
        <p:sp>
          <p:nvSpPr>
            <p:cNvPr id="416" name="Ellipse 415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417" name="Rectangle 416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C4</a:t>
              </a:r>
            </a:p>
          </p:txBody>
        </p:sp>
      </p:grpSp>
      <p:grpSp>
        <p:nvGrpSpPr>
          <p:cNvPr id="418" name="Grouper 417"/>
          <p:cNvGrpSpPr/>
          <p:nvPr/>
        </p:nvGrpSpPr>
        <p:grpSpPr>
          <a:xfrm>
            <a:off x="1178546" y="4349312"/>
            <a:ext cx="570000" cy="548533"/>
            <a:chOff x="5738798" y="1371354"/>
            <a:chExt cx="613828" cy="590709"/>
          </a:xfrm>
        </p:grpSpPr>
        <p:sp>
          <p:nvSpPr>
            <p:cNvPr id="419" name="Ellipse 418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420" name="Rectangle 419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C4</a:t>
              </a:r>
            </a:p>
          </p:txBody>
        </p:sp>
      </p:grpSp>
      <p:grpSp>
        <p:nvGrpSpPr>
          <p:cNvPr id="421" name="Grouper 420"/>
          <p:cNvGrpSpPr/>
          <p:nvPr/>
        </p:nvGrpSpPr>
        <p:grpSpPr>
          <a:xfrm>
            <a:off x="1173341" y="2738318"/>
            <a:ext cx="570000" cy="548533"/>
            <a:chOff x="5738798" y="1371354"/>
            <a:chExt cx="613828" cy="590709"/>
          </a:xfrm>
        </p:grpSpPr>
        <p:sp>
          <p:nvSpPr>
            <p:cNvPr id="422" name="Ellipse 421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423" name="Rectangle 422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C4</a:t>
              </a:r>
            </a:p>
          </p:txBody>
        </p:sp>
      </p:grpSp>
      <p:grpSp>
        <p:nvGrpSpPr>
          <p:cNvPr id="424" name="Grouper 423"/>
          <p:cNvGrpSpPr/>
          <p:nvPr/>
        </p:nvGrpSpPr>
        <p:grpSpPr>
          <a:xfrm>
            <a:off x="1951951" y="943755"/>
            <a:ext cx="570000" cy="548533"/>
            <a:chOff x="5738798" y="1371354"/>
            <a:chExt cx="613828" cy="590709"/>
          </a:xfrm>
        </p:grpSpPr>
        <p:sp>
          <p:nvSpPr>
            <p:cNvPr id="425" name="Ellipse 424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426" name="Rectangle 425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C4</a:t>
              </a:r>
            </a:p>
          </p:txBody>
        </p:sp>
      </p:grpSp>
      <p:grpSp>
        <p:nvGrpSpPr>
          <p:cNvPr id="72" name="Grouper 71"/>
          <p:cNvGrpSpPr/>
          <p:nvPr/>
        </p:nvGrpSpPr>
        <p:grpSpPr>
          <a:xfrm>
            <a:off x="2817863" y="6794"/>
            <a:ext cx="570000" cy="548533"/>
            <a:chOff x="5738798" y="1371354"/>
            <a:chExt cx="613828" cy="590709"/>
          </a:xfrm>
        </p:grpSpPr>
        <p:sp>
          <p:nvSpPr>
            <p:cNvPr id="73" name="Ellipse 72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C2</a:t>
              </a:r>
            </a:p>
          </p:txBody>
        </p:sp>
      </p:grpSp>
      <p:sp>
        <p:nvSpPr>
          <p:cNvPr id="76" name="Ellipse 75"/>
          <p:cNvSpPr/>
          <p:nvPr/>
        </p:nvSpPr>
        <p:spPr>
          <a:xfrm>
            <a:off x="7388142" y="6130736"/>
            <a:ext cx="489596" cy="48959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900"/>
          </a:p>
        </p:txBody>
      </p:sp>
      <p:sp>
        <p:nvSpPr>
          <p:cNvPr id="77" name="Rectangle 76"/>
          <p:cNvSpPr/>
          <p:nvPr/>
        </p:nvSpPr>
        <p:spPr>
          <a:xfrm>
            <a:off x="7351856" y="6071800"/>
            <a:ext cx="570000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900" b="1" dirty="0">
                <a:latin typeface="Calibri" pitchFamily="34" charset="0"/>
                <a:cs typeface="Calibri" pitchFamily="34" charset="0"/>
              </a:rPr>
              <a:t>C1</a:t>
            </a:r>
          </a:p>
        </p:txBody>
      </p:sp>
      <p:sp>
        <p:nvSpPr>
          <p:cNvPr id="80" name="Arc 79"/>
          <p:cNvSpPr/>
          <p:nvPr/>
        </p:nvSpPr>
        <p:spPr>
          <a:xfrm rot="8926806" flipV="1">
            <a:off x="4038536" y="4865083"/>
            <a:ext cx="938017" cy="668117"/>
          </a:xfrm>
          <a:prstGeom prst="arc">
            <a:avLst>
              <a:gd name="adj1" fmla="val 13346964"/>
              <a:gd name="adj2" fmla="val 20257674"/>
            </a:avLst>
          </a:prstGeom>
          <a:ln w="38100" cap="rnd">
            <a:solidFill>
              <a:srgbClr val="376092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Rectangle 80"/>
          <p:cNvSpPr/>
          <p:nvPr/>
        </p:nvSpPr>
        <p:spPr>
          <a:xfrm>
            <a:off x="4568519" y="4589932"/>
            <a:ext cx="568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ATP</a:t>
            </a:r>
          </a:p>
        </p:txBody>
      </p:sp>
      <p:sp>
        <p:nvSpPr>
          <p:cNvPr id="75" name="Arc 74"/>
          <p:cNvSpPr/>
          <p:nvPr/>
        </p:nvSpPr>
        <p:spPr>
          <a:xfrm rot="10800000" flipV="1">
            <a:off x="6469640" y="3612655"/>
            <a:ext cx="1048761" cy="820796"/>
          </a:xfrm>
          <a:prstGeom prst="arc">
            <a:avLst>
              <a:gd name="adj1" fmla="val 10766462"/>
              <a:gd name="adj2" fmla="val 4137750"/>
            </a:avLst>
          </a:prstGeom>
          <a:ln w="38100" cap="rnd">
            <a:solidFill>
              <a:srgbClr val="FF6600"/>
            </a:solidFill>
            <a:head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Arc 77"/>
          <p:cNvSpPr/>
          <p:nvPr/>
        </p:nvSpPr>
        <p:spPr>
          <a:xfrm rot="10800000">
            <a:off x="7413596" y="4101404"/>
            <a:ext cx="938017" cy="820796"/>
          </a:xfrm>
          <a:prstGeom prst="arc">
            <a:avLst/>
          </a:prstGeom>
          <a:ln w="38100" cmpd="sng">
            <a:solidFill>
              <a:srgbClr val="FF6600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Arc 82"/>
          <p:cNvSpPr/>
          <p:nvPr/>
        </p:nvSpPr>
        <p:spPr>
          <a:xfrm rot="12277271">
            <a:off x="6494188" y="5604577"/>
            <a:ext cx="938017" cy="820796"/>
          </a:xfrm>
          <a:prstGeom prst="arc">
            <a:avLst/>
          </a:prstGeom>
          <a:ln w="38100" cmpd="sng">
            <a:solidFill>
              <a:srgbClr val="FF6600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Rectangle 83"/>
          <p:cNvSpPr/>
          <p:nvPr/>
        </p:nvSpPr>
        <p:spPr>
          <a:xfrm>
            <a:off x="5891329" y="5161184"/>
            <a:ext cx="698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NAD</a:t>
            </a:r>
            <a:r>
              <a:rPr lang="fr-FR" b="1" baseline="30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85" name="Rectangle 84"/>
          <p:cNvSpPr/>
          <p:nvPr/>
        </p:nvSpPr>
        <p:spPr>
          <a:xfrm>
            <a:off x="5286667" y="4976518"/>
            <a:ext cx="767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NADH</a:t>
            </a:r>
            <a:endParaRPr lang="fr-FR" b="1" baseline="300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21634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Arc 344"/>
          <p:cNvSpPr/>
          <p:nvPr/>
        </p:nvSpPr>
        <p:spPr>
          <a:xfrm rot="10800000">
            <a:off x="7410606" y="4098414"/>
            <a:ext cx="938017" cy="820796"/>
          </a:xfrm>
          <a:prstGeom prst="arc">
            <a:avLst/>
          </a:prstGeom>
          <a:ln w="38100" cmpd="sng">
            <a:solidFill>
              <a:srgbClr val="376092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3336069" y="222752"/>
            <a:ext cx="124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Acetyl-CoA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408456" y="-10360"/>
            <a:ext cx="22979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II. Vue d’ensemble</a:t>
            </a:r>
          </a:p>
        </p:txBody>
      </p:sp>
      <p:sp>
        <p:nvSpPr>
          <p:cNvPr id="37" name="Arc 36"/>
          <p:cNvSpPr/>
          <p:nvPr/>
        </p:nvSpPr>
        <p:spPr>
          <a:xfrm rot="18840816">
            <a:off x="2092578" y="681227"/>
            <a:ext cx="5485545" cy="5721699"/>
          </a:xfrm>
          <a:prstGeom prst="arc">
            <a:avLst>
              <a:gd name="adj1" fmla="val 17431830"/>
              <a:gd name="adj2" fmla="val 20128117"/>
            </a:avLst>
          </a:prstGeom>
          <a:ln w="38100" cap="rnd" cmpd="sng">
            <a:solidFill>
              <a:schemeClr val="accent1">
                <a:lumMod val="75000"/>
              </a:schemeClr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Arc 50"/>
          <p:cNvSpPr/>
          <p:nvPr/>
        </p:nvSpPr>
        <p:spPr>
          <a:xfrm rot="1566501">
            <a:off x="2093342" y="833626"/>
            <a:ext cx="5485545" cy="5721699"/>
          </a:xfrm>
          <a:prstGeom prst="arc">
            <a:avLst>
              <a:gd name="adj1" fmla="val 16871750"/>
              <a:gd name="adj2" fmla="val 19275585"/>
            </a:avLst>
          </a:prstGeom>
          <a:ln w="3810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2" name="Arc 131"/>
          <p:cNvSpPr/>
          <p:nvPr/>
        </p:nvSpPr>
        <p:spPr>
          <a:xfrm rot="2251964">
            <a:off x="2580928" y="943915"/>
            <a:ext cx="5048632" cy="5553122"/>
          </a:xfrm>
          <a:prstGeom prst="arc">
            <a:avLst>
              <a:gd name="adj1" fmla="val 844504"/>
              <a:gd name="adj2" fmla="val 1923177"/>
            </a:avLst>
          </a:prstGeom>
          <a:ln w="3810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9" name="Arc 158"/>
          <p:cNvSpPr/>
          <p:nvPr/>
        </p:nvSpPr>
        <p:spPr>
          <a:xfrm rot="2251964">
            <a:off x="2203204" y="1150503"/>
            <a:ext cx="5083703" cy="5334600"/>
          </a:xfrm>
          <a:prstGeom prst="arc">
            <a:avLst>
              <a:gd name="adj1" fmla="val 2869612"/>
              <a:gd name="adj2" fmla="val 4773684"/>
            </a:avLst>
          </a:prstGeom>
          <a:ln w="38100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5" name="Arc 184"/>
          <p:cNvSpPr/>
          <p:nvPr/>
        </p:nvSpPr>
        <p:spPr>
          <a:xfrm rot="2251964">
            <a:off x="1981359" y="1409715"/>
            <a:ext cx="4969039" cy="4945225"/>
          </a:xfrm>
          <a:prstGeom prst="arc">
            <a:avLst>
              <a:gd name="adj1" fmla="val 5604863"/>
              <a:gd name="adj2" fmla="val 7208209"/>
            </a:avLst>
          </a:prstGeom>
          <a:ln w="3810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1" name="Arc 230"/>
          <p:cNvSpPr/>
          <p:nvPr/>
        </p:nvSpPr>
        <p:spPr>
          <a:xfrm rot="2251964">
            <a:off x="1792304" y="1402896"/>
            <a:ext cx="5316694" cy="4849192"/>
          </a:xfrm>
          <a:prstGeom prst="arc">
            <a:avLst>
              <a:gd name="adj1" fmla="val 7690862"/>
              <a:gd name="adj2" fmla="val 9346827"/>
            </a:avLst>
          </a:prstGeom>
          <a:ln w="3810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1" name="Arc 290"/>
          <p:cNvSpPr/>
          <p:nvPr/>
        </p:nvSpPr>
        <p:spPr>
          <a:xfrm rot="10800000">
            <a:off x="3933306" y="374714"/>
            <a:ext cx="971460" cy="378504"/>
          </a:xfrm>
          <a:prstGeom prst="arc">
            <a:avLst/>
          </a:prstGeom>
          <a:ln w="38100" cap="rnd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7" name="Rectangle 306"/>
          <p:cNvSpPr/>
          <p:nvPr/>
        </p:nvSpPr>
        <p:spPr>
          <a:xfrm>
            <a:off x="3765887" y="5767771"/>
            <a:ext cx="999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GDP + Pi</a:t>
            </a:r>
          </a:p>
        </p:txBody>
      </p:sp>
      <p:sp>
        <p:nvSpPr>
          <p:cNvPr id="308" name="Rectangle 307"/>
          <p:cNvSpPr/>
          <p:nvPr/>
        </p:nvSpPr>
        <p:spPr>
          <a:xfrm>
            <a:off x="3628925" y="5209320"/>
            <a:ext cx="568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GTP</a:t>
            </a:r>
          </a:p>
        </p:txBody>
      </p:sp>
      <p:sp>
        <p:nvSpPr>
          <p:cNvPr id="352" name="ZoneTexte 351"/>
          <p:cNvSpPr txBox="1"/>
          <p:nvPr/>
        </p:nvSpPr>
        <p:spPr>
          <a:xfrm>
            <a:off x="5763210" y="940154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Citrate</a:t>
            </a:r>
            <a:endParaRPr lang="fr-FR" sz="2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7" name="ZoneTexte 356"/>
          <p:cNvSpPr txBox="1"/>
          <p:nvPr/>
        </p:nvSpPr>
        <p:spPr>
          <a:xfrm>
            <a:off x="4697868" y="6018116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Succinyl-CoA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8" name="ZoneTexte 357"/>
          <p:cNvSpPr txBox="1"/>
          <p:nvPr/>
        </p:nvSpPr>
        <p:spPr>
          <a:xfrm>
            <a:off x="2664316" y="5767771"/>
            <a:ext cx="1101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Succinate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9" name="ZoneTexte 358"/>
          <p:cNvSpPr txBox="1"/>
          <p:nvPr/>
        </p:nvSpPr>
        <p:spPr>
          <a:xfrm>
            <a:off x="1669968" y="4462662"/>
            <a:ext cx="1108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Fumarate</a:t>
            </a:r>
          </a:p>
        </p:txBody>
      </p:sp>
      <p:sp>
        <p:nvSpPr>
          <p:cNvPr id="360" name="ZoneTexte 359"/>
          <p:cNvSpPr txBox="1"/>
          <p:nvPr/>
        </p:nvSpPr>
        <p:spPr>
          <a:xfrm>
            <a:off x="1650945" y="2846853"/>
            <a:ext cx="86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Malate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1" name="ZoneTexte 360"/>
          <p:cNvSpPr txBox="1"/>
          <p:nvPr/>
        </p:nvSpPr>
        <p:spPr>
          <a:xfrm>
            <a:off x="2491979" y="1028600"/>
            <a:ext cx="1458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Oxaloacetate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5" name="Rectangle 374"/>
          <p:cNvSpPr/>
          <p:nvPr/>
        </p:nvSpPr>
        <p:spPr>
          <a:xfrm>
            <a:off x="6458258" y="3770229"/>
            <a:ext cx="698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NAD</a:t>
            </a:r>
            <a:r>
              <a:rPr lang="fr-FR" b="1" baseline="30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grpSp>
        <p:nvGrpSpPr>
          <p:cNvPr id="5" name="Grouper 4"/>
          <p:cNvGrpSpPr/>
          <p:nvPr/>
        </p:nvGrpSpPr>
        <p:grpSpPr>
          <a:xfrm>
            <a:off x="6536403" y="775247"/>
            <a:ext cx="570000" cy="548533"/>
            <a:chOff x="5586398" y="1218954"/>
            <a:chExt cx="613828" cy="590709"/>
          </a:xfrm>
        </p:grpSpPr>
        <p:sp>
          <p:nvSpPr>
            <p:cNvPr id="3" name="Ellipse 2"/>
            <p:cNvSpPr/>
            <p:nvPr/>
          </p:nvSpPr>
          <p:spPr>
            <a:xfrm>
              <a:off x="5625474" y="12824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2" name="Rectangle 1"/>
            <p:cNvSpPr/>
            <p:nvPr/>
          </p:nvSpPr>
          <p:spPr>
            <a:xfrm>
              <a:off x="5586398" y="12189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C6</a:t>
              </a:r>
            </a:p>
          </p:txBody>
        </p:sp>
      </p:grpSp>
      <p:sp>
        <p:nvSpPr>
          <p:cNvPr id="294" name="Arc 293"/>
          <p:cNvSpPr/>
          <p:nvPr/>
        </p:nvSpPr>
        <p:spPr>
          <a:xfrm rot="1566501">
            <a:off x="2050922" y="833626"/>
            <a:ext cx="5485545" cy="5721699"/>
          </a:xfrm>
          <a:prstGeom prst="arc">
            <a:avLst>
              <a:gd name="adj1" fmla="val 20033009"/>
              <a:gd name="adj2" fmla="val 656694"/>
            </a:avLst>
          </a:prstGeom>
          <a:ln w="3810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5" name="ZoneTexte 294"/>
          <p:cNvSpPr txBox="1"/>
          <p:nvPr/>
        </p:nvSpPr>
        <p:spPr>
          <a:xfrm>
            <a:off x="7016576" y="3125141"/>
            <a:ext cx="1087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Isocitrate</a:t>
            </a:r>
            <a:endParaRPr lang="fr-FR" sz="2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8" name="Arc 347"/>
          <p:cNvSpPr/>
          <p:nvPr/>
        </p:nvSpPr>
        <p:spPr>
          <a:xfrm flipV="1">
            <a:off x="6479389" y="4020063"/>
            <a:ext cx="938017" cy="820796"/>
          </a:xfrm>
          <a:prstGeom prst="arc">
            <a:avLst>
              <a:gd name="adj1" fmla="val 13346964"/>
              <a:gd name="adj2" fmla="val 4137750"/>
            </a:avLst>
          </a:prstGeom>
          <a:ln w="38100" cap="rnd">
            <a:solidFill>
              <a:srgbClr val="376092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0" name="Rectangle 349"/>
          <p:cNvSpPr/>
          <p:nvPr/>
        </p:nvSpPr>
        <p:spPr>
          <a:xfrm>
            <a:off x="5968938" y="4312605"/>
            <a:ext cx="1209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NADH + H</a:t>
            </a:r>
            <a:r>
              <a:rPr lang="fr-FR" b="1" baseline="30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353" name="ZoneTexte 352"/>
          <p:cNvSpPr txBox="1"/>
          <p:nvPr/>
        </p:nvSpPr>
        <p:spPr>
          <a:xfrm>
            <a:off x="6322775" y="5292121"/>
            <a:ext cx="1710725" cy="279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320"/>
              </a:lnSpc>
            </a:pPr>
            <a:r>
              <a:rPr lang="fr-FR" b="1" dirty="0">
                <a:solidFill>
                  <a:srgbClr val="FF26C8"/>
                </a:solidFill>
                <a:latin typeface="Symbol" charset="2"/>
                <a:cs typeface="Symbol" charset="2"/>
              </a:rPr>
              <a:t>a</a:t>
            </a:r>
            <a:r>
              <a:rPr lang="fr-FR" b="1" dirty="0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cetoglutarate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0" name="Arc 379"/>
          <p:cNvSpPr/>
          <p:nvPr/>
        </p:nvSpPr>
        <p:spPr>
          <a:xfrm rot="12277271">
            <a:off x="6494188" y="5604577"/>
            <a:ext cx="938017" cy="820796"/>
          </a:xfrm>
          <a:prstGeom prst="arc">
            <a:avLst/>
          </a:prstGeom>
          <a:ln w="38100" cmpd="sng">
            <a:solidFill>
              <a:srgbClr val="376092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1" name="Rectangle 380"/>
          <p:cNvSpPr/>
          <p:nvPr/>
        </p:nvSpPr>
        <p:spPr>
          <a:xfrm>
            <a:off x="5891329" y="5018552"/>
            <a:ext cx="698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NAD</a:t>
            </a:r>
            <a:r>
              <a:rPr lang="fr-FR" b="1" baseline="30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382" name="Arc 381"/>
          <p:cNvSpPr/>
          <p:nvPr/>
        </p:nvSpPr>
        <p:spPr>
          <a:xfrm rot="2551061" flipV="1">
            <a:off x="5550611" y="5298713"/>
            <a:ext cx="938017" cy="668117"/>
          </a:xfrm>
          <a:prstGeom prst="arc">
            <a:avLst>
              <a:gd name="adj1" fmla="val 10408737"/>
              <a:gd name="adj2" fmla="val 4137750"/>
            </a:avLst>
          </a:prstGeom>
          <a:ln w="38100" cap="rnd">
            <a:solidFill>
              <a:srgbClr val="376092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1" name="Arc 390"/>
          <p:cNvSpPr/>
          <p:nvPr/>
        </p:nvSpPr>
        <p:spPr>
          <a:xfrm rot="6060119" flipV="1">
            <a:off x="3689840" y="5575852"/>
            <a:ext cx="938017" cy="668117"/>
          </a:xfrm>
          <a:prstGeom prst="arc">
            <a:avLst>
              <a:gd name="adj1" fmla="val 13346964"/>
              <a:gd name="adj2" fmla="val 4137750"/>
            </a:avLst>
          </a:prstGeom>
          <a:ln w="38100" cap="rnd">
            <a:solidFill>
              <a:srgbClr val="376092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2" name="Arc 391"/>
          <p:cNvSpPr/>
          <p:nvPr/>
        </p:nvSpPr>
        <p:spPr>
          <a:xfrm rot="7152456" flipV="1">
            <a:off x="2478371" y="4849903"/>
            <a:ext cx="938017" cy="668117"/>
          </a:xfrm>
          <a:prstGeom prst="arc">
            <a:avLst>
              <a:gd name="adj1" fmla="val 13346964"/>
              <a:gd name="adj2" fmla="val 4137750"/>
            </a:avLst>
          </a:prstGeom>
          <a:ln w="38100" cap="rnd">
            <a:solidFill>
              <a:srgbClr val="376092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3" name="Rectangle 392"/>
          <p:cNvSpPr/>
          <p:nvPr/>
        </p:nvSpPr>
        <p:spPr>
          <a:xfrm>
            <a:off x="2910582" y="5104001"/>
            <a:ext cx="575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D5A1FF"/>
                </a:solidFill>
                <a:latin typeface="Calibri" pitchFamily="34" charset="0"/>
                <a:cs typeface="Calibri" pitchFamily="34" charset="0"/>
              </a:rPr>
              <a:t>FAD</a:t>
            </a:r>
            <a:endParaRPr lang="fr-FR" b="1" baseline="30000" dirty="0">
              <a:solidFill>
                <a:srgbClr val="D5A1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4" name="Rectangle 393"/>
          <p:cNvSpPr/>
          <p:nvPr/>
        </p:nvSpPr>
        <p:spPr>
          <a:xfrm>
            <a:off x="2778202" y="4515236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D5A1FF"/>
                </a:solidFill>
                <a:latin typeface="Calibri" pitchFamily="34" charset="0"/>
                <a:cs typeface="Calibri" pitchFamily="34" charset="0"/>
              </a:rPr>
              <a:t>FADH</a:t>
            </a:r>
            <a:r>
              <a:rPr lang="fr-FR" b="1" baseline="-25000" dirty="0">
                <a:solidFill>
                  <a:srgbClr val="D5A1FF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395" name="Arc 394"/>
          <p:cNvSpPr/>
          <p:nvPr/>
        </p:nvSpPr>
        <p:spPr>
          <a:xfrm rot="3073185">
            <a:off x="1715899" y="1264328"/>
            <a:ext cx="5316694" cy="4849192"/>
          </a:xfrm>
          <a:prstGeom prst="arc">
            <a:avLst>
              <a:gd name="adj1" fmla="val 8904883"/>
              <a:gd name="adj2" fmla="val 11109457"/>
            </a:avLst>
          </a:prstGeom>
          <a:ln w="3810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6" name="Rectangle 395"/>
          <p:cNvSpPr/>
          <p:nvPr/>
        </p:nvSpPr>
        <p:spPr>
          <a:xfrm>
            <a:off x="2548989" y="2432576"/>
            <a:ext cx="698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NAD</a:t>
            </a:r>
            <a:r>
              <a:rPr lang="fr-FR" b="1" baseline="30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397" name="Arc 396"/>
          <p:cNvSpPr/>
          <p:nvPr/>
        </p:nvSpPr>
        <p:spPr>
          <a:xfrm rot="10227612" flipV="1">
            <a:off x="2237431" y="1818078"/>
            <a:ext cx="938017" cy="820796"/>
          </a:xfrm>
          <a:prstGeom prst="arc">
            <a:avLst>
              <a:gd name="adj1" fmla="val 13346964"/>
              <a:gd name="adj2" fmla="val 4137750"/>
            </a:avLst>
          </a:prstGeom>
          <a:ln w="38100" cap="rnd">
            <a:solidFill>
              <a:srgbClr val="376092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8" name="Rectangle 397"/>
          <p:cNvSpPr/>
          <p:nvPr/>
        </p:nvSpPr>
        <p:spPr>
          <a:xfrm>
            <a:off x="2646729" y="1838033"/>
            <a:ext cx="1209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NADH + H</a:t>
            </a:r>
            <a:r>
              <a:rPr lang="fr-FR" b="1" baseline="30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grpSp>
        <p:nvGrpSpPr>
          <p:cNvPr id="4" name="Grouper 3"/>
          <p:cNvGrpSpPr/>
          <p:nvPr/>
        </p:nvGrpSpPr>
        <p:grpSpPr>
          <a:xfrm>
            <a:off x="8012600" y="3032123"/>
            <a:ext cx="570000" cy="548533"/>
            <a:chOff x="5738798" y="1371354"/>
            <a:chExt cx="613828" cy="590709"/>
          </a:xfrm>
        </p:grpSpPr>
        <p:sp>
          <p:nvSpPr>
            <p:cNvPr id="399" name="Ellipse 398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400" name="Rectangle 399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C6</a:t>
              </a:r>
            </a:p>
          </p:txBody>
        </p:sp>
      </p:grpSp>
      <p:grpSp>
        <p:nvGrpSpPr>
          <p:cNvPr id="401" name="Grouper 400"/>
          <p:cNvGrpSpPr/>
          <p:nvPr/>
        </p:nvGrpSpPr>
        <p:grpSpPr>
          <a:xfrm>
            <a:off x="7942461" y="5084519"/>
            <a:ext cx="570000" cy="548533"/>
            <a:chOff x="5738798" y="1371354"/>
            <a:chExt cx="613828" cy="590709"/>
          </a:xfrm>
        </p:grpSpPr>
        <p:sp>
          <p:nvSpPr>
            <p:cNvPr id="402" name="Ellipse 401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403" name="Rectangle 402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C5</a:t>
              </a:r>
            </a:p>
          </p:txBody>
        </p:sp>
      </p:grpSp>
      <p:sp>
        <p:nvSpPr>
          <p:cNvPr id="404" name="Rectangle 403"/>
          <p:cNvSpPr/>
          <p:nvPr/>
        </p:nvSpPr>
        <p:spPr>
          <a:xfrm>
            <a:off x="7812670" y="4670595"/>
            <a:ext cx="6597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CO</a:t>
            </a:r>
            <a:r>
              <a:rPr lang="fr-FR" sz="2400" b="1" baseline="-25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406" name="Ellipse 405"/>
          <p:cNvSpPr/>
          <p:nvPr/>
        </p:nvSpPr>
        <p:spPr>
          <a:xfrm>
            <a:off x="8353817" y="4521598"/>
            <a:ext cx="489596" cy="48959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900"/>
          </a:p>
        </p:txBody>
      </p:sp>
      <p:sp>
        <p:nvSpPr>
          <p:cNvPr id="407" name="Rectangle 406"/>
          <p:cNvSpPr/>
          <p:nvPr/>
        </p:nvSpPr>
        <p:spPr>
          <a:xfrm>
            <a:off x="8317531" y="4462662"/>
            <a:ext cx="570000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900" b="1" dirty="0">
                <a:latin typeface="Calibri" pitchFamily="34" charset="0"/>
                <a:cs typeface="Calibri" pitchFamily="34" charset="0"/>
              </a:rPr>
              <a:t>C1</a:t>
            </a:r>
          </a:p>
        </p:txBody>
      </p:sp>
      <p:sp>
        <p:nvSpPr>
          <p:cNvPr id="408" name="Rectangle 407"/>
          <p:cNvSpPr/>
          <p:nvPr/>
        </p:nvSpPr>
        <p:spPr>
          <a:xfrm>
            <a:off x="6783652" y="6184461"/>
            <a:ext cx="6597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CO</a:t>
            </a:r>
            <a:r>
              <a:rPr lang="fr-FR" sz="2400" b="1" baseline="-25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grpSp>
        <p:nvGrpSpPr>
          <p:cNvPr id="412" name="Grouper 411"/>
          <p:cNvGrpSpPr/>
          <p:nvPr/>
        </p:nvGrpSpPr>
        <p:grpSpPr>
          <a:xfrm>
            <a:off x="4953376" y="5522064"/>
            <a:ext cx="570000" cy="548533"/>
            <a:chOff x="5738798" y="1371354"/>
            <a:chExt cx="613828" cy="590709"/>
          </a:xfrm>
        </p:grpSpPr>
        <p:sp>
          <p:nvSpPr>
            <p:cNvPr id="413" name="Ellipse 412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414" name="Rectangle 413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C4</a:t>
              </a:r>
            </a:p>
          </p:txBody>
        </p:sp>
      </p:grpSp>
      <p:grpSp>
        <p:nvGrpSpPr>
          <p:cNvPr id="415" name="Grouper 414"/>
          <p:cNvGrpSpPr/>
          <p:nvPr/>
        </p:nvGrpSpPr>
        <p:grpSpPr>
          <a:xfrm>
            <a:off x="2832892" y="6070597"/>
            <a:ext cx="570000" cy="548533"/>
            <a:chOff x="5738798" y="1371354"/>
            <a:chExt cx="613828" cy="590709"/>
          </a:xfrm>
        </p:grpSpPr>
        <p:sp>
          <p:nvSpPr>
            <p:cNvPr id="416" name="Ellipse 415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417" name="Rectangle 416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C4</a:t>
              </a:r>
            </a:p>
          </p:txBody>
        </p:sp>
      </p:grpSp>
      <p:grpSp>
        <p:nvGrpSpPr>
          <p:cNvPr id="418" name="Grouper 417"/>
          <p:cNvGrpSpPr/>
          <p:nvPr/>
        </p:nvGrpSpPr>
        <p:grpSpPr>
          <a:xfrm>
            <a:off x="1178546" y="4349312"/>
            <a:ext cx="570000" cy="548533"/>
            <a:chOff x="5738798" y="1371354"/>
            <a:chExt cx="613828" cy="590709"/>
          </a:xfrm>
        </p:grpSpPr>
        <p:sp>
          <p:nvSpPr>
            <p:cNvPr id="419" name="Ellipse 418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420" name="Rectangle 419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C4</a:t>
              </a:r>
            </a:p>
          </p:txBody>
        </p:sp>
      </p:grpSp>
      <p:grpSp>
        <p:nvGrpSpPr>
          <p:cNvPr id="421" name="Grouper 420"/>
          <p:cNvGrpSpPr/>
          <p:nvPr/>
        </p:nvGrpSpPr>
        <p:grpSpPr>
          <a:xfrm>
            <a:off x="1173341" y="2738318"/>
            <a:ext cx="570000" cy="548533"/>
            <a:chOff x="5738798" y="1371354"/>
            <a:chExt cx="613828" cy="590709"/>
          </a:xfrm>
        </p:grpSpPr>
        <p:sp>
          <p:nvSpPr>
            <p:cNvPr id="422" name="Ellipse 421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423" name="Rectangle 422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C4</a:t>
              </a:r>
            </a:p>
          </p:txBody>
        </p:sp>
      </p:grpSp>
      <p:grpSp>
        <p:nvGrpSpPr>
          <p:cNvPr id="424" name="Grouper 423"/>
          <p:cNvGrpSpPr/>
          <p:nvPr/>
        </p:nvGrpSpPr>
        <p:grpSpPr>
          <a:xfrm>
            <a:off x="1951951" y="943755"/>
            <a:ext cx="570000" cy="548533"/>
            <a:chOff x="5738798" y="1371354"/>
            <a:chExt cx="613828" cy="590709"/>
          </a:xfrm>
        </p:grpSpPr>
        <p:sp>
          <p:nvSpPr>
            <p:cNvPr id="425" name="Ellipse 424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426" name="Rectangle 425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C4</a:t>
              </a:r>
            </a:p>
          </p:txBody>
        </p:sp>
      </p:grpSp>
      <p:sp>
        <p:nvSpPr>
          <p:cNvPr id="71" name="Rectangle 70"/>
          <p:cNvSpPr/>
          <p:nvPr/>
        </p:nvSpPr>
        <p:spPr>
          <a:xfrm>
            <a:off x="5170634" y="104967"/>
            <a:ext cx="1213844" cy="26930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ts val="1320"/>
              </a:lnSpc>
            </a:pPr>
            <a:r>
              <a:rPr lang="fr-FR" sz="1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Condensation</a:t>
            </a:r>
          </a:p>
        </p:txBody>
      </p:sp>
      <p:grpSp>
        <p:nvGrpSpPr>
          <p:cNvPr id="72" name="Grouper 71"/>
          <p:cNvGrpSpPr/>
          <p:nvPr/>
        </p:nvGrpSpPr>
        <p:grpSpPr>
          <a:xfrm>
            <a:off x="2817863" y="6794"/>
            <a:ext cx="570000" cy="548533"/>
            <a:chOff x="5738798" y="1371354"/>
            <a:chExt cx="613828" cy="590709"/>
          </a:xfrm>
        </p:grpSpPr>
        <p:sp>
          <p:nvSpPr>
            <p:cNvPr id="73" name="Ellipse 72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C2</a:t>
              </a:r>
            </a:p>
          </p:txBody>
        </p:sp>
      </p:grpSp>
      <p:sp>
        <p:nvSpPr>
          <p:cNvPr id="76" name="Ellipse 75"/>
          <p:cNvSpPr/>
          <p:nvPr/>
        </p:nvSpPr>
        <p:spPr>
          <a:xfrm>
            <a:off x="7388142" y="6130736"/>
            <a:ext cx="489596" cy="48959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900"/>
          </a:p>
        </p:txBody>
      </p:sp>
      <p:sp>
        <p:nvSpPr>
          <p:cNvPr id="77" name="Rectangle 76"/>
          <p:cNvSpPr/>
          <p:nvPr/>
        </p:nvSpPr>
        <p:spPr>
          <a:xfrm>
            <a:off x="7351856" y="6071800"/>
            <a:ext cx="570000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900" b="1" dirty="0">
                <a:latin typeface="Calibri" pitchFamily="34" charset="0"/>
                <a:cs typeface="Calibri" pitchFamily="34" charset="0"/>
              </a:rPr>
              <a:t>C1</a:t>
            </a:r>
          </a:p>
        </p:txBody>
      </p:sp>
      <p:sp>
        <p:nvSpPr>
          <p:cNvPr id="78" name="Rectangle 77"/>
          <p:cNvSpPr/>
          <p:nvPr/>
        </p:nvSpPr>
        <p:spPr>
          <a:xfrm>
            <a:off x="7259939" y="1442093"/>
            <a:ext cx="1338853" cy="60785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ts val="1320"/>
              </a:lnSpc>
            </a:pPr>
            <a:r>
              <a:rPr lang="fr-FR" sz="14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Deshydratation</a:t>
            </a:r>
            <a:endParaRPr lang="fr-FR" sz="1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ts val="1320"/>
              </a:lnSpc>
            </a:pPr>
            <a:r>
              <a:rPr lang="fr-FR" sz="1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&amp;</a:t>
            </a:r>
          </a:p>
          <a:p>
            <a:pPr algn="ctr">
              <a:lnSpc>
                <a:spcPts val="1320"/>
              </a:lnSpc>
            </a:pPr>
            <a:r>
              <a:rPr lang="fr-FR" sz="1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Hydratation</a:t>
            </a:r>
          </a:p>
        </p:txBody>
      </p:sp>
      <p:sp>
        <p:nvSpPr>
          <p:cNvPr id="79" name="Rectangle 78"/>
          <p:cNvSpPr/>
          <p:nvPr/>
        </p:nvSpPr>
        <p:spPr>
          <a:xfrm>
            <a:off x="7650376" y="3800772"/>
            <a:ext cx="1406881" cy="43858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ts val="1320"/>
              </a:lnSpc>
            </a:pPr>
            <a:r>
              <a:rPr lang="fr-FR" sz="14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Decarboxylation</a:t>
            </a:r>
            <a:endParaRPr lang="fr-FR" sz="1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ts val="1320"/>
              </a:lnSpc>
            </a:pPr>
            <a:r>
              <a:rPr lang="fr-FR" sz="1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oxydative</a:t>
            </a:r>
          </a:p>
        </p:txBody>
      </p:sp>
      <p:sp>
        <p:nvSpPr>
          <p:cNvPr id="80" name="Rectangle 79"/>
          <p:cNvSpPr/>
          <p:nvPr/>
        </p:nvSpPr>
        <p:spPr>
          <a:xfrm>
            <a:off x="6765945" y="5655762"/>
            <a:ext cx="1406881" cy="43858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ts val="1320"/>
              </a:lnSpc>
            </a:pPr>
            <a:r>
              <a:rPr lang="fr-FR" sz="14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Decarboxylation</a:t>
            </a:r>
            <a:endParaRPr lang="fr-FR" sz="1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ts val="1320"/>
              </a:lnSpc>
            </a:pPr>
            <a:r>
              <a:rPr lang="fr-FR" sz="1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oxydative</a:t>
            </a:r>
          </a:p>
        </p:txBody>
      </p:sp>
      <p:sp>
        <p:nvSpPr>
          <p:cNvPr id="81" name="Rectangle 80"/>
          <p:cNvSpPr/>
          <p:nvPr/>
        </p:nvSpPr>
        <p:spPr>
          <a:xfrm>
            <a:off x="3547419" y="6511474"/>
            <a:ext cx="1413455" cy="26930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ts val="1320"/>
              </a:lnSpc>
            </a:pPr>
            <a:r>
              <a:rPr lang="fr-FR" sz="1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Phosphorylation</a:t>
            </a:r>
          </a:p>
        </p:txBody>
      </p:sp>
      <p:sp>
        <p:nvSpPr>
          <p:cNvPr id="82" name="Rectangle 81"/>
          <p:cNvSpPr/>
          <p:nvPr/>
        </p:nvSpPr>
        <p:spPr>
          <a:xfrm>
            <a:off x="872771" y="5353824"/>
            <a:ext cx="1556348" cy="26930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ts val="1320"/>
              </a:lnSpc>
            </a:pPr>
            <a:r>
              <a:rPr lang="fr-FR" sz="14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Deshydrogenation</a:t>
            </a:r>
            <a:endParaRPr lang="fr-FR" sz="1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733206" y="3574125"/>
            <a:ext cx="1080594" cy="26930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ts val="1320"/>
              </a:lnSpc>
            </a:pPr>
            <a:r>
              <a:rPr lang="fr-FR" sz="1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Hydratation</a:t>
            </a:r>
          </a:p>
        </p:txBody>
      </p:sp>
      <p:sp>
        <p:nvSpPr>
          <p:cNvPr id="84" name="Rectangle 83"/>
          <p:cNvSpPr/>
          <p:nvPr/>
        </p:nvSpPr>
        <p:spPr>
          <a:xfrm>
            <a:off x="619552" y="1834847"/>
            <a:ext cx="1556348" cy="26930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ts val="1320"/>
              </a:lnSpc>
            </a:pPr>
            <a:r>
              <a:rPr lang="fr-FR" sz="14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Deshydrogenation</a:t>
            </a:r>
            <a:endParaRPr lang="fr-FR" sz="1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5" name="Arc 84"/>
          <p:cNvSpPr/>
          <p:nvPr/>
        </p:nvSpPr>
        <p:spPr>
          <a:xfrm rot="8926806" flipV="1">
            <a:off x="4038536" y="4865083"/>
            <a:ext cx="938017" cy="668117"/>
          </a:xfrm>
          <a:prstGeom prst="arc">
            <a:avLst>
              <a:gd name="adj1" fmla="val 13346964"/>
              <a:gd name="adj2" fmla="val 20257674"/>
            </a:avLst>
          </a:prstGeom>
          <a:ln w="38100" cap="rnd">
            <a:solidFill>
              <a:srgbClr val="376092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Rectangle 85"/>
          <p:cNvSpPr/>
          <p:nvPr/>
        </p:nvSpPr>
        <p:spPr>
          <a:xfrm>
            <a:off x="4568519" y="4589932"/>
            <a:ext cx="568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ATP</a:t>
            </a:r>
          </a:p>
        </p:txBody>
      </p:sp>
      <p:sp>
        <p:nvSpPr>
          <p:cNvPr id="88" name="Rectangle 87"/>
          <p:cNvSpPr/>
          <p:nvPr/>
        </p:nvSpPr>
        <p:spPr>
          <a:xfrm>
            <a:off x="3547414" y="4332386"/>
            <a:ext cx="1413455" cy="26930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ts val="1320"/>
              </a:lnSpc>
            </a:pPr>
            <a:r>
              <a:rPr lang="fr-FR" sz="1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Phosphorylation</a:t>
            </a:r>
          </a:p>
        </p:txBody>
      </p:sp>
      <p:sp>
        <p:nvSpPr>
          <p:cNvPr id="89" name="Rectangle 88"/>
          <p:cNvSpPr/>
          <p:nvPr/>
        </p:nvSpPr>
        <p:spPr>
          <a:xfrm>
            <a:off x="5218255" y="4956270"/>
            <a:ext cx="767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NADH </a:t>
            </a:r>
            <a:endParaRPr lang="fr-FR" b="1" baseline="300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7" name="Arc 86"/>
          <p:cNvSpPr/>
          <p:nvPr/>
        </p:nvSpPr>
        <p:spPr>
          <a:xfrm rot="10800000" flipV="1">
            <a:off x="6469640" y="3612655"/>
            <a:ext cx="1048761" cy="820796"/>
          </a:xfrm>
          <a:prstGeom prst="arc">
            <a:avLst>
              <a:gd name="adj1" fmla="val 10766462"/>
              <a:gd name="adj2" fmla="val 4137750"/>
            </a:avLst>
          </a:prstGeom>
          <a:ln w="38100" cap="rnd">
            <a:solidFill>
              <a:srgbClr val="FF6600"/>
            </a:solidFill>
            <a:head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Arc 89"/>
          <p:cNvSpPr/>
          <p:nvPr/>
        </p:nvSpPr>
        <p:spPr>
          <a:xfrm rot="10800000">
            <a:off x="7413596" y="4101404"/>
            <a:ext cx="938017" cy="820796"/>
          </a:xfrm>
          <a:prstGeom prst="arc">
            <a:avLst/>
          </a:prstGeom>
          <a:ln w="38100" cmpd="sng">
            <a:solidFill>
              <a:srgbClr val="FF6600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996734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ectangle 192"/>
          <p:cNvSpPr/>
          <p:nvPr/>
        </p:nvSpPr>
        <p:spPr>
          <a:xfrm>
            <a:off x="4042226" y="3835596"/>
            <a:ext cx="149803" cy="16713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2" name="Rectangle 191"/>
          <p:cNvSpPr/>
          <p:nvPr/>
        </p:nvSpPr>
        <p:spPr>
          <a:xfrm>
            <a:off x="4608872" y="3613542"/>
            <a:ext cx="149803" cy="16713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0" name="Rectangle 189"/>
          <p:cNvSpPr/>
          <p:nvPr/>
        </p:nvSpPr>
        <p:spPr>
          <a:xfrm>
            <a:off x="1443534" y="3498091"/>
            <a:ext cx="149803" cy="16713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3336069" y="222752"/>
            <a:ext cx="124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Acetyl-CoA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408456" y="-10360"/>
            <a:ext cx="22979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II. Vue détaillée</a:t>
            </a:r>
          </a:p>
        </p:txBody>
      </p:sp>
      <p:sp>
        <p:nvSpPr>
          <p:cNvPr id="37" name="Arc 36"/>
          <p:cNvSpPr/>
          <p:nvPr/>
        </p:nvSpPr>
        <p:spPr>
          <a:xfrm rot="18840816">
            <a:off x="2092578" y="681227"/>
            <a:ext cx="5485545" cy="5721699"/>
          </a:xfrm>
          <a:prstGeom prst="arc">
            <a:avLst>
              <a:gd name="adj1" fmla="val 17431830"/>
              <a:gd name="adj2" fmla="val 20128117"/>
            </a:avLst>
          </a:prstGeom>
          <a:ln w="38100" cap="rnd" cmpd="sng">
            <a:solidFill>
              <a:schemeClr val="accent1">
                <a:lumMod val="75000"/>
              </a:schemeClr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1" name="Arc 290"/>
          <p:cNvSpPr/>
          <p:nvPr/>
        </p:nvSpPr>
        <p:spPr>
          <a:xfrm rot="10800000">
            <a:off x="3933306" y="374714"/>
            <a:ext cx="971460" cy="378504"/>
          </a:xfrm>
          <a:prstGeom prst="arc">
            <a:avLst/>
          </a:prstGeom>
          <a:ln w="38100" cap="rnd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2" name="ZoneTexte 351"/>
          <p:cNvSpPr txBox="1"/>
          <p:nvPr/>
        </p:nvSpPr>
        <p:spPr>
          <a:xfrm>
            <a:off x="5763210" y="940154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Citrate</a:t>
            </a:r>
            <a:endParaRPr lang="fr-FR" sz="2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1" name="ZoneTexte 360"/>
          <p:cNvSpPr txBox="1"/>
          <p:nvPr/>
        </p:nvSpPr>
        <p:spPr>
          <a:xfrm>
            <a:off x="2491979" y="1028600"/>
            <a:ext cx="1458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Oxaloacetate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5" name="Grouper 4"/>
          <p:cNvGrpSpPr/>
          <p:nvPr/>
        </p:nvGrpSpPr>
        <p:grpSpPr>
          <a:xfrm>
            <a:off x="6536403" y="775247"/>
            <a:ext cx="570000" cy="548533"/>
            <a:chOff x="5586398" y="1218954"/>
            <a:chExt cx="613828" cy="590709"/>
          </a:xfrm>
        </p:grpSpPr>
        <p:sp>
          <p:nvSpPr>
            <p:cNvPr id="3" name="Ellipse 2"/>
            <p:cNvSpPr/>
            <p:nvPr/>
          </p:nvSpPr>
          <p:spPr>
            <a:xfrm>
              <a:off x="5625474" y="12824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2" name="Rectangle 1"/>
            <p:cNvSpPr/>
            <p:nvPr/>
          </p:nvSpPr>
          <p:spPr>
            <a:xfrm>
              <a:off x="5586398" y="12189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C6</a:t>
              </a:r>
            </a:p>
          </p:txBody>
        </p:sp>
      </p:grpSp>
      <p:grpSp>
        <p:nvGrpSpPr>
          <p:cNvPr id="424" name="Grouper 423"/>
          <p:cNvGrpSpPr/>
          <p:nvPr/>
        </p:nvGrpSpPr>
        <p:grpSpPr>
          <a:xfrm>
            <a:off x="1951951" y="943755"/>
            <a:ext cx="570000" cy="548533"/>
            <a:chOff x="5738798" y="1371354"/>
            <a:chExt cx="613828" cy="590709"/>
          </a:xfrm>
        </p:grpSpPr>
        <p:sp>
          <p:nvSpPr>
            <p:cNvPr id="425" name="Ellipse 424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426" name="Rectangle 425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C4</a:t>
              </a:r>
            </a:p>
          </p:txBody>
        </p:sp>
      </p:grpSp>
      <p:grpSp>
        <p:nvGrpSpPr>
          <p:cNvPr id="72" name="Grouper 71"/>
          <p:cNvGrpSpPr/>
          <p:nvPr/>
        </p:nvGrpSpPr>
        <p:grpSpPr>
          <a:xfrm>
            <a:off x="2817863" y="6794"/>
            <a:ext cx="570000" cy="548533"/>
            <a:chOff x="5738798" y="1371354"/>
            <a:chExt cx="613828" cy="590709"/>
          </a:xfrm>
        </p:grpSpPr>
        <p:sp>
          <p:nvSpPr>
            <p:cNvPr id="73" name="Ellipse 72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C2</a:t>
              </a:r>
            </a:p>
          </p:txBody>
        </p:sp>
      </p:grpSp>
      <p:sp>
        <p:nvSpPr>
          <p:cNvPr id="86" name="Rectangle 85"/>
          <p:cNvSpPr/>
          <p:nvPr/>
        </p:nvSpPr>
        <p:spPr>
          <a:xfrm>
            <a:off x="3974570" y="3747216"/>
            <a:ext cx="4193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</a:t>
            </a:r>
            <a:r>
              <a:rPr lang="fr-FR" sz="1400" b="1" dirty="0">
                <a:latin typeface="Calibri" pitchFamily="34" charset="0"/>
                <a:cs typeface="Calibri" pitchFamily="34" charset="0"/>
              </a:rPr>
              <a:t>O</a:t>
            </a:r>
            <a:endParaRPr lang="fr-FR" sz="1400" dirty="0"/>
          </a:p>
        </p:txBody>
      </p:sp>
      <p:sp>
        <p:nvSpPr>
          <p:cNvPr id="88" name="ZoneTexte 87"/>
          <p:cNvSpPr txBox="1"/>
          <p:nvPr/>
        </p:nvSpPr>
        <p:spPr>
          <a:xfrm>
            <a:off x="4747049" y="3454410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cxnSp>
        <p:nvCxnSpPr>
          <p:cNvPr id="89" name="Connecteur droit 88"/>
          <p:cNvCxnSpPr/>
          <p:nvPr/>
        </p:nvCxnSpPr>
        <p:spPr bwMode="auto">
          <a:xfrm>
            <a:off x="4688581" y="3605975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0" name="Rectangle 89"/>
          <p:cNvSpPr/>
          <p:nvPr/>
        </p:nvSpPr>
        <p:spPr>
          <a:xfrm>
            <a:off x="4370603" y="3460533"/>
            <a:ext cx="4536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CH</a:t>
            </a:r>
            <a:r>
              <a:rPr lang="fr-FR" sz="1400" b="1" baseline="-25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fr-FR" sz="14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91" name="Grouper 90"/>
          <p:cNvGrpSpPr/>
          <p:nvPr/>
        </p:nvGrpSpPr>
        <p:grpSpPr>
          <a:xfrm>
            <a:off x="4857407" y="3424038"/>
            <a:ext cx="42336" cy="107999"/>
            <a:chOff x="552688" y="2907788"/>
            <a:chExt cx="42336" cy="107999"/>
          </a:xfrm>
        </p:grpSpPr>
        <p:cxnSp>
          <p:nvCxnSpPr>
            <p:cNvPr id="104" name="Connecteur droit 103"/>
            <p:cNvCxnSpPr/>
            <p:nvPr/>
          </p:nvCxnSpPr>
          <p:spPr bwMode="auto">
            <a:xfrm rot="5400000">
              <a:off x="498689" y="2961787"/>
              <a:ext cx="107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5" name="Connecteur droit 104"/>
            <p:cNvCxnSpPr/>
            <p:nvPr/>
          </p:nvCxnSpPr>
          <p:spPr bwMode="auto">
            <a:xfrm rot="5400000">
              <a:off x="541025" y="2961787"/>
              <a:ext cx="107998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2" name="ZoneTexte 91"/>
          <p:cNvSpPr txBox="1"/>
          <p:nvPr/>
        </p:nvSpPr>
        <p:spPr>
          <a:xfrm>
            <a:off x="4732577" y="3167978"/>
            <a:ext cx="306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</a:t>
            </a:r>
          </a:p>
        </p:txBody>
      </p:sp>
      <p:sp>
        <p:nvSpPr>
          <p:cNvPr id="94" name="ZoneTexte 93"/>
          <p:cNvSpPr txBox="1"/>
          <p:nvPr/>
        </p:nvSpPr>
        <p:spPr>
          <a:xfrm>
            <a:off x="5006653" y="3454658"/>
            <a:ext cx="633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S-</a:t>
            </a:r>
            <a:r>
              <a:rPr lang="fr-FR" sz="14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CoA</a:t>
            </a:r>
            <a:endParaRPr lang="fr-FR" sz="14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5" name="Connecteur droit 94"/>
          <p:cNvCxnSpPr/>
          <p:nvPr/>
        </p:nvCxnSpPr>
        <p:spPr bwMode="auto">
          <a:xfrm rot="16200000">
            <a:off x="4454940" y="3768582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6" name="ZoneTexte 95"/>
          <p:cNvSpPr txBox="1"/>
          <p:nvPr/>
        </p:nvSpPr>
        <p:spPr>
          <a:xfrm>
            <a:off x="4376198" y="3748962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</a:t>
            </a:r>
          </a:p>
        </p:txBody>
      </p:sp>
      <p:cxnSp>
        <p:nvCxnSpPr>
          <p:cNvPr id="97" name="Connecteur droit 96"/>
          <p:cNvCxnSpPr/>
          <p:nvPr/>
        </p:nvCxnSpPr>
        <p:spPr bwMode="auto">
          <a:xfrm>
            <a:off x="4327793" y="3906195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8" name="Connecteur droit 97"/>
          <p:cNvCxnSpPr/>
          <p:nvPr/>
        </p:nvCxnSpPr>
        <p:spPr bwMode="auto">
          <a:xfrm>
            <a:off x="4582722" y="3906196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9" name="ZoneTexte 98"/>
          <p:cNvSpPr txBox="1"/>
          <p:nvPr/>
        </p:nvSpPr>
        <p:spPr>
          <a:xfrm>
            <a:off x="4647446" y="3748755"/>
            <a:ext cx="582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COO</a:t>
            </a:r>
            <a:r>
              <a:rPr lang="fr-FR" sz="1400" b="1" baseline="30000" dirty="0">
                <a:latin typeface="Calibri" pitchFamily="34" charset="0"/>
                <a:cs typeface="Calibri" pitchFamily="34" charset="0"/>
              </a:rPr>
              <a:t>−</a:t>
            </a:r>
          </a:p>
        </p:txBody>
      </p:sp>
      <p:cxnSp>
        <p:nvCxnSpPr>
          <p:cNvPr id="100" name="Connecteur droit 99"/>
          <p:cNvCxnSpPr/>
          <p:nvPr/>
        </p:nvCxnSpPr>
        <p:spPr bwMode="auto">
          <a:xfrm>
            <a:off x="4697417" y="4181120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1" name="Rectangle 100"/>
          <p:cNvSpPr/>
          <p:nvPr/>
        </p:nvSpPr>
        <p:spPr>
          <a:xfrm>
            <a:off x="4379439" y="4035678"/>
            <a:ext cx="4536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CH</a:t>
            </a:r>
            <a:r>
              <a:rPr lang="fr-FR" sz="1400" b="1" baseline="-25000" dirty="0">
                <a:latin typeface="Calibri" pitchFamily="34" charset="0"/>
                <a:cs typeface="Calibri" pitchFamily="34" charset="0"/>
              </a:rPr>
              <a:t>2</a:t>
            </a:r>
            <a:endParaRPr lang="fr-FR" sz="1400" b="1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02" name="Connecteur droit 101"/>
          <p:cNvCxnSpPr/>
          <p:nvPr/>
        </p:nvCxnSpPr>
        <p:spPr bwMode="auto">
          <a:xfrm rot="16200000">
            <a:off x="4461244" y="4057079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3" name="ZoneTexte 102"/>
          <p:cNvSpPr txBox="1"/>
          <p:nvPr/>
        </p:nvSpPr>
        <p:spPr>
          <a:xfrm>
            <a:off x="4747705" y="4032746"/>
            <a:ext cx="582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COO</a:t>
            </a:r>
            <a:r>
              <a:rPr lang="fr-FR" sz="1400" b="1" baseline="30000" dirty="0">
                <a:latin typeface="Calibri" pitchFamily="34" charset="0"/>
                <a:cs typeface="Calibri" pitchFamily="34" charset="0"/>
              </a:rPr>
              <a:t>−</a:t>
            </a:r>
          </a:p>
        </p:txBody>
      </p:sp>
      <p:sp>
        <p:nvSpPr>
          <p:cNvPr id="107" name="ZoneTexte 106"/>
          <p:cNvSpPr txBox="1"/>
          <p:nvPr/>
        </p:nvSpPr>
        <p:spPr>
          <a:xfrm>
            <a:off x="1288711" y="4043577"/>
            <a:ext cx="306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</a:t>
            </a:r>
          </a:p>
        </p:txBody>
      </p:sp>
      <p:sp>
        <p:nvSpPr>
          <p:cNvPr id="108" name="ZoneTexte 107"/>
          <p:cNvSpPr txBox="1"/>
          <p:nvPr/>
        </p:nvSpPr>
        <p:spPr>
          <a:xfrm>
            <a:off x="1564174" y="4050823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</a:t>
            </a:r>
          </a:p>
        </p:txBody>
      </p:sp>
      <p:grpSp>
        <p:nvGrpSpPr>
          <p:cNvPr id="109" name="Grouper 108"/>
          <p:cNvGrpSpPr/>
          <p:nvPr/>
        </p:nvGrpSpPr>
        <p:grpSpPr>
          <a:xfrm rot="16200000">
            <a:off x="1551267" y="4162656"/>
            <a:ext cx="42336" cy="107999"/>
            <a:chOff x="552688" y="2907788"/>
            <a:chExt cx="42336" cy="107999"/>
          </a:xfrm>
        </p:grpSpPr>
        <p:cxnSp>
          <p:nvCxnSpPr>
            <p:cNvPr id="120" name="Connecteur droit 119"/>
            <p:cNvCxnSpPr/>
            <p:nvPr/>
          </p:nvCxnSpPr>
          <p:spPr bwMode="auto">
            <a:xfrm rot="5400000">
              <a:off x="498689" y="2961787"/>
              <a:ext cx="107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1" name="Connecteur droit 120"/>
            <p:cNvCxnSpPr/>
            <p:nvPr/>
          </p:nvCxnSpPr>
          <p:spPr bwMode="auto">
            <a:xfrm rot="5400000">
              <a:off x="541025" y="2961787"/>
              <a:ext cx="107998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10" name="Connecteur droit 109"/>
          <p:cNvCxnSpPr/>
          <p:nvPr/>
        </p:nvCxnSpPr>
        <p:spPr bwMode="auto">
          <a:xfrm>
            <a:off x="1770399" y="4222411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1" name="ZoneTexte 110"/>
          <p:cNvSpPr txBox="1"/>
          <p:nvPr/>
        </p:nvSpPr>
        <p:spPr>
          <a:xfrm>
            <a:off x="1807936" y="4050823"/>
            <a:ext cx="582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COO</a:t>
            </a:r>
            <a:r>
              <a:rPr lang="fr-FR" sz="1400" b="1" baseline="30000" dirty="0">
                <a:latin typeface="Calibri" pitchFamily="34" charset="0"/>
                <a:cs typeface="Calibri" pitchFamily="34" charset="0"/>
              </a:rPr>
              <a:t>−</a:t>
            </a:r>
          </a:p>
        </p:txBody>
      </p:sp>
      <p:cxnSp>
        <p:nvCxnSpPr>
          <p:cNvPr id="112" name="Connecteur droit 111"/>
          <p:cNvCxnSpPr/>
          <p:nvPr/>
        </p:nvCxnSpPr>
        <p:spPr bwMode="auto">
          <a:xfrm rot="16200000">
            <a:off x="1641368" y="4350727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3" name="ZoneTexte 112"/>
          <p:cNvSpPr txBox="1"/>
          <p:nvPr/>
        </p:nvSpPr>
        <p:spPr>
          <a:xfrm>
            <a:off x="1562626" y="4331107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</a:t>
            </a:r>
          </a:p>
        </p:txBody>
      </p:sp>
      <p:cxnSp>
        <p:nvCxnSpPr>
          <p:cNvPr id="114" name="Connecteur droit 113"/>
          <p:cNvCxnSpPr/>
          <p:nvPr/>
        </p:nvCxnSpPr>
        <p:spPr bwMode="auto">
          <a:xfrm>
            <a:off x="1769150" y="4478572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5" name="Rectangle 114"/>
          <p:cNvSpPr/>
          <p:nvPr/>
        </p:nvSpPr>
        <p:spPr>
          <a:xfrm>
            <a:off x="1552615" y="4601632"/>
            <a:ext cx="2979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H</a:t>
            </a:r>
            <a:endParaRPr lang="fr-FR" sz="1400" dirty="0"/>
          </a:p>
        </p:txBody>
      </p:sp>
      <p:cxnSp>
        <p:nvCxnSpPr>
          <p:cNvPr id="116" name="Connecteur droit 115"/>
          <p:cNvCxnSpPr/>
          <p:nvPr/>
        </p:nvCxnSpPr>
        <p:spPr bwMode="auto">
          <a:xfrm rot="16200000">
            <a:off x="1643401" y="4634817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7" name="ZoneTexte 116"/>
          <p:cNvSpPr txBox="1"/>
          <p:nvPr/>
        </p:nvSpPr>
        <p:spPr>
          <a:xfrm>
            <a:off x="1816912" y="4316433"/>
            <a:ext cx="582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COO</a:t>
            </a:r>
            <a:r>
              <a:rPr lang="fr-FR" sz="1400" b="1" baseline="30000" dirty="0">
                <a:latin typeface="Calibri" pitchFamily="34" charset="0"/>
                <a:cs typeface="Calibri" pitchFamily="34" charset="0"/>
              </a:rPr>
              <a:t>−</a:t>
            </a:r>
          </a:p>
        </p:txBody>
      </p:sp>
      <p:cxnSp>
        <p:nvCxnSpPr>
          <p:cNvPr id="118" name="Connecteur droit 117"/>
          <p:cNvCxnSpPr/>
          <p:nvPr/>
        </p:nvCxnSpPr>
        <p:spPr bwMode="auto">
          <a:xfrm>
            <a:off x="1529652" y="4481388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9" name="Rectangle 118"/>
          <p:cNvSpPr/>
          <p:nvPr/>
        </p:nvSpPr>
        <p:spPr>
          <a:xfrm>
            <a:off x="1296838" y="4317910"/>
            <a:ext cx="2979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H</a:t>
            </a:r>
            <a:endParaRPr lang="fr-FR" sz="1400" dirty="0"/>
          </a:p>
        </p:txBody>
      </p:sp>
      <p:cxnSp>
        <p:nvCxnSpPr>
          <p:cNvPr id="134" name="Connecteur droit avec flèche 133"/>
          <p:cNvCxnSpPr/>
          <p:nvPr/>
        </p:nvCxnSpPr>
        <p:spPr>
          <a:xfrm rot="16200000">
            <a:off x="3215126" y="3435169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Connecteur droit avec flèche 134"/>
          <p:cNvCxnSpPr/>
          <p:nvPr/>
        </p:nvCxnSpPr>
        <p:spPr>
          <a:xfrm rot="16200000" flipV="1">
            <a:off x="3155011" y="3542895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6" name="Rectangle 135"/>
          <p:cNvSpPr/>
          <p:nvPr/>
        </p:nvSpPr>
        <p:spPr>
          <a:xfrm>
            <a:off x="1583850" y="3658205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fr-FR" dirty="0"/>
          </a:p>
        </p:txBody>
      </p:sp>
      <p:grpSp>
        <p:nvGrpSpPr>
          <p:cNvPr id="138" name="Grouper 137"/>
          <p:cNvGrpSpPr/>
          <p:nvPr/>
        </p:nvGrpSpPr>
        <p:grpSpPr>
          <a:xfrm>
            <a:off x="1192122" y="3041162"/>
            <a:ext cx="1278084" cy="619870"/>
            <a:chOff x="3404167" y="-19538"/>
            <a:chExt cx="1278084" cy="619870"/>
          </a:xfrm>
        </p:grpSpPr>
        <p:sp>
          <p:nvSpPr>
            <p:cNvPr id="140" name="ZoneTexte 139"/>
            <p:cNvSpPr txBox="1"/>
            <p:nvPr/>
          </p:nvSpPr>
          <p:spPr>
            <a:xfrm>
              <a:off x="3780613" y="286432"/>
              <a:ext cx="2872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C</a:t>
              </a:r>
            </a:p>
          </p:txBody>
        </p:sp>
        <p:cxnSp>
          <p:nvCxnSpPr>
            <p:cNvPr id="141" name="Connecteur droit 140"/>
            <p:cNvCxnSpPr/>
            <p:nvPr/>
          </p:nvCxnSpPr>
          <p:spPr bwMode="auto">
            <a:xfrm>
              <a:off x="3722145" y="457535"/>
              <a:ext cx="107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2" name="Rectangle 141"/>
            <p:cNvSpPr/>
            <p:nvPr/>
          </p:nvSpPr>
          <p:spPr>
            <a:xfrm>
              <a:off x="3404167" y="292555"/>
              <a:ext cx="45362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CH</a:t>
              </a:r>
              <a:r>
                <a:rPr lang="fr-FR" sz="1400" b="1" baseline="-25000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3</a:t>
              </a:r>
              <a:endParaRPr lang="fr-FR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143" name="Grouper 142"/>
            <p:cNvGrpSpPr/>
            <p:nvPr/>
          </p:nvGrpSpPr>
          <p:grpSpPr>
            <a:xfrm>
              <a:off x="3890971" y="227524"/>
              <a:ext cx="42336" cy="107999"/>
              <a:chOff x="552688" y="2907788"/>
              <a:chExt cx="42336" cy="107999"/>
            </a:xfrm>
          </p:grpSpPr>
          <p:cxnSp>
            <p:nvCxnSpPr>
              <p:cNvPr id="146" name="Connecteur droit 145"/>
              <p:cNvCxnSpPr/>
              <p:nvPr/>
            </p:nvCxnSpPr>
            <p:spPr bwMode="auto">
              <a:xfrm rot="5400000">
                <a:off x="498689" y="2961787"/>
                <a:ext cx="107999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7" name="Connecteur droit 146"/>
              <p:cNvCxnSpPr/>
              <p:nvPr/>
            </p:nvCxnSpPr>
            <p:spPr bwMode="auto">
              <a:xfrm rot="5400000">
                <a:off x="541025" y="2961787"/>
                <a:ext cx="107998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44" name="ZoneTexte 143"/>
            <p:cNvSpPr txBox="1"/>
            <p:nvPr/>
          </p:nvSpPr>
          <p:spPr>
            <a:xfrm>
              <a:off x="3763507" y="-19538"/>
              <a:ext cx="3060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O</a:t>
              </a:r>
            </a:p>
          </p:txBody>
        </p:sp>
        <p:sp>
          <p:nvSpPr>
            <p:cNvPr id="145" name="ZoneTexte 144"/>
            <p:cNvSpPr txBox="1"/>
            <p:nvPr/>
          </p:nvSpPr>
          <p:spPr>
            <a:xfrm>
              <a:off x="4010272" y="286432"/>
              <a:ext cx="6719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S−</a:t>
              </a:r>
              <a:r>
                <a:rPr lang="fr-FR" sz="1400" b="1" dirty="0" err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CoA</a:t>
              </a:r>
              <a:endPara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139" name="Rectangle 138"/>
          <p:cNvSpPr/>
          <p:nvPr/>
        </p:nvSpPr>
        <p:spPr>
          <a:xfrm>
            <a:off x="1670097" y="3352068"/>
            <a:ext cx="300082" cy="369332"/>
          </a:xfrm>
          <a:prstGeom prst="rect">
            <a:avLst/>
          </a:prstGeom>
          <a:noFill/>
          <a:ln w="28575" cmpd="sng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~</a:t>
            </a:r>
            <a:endParaRPr lang="fr-FR" b="1" dirty="0">
              <a:solidFill>
                <a:srgbClr val="C00000"/>
              </a:solidFill>
            </a:endParaRPr>
          </a:p>
        </p:txBody>
      </p:sp>
      <p:cxnSp>
        <p:nvCxnSpPr>
          <p:cNvPr id="148" name="Connecteur droit avec flèche 147"/>
          <p:cNvCxnSpPr/>
          <p:nvPr/>
        </p:nvCxnSpPr>
        <p:spPr>
          <a:xfrm rot="16200000">
            <a:off x="6034463" y="3411727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Connecteur droit avec flèche 148"/>
          <p:cNvCxnSpPr/>
          <p:nvPr/>
        </p:nvCxnSpPr>
        <p:spPr>
          <a:xfrm rot="16200000" flipV="1">
            <a:off x="5974348" y="3519453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0" name="Grouper 149"/>
          <p:cNvGrpSpPr/>
          <p:nvPr/>
        </p:nvGrpSpPr>
        <p:grpSpPr>
          <a:xfrm>
            <a:off x="6500837" y="3173843"/>
            <a:ext cx="1355270" cy="1175477"/>
            <a:chOff x="5306940" y="357989"/>
            <a:chExt cx="1355270" cy="1175477"/>
          </a:xfrm>
        </p:grpSpPr>
        <p:sp>
          <p:nvSpPr>
            <p:cNvPr id="151" name="Rectangle 150"/>
            <p:cNvSpPr/>
            <p:nvPr/>
          </p:nvSpPr>
          <p:spPr>
            <a:xfrm>
              <a:off x="5306940" y="937227"/>
              <a:ext cx="41934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H</a:t>
              </a:r>
              <a:r>
                <a:rPr lang="fr-FR" sz="1400" b="1" dirty="0">
                  <a:latin typeface="Calibri" pitchFamily="34" charset="0"/>
                  <a:cs typeface="Calibri" pitchFamily="34" charset="0"/>
                </a:rPr>
                <a:t>O</a:t>
              </a:r>
              <a:endParaRPr lang="fr-FR" sz="1400" dirty="0"/>
            </a:p>
          </p:txBody>
        </p:sp>
        <p:grpSp>
          <p:nvGrpSpPr>
            <p:cNvPr id="152" name="Grouper 151"/>
            <p:cNvGrpSpPr/>
            <p:nvPr/>
          </p:nvGrpSpPr>
          <p:grpSpPr>
            <a:xfrm>
              <a:off x="5660163" y="357989"/>
              <a:ext cx="1002047" cy="1175477"/>
              <a:chOff x="5681568" y="379391"/>
              <a:chExt cx="1002047" cy="1175477"/>
            </a:xfrm>
          </p:grpSpPr>
          <p:sp>
            <p:nvSpPr>
              <p:cNvPr id="153" name="ZoneTexte 152"/>
              <p:cNvSpPr txBox="1"/>
              <p:nvPr/>
            </p:nvSpPr>
            <p:spPr>
              <a:xfrm>
                <a:off x="6100824" y="665823"/>
                <a:ext cx="28725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>
                    <a:solidFill>
                      <a:srgbClr val="C00000"/>
                    </a:solidFill>
                    <a:latin typeface="Calibri" pitchFamily="34" charset="0"/>
                    <a:cs typeface="Calibri" pitchFamily="34" charset="0"/>
                  </a:rPr>
                  <a:t>C</a:t>
                </a:r>
              </a:p>
            </p:txBody>
          </p:sp>
          <p:cxnSp>
            <p:nvCxnSpPr>
              <p:cNvPr id="154" name="Connecteur droit 153"/>
              <p:cNvCxnSpPr/>
              <p:nvPr/>
            </p:nvCxnSpPr>
            <p:spPr bwMode="auto">
              <a:xfrm>
                <a:off x="6042356" y="817388"/>
                <a:ext cx="107999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55" name="Rectangle 154"/>
              <p:cNvSpPr/>
              <p:nvPr/>
            </p:nvSpPr>
            <p:spPr>
              <a:xfrm>
                <a:off x="5724378" y="671946"/>
                <a:ext cx="45362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400" b="1" dirty="0">
                    <a:solidFill>
                      <a:srgbClr val="C00000"/>
                    </a:solidFill>
                    <a:latin typeface="Calibri" pitchFamily="34" charset="0"/>
                    <a:cs typeface="Calibri" pitchFamily="34" charset="0"/>
                  </a:rPr>
                  <a:t>CH</a:t>
                </a:r>
                <a:r>
                  <a:rPr lang="fr-FR" sz="1400" b="1" baseline="-25000" dirty="0">
                    <a:solidFill>
                      <a:srgbClr val="C00000"/>
                    </a:solidFill>
                    <a:latin typeface="Calibri" pitchFamily="34" charset="0"/>
                    <a:cs typeface="Calibri" pitchFamily="34" charset="0"/>
                  </a:rPr>
                  <a:t>2</a:t>
                </a:r>
                <a:endParaRPr lang="fr-FR" sz="14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grpSp>
            <p:nvGrpSpPr>
              <p:cNvPr id="156" name="Grouper 155"/>
              <p:cNvGrpSpPr/>
              <p:nvPr/>
            </p:nvGrpSpPr>
            <p:grpSpPr>
              <a:xfrm>
                <a:off x="6211182" y="635451"/>
                <a:ext cx="42336" cy="107999"/>
                <a:chOff x="552688" y="2907788"/>
                <a:chExt cx="42336" cy="107999"/>
              </a:xfrm>
            </p:grpSpPr>
            <p:cxnSp>
              <p:nvCxnSpPr>
                <p:cNvPr id="170" name="Connecteur droit 169"/>
                <p:cNvCxnSpPr/>
                <p:nvPr/>
              </p:nvCxnSpPr>
              <p:spPr bwMode="auto">
                <a:xfrm rot="5400000">
                  <a:off x="498689" y="2961787"/>
                  <a:ext cx="107999" cy="1"/>
                </a:xfrm>
                <a:prstGeom prst="line">
                  <a:avLst/>
                </a:prstGeom>
                <a:solidFill>
                  <a:schemeClr val="accent1"/>
                </a:solidFill>
                <a:ln w="28575" cap="rnd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1" name="Connecteur droit 170"/>
                <p:cNvCxnSpPr/>
                <p:nvPr/>
              </p:nvCxnSpPr>
              <p:spPr bwMode="auto">
                <a:xfrm rot="5400000">
                  <a:off x="541025" y="2961787"/>
                  <a:ext cx="107998" cy="1"/>
                </a:xfrm>
                <a:prstGeom prst="line">
                  <a:avLst/>
                </a:prstGeom>
                <a:solidFill>
                  <a:schemeClr val="accent1"/>
                </a:solidFill>
                <a:ln w="28575" cap="rnd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157" name="ZoneTexte 156"/>
              <p:cNvSpPr txBox="1"/>
              <p:nvPr/>
            </p:nvSpPr>
            <p:spPr>
              <a:xfrm>
                <a:off x="6086352" y="379391"/>
                <a:ext cx="30608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>
                    <a:solidFill>
                      <a:srgbClr val="C00000"/>
                    </a:solidFill>
                    <a:latin typeface="Calibri" pitchFamily="34" charset="0"/>
                    <a:cs typeface="Calibri" pitchFamily="34" charset="0"/>
                  </a:rPr>
                  <a:t>O</a:t>
                </a:r>
              </a:p>
            </p:txBody>
          </p:sp>
          <p:cxnSp>
            <p:nvCxnSpPr>
              <p:cNvPr id="158" name="Connecteur droit 157"/>
              <p:cNvCxnSpPr/>
              <p:nvPr/>
            </p:nvCxnSpPr>
            <p:spPr bwMode="auto">
              <a:xfrm>
                <a:off x="6310864" y="817388"/>
                <a:ext cx="107999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60" name="ZoneTexte 159"/>
              <p:cNvSpPr txBox="1"/>
              <p:nvPr/>
            </p:nvSpPr>
            <p:spPr>
              <a:xfrm>
                <a:off x="6360428" y="666071"/>
                <a:ext cx="18466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fr-FR" sz="14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cxnSp>
            <p:nvCxnSpPr>
              <p:cNvPr id="161" name="Connecteur droit 160"/>
              <p:cNvCxnSpPr/>
              <p:nvPr/>
            </p:nvCxnSpPr>
            <p:spPr bwMode="auto">
              <a:xfrm rot="16200000">
                <a:off x="5808715" y="979995"/>
                <a:ext cx="107999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62" name="ZoneTexte 161"/>
              <p:cNvSpPr txBox="1"/>
              <p:nvPr/>
            </p:nvSpPr>
            <p:spPr>
              <a:xfrm>
                <a:off x="5729973" y="960375"/>
                <a:ext cx="28725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>
                    <a:latin typeface="Calibri" pitchFamily="34" charset="0"/>
                    <a:cs typeface="Calibri" pitchFamily="34" charset="0"/>
                  </a:rPr>
                  <a:t>C</a:t>
                </a:r>
              </a:p>
            </p:txBody>
          </p:sp>
          <p:cxnSp>
            <p:nvCxnSpPr>
              <p:cNvPr id="163" name="Connecteur droit 162"/>
              <p:cNvCxnSpPr/>
              <p:nvPr/>
            </p:nvCxnSpPr>
            <p:spPr bwMode="auto">
              <a:xfrm>
                <a:off x="5681568" y="1127377"/>
                <a:ext cx="107999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4" name="Connecteur droit 163"/>
              <p:cNvCxnSpPr/>
              <p:nvPr/>
            </p:nvCxnSpPr>
            <p:spPr bwMode="auto">
              <a:xfrm>
                <a:off x="5936497" y="1127378"/>
                <a:ext cx="107999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65" name="ZoneTexte 164"/>
              <p:cNvSpPr txBox="1"/>
              <p:nvPr/>
            </p:nvSpPr>
            <p:spPr>
              <a:xfrm>
                <a:off x="6001221" y="960168"/>
                <a:ext cx="58213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>
                    <a:latin typeface="Calibri" pitchFamily="34" charset="0"/>
                    <a:cs typeface="Calibri" pitchFamily="34" charset="0"/>
                  </a:rPr>
                  <a:t>COO</a:t>
                </a:r>
                <a:r>
                  <a:rPr lang="fr-FR" sz="1400" b="1" baseline="30000" dirty="0">
                    <a:latin typeface="Calibri" pitchFamily="34" charset="0"/>
                    <a:cs typeface="Calibri" pitchFamily="34" charset="0"/>
                  </a:rPr>
                  <a:t>−</a:t>
                </a:r>
              </a:p>
            </p:txBody>
          </p:sp>
          <p:cxnSp>
            <p:nvCxnSpPr>
              <p:cNvPr id="166" name="Connecteur droit 165"/>
              <p:cNvCxnSpPr/>
              <p:nvPr/>
            </p:nvCxnSpPr>
            <p:spPr bwMode="auto">
              <a:xfrm>
                <a:off x="6051192" y="1392533"/>
                <a:ext cx="107999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67" name="Rectangle 166"/>
              <p:cNvSpPr/>
              <p:nvPr/>
            </p:nvSpPr>
            <p:spPr>
              <a:xfrm>
                <a:off x="5733214" y="1247091"/>
                <a:ext cx="45362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400" b="1" dirty="0">
                    <a:latin typeface="Calibri" pitchFamily="34" charset="0"/>
                    <a:cs typeface="Calibri" pitchFamily="34" charset="0"/>
                  </a:rPr>
                  <a:t>CH</a:t>
                </a:r>
                <a:r>
                  <a:rPr lang="fr-FR" sz="1400" b="1" baseline="-25000" dirty="0">
                    <a:latin typeface="Calibri" pitchFamily="34" charset="0"/>
                    <a:cs typeface="Calibri" pitchFamily="34" charset="0"/>
                  </a:rPr>
                  <a:t>2</a:t>
                </a:r>
                <a:endParaRPr lang="fr-FR" sz="1400" b="1" dirty="0">
                  <a:latin typeface="Calibri" pitchFamily="34" charset="0"/>
                  <a:cs typeface="Calibri" pitchFamily="34" charset="0"/>
                </a:endParaRPr>
              </a:p>
            </p:txBody>
          </p:sp>
          <p:cxnSp>
            <p:nvCxnSpPr>
              <p:cNvPr id="168" name="Connecteur droit 167"/>
              <p:cNvCxnSpPr/>
              <p:nvPr/>
            </p:nvCxnSpPr>
            <p:spPr bwMode="auto">
              <a:xfrm rot="16200000">
                <a:off x="5815019" y="1268492"/>
                <a:ext cx="107999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69" name="ZoneTexte 168"/>
              <p:cNvSpPr txBox="1"/>
              <p:nvPr/>
            </p:nvSpPr>
            <p:spPr>
              <a:xfrm>
                <a:off x="6101480" y="1244159"/>
                <a:ext cx="58213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>
                    <a:latin typeface="Calibri" pitchFamily="34" charset="0"/>
                    <a:cs typeface="Calibri" pitchFamily="34" charset="0"/>
                  </a:rPr>
                  <a:t>COO</a:t>
                </a:r>
                <a:r>
                  <a:rPr lang="fr-FR" sz="1400" b="1" baseline="30000" dirty="0">
                    <a:latin typeface="Calibri" pitchFamily="34" charset="0"/>
                    <a:cs typeface="Calibri" pitchFamily="34" charset="0"/>
                  </a:rPr>
                  <a:t>−</a:t>
                </a:r>
              </a:p>
            </p:txBody>
          </p:sp>
        </p:grpSp>
      </p:grpSp>
      <p:sp>
        <p:nvSpPr>
          <p:cNvPr id="175" name="Rectangle 174"/>
          <p:cNvSpPr/>
          <p:nvPr/>
        </p:nvSpPr>
        <p:spPr>
          <a:xfrm>
            <a:off x="5393537" y="2886671"/>
            <a:ext cx="4800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H</a:t>
            </a:r>
            <a:r>
              <a:rPr lang="fr-FR" sz="1400" b="1" baseline="-2500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fr-FR" sz="1400" b="1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O</a:t>
            </a:r>
            <a:endParaRPr lang="fr-FR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1015" y="2924230"/>
            <a:ext cx="7489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31859C"/>
                </a:solidFill>
                <a:latin typeface="Calibri" pitchFamily="34" charset="0"/>
                <a:cs typeface="Calibri" pitchFamily="34" charset="0"/>
              </a:rPr>
              <a:t>H</a:t>
            </a:r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S-</a:t>
            </a:r>
            <a:r>
              <a:rPr lang="fr-FR" sz="14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CoA</a:t>
            </a:r>
            <a:endParaRPr lang="fr-FR" sz="14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25354" y="3440912"/>
            <a:ext cx="3656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31859C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fr-FR" sz="1400" b="1" baseline="30000" dirty="0">
                <a:solidFill>
                  <a:srgbClr val="31859C"/>
                </a:solidFill>
                <a:latin typeface="Calibri" pitchFamily="34" charset="0"/>
                <a:cs typeface="Calibri" pitchFamily="34" charset="0"/>
              </a:rPr>
              <a:t>−</a:t>
            </a:r>
            <a:endParaRPr lang="fr-FR" sz="1400" baseline="30000" dirty="0">
              <a:solidFill>
                <a:srgbClr val="31859C"/>
              </a:solidFill>
            </a:endParaRPr>
          </a:p>
        </p:txBody>
      </p:sp>
      <p:sp>
        <p:nvSpPr>
          <p:cNvPr id="176" name="Rectangle 175"/>
          <p:cNvSpPr/>
          <p:nvPr/>
        </p:nvSpPr>
        <p:spPr>
          <a:xfrm>
            <a:off x="7781576" y="3693329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fr-FR" dirty="0"/>
          </a:p>
        </p:txBody>
      </p:sp>
      <p:sp>
        <p:nvSpPr>
          <p:cNvPr id="177" name="Rectangle 176"/>
          <p:cNvSpPr/>
          <p:nvPr/>
        </p:nvSpPr>
        <p:spPr>
          <a:xfrm>
            <a:off x="7995647" y="3738838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31859C"/>
                </a:solidFill>
                <a:latin typeface="Calibri" pitchFamily="34" charset="0"/>
                <a:cs typeface="Calibri" pitchFamily="34" charset="0"/>
              </a:rPr>
              <a:t>H</a:t>
            </a:r>
            <a:r>
              <a:rPr lang="fr-FR" sz="1400" b="1" baseline="30000" dirty="0">
                <a:solidFill>
                  <a:srgbClr val="31859C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fr-FR" sz="1400" baseline="30000" dirty="0">
              <a:solidFill>
                <a:srgbClr val="31859C"/>
              </a:solidFill>
            </a:endParaRPr>
          </a:p>
        </p:txBody>
      </p:sp>
      <p:sp>
        <p:nvSpPr>
          <p:cNvPr id="178" name="ZoneTexte 177"/>
          <p:cNvSpPr txBox="1"/>
          <p:nvPr/>
        </p:nvSpPr>
        <p:spPr>
          <a:xfrm>
            <a:off x="1836611" y="4367820"/>
            <a:ext cx="2806936" cy="294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60"/>
              </a:lnSpc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Citrate 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synthase</a:t>
            </a:r>
            <a:endParaRPr lang="fr-FR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9" name="ZoneTexte 178"/>
          <p:cNvSpPr txBox="1"/>
          <p:nvPr/>
        </p:nvSpPr>
        <p:spPr>
          <a:xfrm>
            <a:off x="4645879" y="4361123"/>
            <a:ext cx="2806936" cy="294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60"/>
              </a:lnSpc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Citrate 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synthase</a:t>
            </a:r>
            <a:endParaRPr lang="fr-FR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0" name="ZoneTexte 179"/>
          <p:cNvSpPr txBox="1"/>
          <p:nvPr/>
        </p:nvSpPr>
        <p:spPr>
          <a:xfrm>
            <a:off x="1039886" y="4909409"/>
            <a:ext cx="1458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latin typeface="Calibri" pitchFamily="34" charset="0"/>
                <a:cs typeface="Calibri" pitchFamily="34" charset="0"/>
              </a:rPr>
              <a:t>Oxaloacétate</a:t>
            </a:r>
            <a:endParaRPr lang="fr-FR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1" name="ZoneTexte 180"/>
          <p:cNvSpPr txBox="1"/>
          <p:nvPr/>
        </p:nvSpPr>
        <p:spPr>
          <a:xfrm>
            <a:off x="1060259" y="2702550"/>
            <a:ext cx="124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Acétyl</a:t>
            </a:r>
            <a:r>
              <a:rPr lang="fr-FR" b="1" dirty="0" err="1">
                <a:latin typeface="Calibri" pitchFamily="34" charset="0"/>
                <a:cs typeface="Calibri" pitchFamily="34" charset="0"/>
              </a:rPr>
              <a:t>-CoA</a:t>
            </a:r>
            <a:endParaRPr lang="fr-FR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2" name="ZoneTexte 181"/>
          <p:cNvSpPr txBox="1"/>
          <p:nvPr/>
        </p:nvSpPr>
        <p:spPr>
          <a:xfrm>
            <a:off x="3812000" y="2761164"/>
            <a:ext cx="114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latin typeface="Calibri" pitchFamily="34" charset="0"/>
                <a:cs typeface="Calibri" pitchFamily="34" charset="0"/>
              </a:rPr>
              <a:t>Citryl-CoA</a:t>
            </a:r>
            <a:endParaRPr lang="fr-FR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3" name="ZoneTexte 182"/>
          <p:cNvSpPr txBox="1"/>
          <p:nvPr/>
        </p:nvSpPr>
        <p:spPr>
          <a:xfrm>
            <a:off x="6896033" y="4640155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libri" pitchFamily="34" charset="0"/>
                <a:cs typeface="Calibri" pitchFamily="34" charset="0"/>
              </a:rPr>
              <a:t>Citrate</a:t>
            </a:r>
          </a:p>
        </p:txBody>
      </p:sp>
      <p:sp>
        <p:nvSpPr>
          <p:cNvPr id="184" name="Rectangle 183"/>
          <p:cNvSpPr/>
          <p:nvPr/>
        </p:nvSpPr>
        <p:spPr>
          <a:xfrm>
            <a:off x="1510002" y="2129932"/>
            <a:ext cx="5480988" cy="32744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ts val="1720"/>
              </a:lnSpc>
            </a:pPr>
            <a:r>
              <a:rPr lang="fr-FR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Condensation de l’</a:t>
            </a:r>
            <a:r>
              <a:rPr lang="fr-FR" sz="20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oxaloacétate</a:t>
            </a:r>
            <a:r>
              <a:rPr lang="fr-FR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et de l’</a:t>
            </a:r>
            <a:r>
              <a:rPr lang="fr-FR" sz="20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acétyl-CoA</a:t>
            </a:r>
            <a:r>
              <a:rPr lang="fr-FR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</a:t>
            </a:r>
          </a:p>
        </p:txBody>
      </p:sp>
      <p:sp>
        <p:nvSpPr>
          <p:cNvPr id="186" name="Arc 185"/>
          <p:cNvSpPr/>
          <p:nvPr/>
        </p:nvSpPr>
        <p:spPr>
          <a:xfrm rot="16469924" flipH="1" flipV="1">
            <a:off x="5527273" y="3019206"/>
            <a:ext cx="938017" cy="668117"/>
          </a:xfrm>
          <a:prstGeom prst="arc">
            <a:avLst>
              <a:gd name="adj1" fmla="val 14804722"/>
              <a:gd name="adj2" fmla="val 6113640"/>
            </a:avLst>
          </a:prstGeom>
          <a:ln w="38100" cap="rnd">
            <a:solidFill>
              <a:schemeClr val="bg2">
                <a:lumMod val="50000"/>
              </a:schemeClr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7" name="Rectangle 186"/>
          <p:cNvSpPr/>
          <p:nvPr/>
        </p:nvSpPr>
        <p:spPr>
          <a:xfrm>
            <a:off x="4866387" y="3459115"/>
            <a:ext cx="300082" cy="369332"/>
          </a:xfrm>
          <a:prstGeom prst="rect">
            <a:avLst/>
          </a:prstGeom>
          <a:noFill/>
          <a:ln w="28575" cmpd="sng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~</a:t>
            </a:r>
            <a:endParaRPr lang="fr-F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71263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c 2"/>
          <p:cNvSpPr/>
          <p:nvPr/>
        </p:nvSpPr>
        <p:spPr>
          <a:xfrm rot="1566501">
            <a:off x="2093342" y="833626"/>
            <a:ext cx="5485545" cy="5721699"/>
          </a:xfrm>
          <a:prstGeom prst="arc">
            <a:avLst>
              <a:gd name="adj1" fmla="val 16871750"/>
              <a:gd name="adj2" fmla="val 19275585"/>
            </a:avLst>
          </a:prstGeom>
          <a:ln w="3810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5763210" y="940154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Citrate</a:t>
            </a:r>
            <a:endParaRPr lang="fr-FR" sz="2800" b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5" name="Grouper 4"/>
          <p:cNvGrpSpPr/>
          <p:nvPr/>
        </p:nvGrpSpPr>
        <p:grpSpPr>
          <a:xfrm>
            <a:off x="6536403" y="775247"/>
            <a:ext cx="570000" cy="548533"/>
            <a:chOff x="5586398" y="1218954"/>
            <a:chExt cx="613828" cy="590709"/>
          </a:xfrm>
        </p:grpSpPr>
        <p:sp>
          <p:nvSpPr>
            <p:cNvPr id="6" name="Ellipse 5"/>
            <p:cNvSpPr/>
            <p:nvPr/>
          </p:nvSpPr>
          <p:spPr>
            <a:xfrm>
              <a:off x="5625474" y="12824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586398" y="12189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C6</a:t>
              </a:r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7016576" y="3125141"/>
            <a:ext cx="1087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Isocitrate</a:t>
            </a:r>
            <a:endParaRPr lang="fr-FR" sz="2800" b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9" name="Grouper 8"/>
          <p:cNvGrpSpPr/>
          <p:nvPr/>
        </p:nvGrpSpPr>
        <p:grpSpPr>
          <a:xfrm>
            <a:off x="8012600" y="3032123"/>
            <a:ext cx="570000" cy="548533"/>
            <a:chOff x="5738798" y="1371354"/>
            <a:chExt cx="613828" cy="590709"/>
          </a:xfrm>
        </p:grpSpPr>
        <p:sp>
          <p:nvSpPr>
            <p:cNvPr id="10" name="Ellipse 9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C6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2068533" y="1878292"/>
            <a:ext cx="2726052" cy="32744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ts val="1720"/>
              </a:lnSpc>
            </a:pPr>
            <a:r>
              <a:rPr lang="fr-FR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Isomérisation du citrate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01873" y="3549958"/>
            <a:ext cx="4193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HO</a:t>
            </a:r>
            <a:endParaRPr lang="fr-FR" sz="1400" dirty="0">
              <a:solidFill>
                <a:srgbClr val="C00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274352" y="3257152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</a:t>
            </a:r>
          </a:p>
        </p:txBody>
      </p:sp>
      <p:cxnSp>
        <p:nvCxnSpPr>
          <p:cNvPr id="19" name="Connecteur droit 18"/>
          <p:cNvCxnSpPr/>
          <p:nvPr/>
        </p:nvCxnSpPr>
        <p:spPr bwMode="auto">
          <a:xfrm>
            <a:off x="1215884" y="3408717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Rectangle 19"/>
          <p:cNvSpPr/>
          <p:nvPr/>
        </p:nvSpPr>
        <p:spPr>
          <a:xfrm>
            <a:off x="897906" y="3263275"/>
            <a:ext cx="4536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fr-FR" sz="1400" b="1" dirty="0">
                <a:latin typeface="Calibri" pitchFamily="34" charset="0"/>
                <a:cs typeface="Calibri" pitchFamily="34" charset="0"/>
              </a:rPr>
              <a:t>H</a:t>
            </a:r>
            <a:r>
              <a:rPr lang="fr-FR" sz="1400" b="1" baseline="-25000" dirty="0">
                <a:latin typeface="Calibri" pitchFamily="34" charset="0"/>
                <a:cs typeface="Calibri" pitchFamily="34" charset="0"/>
              </a:rPr>
              <a:t>2</a:t>
            </a:r>
            <a:endParaRPr lang="fr-FR" sz="1400" b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1" name="Grouper 20"/>
          <p:cNvGrpSpPr/>
          <p:nvPr/>
        </p:nvGrpSpPr>
        <p:grpSpPr>
          <a:xfrm>
            <a:off x="1384710" y="3226780"/>
            <a:ext cx="42336" cy="107999"/>
            <a:chOff x="552688" y="2907788"/>
            <a:chExt cx="42336" cy="107999"/>
          </a:xfrm>
        </p:grpSpPr>
        <p:cxnSp>
          <p:nvCxnSpPr>
            <p:cNvPr id="34" name="Connecteur droit 33"/>
            <p:cNvCxnSpPr/>
            <p:nvPr/>
          </p:nvCxnSpPr>
          <p:spPr bwMode="auto">
            <a:xfrm rot="5400000">
              <a:off x="498689" y="2961787"/>
              <a:ext cx="107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Connecteur droit 34"/>
            <p:cNvCxnSpPr/>
            <p:nvPr/>
          </p:nvCxnSpPr>
          <p:spPr bwMode="auto">
            <a:xfrm rot="5400000">
              <a:off x="541025" y="2961787"/>
              <a:ext cx="107998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2" name="ZoneTexte 21"/>
          <p:cNvSpPr txBox="1"/>
          <p:nvPr/>
        </p:nvSpPr>
        <p:spPr>
          <a:xfrm>
            <a:off x="1259880" y="2970720"/>
            <a:ext cx="306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O</a:t>
            </a:r>
          </a:p>
        </p:txBody>
      </p:sp>
      <p:cxnSp>
        <p:nvCxnSpPr>
          <p:cNvPr id="23" name="Connecteur droit 22"/>
          <p:cNvCxnSpPr/>
          <p:nvPr/>
        </p:nvCxnSpPr>
        <p:spPr bwMode="auto">
          <a:xfrm>
            <a:off x="1484392" y="3408717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ZoneTexte 23"/>
          <p:cNvSpPr txBox="1"/>
          <p:nvPr/>
        </p:nvSpPr>
        <p:spPr>
          <a:xfrm>
            <a:off x="1533956" y="3257400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14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5" name="Connecteur droit 24"/>
          <p:cNvCxnSpPr/>
          <p:nvPr/>
        </p:nvCxnSpPr>
        <p:spPr bwMode="auto">
          <a:xfrm rot="16200000">
            <a:off x="982243" y="3571324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ZoneTexte 25"/>
          <p:cNvSpPr txBox="1"/>
          <p:nvPr/>
        </p:nvSpPr>
        <p:spPr>
          <a:xfrm>
            <a:off x="903501" y="3551704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</a:t>
            </a:r>
          </a:p>
        </p:txBody>
      </p:sp>
      <p:cxnSp>
        <p:nvCxnSpPr>
          <p:cNvPr id="27" name="Connecteur droit 26"/>
          <p:cNvCxnSpPr/>
          <p:nvPr/>
        </p:nvCxnSpPr>
        <p:spPr bwMode="auto">
          <a:xfrm>
            <a:off x="855096" y="3718706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Connecteur droit 27"/>
          <p:cNvCxnSpPr/>
          <p:nvPr/>
        </p:nvCxnSpPr>
        <p:spPr bwMode="auto">
          <a:xfrm>
            <a:off x="1110025" y="3718707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ZoneTexte 28"/>
          <p:cNvSpPr txBox="1"/>
          <p:nvPr/>
        </p:nvSpPr>
        <p:spPr>
          <a:xfrm>
            <a:off x="1174749" y="3551497"/>
            <a:ext cx="582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COO</a:t>
            </a:r>
            <a:r>
              <a:rPr lang="fr-FR" sz="1400" b="1" baseline="30000" dirty="0">
                <a:latin typeface="Calibri" pitchFamily="34" charset="0"/>
                <a:cs typeface="Calibri" pitchFamily="34" charset="0"/>
              </a:rPr>
              <a:t>−</a:t>
            </a:r>
          </a:p>
        </p:txBody>
      </p:sp>
      <p:cxnSp>
        <p:nvCxnSpPr>
          <p:cNvPr id="30" name="Connecteur droit 29"/>
          <p:cNvCxnSpPr/>
          <p:nvPr/>
        </p:nvCxnSpPr>
        <p:spPr bwMode="auto">
          <a:xfrm>
            <a:off x="1224720" y="3983862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Rectangle 30"/>
          <p:cNvSpPr/>
          <p:nvPr/>
        </p:nvSpPr>
        <p:spPr>
          <a:xfrm>
            <a:off x="906742" y="3838420"/>
            <a:ext cx="4536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</a:t>
            </a:r>
            <a:r>
              <a:rPr lang="fr-FR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</a:t>
            </a:r>
            <a:r>
              <a:rPr lang="fr-FR" sz="1400" b="1" baseline="-25000" dirty="0">
                <a:latin typeface="Calibri" pitchFamily="34" charset="0"/>
                <a:cs typeface="Calibri" pitchFamily="34" charset="0"/>
              </a:rPr>
              <a:t>2</a:t>
            </a:r>
            <a:endParaRPr lang="fr-FR" sz="1400" b="1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2" name="Connecteur droit 31"/>
          <p:cNvCxnSpPr/>
          <p:nvPr/>
        </p:nvCxnSpPr>
        <p:spPr bwMode="auto">
          <a:xfrm rot="16200000">
            <a:off x="988547" y="3859821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ZoneTexte 32"/>
          <p:cNvSpPr txBox="1"/>
          <p:nvPr/>
        </p:nvSpPr>
        <p:spPr>
          <a:xfrm>
            <a:off x="1275008" y="3835488"/>
            <a:ext cx="582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COO</a:t>
            </a:r>
            <a:r>
              <a:rPr lang="fr-FR" sz="1400" b="1" baseline="30000" dirty="0">
                <a:latin typeface="Calibri" pitchFamily="34" charset="0"/>
                <a:cs typeface="Calibri" pitchFamily="34" charset="0"/>
              </a:rPr>
              <a:t>−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526390" y="3237789"/>
            <a:ext cx="3656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O</a:t>
            </a:r>
            <a:r>
              <a:rPr lang="fr-FR" sz="1400" b="1" baseline="30000" dirty="0">
                <a:latin typeface="Calibri" pitchFamily="34" charset="0"/>
                <a:cs typeface="Calibri" pitchFamily="34" charset="0"/>
              </a:rPr>
              <a:t>−</a:t>
            </a:r>
            <a:endParaRPr lang="fr-FR" sz="1400" baseline="30000" dirty="0"/>
          </a:p>
        </p:txBody>
      </p:sp>
      <p:sp>
        <p:nvSpPr>
          <p:cNvPr id="44" name="ZoneTexte 43"/>
          <p:cNvSpPr txBox="1"/>
          <p:nvPr/>
        </p:nvSpPr>
        <p:spPr>
          <a:xfrm>
            <a:off x="1776333" y="4129279"/>
            <a:ext cx="1339773" cy="294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60"/>
              </a:lnSpc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Aconitase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687699" y="4287333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libri" pitchFamily="34" charset="0"/>
                <a:cs typeface="Calibri" pitchFamily="34" charset="0"/>
              </a:rPr>
              <a:t>Citrate</a:t>
            </a:r>
          </a:p>
        </p:txBody>
      </p:sp>
      <p:cxnSp>
        <p:nvCxnSpPr>
          <p:cNvPr id="46" name="Connecteur droit avec flèche 45"/>
          <p:cNvCxnSpPr/>
          <p:nvPr/>
        </p:nvCxnSpPr>
        <p:spPr>
          <a:xfrm rot="16200000">
            <a:off x="2334973" y="3321737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/>
          <p:cNvCxnSpPr/>
          <p:nvPr/>
        </p:nvCxnSpPr>
        <p:spPr>
          <a:xfrm rot="16200000" flipV="1">
            <a:off x="2274858" y="3429463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2367326" y="2891595"/>
            <a:ext cx="4800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</a:t>
            </a:r>
            <a:r>
              <a:rPr lang="fr-FR" sz="1400" b="1" baseline="-25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fr-FR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</a:t>
            </a:r>
            <a:endParaRPr lang="fr-FR" sz="1400" dirty="0">
              <a:solidFill>
                <a:srgbClr val="C00000"/>
              </a:solidFill>
            </a:endParaRPr>
          </a:p>
        </p:txBody>
      </p:sp>
      <p:sp>
        <p:nvSpPr>
          <p:cNvPr id="50" name="Arc 49"/>
          <p:cNvSpPr/>
          <p:nvPr/>
        </p:nvSpPr>
        <p:spPr>
          <a:xfrm rot="16469924" flipH="1" flipV="1">
            <a:off x="1827783" y="2956624"/>
            <a:ext cx="938017" cy="668117"/>
          </a:xfrm>
          <a:prstGeom prst="arc">
            <a:avLst>
              <a:gd name="adj1" fmla="val 14804722"/>
              <a:gd name="adj2" fmla="val 21168715"/>
            </a:avLst>
          </a:prstGeom>
          <a:ln w="38100" cap="rnd">
            <a:solidFill>
              <a:schemeClr val="bg2">
                <a:lumMod val="50000"/>
              </a:schemeClr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ZoneTexte 70"/>
          <p:cNvSpPr txBox="1"/>
          <p:nvPr/>
        </p:nvSpPr>
        <p:spPr>
          <a:xfrm>
            <a:off x="2892586" y="4287333"/>
            <a:ext cx="1457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>
                <a:latin typeface="Calibri" pitchFamily="34" charset="0"/>
                <a:cs typeface="Calibri" pitchFamily="34" charset="0"/>
              </a:rPr>
              <a:t>Cis</a:t>
            </a:r>
            <a:r>
              <a:rPr lang="fr-FR" b="1" dirty="0">
                <a:latin typeface="Calibri" pitchFamily="34" charset="0"/>
                <a:cs typeface="Calibri" pitchFamily="34" charset="0"/>
              </a:rPr>
              <a:t>-Aconitate</a:t>
            </a:r>
          </a:p>
        </p:txBody>
      </p:sp>
      <p:cxnSp>
        <p:nvCxnSpPr>
          <p:cNvPr id="73" name="Connecteur droit avec flèche 72"/>
          <p:cNvCxnSpPr/>
          <p:nvPr/>
        </p:nvCxnSpPr>
        <p:spPr>
          <a:xfrm rot="16200000">
            <a:off x="4539693" y="3321737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avec flèche 73"/>
          <p:cNvCxnSpPr/>
          <p:nvPr/>
        </p:nvCxnSpPr>
        <p:spPr>
          <a:xfrm rot="16200000" flipV="1">
            <a:off x="4479578" y="3429463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Rectangle 74"/>
          <p:cNvSpPr/>
          <p:nvPr/>
        </p:nvSpPr>
        <p:spPr>
          <a:xfrm>
            <a:off x="4116665" y="2821225"/>
            <a:ext cx="4800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H</a:t>
            </a:r>
            <a:r>
              <a:rPr lang="fr-FR" sz="1400" b="1" baseline="-2500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fr-FR" sz="1400" b="1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O</a:t>
            </a:r>
            <a:endParaRPr lang="fr-FR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6" name="Arc 75"/>
          <p:cNvSpPr/>
          <p:nvPr/>
        </p:nvSpPr>
        <p:spPr>
          <a:xfrm rot="13290736">
            <a:off x="4220107" y="3078778"/>
            <a:ext cx="938017" cy="668117"/>
          </a:xfrm>
          <a:prstGeom prst="arc">
            <a:avLst>
              <a:gd name="adj1" fmla="val 14804722"/>
              <a:gd name="adj2" fmla="val 21168715"/>
            </a:avLst>
          </a:prstGeom>
          <a:ln w="38100" cap="rnd">
            <a:solidFill>
              <a:schemeClr val="bg2">
                <a:lumMod val="50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ZoneTexte 76"/>
          <p:cNvSpPr txBox="1"/>
          <p:nvPr/>
        </p:nvSpPr>
        <p:spPr>
          <a:xfrm>
            <a:off x="4062333" y="4129279"/>
            <a:ext cx="1339773" cy="294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60"/>
              </a:lnSpc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Aconitase</a:t>
            </a:r>
          </a:p>
        </p:txBody>
      </p:sp>
      <p:sp>
        <p:nvSpPr>
          <p:cNvPr id="119" name="ZoneTexte 118"/>
          <p:cNvSpPr txBox="1"/>
          <p:nvPr/>
        </p:nvSpPr>
        <p:spPr>
          <a:xfrm>
            <a:off x="5261723" y="4261111"/>
            <a:ext cx="1087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latin typeface="Calibri" pitchFamily="34" charset="0"/>
                <a:cs typeface="Calibri" pitchFamily="34" charset="0"/>
              </a:rPr>
              <a:t>Isocitrate</a:t>
            </a:r>
            <a:endParaRPr lang="fr-FR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1903126" y="2582535"/>
            <a:ext cx="1338853" cy="26930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ts val="1320"/>
              </a:lnSpc>
            </a:pPr>
            <a:r>
              <a:rPr lang="fr-FR" sz="14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Deshydratation</a:t>
            </a:r>
            <a:endParaRPr lang="fr-FR" sz="1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3830831" y="2588015"/>
            <a:ext cx="1080594" cy="26930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ts val="1320"/>
              </a:lnSpc>
            </a:pPr>
            <a:r>
              <a:rPr lang="fr-FR" sz="1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Hydratation</a:t>
            </a:r>
          </a:p>
        </p:txBody>
      </p:sp>
      <p:sp>
        <p:nvSpPr>
          <p:cNvPr id="128" name="ZoneTexte 127"/>
          <p:cNvSpPr txBox="1"/>
          <p:nvPr/>
        </p:nvSpPr>
        <p:spPr>
          <a:xfrm>
            <a:off x="3336069" y="222752"/>
            <a:ext cx="124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Acetyl-CoA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9" name="Arc 128"/>
          <p:cNvSpPr/>
          <p:nvPr/>
        </p:nvSpPr>
        <p:spPr>
          <a:xfrm rot="18840816">
            <a:off x="2092578" y="681227"/>
            <a:ext cx="5485545" cy="5721699"/>
          </a:xfrm>
          <a:prstGeom prst="arc">
            <a:avLst>
              <a:gd name="adj1" fmla="val 17431830"/>
              <a:gd name="adj2" fmla="val 20128117"/>
            </a:avLst>
          </a:prstGeom>
          <a:ln w="38100" cap="rnd" cmpd="sng">
            <a:solidFill>
              <a:schemeClr val="accent1">
                <a:lumMod val="75000"/>
              </a:schemeClr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0" name="Arc 129"/>
          <p:cNvSpPr/>
          <p:nvPr/>
        </p:nvSpPr>
        <p:spPr>
          <a:xfrm rot="10800000">
            <a:off x="3933306" y="374714"/>
            <a:ext cx="971460" cy="378504"/>
          </a:xfrm>
          <a:prstGeom prst="arc">
            <a:avLst/>
          </a:prstGeom>
          <a:ln w="38100" cap="rnd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ZoneTexte 130"/>
          <p:cNvSpPr txBox="1"/>
          <p:nvPr/>
        </p:nvSpPr>
        <p:spPr>
          <a:xfrm>
            <a:off x="5763210" y="940154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Citrate</a:t>
            </a:r>
            <a:endParaRPr lang="fr-FR" sz="2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2" name="ZoneTexte 131"/>
          <p:cNvSpPr txBox="1"/>
          <p:nvPr/>
        </p:nvSpPr>
        <p:spPr>
          <a:xfrm>
            <a:off x="2491979" y="1028600"/>
            <a:ext cx="1458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Oxaloacetate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33" name="Grouper 132"/>
          <p:cNvGrpSpPr/>
          <p:nvPr/>
        </p:nvGrpSpPr>
        <p:grpSpPr>
          <a:xfrm>
            <a:off x="6536403" y="775247"/>
            <a:ext cx="570000" cy="548533"/>
            <a:chOff x="5586398" y="1218954"/>
            <a:chExt cx="613828" cy="590709"/>
          </a:xfrm>
        </p:grpSpPr>
        <p:sp>
          <p:nvSpPr>
            <p:cNvPr id="134" name="Ellipse 133"/>
            <p:cNvSpPr/>
            <p:nvPr/>
          </p:nvSpPr>
          <p:spPr>
            <a:xfrm>
              <a:off x="5625474" y="12824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5586398" y="12189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C6</a:t>
              </a:r>
            </a:p>
          </p:txBody>
        </p:sp>
      </p:grpSp>
      <p:grpSp>
        <p:nvGrpSpPr>
          <p:cNvPr id="136" name="Grouper 135"/>
          <p:cNvGrpSpPr/>
          <p:nvPr/>
        </p:nvGrpSpPr>
        <p:grpSpPr>
          <a:xfrm>
            <a:off x="1951951" y="943755"/>
            <a:ext cx="570000" cy="548533"/>
            <a:chOff x="5738798" y="1371354"/>
            <a:chExt cx="613828" cy="590709"/>
          </a:xfrm>
        </p:grpSpPr>
        <p:sp>
          <p:nvSpPr>
            <p:cNvPr id="137" name="Ellipse 136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C4</a:t>
              </a:r>
            </a:p>
          </p:txBody>
        </p:sp>
      </p:grpSp>
      <p:grpSp>
        <p:nvGrpSpPr>
          <p:cNvPr id="139" name="Grouper 138"/>
          <p:cNvGrpSpPr/>
          <p:nvPr/>
        </p:nvGrpSpPr>
        <p:grpSpPr>
          <a:xfrm>
            <a:off x="2817863" y="6794"/>
            <a:ext cx="570000" cy="548533"/>
            <a:chOff x="5738798" y="1371354"/>
            <a:chExt cx="613828" cy="590709"/>
          </a:xfrm>
        </p:grpSpPr>
        <p:sp>
          <p:nvSpPr>
            <p:cNvPr id="140" name="Ellipse 139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C2</a:t>
              </a:r>
            </a:p>
          </p:txBody>
        </p:sp>
      </p:grpSp>
      <p:sp>
        <p:nvSpPr>
          <p:cNvPr id="142" name="Rectangle 141"/>
          <p:cNvSpPr/>
          <p:nvPr/>
        </p:nvSpPr>
        <p:spPr>
          <a:xfrm>
            <a:off x="1718622" y="6795"/>
            <a:ext cx="4115282" cy="170282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7" name="Text Box 5"/>
          <p:cNvSpPr txBox="1">
            <a:spLocks noChangeArrowheads="1"/>
          </p:cNvSpPr>
          <p:nvPr/>
        </p:nvSpPr>
        <p:spPr bwMode="auto">
          <a:xfrm>
            <a:off x="408456" y="-10360"/>
            <a:ext cx="22979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II. Vue détaillée</a:t>
            </a:r>
          </a:p>
        </p:txBody>
      </p:sp>
      <p:grpSp>
        <p:nvGrpSpPr>
          <p:cNvPr id="169" name="Grouper 168"/>
          <p:cNvGrpSpPr/>
          <p:nvPr/>
        </p:nvGrpSpPr>
        <p:grpSpPr>
          <a:xfrm>
            <a:off x="3005476" y="3011363"/>
            <a:ext cx="994176" cy="1175477"/>
            <a:chOff x="3069585" y="2969231"/>
            <a:chExt cx="994176" cy="1175477"/>
          </a:xfrm>
        </p:grpSpPr>
        <p:sp>
          <p:nvSpPr>
            <p:cNvPr id="170" name="ZoneTexte 169"/>
            <p:cNvSpPr txBox="1"/>
            <p:nvPr/>
          </p:nvSpPr>
          <p:spPr>
            <a:xfrm>
              <a:off x="3075180" y="3550215"/>
              <a:ext cx="2872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latin typeface="Calibri" pitchFamily="34" charset="0"/>
                  <a:cs typeface="Calibri" pitchFamily="34" charset="0"/>
                </a:rPr>
                <a:t>C</a:t>
              </a:r>
            </a:p>
          </p:txBody>
        </p:sp>
        <p:sp>
          <p:nvSpPr>
            <p:cNvPr id="171" name="ZoneTexte 170"/>
            <p:cNvSpPr txBox="1"/>
            <p:nvPr/>
          </p:nvSpPr>
          <p:spPr>
            <a:xfrm>
              <a:off x="3446031" y="3255663"/>
              <a:ext cx="2872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latin typeface="Calibri" pitchFamily="34" charset="0"/>
                  <a:cs typeface="Calibri" pitchFamily="34" charset="0"/>
                </a:rPr>
                <a:t>C</a:t>
              </a:r>
            </a:p>
          </p:txBody>
        </p:sp>
        <p:cxnSp>
          <p:nvCxnSpPr>
            <p:cNvPr id="172" name="Connecteur droit 171"/>
            <p:cNvCxnSpPr/>
            <p:nvPr/>
          </p:nvCxnSpPr>
          <p:spPr bwMode="auto">
            <a:xfrm>
              <a:off x="3387563" y="3407228"/>
              <a:ext cx="107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3" name="Rectangle 172"/>
            <p:cNvSpPr/>
            <p:nvPr/>
          </p:nvSpPr>
          <p:spPr>
            <a:xfrm>
              <a:off x="3069585" y="3251586"/>
              <a:ext cx="45362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dirty="0">
                  <a:latin typeface="Calibri" pitchFamily="34" charset="0"/>
                  <a:cs typeface="Calibri" pitchFamily="34" charset="0"/>
                </a:rPr>
                <a:t>CH</a:t>
              </a:r>
              <a:r>
                <a:rPr lang="fr-FR" sz="1400" b="1" baseline="-25000" dirty="0">
                  <a:latin typeface="Calibri" pitchFamily="34" charset="0"/>
                  <a:cs typeface="Calibri" pitchFamily="34" charset="0"/>
                </a:rPr>
                <a:t>2</a:t>
              </a:r>
            </a:p>
          </p:txBody>
        </p:sp>
        <p:grpSp>
          <p:nvGrpSpPr>
            <p:cNvPr id="174" name="Grouper 173"/>
            <p:cNvGrpSpPr/>
            <p:nvPr/>
          </p:nvGrpSpPr>
          <p:grpSpPr>
            <a:xfrm>
              <a:off x="3556389" y="3225291"/>
              <a:ext cx="42336" cy="107999"/>
              <a:chOff x="552688" y="2907788"/>
              <a:chExt cx="42336" cy="107999"/>
            </a:xfrm>
          </p:grpSpPr>
          <p:cxnSp>
            <p:nvCxnSpPr>
              <p:cNvPr id="187" name="Connecteur droit 186"/>
              <p:cNvCxnSpPr/>
              <p:nvPr/>
            </p:nvCxnSpPr>
            <p:spPr bwMode="auto">
              <a:xfrm rot="5400000">
                <a:off x="498689" y="2961787"/>
                <a:ext cx="107999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8" name="Connecteur droit 187"/>
              <p:cNvCxnSpPr/>
              <p:nvPr/>
            </p:nvCxnSpPr>
            <p:spPr bwMode="auto">
              <a:xfrm rot="5400000">
                <a:off x="541025" y="2961787"/>
                <a:ext cx="107998" cy="1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75" name="ZoneTexte 174"/>
            <p:cNvSpPr txBox="1"/>
            <p:nvPr/>
          </p:nvSpPr>
          <p:spPr>
            <a:xfrm>
              <a:off x="3431559" y="2969231"/>
              <a:ext cx="3060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latin typeface="Calibri" pitchFamily="34" charset="0"/>
                  <a:cs typeface="Calibri" pitchFamily="34" charset="0"/>
                </a:rPr>
                <a:t>O</a:t>
              </a:r>
            </a:p>
          </p:txBody>
        </p:sp>
        <p:cxnSp>
          <p:nvCxnSpPr>
            <p:cNvPr id="176" name="Connecteur droit 175"/>
            <p:cNvCxnSpPr/>
            <p:nvPr/>
          </p:nvCxnSpPr>
          <p:spPr bwMode="auto">
            <a:xfrm>
              <a:off x="3656071" y="3407228"/>
              <a:ext cx="107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7" name="ZoneTexte 176"/>
            <p:cNvSpPr txBox="1"/>
            <p:nvPr/>
          </p:nvSpPr>
          <p:spPr>
            <a:xfrm>
              <a:off x="3705635" y="3255911"/>
              <a:ext cx="1846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78" name="Connecteur droit 177"/>
            <p:cNvCxnSpPr/>
            <p:nvPr/>
          </p:nvCxnSpPr>
          <p:spPr bwMode="auto">
            <a:xfrm rot="16200000">
              <a:off x="3138619" y="3853161"/>
              <a:ext cx="107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9" name="Connecteur droit 178"/>
            <p:cNvCxnSpPr/>
            <p:nvPr/>
          </p:nvCxnSpPr>
          <p:spPr bwMode="auto">
            <a:xfrm>
              <a:off x="3281704" y="3717218"/>
              <a:ext cx="107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0" name="ZoneTexte 179"/>
            <p:cNvSpPr txBox="1"/>
            <p:nvPr/>
          </p:nvSpPr>
          <p:spPr>
            <a:xfrm>
              <a:off x="3346428" y="3550008"/>
              <a:ext cx="5821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latin typeface="Calibri" pitchFamily="34" charset="0"/>
                  <a:cs typeface="Calibri" pitchFamily="34" charset="0"/>
                </a:rPr>
                <a:t>COO</a:t>
              </a:r>
              <a:r>
                <a:rPr lang="fr-FR" sz="1400" b="1" baseline="30000" dirty="0">
                  <a:latin typeface="Calibri" pitchFamily="34" charset="0"/>
                  <a:cs typeface="Calibri" pitchFamily="34" charset="0"/>
                </a:rPr>
                <a:t>−</a:t>
              </a:r>
            </a:p>
          </p:txBody>
        </p:sp>
        <p:cxnSp>
          <p:nvCxnSpPr>
            <p:cNvPr id="181" name="Connecteur droit 180"/>
            <p:cNvCxnSpPr/>
            <p:nvPr/>
          </p:nvCxnSpPr>
          <p:spPr bwMode="auto">
            <a:xfrm>
              <a:off x="3396399" y="3982373"/>
              <a:ext cx="107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2" name="Rectangle 181"/>
            <p:cNvSpPr/>
            <p:nvPr/>
          </p:nvSpPr>
          <p:spPr>
            <a:xfrm>
              <a:off x="3078421" y="3836931"/>
              <a:ext cx="39295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dirty="0">
                  <a:latin typeface="Calibri" pitchFamily="34" charset="0"/>
                  <a:cs typeface="Calibri" pitchFamily="34" charset="0"/>
                </a:rPr>
                <a:t>CH</a:t>
              </a:r>
            </a:p>
          </p:txBody>
        </p:sp>
        <p:cxnSp>
          <p:nvCxnSpPr>
            <p:cNvPr id="183" name="Connecteur droit 182"/>
            <p:cNvCxnSpPr/>
            <p:nvPr/>
          </p:nvCxnSpPr>
          <p:spPr bwMode="auto">
            <a:xfrm rot="16200000">
              <a:off x="3160226" y="3565838"/>
              <a:ext cx="107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4" name="ZoneTexte 183"/>
            <p:cNvSpPr txBox="1"/>
            <p:nvPr/>
          </p:nvSpPr>
          <p:spPr>
            <a:xfrm>
              <a:off x="3446687" y="3833999"/>
              <a:ext cx="5821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latin typeface="Calibri" pitchFamily="34" charset="0"/>
                  <a:cs typeface="Calibri" pitchFamily="34" charset="0"/>
                </a:rPr>
                <a:t>COO</a:t>
              </a:r>
              <a:r>
                <a:rPr lang="fr-FR" sz="1400" b="1" baseline="30000" dirty="0">
                  <a:latin typeface="Calibri" pitchFamily="34" charset="0"/>
                  <a:cs typeface="Calibri" pitchFamily="34" charset="0"/>
                </a:rPr>
                <a:t>−</a:t>
              </a:r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3698069" y="3236300"/>
              <a:ext cx="36569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O</a:t>
              </a:r>
              <a:r>
                <a:rPr lang="fr-FR" sz="1400" b="1" baseline="300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−</a:t>
              </a:r>
              <a:endParaRPr lang="fr-FR" sz="1400" baseline="30000" dirty="0">
                <a:solidFill>
                  <a:srgbClr val="000000"/>
                </a:solidFill>
              </a:endParaRPr>
            </a:p>
          </p:txBody>
        </p:sp>
        <p:cxnSp>
          <p:nvCxnSpPr>
            <p:cNvPr id="186" name="Connecteur droit 185"/>
            <p:cNvCxnSpPr/>
            <p:nvPr/>
          </p:nvCxnSpPr>
          <p:spPr bwMode="auto">
            <a:xfrm rot="16200000">
              <a:off x="3180310" y="3853161"/>
              <a:ext cx="107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93" name="Rectangle 192"/>
          <p:cNvSpPr/>
          <p:nvPr/>
        </p:nvSpPr>
        <p:spPr>
          <a:xfrm>
            <a:off x="5111557" y="3549958"/>
            <a:ext cx="2979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H</a:t>
            </a:r>
            <a:endParaRPr lang="fr-FR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4" name="ZoneTexte 193"/>
          <p:cNvSpPr txBox="1"/>
          <p:nvPr/>
        </p:nvSpPr>
        <p:spPr>
          <a:xfrm>
            <a:off x="5751956" y="3257152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</a:t>
            </a:r>
          </a:p>
        </p:txBody>
      </p:sp>
      <p:cxnSp>
        <p:nvCxnSpPr>
          <p:cNvPr id="195" name="Connecteur droit 194"/>
          <p:cNvCxnSpPr/>
          <p:nvPr/>
        </p:nvCxnSpPr>
        <p:spPr bwMode="auto">
          <a:xfrm>
            <a:off x="5693488" y="3408717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6" name="Rectangle 195"/>
          <p:cNvSpPr/>
          <p:nvPr/>
        </p:nvSpPr>
        <p:spPr>
          <a:xfrm>
            <a:off x="5346970" y="3263275"/>
            <a:ext cx="4536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CH</a:t>
            </a:r>
            <a:r>
              <a:rPr lang="fr-FR" sz="1400" b="1" baseline="-25000" dirty="0">
                <a:latin typeface="Calibri" pitchFamily="34" charset="0"/>
                <a:cs typeface="Calibri" pitchFamily="34" charset="0"/>
              </a:rPr>
              <a:t>2</a:t>
            </a:r>
          </a:p>
        </p:txBody>
      </p:sp>
      <p:grpSp>
        <p:nvGrpSpPr>
          <p:cNvPr id="197" name="Grouper 196"/>
          <p:cNvGrpSpPr/>
          <p:nvPr/>
        </p:nvGrpSpPr>
        <p:grpSpPr>
          <a:xfrm>
            <a:off x="5862314" y="3226780"/>
            <a:ext cx="42336" cy="107999"/>
            <a:chOff x="552688" y="2907788"/>
            <a:chExt cx="42336" cy="107999"/>
          </a:xfrm>
        </p:grpSpPr>
        <p:cxnSp>
          <p:nvCxnSpPr>
            <p:cNvPr id="214" name="Connecteur droit 213"/>
            <p:cNvCxnSpPr/>
            <p:nvPr/>
          </p:nvCxnSpPr>
          <p:spPr bwMode="auto">
            <a:xfrm rot="5400000">
              <a:off x="498689" y="2961787"/>
              <a:ext cx="107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5" name="Connecteur droit 214"/>
            <p:cNvCxnSpPr/>
            <p:nvPr/>
          </p:nvCxnSpPr>
          <p:spPr bwMode="auto">
            <a:xfrm rot="5400000">
              <a:off x="541025" y="2961787"/>
              <a:ext cx="107998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98" name="ZoneTexte 197"/>
          <p:cNvSpPr txBox="1"/>
          <p:nvPr/>
        </p:nvSpPr>
        <p:spPr>
          <a:xfrm>
            <a:off x="5737484" y="2970720"/>
            <a:ext cx="306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O</a:t>
            </a:r>
          </a:p>
        </p:txBody>
      </p:sp>
      <p:cxnSp>
        <p:nvCxnSpPr>
          <p:cNvPr id="199" name="Connecteur droit 198"/>
          <p:cNvCxnSpPr/>
          <p:nvPr/>
        </p:nvCxnSpPr>
        <p:spPr bwMode="auto">
          <a:xfrm>
            <a:off x="5961996" y="3408717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0" name="ZoneTexte 199"/>
          <p:cNvSpPr txBox="1"/>
          <p:nvPr/>
        </p:nvSpPr>
        <p:spPr>
          <a:xfrm>
            <a:off x="6011560" y="3257400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14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01" name="Connecteur droit 200"/>
          <p:cNvCxnSpPr/>
          <p:nvPr/>
        </p:nvCxnSpPr>
        <p:spPr bwMode="auto">
          <a:xfrm rot="16200000">
            <a:off x="5459847" y="3571324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2" name="ZoneTexte 201"/>
          <p:cNvSpPr txBox="1"/>
          <p:nvPr/>
        </p:nvSpPr>
        <p:spPr>
          <a:xfrm>
            <a:off x="5381105" y="3551704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</a:t>
            </a:r>
          </a:p>
        </p:txBody>
      </p:sp>
      <p:cxnSp>
        <p:nvCxnSpPr>
          <p:cNvPr id="203" name="Connecteur droit 202"/>
          <p:cNvCxnSpPr/>
          <p:nvPr/>
        </p:nvCxnSpPr>
        <p:spPr bwMode="auto">
          <a:xfrm>
            <a:off x="5332700" y="3718706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4" name="Connecteur droit 203"/>
          <p:cNvCxnSpPr/>
          <p:nvPr/>
        </p:nvCxnSpPr>
        <p:spPr bwMode="auto">
          <a:xfrm>
            <a:off x="5587629" y="3718707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6" name="Connecteur droit 205"/>
          <p:cNvCxnSpPr/>
          <p:nvPr/>
        </p:nvCxnSpPr>
        <p:spPr bwMode="auto">
          <a:xfrm>
            <a:off x="5702324" y="3983862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8" name="Connecteur droit 207"/>
          <p:cNvCxnSpPr/>
          <p:nvPr/>
        </p:nvCxnSpPr>
        <p:spPr bwMode="auto">
          <a:xfrm rot="16200000">
            <a:off x="5466151" y="3859821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9" name="ZoneTexte 208"/>
          <p:cNvSpPr txBox="1"/>
          <p:nvPr/>
        </p:nvSpPr>
        <p:spPr>
          <a:xfrm>
            <a:off x="5752612" y="3835488"/>
            <a:ext cx="582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COO</a:t>
            </a:r>
            <a:r>
              <a:rPr lang="fr-FR" sz="1400" b="1" baseline="30000" dirty="0">
                <a:latin typeface="Calibri" pitchFamily="34" charset="0"/>
                <a:cs typeface="Calibri" pitchFamily="34" charset="0"/>
              </a:rPr>
              <a:t>−</a:t>
            </a:r>
          </a:p>
        </p:txBody>
      </p:sp>
      <p:sp>
        <p:nvSpPr>
          <p:cNvPr id="210" name="Rectangle 209"/>
          <p:cNvSpPr/>
          <p:nvPr/>
        </p:nvSpPr>
        <p:spPr>
          <a:xfrm>
            <a:off x="6003994" y="3237789"/>
            <a:ext cx="3656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O</a:t>
            </a:r>
            <a:r>
              <a:rPr lang="fr-FR" sz="1400" b="1" baseline="30000" dirty="0">
                <a:latin typeface="Calibri" pitchFamily="34" charset="0"/>
                <a:cs typeface="Calibri" pitchFamily="34" charset="0"/>
              </a:rPr>
              <a:t>−</a:t>
            </a:r>
            <a:endParaRPr lang="fr-FR" sz="1400" baseline="30000" dirty="0"/>
          </a:p>
        </p:txBody>
      </p:sp>
      <p:cxnSp>
        <p:nvCxnSpPr>
          <p:cNvPr id="212" name="Connecteur droit 211"/>
          <p:cNvCxnSpPr/>
          <p:nvPr/>
        </p:nvCxnSpPr>
        <p:spPr bwMode="auto">
          <a:xfrm>
            <a:off x="5339095" y="4009168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3" name="Connecteur droit 212"/>
          <p:cNvCxnSpPr/>
          <p:nvPr/>
        </p:nvCxnSpPr>
        <p:spPr bwMode="auto">
          <a:xfrm rot="16200000">
            <a:off x="5466151" y="3565181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6" name="ZoneTexte 215"/>
          <p:cNvSpPr txBox="1"/>
          <p:nvPr/>
        </p:nvSpPr>
        <p:spPr>
          <a:xfrm>
            <a:off x="5652353" y="3551497"/>
            <a:ext cx="582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COO</a:t>
            </a:r>
            <a:r>
              <a:rPr lang="fr-FR" sz="1400" b="1" baseline="30000" dirty="0">
                <a:latin typeface="Calibri" pitchFamily="34" charset="0"/>
                <a:cs typeface="Calibri" pitchFamily="34" charset="0"/>
              </a:rPr>
              <a:t>−</a:t>
            </a:r>
          </a:p>
        </p:txBody>
      </p:sp>
      <p:sp>
        <p:nvSpPr>
          <p:cNvPr id="217" name="Rectangle 216"/>
          <p:cNvSpPr/>
          <p:nvPr/>
        </p:nvSpPr>
        <p:spPr>
          <a:xfrm>
            <a:off x="4989637" y="3847440"/>
            <a:ext cx="4193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31859C"/>
                </a:solidFill>
                <a:latin typeface="Calibri" pitchFamily="34" charset="0"/>
                <a:cs typeface="Calibri" pitchFamily="34" charset="0"/>
              </a:rPr>
              <a:t>HO</a:t>
            </a:r>
            <a:endParaRPr lang="fr-FR" sz="1400" dirty="0">
              <a:solidFill>
                <a:srgbClr val="31859C"/>
              </a:solidFill>
            </a:endParaRPr>
          </a:p>
        </p:txBody>
      </p:sp>
      <p:sp>
        <p:nvSpPr>
          <p:cNvPr id="218" name="Rectangle 217"/>
          <p:cNvSpPr/>
          <p:nvPr/>
        </p:nvSpPr>
        <p:spPr>
          <a:xfrm>
            <a:off x="5384346" y="3838420"/>
            <a:ext cx="3929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CH</a:t>
            </a:r>
          </a:p>
        </p:txBody>
      </p:sp>
    </p:spTree>
    <p:extLst>
      <p:ext uri="{BB962C8B-B14F-4D97-AF65-F5344CB8AC3E}">
        <p14:creationId xmlns:p14="http://schemas.microsoft.com/office/powerpoint/2010/main" val="21841453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58258" y="3770229"/>
            <a:ext cx="698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NAD</a:t>
            </a:r>
            <a:r>
              <a:rPr lang="fr-FR" b="1" baseline="30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3" name="Arc 2"/>
          <p:cNvSpPr/>
          <p:nvPr/>
        </p:nvSpPr>
        <p:spPr>
          <a:xfrm rot="1566501">
            <a:off x="2050922" y="833626"/>
            <a:ext cx="5485545" cy="5721699"/>
          </a:xfrm>
          <a:prstGeom prst="arc">
            <a:avLst>
              <a:gd name="adj1" fmla="val 20033009"/>
              <a:gd name="adj2" fmla="val 656694"/>
            </a:avLst>
          </a:prstGeom>
          <a:ln w="3810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7016576" y="3125141"/>
            <a:ext cx="1087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Isocitrate</a:t>
            </a:r>
            <a:endParaRPr lang="fr-FR" sz="2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Arc 4"/>
          <p:cNvSpPr/>
          <p:nvPr/>
        </p:nvSpPr>
        <p:spPr>
          <a:xfrm rot="10800000">
            <a:off x="7410606" y="4098414"/>
            <a:ext cx="938017" cy="820796"/>
          </a:xfrm>
          <a:prstGeom prst="arc">
            <a:avLst/>
          </a:prstGeom>
          <a:ln w="38100" cmpd="sng">
            <a:solidFill>
              <a:srgbClr val="FF6600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Arc 5"/>
          <p:cNvSpPr/>
          <p:nvPr/>
        </p:nvSpPr>
        <p:spPr>
          <a:xfrm flipV="1">
            <a:off x="6479389" y="4020063"/>
            <a:ext cx="938017" cy="820796"/>
          </a:xfrm>
          <a:prstGeom prst="arc">
            <a:avLst>
              <a:gd name="adj1" fmla="val 13346964"/>
              <a:gd name="adj2" fmla="val 4137750"/>
            </a:avLst>
          </a:prstGeom>
          <a:ln w="38100" cap="rnd">
            <a:solidFill>
              <a:srgbClr val="376092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5968938" y="4312605"/>
            <a:ext cx="1209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NADH + H</a:t>
            </a:r>
            <a:r>
              <a:rPr lang="fr-FR" b="1" baseline="30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322775" y="5292121"/>
            <a:ext cx="1710725" cy="279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320"/>
              </a:lnSpc>
            </a:pPr>
            <a:r>
              <a:rPr lang="fr-FR" b="1" dirty="0">
                <a:solidFill>
                  <a:srgbClr val="FF26C8"/>
                </a:solidFill>
                <a:latin typeface="Symbol" charset="2"/>
                <a:cs typeface="Symbol" charset="2"/>
              </a:rPr>
              <a:t>a</a:t>
            </a:r>
            <a:r>
              <a:rPr lang="fr-FR" b="1" dirty="0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cetoglutarate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9" name="Grouper 8"/>
          <p:cNvGrpSpPr/>
          <p:nvPr/>
        </p:nvGrpSpPr>
        <p:grpSpPr>
          <a:xfrm>
            <a:off x="7942461" y="5084519"/>
            <a:ext cx="570000" cy="548533"/>
            <a:chOff x="5738798" y="1371354"/>
            <a:chExt cx="613828" cy="590709"/>
          </a:xfrm>
        </p:grpSpPr>
        <p:sp>
          <p:nvSpPr>
            <p:cNvPr id="10" name="Ellipse 9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C5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7812670" y="4670595"/>
            <a:ext cx="6597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CO</a:t>
            </a:r>
            <a:r>
              <a:rPr lang="fr-FR" sz="2400" b="1" baseline="-25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13" name="Ellipse 12"/>
          <p:cNvSpPr/>
          <p:nvPr/>
        </p:nvSpPr>
        <p:spPr>
          <a:xfrm>
            <a:off x="8353817" y="4521598"/>
            <a:ext cx="489596" cy="48959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900"/>
          </a:p>
        </p:txBody>
      </p:sp>
      <p:sp>
        <p:nvSpPr>
          <p:cNvPr id="15" name="Rectangle 14"/>
          <p:cNvSpPr/>
          <p:nvPr/>
        </p:nvSpPr>
        <p:spPr>
          <a:xfrm>
            <a:off x="8317531" y="4462662"/>
            <a:ext cx="570000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900" b="1" dirty="0">
                <a:latin typeface="Calibri" pitchFamily="34" charset="0"/>
                <a:cs typeface="Calibri" pitchFamily="34" charset="0"/>
              </a:rPr>
              <a:t>C1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27945" y="1667895"/>
            <a:ext cx="3031599" cy="32744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ts val="1720"/>
              </a:lnSpc>
            </a:pPr>
            <a:r>
              <a:rPr lang="fr-FR" sz="20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Decarboxylation</a:t>
            </a:r>
            <a:r>
              <a:rPr lang="fr-FR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oxydative</a:t>
            </a:r>
          </a:p>
        </p:txBody>
      </p:sp>
      <p:cxnSp>
        <p:nvCxnSpPr>
          <p:cNvPr id="18" name="Connecteur droit avec flèche 17"/>
          <p:cNvCxnSpPr/>
          <p:nvPr/>
        </p:nvCxnSpPr>
        <p:spPr>
          <a:xfrm rot="16200000">
            <a:off x="2668520" y="2538546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rot="16200000" flipV="1">
            <a:off x="2608405" y="2646272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1788408" y="3249616"/>
            <a:ext cx="1836062" cy="481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60"/>
              </a:lnSpc>
            </a:pPr>
            <a:r>
              <a:rPr lang="fr-FR" b="1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Isocitrate</a:t>
            </a:r>
            <a:endParaRPr lang="fr-FR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ts val="1460"/>
              </a:lnSpc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déshydrogénase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360377" y="3650777"/>
            <a:ext cx="1087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latin typeface="Calibri" pitchFamily="34" charset="0"/>
                <a:cs typeface="Calibri" pitchFamily="34" charset="0"/>
              </a:rPr>
              <a:t>Isocitrate</a:t>
            </a:r>
            <a:endParaRPr lang="fr-FR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448310" y="2859723"/>
            <a:ext cx="7232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+ NAD</a:t>
            </a:r>
            <a:r>
              <a:rPr lang="fr-FR" sz="1400" b="1" baseline="30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fr-FR" sz="1400" baseline="30000" dirty="0"/>
          </a:p>
        </p:txBody>
      </p:sp>
      <p:sp>
        <p:nvSpPr>
          <p:cNvPr id="63" name="ZoneTexte 176"/>
          <p:cNvSpPr txBox="1">
            <a:spLocks noChangeArrowheads="1"/>
          </p:cNvSpPr>
          <p:nvPr/>
        </p:nvSpPr>
        <p:spPr bwMode="auto">
          <a:xfrm flipH="1">
            <a:off x="319021" y="1995335"/>
            <a:ext cx="118619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solidFill>
                  <a:srgbClr val="C00000"/>
                </a:solidFill>
                <a:latin typeface="Calibri" charset="0"/>
                <a:cs typeface="Calibri" charset="0"/>
              </a:rPr>
              <a:t>H</a:t>
            </a:r>
            <a:r>
              <a:rPr lang="fr-FR" sz="1500" b="1" baseline="30000" dirty="0">
                <a:solidFill>
                  <a:srgbClr val="C00000"/>
                </a:solidFill>
                <a:latin typeface="Calibri" charset="0"/>
                <a:cs typeface="Calibri" charset="0"/>
              </a:rPr>
              <a:t>+</a:t>
            </a:r>
            <a:r>
              <a:rPr lang="fr-FR" sz="1500" b="1" dirty="0">
                <a:solidFill>
                  <a:srgbClr val="C00000"/>
                </a:solidFill>
                <a:latin typeface="Calibri" charset="0"/>
                <a:cs typeface="Calibri" charset="0"/>
              </a:rPr>
              <a:t> + H</a:t>
            </a:r>
            <a:r>
              <a:rPr lang="fr-FR" sz="1500" b="1" baseline="30000" dirty="0">
                <a:solidFill>
                  <a:srgbClr val="C00000"/>
                </a:solidFill>
                <a:latin typeface="Calibri" charset="0"/>
                <a:cs typeface="Calibri" charset="0"/>
              </a:rPr>
              <a:t>+</a:t>
            </a:r>
            <a:r>
              <a:rPr lang="fr-FR" sz="1500" b="1" dirty="0">
                <a:solidFill>
                  <a:srgbClr val="C00000"/>
                </a:solidFill>
                <a:latin typeface="Calibri" charset="0"/>
                <a:cs typeface="Calibri" charset="0"/>
              </a:rPr>
              <a:t> + 2e</a:t>
            </a:r>
            <a:r>
              <a:rPr lang="fr-FR" sz="1500" b="1" baseline="30000" dirty="0">
                <a:solidFill>
                  <a:srgbClr val="C00000"/>
                </a:solidFill>
                <a:latin typeface="Calibri" charset="0"/>
                <a:cs typeface="Calibri" charset="0"/>
              </a:rPr>
              <a:t>-</a:t>
            </a:r>
          </a:p>
        </p:txBody>
      </p:sp>
      <p:sp>
        <p:nvSpPr>
          <p:cNvPr id="64" name="Ellipse 63"/>
          <p:cNvSpPr/>
          <p:nvPr/>
        </p:nvSpPr>
        <p:spPr>
          <a:xfrm>
            <a:off x="308952" y="1957054"/>
            <a:ext cx="1196267" cy="391926"/>
          </a:xfrm>
          <a:prstGeom prst="ellipse">
            <a:avLst/>
          </a:prstGeom>
          <a:solidFill>
            <a:srgbClr val="FDEADA">
              <a:alpha val="45000"/>
            </a:srgbClr>
          </a:solidFill>
          <a:ln w="28575" cmpd="sng">
            <a:solidFill>
              <a:srgbClr val="98480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ZoneTexte 85"/>
          <p:cNvSpPr txBox="1"/>
          <p:nvPr/>
        </p:nvSpPr>
        <p:spPr>
          <a:xfrm>
            <a:off x="3570038" y="3509641"/>
            <a:ext cx="1609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latin typeface="Calibri" pitchFamily="34" charset="0"/>
                <a:cs typeface="Calibri" pitchFamily="34" charset="0"/>
              </a:rPr>
              <a:t>oxalosuccinate</a:t>
            </a:r>
            <a:endParaRPr lang="fr-FR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3481372" y="3197599"/>
            <a:ext cx="3060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</a:t>
            </a:r>
            <a:endParaRPr lang="fr-FR" sz="1400" dirty="0">
              <a:solidFill>
                <a:srgbClr val="C00000"/>
              </a:solidFill>
            </a:endParaRPr>
          </a:p>
        </p:txBody>
      </p:sp>
      <p:cxnSp>
        <p:nvCxnSpPr>
          <p:cNvPr id="88" name="Connecteur droit 87"/>
          <p:cNvCxnSpPr/>
          <p:nvPr/>
        </p:nvCxnSpPr>
        <p:spPr bwMode="auto">
          <a:xfrm>
            <a:off x="3715571" y="3352739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Connecteur droit 89"/>
          <p:cNvCxnSpPr/>
          <p:nvPr/>
        </p:nvCxnSpPr>
        <p:spPr bwMode="auto">
          <a:xfrm>
            <a:off x="3716659" y="3394467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1" name="Rectangle 90"/>
          <p:cNvSpPr/>
          <p:nvPr/>
        </p:nvSpPr>
        <p:spPr>
          <a:xfrm>
            <a:off x="4717341" y="2787510"/>
            <a:ext cx="11208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+ NAD</a:t>
            </a:r>
            <a:r>
              <a:rPr lang="fr-FR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</a:t>
            </a:r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+ </a:t>
            </a:r>
            <a:r>
              <a:rPr lang="fr-FR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</a:t>
            </a:r>
            <a:r>
              <a:rPr lang="fr-FR" sz="1400" b="1" baseline="30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fr-FR" sz="1400" baseline="30000" dirty="0">
              <a:solidFill>
                <a:srgbClr val="C00000"/>
              </a:solidFill>
            </a:endParaRPr>
          </a:p>
        </p:txBody>
      </p:sp>
      <p:grpSp>
        <p:nvGrpSpPr>
          <p:cNvPr id="95" name="Grouper 94"/>
          <p:cNvGrpSpPr/>
          <p:nvPr/>
        </p:nvGrpSpPr>
        <p:grpSpPr>
          <a:xfrm rot="5400000">
            <a:off x="3818568" y="4410740"/>
            <a:ext cx="923808" cy="107726"/>
            <a:chOff x="5792894" y="2338628"/>
            <a:chExt cx="923808" cy="107726"/>
          </a:xfrm>
        </p:grpSpPr>
        <p:cxnSp>
          <p:nvCxnSpPr>
            <p:cNvPr id="92" name="Connecteur droit avec flèche 91"/>
            <p:cNvCxnSpPr/>
            <p:nvPr/>
          </p:nvCxnSpPr>
          <p:spPr>
            <a:xfrm rot="16200000">
              <a:off x="6284856" y="1906781"/>
              <a:ext cx="0" cy="863693"/>
            </a:xfrm>
            <a:prstGeom prst="straightConnector1">
              <a:avLst/>
            </a:prstGeom>
            <a:ln w="38100" cap="rnd" cmpd="sng">
              <a:solidFill>
                <a:schemeClr val="bg2">
                  <a:lumMod val="50000"/>
                </a:schemeClr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cteur droit avec flèche 92"/>
            <p:cNvCxnSpPr/>
            <p:nvPr/>
          </p:nvCxnSpPr>
          <p:spPr>
            <a:xfrm rot="16200000" flipV="1">
              <a:off x="6224741" y="2014507"/>
              <a:ext cx="0" cy="863693"/>
            </a:xfrm>
            <a:prstGeom prst="straightConnector1">
              <a:avLst/>
            </a:prstGeom>
            <a:ln w="38100" cap="rnd" cmpd="sng">
              <a:solidFill>
                <a:schemeClr val="bg2">
                  <a:lumMod val="50000"/>
                </a:schemeClr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ZoneTexte 93"/>
          <p:cNvSpPr txBox="1"/>
          <p:nvPr/>
        </p:nvSpPr>
        <p:spPr>
          <a:xfrm>
            <a:off x="2363499" y="4232105"/>
            <a:ext cx="1836062" cy="481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60"/>
              </a:lnSpc>
            </a:pPr>
            <a:r>
              <a:rPr lang="fr-FR" b="1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Isocitrate</a:t>
            </a:r>
            <a:endParaRPr lang="fr-FR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ts val="1460"/>
              </a:lnSpc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déshydrogénase</a:t>
            </a:r>
          </a:p>
        </p:txBody>
      </p:sp>
      <p:sp>
        <p:nvSpPr>
          <p:cNvPr id="96" name="Arc 95"/>
          <p:cNvSpPr/>
          <p:nvPr/>
        </p:nvSpPr>
        <p:spPr>
          <a:xfrm rot="21371648" flipH="1" flipV="1">
            <a:off x="4332223" y="4129374"/>
            <a:ext cx="938017" cy="668117"/>
          </a:xfrm>
          <a:prstGeom prst="arc">
            <a:avLst>
              <a:gd name="adj1" fmla="val 14804722"/>
              <a:gd name="adj2" fmla="val 6113640"/>
            </a:avLst>
          </a:prstGeom>
          <a:ln w="38100" cap="rnd">
            <a:solidFill>
              <a:schemeClr val="bg2">
                <a:lumMod val="50000"/>
              </a:schemeClr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1" name="Rectangle 120"/>
          <p:cNvSpPr/>
          <p:nvPr/>
        </p:nvSpPr>
        <p:spPr>
          <a:xfrm>
            <a:off x="4796498" y="3954456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</a:t>
            </a:r>
            <a:r>
              <a:rPr lang="fr-FR" sz="1400" b="1" baseline="30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fr-FR" sz="1400" dirty="0"/>
          </a:p>
        </p:txBody>
      </p:sp>
      <p:sp>
        <p:nvSpPr>
          <p:cNvPr id="122" name="Rectangle 121"/>
          <p:cNvSpPr/>
          <p:nvPr/>
        </p:nvSpPr>
        <p:spPr>
          <a:xfrm>
            <a:off x="4872946" y="4607917"/>
            <a:ext cx="4617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CO</a:t>
            </a:r>
            <a:r>
              <a:rPr lang="fr-FR" sz="1400" b="1" baseline="-2500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fr-FR" sz="1400" baseline="-25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5" name="ZoneTexte 124"/>
          <p:cNvSpPr txBox="1"/>
          <p:nvPr/>
        </p:nvSpPr>
        <p:spPr>
          <a:xfrm>
            <a:off x="3473090" y="6226208"/>
            <a:ext cx="1710725" cy="279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320"/>
              </a:lnSpc>
            </a:pPr>
            <a:r>
              <a:rPr lang="fr-FR" b="1" dirty="0">
                <a:latin typeface="Symbol" charset="2"/>
                <a:cs typeface="Symbol" charset="2"/>
              </a:rPr>
              <a:t>a</a:t>
            </a:r>
            <a:r>
              <a:rPr lang="fr-FR" b="1" dirty="0">
                <a:latin typeface="Calibri" pitchFamily="34" charset="0"/>
                <a:cs typeface="Calibri" pitchFamily="34" charset="0"/>
              </a:rPr>
              <a:t>-</a:t>
            </a:r>
            <a:r>
              <a:rPr lang="fr-FR" b="1" dirty="0" err="1">
                <a:latin typeface="Calibri" pitchFamily="34" charset="0"/>
                <a:cs typeface="Calibri" pitchFamily="34" charset="0"/>
              </a:rPr>
              <a:t>cetoglutarate</a:t>
            </a:r>
            <a:endParaRPr lang="fr-FR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2106824" y="2428919"/>
            <a:ext cx="956549" cy="26930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ts val="1320"/>
              </a:lnSpc>
            </a:pPr>
            <a:r>
              <a:rPr lang="fr-FR" sz="1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Oxydation</a:t>
            </a:r>
          </a:p>
        </p:txBody>
      </p:sp>
      <p:sp>
        <p:nvSpPr>
          <p:cNvPr id="128" name="Rectangle 127"/>
          <p:cNvSpPr/>
          <p:nvPr/>
        </p:nvSpPr>
        <p:spPr>
          <a:xfrm>
            <a:off x="4476045" y="4333057"/>
            <a:ext cx="1406881" cy="26930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ts val="1320"/>
              </a:lnSpc>
            </a:pPr>
            <a:r>
              <a:rPr lang="fr-FR" sz="14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Decarboxylation</a:t>
            </a:r>
            <a:endParaRPr lang="fr-FR" sz="1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29" name="Grouper 128"/>
          <p:cNvGrpSpPr/>
          <p:nvPr/>
        </p:nvGrpSpPr>
        <p:grpSpPr>
          <a:xfrm>
            <a:off x="8012600" y="3032123"/>
            <a:ext cx="570000" cy="548533"/>
            <a:chOff x="5738798" y="1371354"/>
            <a:chExt cx="613828" cy="590709"/>
          </a:xfrm>
        </p:grpSpPr>
        <p:sp>
          <p:nvSpPr>
            <p:cNvPr id="130" name="Ellipse 129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C6</a:t>
              </a:r>
            </a:p>
          </p:txBody>
        </p:sp>
      </p:grpSp>
      <p:sp>
        <p:nvSpPr>
          <p:cNvPr id="133" name="ZoneTexte 132"/>
          <p:cNvSpPr txBox="1"/>
          <p:nvPr/>
        </p:nvSpPr>
        <p:spPr>
          <a:xfrm>
            <a:off x="3336069" y="222752"/>
            <a:ext cx="124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Acetyl-CoA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4" name="Arc 133"/>
          <p:cNvSpPr/>
          <p:nvPr/>
        </p:nvSpPr>
        <p:spPr>
          <a:xfrm rot="10800000">
            <a:off x="3933306" y="374714"/>
            <a:ext cx="971460" cy="378504"/>
          </a:xfrm>
          <a:prstGeom prst="arc">
            <a:avLst/>
          </a:prstGeom>
          <a:ln w="38100" cap="rnd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5" name="ZoneTexte 134"/>
          <p:cNvSpPr txBox="1"/>
          <p:nvPr/>
        </p:nvSpPr>
        <p:spPr>
          <a:xfrm>
            <a:off x="2491979" y="1028600"/>
            <a:ext cx="1458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Oxaloacetate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36" name="Grouper 135"/>
          <p:cNvGrpSpPr/>
          <p:nvPr/>
        </p:nvGrpSpPr>
        <p:grpSpPr>
          <a:xfrm>
            <a:off x="1951951" y="943755"/>
            <a:ext cx="570000" cy="548533"/>
            <a:chOff x="5738798" y="1371354"/>
            <a:chExt cx="613828" cy="590709"/>
          </a:xfrm>
        </p:grpSpPr>
        <p:sp>
          <p:nvSpPr>
            <p:cNvPr id="137" name="Ellipse 136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C4</a:t>
              </a:r>
            </a:p>
          </p:txBody>
        </p:sp>
      </p:grpSp>
      <p:grpSp>
        <p:nvGrpSpPr>
          <p:cNvPr id="139" name="Grouper 138"/>
          <p:cNvGrpSpPr/>
          <p:nvPr/>
        </p:nvGrpSpPr>
        <p:grpSpPr>
          <a:xfrm>
            <a:off x="2817863" y="6794"/>
            <a:ext cx="570000" cy="548533"/>
            <a:chOff x="5738798" y="1371354"/>
            <a:chExt cx="613828" cy="590709"/>
          </a:xfrm>
        </p:grpSpPr>
        <p:sp>
          <p:nvSpPr>
            <p:cNvPr id="140" name="Ellipse 139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C2</a:t>
              </a:r>
            </a:p>
          </p:txBody>
        </p:sp>
      </p:grpSp>
      <p:sp>
        <p:nvSpPr>
          <p:cNvPr id="143" name="Arc 142"/>
          <p:cNvSpPr/>
          <p:nvPr/>
        </p:nvSpPr>
        <p:spPr>
          <a:xfrm rot="1566501">
            <a:off x="2093342" y="833626"/>
            <a:ext cx="5485545" cy="5721699"/>
          </a:xfrm>
          <a:prstGeom prst="arc">
            <a:avLst>
              <a:gd name="adj1" fmla="val 16871750"/>
              <a:gd name="adj2" fmla="val 19275585"/>
            </a:avLst>
          </a:prstGeom>
          <a:ln w="3810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4" name="Arc 143"/>
          <p:cNvSpPr/>
          <p:nvPr/>
        </p:nvSpPr>
        <p:spPr>
          <a:xfrm rot="18840816">
            <a:off x="2092578" y="681227"/>
            <a:ext cx="5485545" cy="5721699"/>
          </a:xfrm>
          <a:prstGeom prst="arc">
            <a:avLst>
              <a:gd name="adj1" fmla="val 17431830"/>
              <a:gd name="adj2" fmla="val 20128117"/>
            </a:avLst>
          </a:prstGeom>
          <a:ln w="38100" cap="rnd" cmpd="sng">
            <a:solidFill>
              <a:schemeClr val="accent1">
                <a:lumMod val="75000"/>
              </a:schemeClr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5" name="ZoneTexte 144"/>
          <p:cNvSpPr txBox="1"/>
          <p:nvPr/>
        </p:nvSpPr>
        <p:spPr>
          <a:xfrm>
            <a:off x="5763210" y="940154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Citrate</a:t>
            </a:r>
            <a:endParaRPr lang="fr-FR" sz="2800" b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46" name="Grouper 145"/>
          <p:cNvGrpSpPr/>
          <p:nvPr/>
        </p:nvGrpSpPr>
        <p:grpSpPr>
          <a:xfrm>
            <a:off x="6536403" y="775247"/>
            <a:ext cx="570000" cy="548533"/>
            <a:chOff x="5586398" y="1218954"/>
            <a:chExt cx="613828" cy="590709"/>
          </a:xfrm>
        </p:grpSpPr>
        <p:sp>
          <p:nvSpPr>
            <p:cNvPr id="147" name="Ellipse 146"/>
            <p:cNvSpPr/>
            <p:nvPr/>
          </p:nvSpPr>
          <p:spPr>
            <a:xfrm>
              <a:off x="5625474" y="12824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5586398" y="12189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C6</a:t>
              </a:r>
            </a:p>
          </p:txBody>
        </p:sp>
      </p:grpSp>
      <p:sp>
        <p:nvSpPr>
          <p:cNvPr id="142" name="Rectangle 141"/>
          <p:cNvSpPr/>
          <p:nvPr/>
        </p:nvSpPr>
        <p:spPr>
          <a:xfrm>
            <a:off x="1718622" y="6795"/>
            <a:ext cx="4115282" cy="155628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9" name="Rectangle 148"/>
          <p:cNvSpPr/>
          <p:nvPr/>
        </p:nvSpPr>
        <p:spPr>
          <a:xfrm>
            <a:off x="5803706" y="467793"/>
            <a:ext cx="2778893" cy="318298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408456" y="-10360"/>
            <a:ext cx="22979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II. Vue détaillée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278247" y="2986663"/>
            <a:ext cx="2979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</a:t>
            </a:r>
            <a:endParaRPr lang="fr-FR" sz="1400" dirty="0">
              <a:solidFill>
                <a:srgbClr val="000000"/>
              </a:solidFill>
            </a:endParaRPr>
          </a:p>
        </p:txBody>
      </p:sp>
      <p:sp>
        <p:nvSpPr>
          <p:cNvPr id="152" name="ZoneTexte 151"/>
          <p:cNvSpPr txBox="1"/>
          <p:nvPr/>
        </p:nvSpPr>
        <p:spPr>
          <a:xfrm>
            <a:off x="918646" y="2693857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</a:t>
            </a:r>
          </a:p>
        </p:txBody>
      </p:sp>
      <p:cxnSp>
        <p:nvCxnSpPr>
          <p:cNvPr id="153" name="Connecteur droit 152"/>
          <p:cNvCxnSpPr/>
          <p:nvPr/>
        </p:nvCxnSpPr>
        <p:spPr bwMode="auto">
          <a:xfrm>
            <a:off x="860178" y="2845422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4" name="Rectangle 153"/>
          <p:cNvSpPr/>
          <p:nvPr/>
        </p:nvSpPr>
        <p:spPr>
          <a:xfrm>
            <a:off x="513660" y="2699980"/>
            <a:ext cx="4536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CH</a:t>
            </a:r>
            <a:r>
              <a:rPr lang="fr-FR" sz="1400" b="1" baseline="-25000" dirty="0">
                <a:latin typeface="Calibri" pitchFamily="34" charset="0"/>
                <a:cs typeface="Calibri" pitchFamily="34" charset="0"/>
              </a:rPr>
              <a:t>2</a:t>
            </a:r>
          </a:p>
        </p:txBody>
      </p:sp>
      <p:grpSp>
        <p:nvGrpSpPr>
          <p:cNvPr id="155" name="Grouper 154"/>
          <p:cNvGrpSpPr/>
          <p:nvPr/>
        </p:nvGrpSpPr>
        <p:grpSpPr>
          <a:xfrm>
            <a:off x="1029004" y="2663485"/>
            <a:ext cx="42336" cy="107999"/>
            <a:chOff x="552688" y="2907788"/>
            <a:chExt cx="42336" cy="107999"/>
          </a:xfrm>
        </p:grpSpPr>
        <p:cxnSp>
          <p:nvCxnSpPr>
            <p:cNvPr id="156" name="Connecteur droit 155"/>
            <p:cNvCxnSpPr/>
            <p:nvPr/>
          </p:nvCxnSpPr>
          <p:spPr bwMode="auto">
            <a:xfrm rot="5400000">
              <a:off x="498689" y="2961787"/>
              <a:ext cx="107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7" name="Connecteur droit 156"/>
            <p:cNvCxnSpPr/>
            <p:nvPr/>
          </p:nvCxnSpPr>
          <p:spPr bwMode="auto">
            <a:xfrm rot="5400000">
              <a:off x="541025" y="2961787"/>
              <a:ext cx="107998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58" name="ZoneTexte 157"/>
          <p:cNvSpPr txBox="1"/>
          <p:nvPr/>
        </p:nvSpPr>
        <p:spPr>
          <a:xfrm>
            <a:off x="904174" y="2407425"/>
            <a:ext cx="306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O</a:t>
            </a:r>
          </a:p>
        </p:txBody>
      </p:sp>
      <p:cxnSp>
        <p:nvCxnSpPr>
          <p:cNvPr id="159" name="Connecteur droit 158"/>
          <p:cNvCxnSpPr/>
          <p:nvPr/>
        </p:nvCxnSpPr>
        <p:spPr bwMode="auto">
          <a:xfrm>
            <a:off x="1128686" y="2845422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0" name="ZoneTexte 159"/>
          <p:cNvSpPr txBox="1"/>
          <p:nvPr/>
        </p:nvSpPr>
        <p:spPr>
          <a:xfrm>
            <a:off x="1178250" y="2694105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14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61" name="Connecteur droit 160"/>
          <p:cNvCxnSpPr/>
          <p:nvPr/>
        </p:nvCxnSpPr>
        <p:spPr bwMode="auto">
          <a:xfrm rot="16200000">
            <a:off x="626537" y="3008029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2" name="ZoneTexte 161"/>
          <p:cNvSpPr txBox="1"/>
          <p:nvPr/>
        </p:nvSpPr>
        <p:spPr>
          <a:xfrm>
            <a:off x="547795" y="2988409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</a:t>
            </a:r>
          </a:p>
        </p:txBody>
      </p:sp>
      <p:cxnSp>
        <p:nvCxnSpPr>
          <p:cNvPr id="163" name="Connecteur droit 162"/>
          <p:cNvCxnSpPr/>
          <p:nvPr/>
        </p:nvCxnSpPr>
        <p:spPr bwMode="auto">
          <a:xfrm>
            <a:off x="499390" y="3155411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4" name="Connecteur droit 163"/>
          <p:cNvCxnSpPr/>
          <p:nvPr/>
        </p:nvCxnSpPr>
        <p:spPr bwMode="auto">
          <a:xfrm>
            <a:off x="754319" y="3155412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5" name="Connecteur droit 164"/>
          <p:cNvCxnSpPr/>
          <p:nvPr/>
        </p:nvCxnSpPr>
        <p:spPr bwMode="auto">
          <a:xfrm>
            <a:off x="869014" y="3420567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6" name="Connecteur droit 165"/>
          <p:cNvCxnSpPr/>
          <p:nvPr/>
        </p:nvCxnSpPr>
        <p:spPr bwMode="auto">
          <a:xfrm rot="16200000">
            <a:off x="632841" y="3296526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7" name="ZoneTexte 166"/>
          <p:cNvSpPr txBox="1"/>
          <p:nvPr/>
        </p:nvSpPr>
        <p:spPr>
          <a:xfrm>
            <a:off x="919302" y="3272193"/>
            <a:ext cx="582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COO</a:t>
            </a:r>
            <a:r>
              <a:rPr lang="fr-FR" sz="1400" b="1" baseline="30000" dirty="0">
                <a:latin typeface="Calibri" pitchFamily="34" charset="0"/>
                <a:cs typeface="Calibri" pitchFamily="34" charset="0"/>
              </a:rPr>
              <a:t>−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1170684" y="2674494"/>
            <a:ext cx="3656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O</a:t>
            </a:r>
            <a:r>
              <a:rPr lang="fr-FR" sz="1400" b="1" baseline="30000" dirty="0">
                <a:latin typeface="Calibri" pitchFamily="34" charset="0"/>
                <a:cs typeface="Calibri" pitchFamily="34" charset="0"/>
              </a:rPr>
              <a:t>−</a:t>
            </a:r>
            <a:endParaRPr lang="fr-FR" sz="1400" baseline="30000" dirty="0"/>
          </a:p>
        </p:txBody>
      </p:sp>
      <p:cxnSp>
        <p:nvCxnSpPr>
          <p:cNvPr id="169" name="Connecteur droit 168"/>
          <p:cNvCxnSpPr/>
          <p:nvPr/>
        </p:nvCxnSpPr>
        <p:spPr bwMode="auto">
          <a:xfrm>
            <a:off x="505785" y="3445873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0" name="Connecteur droit 169"/>
          <p:cNvCxnSpPr/>
          <p:nvPr/>
        </p:nvCxnSpPr>
        <p:spPr bwMode="auto">
          <a:xfrm rot="16200000">
            <a:off x="632841" y="3001886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1" name="ZoneTexte 170"/>
          <p:cNvSpPr txBox="1"/>
          <p:nvPr/>
        </p:nvSpPr>
        <p:spPr>
          <a:xfrm>
            <a:off x="819043" y="2988202"/>
            <a:ext cx="582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COO</a:t>
            </a:r>
            <a:r>
              <a:rPr lang="fr-FR" sz="1400" b="1" baseline="30000" dirty="0">
                <a:latin typeface="Calibri" pitchFamily="34" charset="0"/>
                <a:cs typeface="Calibri" pitchFamily="34" charset="0"/>
              </a:rPr>
              <a:t>−</a:t>
            </a:r>
          </a:p>
        </p:txBody>
      </p:sp>
      <p:sp>
        <p:nvSpPr>
          <p:cNvPr id="172" name="Rectangle 171"/>
          <p:cNvSpPr/>
          <p:nvPr/>
        </p:nvSpPr>
        <p:spPr>
          <a:xfrm>
            <a:off x="156327" y="3284145"/>
            <a:ext cx="4193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</a:t>
            </a:r>
            <a:r>
              <a:rPr lang="fr-FR" sz="1400" b="1" dirty="0">
                <a:latin typeface="Calibri" pitchFamily="34" charset="0"/>
                <a:cs typeface="Calibri" pitchFamily="34" charset="0"/>
              </a:rPr>
              <a:t>O</a:t>
            </a:r>
            <a:endParaRPr lang="fr-FR" sz="1400" dirty="0"/>
          </a:p>
        </p:txBody>
      </p:sp>
      <p:sp>
        <p:nvSpPr>
          <p:cNvPr id="173" name="Rectangle 172"/>
          <p:cNvSpPr/>
          <p:nvPr/>
        </p:nvSpPr>
        <p:spPr>
          <a:xfrm>
            <a:off x="551036" y="3275125"/>
            <a:ext cx="3929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</a:t>
            </a:r>
            <a:r>
              <a:rPr lang="fr-FR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3486230" y="2916832"/>
            <a:ext cx="2979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</a:t>
            </a:r>
            <a:endParaRPr lang="fr-FR" sz="1400" dirty="0">
              <a:solidFill>
                <a:srgbClr val="000000"/>
              </a:solidFill>
            </a:endParaRPr>
          </a:p>
        </p:txBody>
      </p:sp>
      <p:sp>
        <p:nvSpPr>
          <p:cNvPr id="175" name="ZoneTexte 174"/>
          <p:cNvSpPr txBox="1"/>
          <p:nvPr/>
        </p:nvSpPr>
        <p:spPr>
          <a:xfrm>
            <a:off x="4126629" y="2624026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</a:t>
            </a:r>
          </a:p>
        </p:txBody>
      </p:sp>
      <p:cxnSp>
        <p:nvCxnSpPr>
          <p:cNvPr id="176" name="Connecteur droit 175"/>
          <p:cNvCxnSpPr/>
          <p:nvPr/>
        </p:nvCxnSpPr>
        <p:spPr bwMode="auto">
          <a:xfrm>
            <a:off x="4068161" y="2775591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7" name="Rectangle 176"/>
          <p:cNvSpPr/>
          <p:nvPr/>
        </p:nvSpPr>
        <p:spPr>
          <a:xfrm>
            <a:off x="3721643" y="2630149"/>
            <a:ext cx="4536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CH</a:t>
            </a:r>
            <a:r>
              <a:rPr lang="fr-FR" sz="1400" b="1" baseline="-25000" dirty="0">
                <a:latin typeface="Calibri" pitchFamily="34" charset="0"/>
                <a:cs typeface="Calibri" pitchFamily="34" charset="0"/>
              </a:rPr>
              <a:t>2</a:t>
            </a:r>
          </a:p>
        </p:txBody>
      </p:sp>
      <p:grpSp>
        <p:nvGrpSpPr>
          <p:cNvPr id="178" name="Grouper 177"/>
          <p:cNvGrpSpPr/>
          <p:nvPr/>
        </p:nvGrpSpPr>
        <p:grpSpPr>
          <a:xfrm>
            <a:off x="4236987" y="2593654"/>
            <a:ext cx="42336" cy="107999"/>
            <a:chOff x="552688" y="2907788"/>
            <a:chExt cx="42336" cy="107999"/>
          </a:xfrm>
        </p:grpSpPr>
        <p:cxnSp>
          <p:nvCxnSpPr>
            <p:cNvPr id="179" name="Connecteur droit 178"/>
            <p:cNvCxnSpPr/>
            <p:nvPr/>
          </p:nvCxnSpPr>
          <p:spPr bwMode="auto">
            <a:xfrm rot="5400000">
              <a:off x="498689" y="2961787"/>
              <a:ext cx="107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0" name="Connecteur droit 179"/>
            <p:cNvCxnSpPr/>
            <p:nvPr/>
          </p:nvCxnSpPr>
          <p:spPr bwMode="auto">
            <a:xfrm rot="5400000">
              <a:off x="541025" y="2961787"/>
              <a:ext cx="107998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81" name="ZoneTexte 180"/>
          <p:cNvSpPr txBox="1"/>
          <p:nvPr/>
        </p:nvSpPr>
        <p:spPr>
          <a:xfrm>
            <a:off x="4112157" y="2337594"/>
            <a:ext cx="306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O</a:t>
            </a:r>
          </a:p>
        </p:txBody>
      </p:sp>
      <p:cxnSp>
        <p:nvCxnSpPr>
          <p:cNvPr id="182" name="Connecteur droit 181"/>
          <p:cNvCxnSpPr/>
          <p:nvPr/>
        </p:nvCxnSpPr>
        <p:spPr bwMode="auto">
          <a:xfrm>
            <a:off x="4336669" y="2775591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3" name="ZoneTexte 182"/>
          <p:cNvSpPr txBox="1"/>
          <p:nvPr/>
        </p:nvSpPr>
        <p:spPr>
          <a:xfrm>
            <a:off x="4386233" y="2624274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14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84" name="Connecteur droit 183"/>
          <p:cNvCxnSpPr/>
          <p:nvPr/>
        </p:nvCxnSpPr>
        <p:spPr bwMode="auto">
          <a:xfrm rot="16200000">
            <a:off x="3834520" y="2938198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5" name="ZoneTexte 184"/>
          <p:cNvSpPr txBox="1"/>
          <p:nvPr/>
        </p:nvSpPr>
        <p:spPr>
          <a:xfrm>
            <a:off x="3755778" y="2918578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</a:t>
            </a:r>
          </a:p>
        </p:txBody>
      </p:sp>
      <p:cxnSp>
        <p:nvCxnSpPr>
          <p:cNvPr id="186" name="Connecteur droit 185"/>
          <p:cNvCxnSpPr/>
          <p:nvPr/>
        </p:nvCxnSpPr>
        <p:spPr bwMode="auto">
          <a:xfrm>
            <a:off x="3707373" y="3085580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7" name="Connecteur droit 186"/>
          <p:cNvCxnSpPr/>
          <p:nvPr/>
        </p:nvCxnSpPr>
        <p:spPr bwMode="auto">
          <a:xfrm>
            <a:off x="3962302" y="3085581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8" name="Connecteur droit 187"/>
          <p:cNvCxnSpPr/>
          <p:nvPr/>
        </p:nvCxnSpPr>
        <p:spPr bwMode="auto">
          <a:xfrm>
            <a:off x="3972739" y="3369690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9" name="Connecteur droit 188"/>
          <p:cNvCxnSpPr/>
          <p:nvPr/>
        </p:nvCxnSpPr>
        <p:spPr bwMode="auto">
          <a:xfrm rot="16200000">
            <a:off x="3840824" y="3236172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0" name="ZoneTexte 189"/>
          <p:cNvSpPr txBox="1"/>
          <p:nvPr/>
        </p:nvSpPr>
        <p:spPr>
          <a:xfrm>
            <a:off x="4023027" y="3211839"/>
            <a:ext cx="582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COO</a:t>
            </a:r>
            <a:r>
              <a:rPr lang="fr-FR" sz="1400" b="1" baseline="30000" dirty="0">
                <a:latin typeface="Calibri" pitchFamily="34" charset="0"/>
                <a:cs typeface="Calibri" pitchFamily="34" charset="0"/>
              </a:rPr>
              <a:t>−</a:t>
            </a:r>
          </a:p>
        </p:txBody>
      </p:sp>
      <p:sp>
        <p:nvSpPr>
          <p:cNvPr id="191" name="Rectangle 190"/>
          <p:cNvSpPr/>
          <p:nvPr/>
        </p:nvSpPr>
        <p:spPr>
          <a:xfrm>
            <a:off x="4378667" y="2604663"/>
            <a:ext cx="3656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O</a:t>
            </a:r>
            <a:r>
              <a:rPr lang="fr-FR" sz="1400" b="1" baseline="30000" dirty="0">
                <a:latin typeface="Calibri" pitchFamily="34" charset="0"/>
                <a:cs typeface="Calibri" pitchFamily="34" charset="0"/>
              </a:rPr>
              <a:t>−</a:t>
            </a:r>
            <a:endParaRPr lang="fr-FR" sz="1400" baseline="30000" dirty="0"/>
          </a:p>
        </p:txBody>
      </p:sp>
      <p:cxnSp>
        <p:nvCxnSpPr>
          <p:cNvPr id="193" name="Connecteur droit 192"/>
          <p:cNvCxnSpPr/>
          <p:nvPr/>
        </p:nvCxnSpPr>
        <p:spPr bwMode="auto">
          <a:xfrm rot="16200000">
            <a:off x="3840824" y="2932055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4" name="ZoneTexte 193"/>
          <p:cNvSpPr txBox="1"/>
          <p:nvPr/>
        </p:nvSpPr>
        <p:spPr>
          <a:xfrm>
            <a:off x="4027026" y="2918371"/>
            <a:ext cx="582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31859C"/>
                </a:solidFill>
                <a:latin typeface="Calibri" pitchFamily="34" charset="0"/>
                <a:cs typeface="Calibri" pitchFamily="34" charset="0"/>
              </a:rPr>
              <a:t>COO</a:t>
            </a:r>
            <a:r>
              <a:rPr lang="fr-FR" sz="1400" b="1" baseline="30000" dirty="0">
                <a:solidFill>
                  <a:srgbClr val="31859C"/>
                </a:solidFill>
                <a:latin typeface="Calibri" pitchFamily="34" charset="0"/>
                <a:cs typeface="Calibri" pitchFamily="34" charset="0"/>
              </a:rPr>
              <a:t>−</a:t>
            </a:r>
          </a:p>
        </p:txBody>
      </p:sp>
      <p:sp>
        <p:nvSpPr>
          <p:cNvPr id="196" name="Rectangle 195"/>
          <p:cNvSpPr/>
          <p:nvPr/>
        </p:nvSpPr>
        <p:spPr>
          <a:xfrm>
            <a:off x="3759019" y="3205294"/>
            <a:ext cx="2872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</a:t>
            </a:r>
            <a:endParaRPr lang="fr-FR" sz="14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0" name="Rectangle 199"/>
          <p:cNvSpPr/>
          <p:nvPr/>
        </p:nvSpPr>
        <p:spPr>
          <a:xfrm>
            <a:off x="3612369" y="5866024"/>
            <a:ext cx="3060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</a:t>
            </a:r>
            <a:endParaRPr lang="fr-FR" sz="1400" dirty="0">
              <a:solidFill>
                <a:srgbClr val="C00000"/>
              </a:solidFill>
            </a:endParaRPr>
          </a:p>
        </p:txBody>
      </p:sp>
      <p:cxnSp>
        <p:nvCxnSpPr>
          <p:cNvPr id="201" name="Connecteur droit 200"/>
          <p:cNvCxnSpPr/>
          <p:nvPr/>
        </p:nvCxnSpPr>
        <p:spPr bwMode="auto">
          <a:xfrm>
            <a:off x="3846568" y="6021164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2" name="Connecteur droit 201"/>
          <p:cNvCxnSpPr/>
          <p:nvPr/>
        </p:nvCxnSpPr>
        <p:spPr bwMode="auto">
          <a:xfrm>
            <a:off x="3847656" y="6062892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3" name="Rectangle 202"/>
          <p:cNvSpPr/>
          <p:nvPr/>
        </p:nvSpPr>
        <p:spPr>
          <a:xfrm>
            <a:off x="3617227" y="5585257"/>
            <a:ext cx="2979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</a:t>
            </a:r>
            <a:endParaRPr lang="fr-FR" sz="1400" dirty="0">
              <a:solidFill>
                <a:srgbClr val="000000"/>
              </a:solidFill>
            </a:endParaRPr>
          </a:p>
        </p:txBody>
      </p:sp>
      <p:sp>
        <p:nvSpPr>
          <p:cNvPr id="204" name="ZoneTexte 203"/>
          <p:cNvSpPr txBox="1"/>
          <p:nvPr/>
        </p:nvSpPr>
        <p:spPr>
          <a:xfrm>
            <a:off x="4257626" y="5292451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</a:t>
            </a:r>
          </a:p>
        </p:txBody>
      </p:sp>
      <p:cxnSp>
        <p:nvCxnSpPr>
          <p:cNvPr id="205" name="Connecteur droit 204"/>
          <p:cNvCxnSpPr/>
          <p:nvPr/>
        </p:nvCxnSpPr>
        <p:spPr bwMode="auto">
          <a:xfrm>
            <a:off x="4199158" y="5444016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6" name="Rectangle 205"/>
          <p:cNvSpPr/>
          <p:nvPr/>
        </p:nvSpPr>
        <p:spPr>
          <a:xfrm>
            <a:off x="3852640" y="5298574"/>
            <a:ext cx="4536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CH</a:t>
            </a:r>
            <a:r>
              <a:rPr lang="fr-FR" sz="1400" b="1" baseline="-25000" dirty="0">
                <a:latin typeface="Calibri" pitchFamily="34" charset="0"/>
                <a:cs typeface="Calibri" pitchFamily="34" charset="0"/>
              </a:rPr>
              <a:t>2</a:t>
            </a:r>
          </a:p>
        </p:txBody>
      </p:sp>
      <p:grpSp>
        <p:nvGrpSpPr>
          <p:cNvPr id="207" name="Grouper 206"/>
          <p:cNvGrpSpPr/>
          <p:nvPr/>
        </p:nvGrpSpPr>
        <p:grpSpPr>
          <a:xfrm>
            <a:off x="4367984" y="5262079"/>
            <a:ext cx="42336" cy="107999"/>
            <a:chOff x="552688" y="2907788"/>
            <a:chExt cx="42336" cy="107999"/>
          </a:xfrm>
        </p:grpSpPr>
        <p:cxnSp>
          <p:nvCxnSpPr>
            <p:cNvPr id="208" name="Connecteur droit 207"/>
            <p:cNvCxnSpPr/>
            <p:nvPr/>
          </p:nvCxnSpPr>
          <p:spPr bwMode="auto">
            <a:xfrm rot="5400000">
              <a:off x="498689" y="2961787"/>
              <a:ext cx="107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9" name="Connecteur droit 208"/>
            <p:cNvCxnSpPr/>
            <p:nvPr/>
          </p:nvCxnSpPr>
          <p:spPr bwMode="auto">
            <a:xfrm rot="5400000">
              <a:off x="541025" y="2961787"/>
              <a:ext cx="107998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10" name="ZoneTexte 209"/>
          <p:cNvSpPr txBox="1"/>
          <p:nvPr/>
        </p:nvSpPr>
        <p:spPr>
          <a:xfrm>
            <a:off x="4243154" y="5006019"/>
            <a:ext cx="306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O</a:t>
            </a:r>
          </a:p>
        </p:txBody>
      </p:sp>
      <p:cxnSp>
        <p:nvCxnSpPr>
          <p:cNvPr id="211" name="Connecteur droit 210"/>
          <p:cNvCxnSpPr/>
          <p:nvPr/>
        </p:nvCxnSpPr>
        <p:spPr bwMode="auto">
          <a:xfrm>
            <a:off x="4467666" y="5444016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2" name="ZoneTexte 211"/>
          <p:cNvSpPr txBox="1"/>
          <p:nvPr/>
        </p:nvSpPr>
        <p:spPr>
          <a:xfrm>
            <a:off x="4517230" y="5292699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14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13" name="Connecteur droit 212"/>
          <p:cNvCxnSpPr/>
          <p:nvPr/>
        </p:nvCxnSpPr>
        <p:spPr bwMode="auto">
          <a:xfrm rot="16200000">
            <a:off x="3965517" y="5606623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4" name="ZoneTexte 213"/>
          <p:cNvSpPr txBox="1"/>
          <p:nvPr/>
        </p:nvSpPr>
        <p:spPr>
          <a:xfrm>
            <a:off x="3886775" y="5587003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</a:t>
            </a:r>
          </a:p>
        </p:txBody>
      </p:sp>
      <p:cxnSp>
        <p:nvCxnSpPr>
          <p:cNvPr id="215" name="Connecteur droit 214"/>
          <p:cNvCxnSpPr/>
          <p:nvPr/>
        </p:nvCxnSpPr>
        <p:spPr bwMode="auto">
          <a:xfrm>
            <a:off x="3838370" y="5754005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6" name="Connecteur droit 215"/>
          <p:cNvCxnSpPr/>
          <p:nvPr/>
        </p:nvCxnSpPr>
        <p:spPr bwMode="auto">
          <a:xfrm>
            <a:off x="4093299" y="5754006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7" name="Connecteur droit 216"/>
          <p:cNvCxnSpPr/>
          <p:nvPr/>
        </p:nvCxnSpPr>
        <p:spPr bwMode="auto">
          <a:xfrm>
            <a:off x="4103736" y="6038115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8" name="Connecteur droit 217"/>
          <p:cNvCxnSpPr/>
          <p:nvPr/>
        </p:nvCxnSpPr>
        <p:spPr bwMode="auto">
          <a:xfrm rot="16200000">
            <a:off x="3971821" y="5904597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9" name="ZoneTexte 218"/>
          <p:cNvSpPr txBox="1"/>
          <p:nvPr/>
        </p:nvSpPr>
        <p:spPr>
          <a:xfrm>
            <a:off x="4154024" y="5880264"/>
            <a:ext cx="582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COO</a:t>
            </a:r>
            <a:r>
              <a:rPr lang="fr-FR" sz="1400" b="1" baseline="30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−</a:t>
            </a:r>
          </a:p>
        </p:txBody>
      </p:sp>
      <p:sp>
        <p:nvSpPr>
          <p:cNvPr id="220" name="Rectangle 219"/>
          <p:cNvSpPr/>
          <p:nvPr/>
        </p:nvSpPr>
        <p:spPr>
          <a:xfrm>
            <a:off x="4509664" y="5273088"/>
            <a:ext cx="3656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O</a:t>
            </a:r>
            <a:r>
              <a:rPr lang="fr-FR" sz="1400" b="1" baseline="30000" dirty="0">
                <a:latin typeface="Calibri" pitchFamily="34" charset="0"/>
                <a:cs typeface="Calibri" pitchFamily="34" charset="0"/>
              </a:rPr>
              <a:t>−</a:t>
            </a:r>
            <a:endParaRPr lang="fr-FR" sz="1400" baseline="30000" dirty="0"/>
          </a:p>
        </p:txBody>
      </p:sp>
      <p:cxnSp>
        <p:nvCxnSpPr>
          <p:cNvPr id="221" name="Connecteur droit 220"/>
          <p:cNvCxnSpPr/>
          <p:nvPr/>
        </p:nvCxnSpPr>
        <p:spPr bwMode="auto">
          <a:xfrm rot="16200000">
            <a:off x="3971821" y="5600480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2" name="ZoneTexte 221"/>
          <p:cNvSpPr txBox="1"/>
          <p:nvPr/>
        </p:nvSpPr>
        <p:spPr>
          <a:xfrm>
            <a:off x="4158023" y="5586796"/>
            <a:ext cx="2979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</a:t>
            </a:r>
            <a:endParaRPr lang="fr-FR" sz="1400" b="1" baseline="300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3" name="Rectangle 222"/>
          <p:cNvSpPr/>
          <p:nvPr/>
        </p:nvSpPr>
        <p:spPr>
          <a:xfrm>
            <a:off x="3890016" y="5873719"/>
            <a:ext cx="2872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</a:t>
            </a:r>
            <a:endParaRPr lang="fr-FR" sz="14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2" name="Arc 131"/>
          <p:cNvSpPr/>
          <p:nvPr/>
        </p:nvSpPr>
        <p:spPr>
          <a:xfrm rot="10800000" flipV="1">
            <a:off x="6466650" y="3609665"/>
            <a:ext cx="1048761" cy="820796"/>
          </a:xfrm>
          <a:prstGeom prst="arc">
            <a:avLst>
              <a:gd name="adj1" fmla="val 10766462"/>
              <a:gd name="adj2" fmla="val 4137750"/>
            </a:avLst>
          </a:prstGeom>
          <a:ln w="38100" cap="rnd">
            <a:solidFill>
              <a:srgbClr val="FF6600"/>
            </a:solidFill>
            <a:head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4145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c 2"/>
          <p:cNvSpPr/>
          <p:nvPr/>
        </p:nvSpPr>
        <p:spPr>
          <a:xfrm rot="2251964">
            <a:off x="2580928" y="943915"/>
            <a:ext cx="5048632" cy="5553122"/>
          </a:xfrm>
          <a:prstGeom prst="arc">
            <a:avLst>
              <a:gd name="adj1" fmla="val 844504"/>
              <a:gd name="adj2" fmla="val 1923177"/>
            </a:avLst>
          </a:prstGeom>
          <a:ln w="3810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4697868" y="6018116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Succinyl-CoA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322775" y="5292121"/>
            <a:ext cx="1710725" cy="279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320"/>
              </a:lnSpc>
            </a:pPr>
            <a:r>
              <a:rPr lang="fr-FR" b="1" dirty="0">
                <a:solidFill>
                  <a:srgbClr val="FF26C8"/>
                </a:solidFill>
                <a:latin typeface="Symbol" charset="2"/>
                <a:cs typeface="Symbol" charset="2"/>
              </a:rPr>
              <a:t>a</a:t>
            </a:r>
            <a:r>
              <a:rPr lang="fr-FR" b="1" dirty="0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cetoglutarate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Arc 7"/>
          <p:cNvSpPr/>
          <p:nvPr/>
        </p:nvSpPr>
        <p:spPr>
          <a:xfrm rot="2551061" flipV="1">
            <a:off x="5550611" y="5298713"/>
            <a:ext cx="938017" cy="668117"/>
          </a:xfrm>
          <a:prstGeom prst="arc">
            <a:avLst>
              <a:gd name="adj1" fmla="val 10408737"/>
              <a:gd name="adj2" fmla="val 4137750"/>
            </a:avLst>
          </a:prstGeom>
          <a:ln w="38100" cap="rnd">
            <a:solidFill>
              <a:srgbClr val="376092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6783652" y="6184461"/>
            <a:ext cx="6597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CO</a:t>
            </a:r>
            <a:r>
              <a:rPr lang="fr-FR" sz="2400" b="1" baseline="-25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grpSp>
        <p:nvGrpSpPr>
          <p:cNvPr id="11" name="Grouper 10"/>
          <p:cNvGrpSpPr/>
          <p:nvPr/>
        </p:nvGrpSpPr>
        <p:grpSpPr>
          <a:xfrm>
            <a:off x="4953376" y="5522064"/>
            <a:ext cx="570000" cy="548533"/>
            <a:chOff x="5738798" y="1371354"/>
            <a:chExt cx="613828" cy="590709"/>
          </a:xfrm>
        </p:grpSpPr>
        <p:sp>
          <p:nvSpPr>
            <p:cNvPr id="12" name="Ellipse 11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C4</a:t>
              </a:r>
            </a:p>
          </p:txBody>
        </p:sp>
      </p:grpSp>
      <p:sp>
        <p:nvSpPr>
          <p:cNvPr id="14" name="Ellipse 13"/>
          <p:cNvSpPr/>
          <p:nvPr/>
        </p:nvSpPr>
        <p:spPr>
          <a:xfrm>
            <a:off x="7388142" y="6130736"/>
            <a:ext cx="489596" cy="48959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900"/>
          </a:p>
        </p:txBody>
      </p:sp>
      <p:sp>
        <p:nvSpPr>
          <p:cNvPr id="15" name="Rectangle 14"/>
          <p:cNvSpPr/>
          <p:nvPr/>
        </p:nvSpPr>
        <p:spPr>
          <a:xfrm>
            <a:off x="7351856" y="6071800"/>
            <a:ext cx="570000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900" b="1" dirty="0">
                <a:latin typeface="Calibri" pitchFamily="34" charset="0"/>
                <a:cs typeface="Calibri" pitchFamily="34" charset="0"/>
              </a:rPr>
              <a:t>C1</a:t>
            </a:r>
          </a:p>
        </p:txBody>
      </p:sp>
      <p:grpSp>
        <p:nvGrpSpPr>
          <p:cNvPr id="16" name="Grouper 15"/>
          <p:cNvGrpSpPr/>
          <p:nvPr/>
        </p:nvGrpSpPr>
        <p:grpSpPr>
          <a:xfrm>
            <a:off x="7942461" y="5084519"/>
            <a:ext cx="570000" cy="548533"/>
            <a:chOff x="5738798" y="1371354"/>
            <a:chExt cx="613828" cy="590709"/>
          </a:xfrm>
        </p:grpSpPr>
        <p:sp>
          <p:nvSpPr>
            <p:cNvPr id="17" name="Ellipse 16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C5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6458258" y="3770229"/>
            <a:ext cx="698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NAD</a:t>
            </a:r>
            <a:r>
              <a:rPr lang="fr-FR" b="1" baseline="30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7016576" y="3125141"/>
            <a:ext cx="1087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Isocitrate</a:t>
            </a:r>
            <a:endParaRPr lang="fr-FR" sz="2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Arc 20"/>
          <p:cNvSpPr/>
          <p:nvPr/>
        </p:nvSpPr>
        <p:spPr>
          <a:xfrm rot="10800000">
            <a:off x="7410606" y="4098414"/>
            <a:ext cx="938017" cy="820796"/>
          </a:xfrm>
          <a:prstGeom prst="arc">
            <a:avLst/>
          </a:prstGeom>
          <a:ln w="38100" cmpd="sng">
            <a:solidFill>
              <a:srgbClr val="376092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Arc 21"/>
          <p:cNvSpPr/>
          <p:nvPr/>
        </p:nvSpPr>
        <p:spPr>
          <a:xfrm flipV="1">
            <a:off x="6479389" y="4020063"/>
            <a:ext cx="938017" cy="820796"/>
          </a:xfrm>
          <a:prstGeom prst="arc">
            <a:avLst>
              <a:gd name="adj1" fmla="val 13346964"/>
              <a:gd name="adj2" fmla="val 4137750"/>
            </a:avLst>
          </a:prstGeom>
          <a:ln w="38100" cap="rnd">
            <a:solidFill>
              <a:srgbClr val="376092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5968938" y="4312605"/>
            <a:ext cx="1209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NADH + H</a:t>
            </a:r>
            <a:r>
              <a:rPr lang="fr-FR" b="1" baseline="30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6322775" y="5292121"/>
            <a:ext cx="1710725" cy="279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320"/>
              </a:lnSpc>
            </a:pPr>
            <a:r>
              <a:rPr lang="fr-FR" b="1" dirty="0">
                <a:solidFill>
                  <a:srgbClr val="FF26C8"/>
                </a:solidFill>
                <a:latin typeface="Symbol" charset="2"/>
                <a:cs typeface="Symbol" charset="2"/>
              </a:rPr>
              <a:t>a</a:t>
            </a:r>
            <a:r>
              <a:rPr lang="fr-FR" b="1" dirty="0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cetoglutarate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5" name="Grouper 24"/>
          <p:cNvGrpSpPr/>
          <p:nvPr/>
        </p:nvGrpSpPr>
        <p:grpSpPr>
          <a:xfrm>
            <a:off x="7942461" y="5084519"/>
            <a:ext cx="570000" cy="548533"/>
            <a:chOff x="5738798" y="1371354"/>
            <a:chExt cx="613828" cy="590709"/>
          </a:xfrm>
        </p:grpSpPr>
        <p:sp>
          <p:nvSpPr>
            <p:cNvPr id="26" name="Ellipse 25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C5</a:t>
              </a:r>
            </a:p>
          </p:txBody>
        </p:sp>
      </p:grpSp>
      <p:sp>
        <p:nvSpPr>
          <p:cNvPr id="28" name="Rectangle 27"/>
          <p:cNvSpPr/>
          <p:nvPr/>
        </p:nvSpPr>
        <p:spPr>
          <a:xfrm>
            <a:off x="7812670" y="4670595"/>
            <a:ext cx="6597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CO</a:t>
            </a:r>
            <a:r>
              <a:rPr lang="fr-FR" sz="2400" b="1" baseline="-25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29" name="Ellipse 28"/>
          <p:cNvSpPr/>
          <p:nvPr/>
        </p:nvSpPr>
        <p:spPr>
          <a:xfrm>
            <a:off x="8353817" y="4521598"/>
            <a:ext cx="489596" cy="48959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900"/>
          </a:p>
        </p:txBody>
      </p:sp>
      <p:sp>
        <p:nvSpPr>
          <p:cNvPr id="30" name="Rectangle 29"/>
          <p:cNvSpPr/>
          <p:nvPr/>
        </p:nvSpPr>
        <p:spPr>
          <a:xfrm>
            <a:off x="8317531" y="4462662"/>
            <a:ext cx="570000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900" b="1" dirty="0">
                <a:latin typeface="Calibri" pitchFamily="34" charset="0"/>
                <a:cs typeface="Calibri" pitchFamily="34" charset="0"/>
              </a:rPr>
              <a:t>C1</a:t>
            </a:r>
          </a:p>
        </p:txBody>
      </p:sp>
      <p:grpSp>
        <p:nvGrpSpPr>
          <p:cNvPr id="32" name="Grouper 31"/>
          <p:cNvGrpSpPr/>
          <p:nvPr/>
        </p:nvGrpSpPr>
        <p:grpSpPr>
          <a:xfrm>
            <a:off x="8012600" y="3032123"/>
            <a:ext cx="570000" cy="548533"/>
            <a:chOff x="5738798" y="1371354"/>
            <a:chExt cx="613828" cy="590709"/>
          </a:xfrm>
        </p:grpSpPr>
        <p:sp>
          <p:nvSpPr>
            <p:cNvPr id="33" name="Ellipse 32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C6</a:t>
              </a:r>
            </a:p>
          </p:txBody>
        </p:sp>
      </p:grpSp>
      <p:sp>
        <p:nvSpPr>
          <p:cNvPr id="35" name="ZoneTexte 34"/>
          <p:cNvSpPr txBox="1"/>
          <p:nvPr/>
        </p:nvSpPr>
        <p:spPr>
          <a:xfrm>
            <a:off x="3336069" y="222752"/>
            <a:ext cx="124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Acetyl-CoA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Arc 35"/>
          <p:cNvSpPr/>
          <p:nvPr/>
        </p:nvSpPr>
        <p:spPr>
          <a:xfrm rot="10800000">
            <a:off x="3933306" y="374714"/>
            <a:ext cx="971460" cy="378504"/>
          </a:xfrm>
          <a:prstGeom prst="arc">
            <a:avLst/>
          </a:prstGeom>
          <a:ln w="38100" cap="rnd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ZoneTexte 36"/>
          <p:cNvSpPr txBox="1"/>
          <p:nvPr/>
        </p:nvSpPr>
        <p:spPr>
          <a:xfrm>
            <a:off x="2491979" y="1028600"/>
            <a:ext cx="1458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Oxaloacetate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8" name="Grouper 37"/>
          <p:cNvGrpSpPr/>
          <p:nvPr/>
        </p:nvGrpSpPr>
        <p:grpSpPr>
          <a:xfrm>
            <a:off x="1951951" y="943755"/>
            <a:ext cx="570000" cy="548533"/>
            <a:chOff x="5738798" y="1371354"/>
            <a:chExt cx="613828" cy="590709"/>
          </a:xfrm>
        </p:grpSpPr>
        <p:sp>
          <p:nvSpPr>
            <p:cNvPr id="39" name="Ellipse 38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C4</a:t>
              </a:r>
            </a:p>
          </p:txBody>
        </p:sp>
      </p:grpSp>
      <p:grpSp>
        <p:nvGrpSpPr>
          <p:cNvPr id="41" name="Grouper 40"/>
          <p:cNvGrpSpPr/>
          <p:nvPr/>
        </p:nvGrpSpPr>
        <p:grpSpPr>
          <a:xfrm>
            <a:off x="2817863" y="6794"/>
            <a:ext cx="570000" cy="548533"/>
            <a:chOff x="5738798" y="1371354"/>
            <a:chExt cx="613828" cy="590709"/>
          </a:xfrm>
        </p:grpSpPr>
        <p:sp>
          <p:nvSpPr>
            <p:cNvPr id="42" name="Ellipse 41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C2</a:t>
              </a:r>
            </a:p>
          </p:txBody>
        </p:sp>
      </p:grpSp>
      <p:sp>
        <p:nvSpPr>
          <p:cNvPr id="44" name="ZoneTexte 43"/>
          <p:cNvSpPr txBox="1"/>
          <p:nvPr/>
        </p:nvSpPr>
        <p:spPr>
          <a:xfrm>
            <a:off x="5763210" y="940154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Citrate</a:t>
            </a:r>
            <a:endParaRPr lang="fr-FR" sz="2800" b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45" name="Grouper 44"/>
          <p:cNvGrpSpPr/>
          <p:nvPr/>
        </p:nvGrpSpPr>
        <p:grpSpPr>
          <a:xfrm>
            <a:off x="6536403" y="775247"/>
            <a:ext cx="570000" cy="548533"/>
            <a:chOff x="5586398" y="1218954"/>
            <a:chExt cx="613828" cy="590709"/>
          </a:xfrm>
        </p:grpSpPr>
        <p:sp>
          <p:nvSpPr>
            <p:cNvPr id="46" name="Ellipse 45"/>
            <p:cNvSpPr/>
            <p:nvPr/>
          </p:nvSpPr>
          <p:spPr>
            <a:xfrm>
              <a:off x="5625474" y="12824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586398" y="12189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C6</a:t>
              </a:r>
            </a:p>
          </p:txBody>
        </p:sp>
      </p:grpSp>
      <p:sp>
        <p:nvSpPr>
          <p:cNvPr id="50" name="Arc 49"/>
          <p:cNvSpPr/>
          <p:nvPr/>
        </p:nvSpPr>
        <p:spPr>
          <a:xfrm rot="1566501">
            <a:off x="2050922" y="833626"/>
            <a:ext cx="5485545" cy="5721699"/>
          </a:xfrm>
          <a:prstGeom prst="arc">
            <a:avLst>
              <a:gd name="adj1" fmla="val 20033009"/>
              <a:gd name="adj2" fmla="val 656694"/>
            </a:avLst>
          </a:prstGeom>
          <a:ln w="3810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Arc 50"/>
          <p:cNvSpPr/>
          <p:nvPr/>
        </p:nvSpPr>
        <p:spPr>
          <a:xfrm rot="1566501">
            <a:off x="2093342" y="833626"/>
            <a:ext cx="5485545" cy="5721699"/>
          </a:xfrm>
          <a:prstGeom prst="arc">
            <a:avLst>
              <a:gd name="adj1" fmla="val 16871750"/>
              <a:gd name="adj2" fmla="val 19275585"/>
            </a:avLst>
          </a:prstGeom>
          <a:ln w="3810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Arc 51"/>
          <p:cNvSpPr/>
          <p:nvPr/>
        </p:nvSpPr>
        <p:spPr>
          <a:xfrm rot="18840816">
            <a:off x="2092578" y="681227"/>
            <a:ext cx="5485545" cy="5721699"/>
          </a:xfrm>
          <a:prstGeom prst="arc">
            <a:avLst>
              <a:gd name="adj1" fmla="val 17431830"/>
              <a:gd name="adj2" fmla="val 20128117"/>
            </a:avLst>
          </a:prstGeom>
          <a:ln w="38100" cap="rnd" cmpd="sng">
            <a:solidFill>
              <a:schemeClr val="accent1">
                <a:lumMod val="75000"/>
              </a:schemeClr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/>
          <p:cNvSpPr/>
          <p:nvPr/>
        </p:nvSpPr>
        <p:spPr>
          <a:xfrm>
            <a:off x="1718622" y="6795"/>
            <a:ext cx="4115282" cy="155628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/>
          <p:cNvSpPr/>
          <p:nvPr/>
        </p:nvSpPr>
        <p:spPr>
          <a:xfrm>
            <a:off x="5803706" y="467793"/>
            <a:ext cx="2778893" cy="318298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Forme libre 55"/>
          <p:cNvSpPr/>
          <p:nvPr/>
        </p:nvSpPr>
        <p:spPr>
          <a:xfrm>
            <a:off x="5983373" y="3613227"/>
            <a:ext cx="3035832" cy="1731904"/>
          </a:xfrm>
          <a:custGeom>
            <a:avLst/>
            <a:gdLst>
              <a:gd name="connsiteX0" fmla="*/ 1596019 w 3035832"/>
              <a:gd name="connsiteY0" fmla="*/ 0 h 1731904"/>
              <a:gd name="connsiteX1" fmla="*/ 529743 w 3035832"/>
              <a:gd name="connsiteY1" fmla="*/ 203753 h 1731904"/>
              <a:gd name="connsiteX2" fmla="*/ 0 w 3035832"/>
              <a:gd name="connsiteY2" fmla="*/ 855764 h 1731904"/>
              <a:gd name="connsiteX3" fmla="*/ 74707 w 3035832"/>
              <a:gd name="connsiteY3" fmla="*/ 1242896 h 1731904"/>
              <a:gd name="connsiteX4" fmla="*/ 889696 w 3035832"/>
              <a:gd name="connsiteY4" fmla="*/ 1555318 h 1731904"/>
              <a:gd name="connsiteX5" fmla="*/ 910071 w 3035832"/>
              <a:gd name="connsiteY5" fmla="*/ 1697945 h 1731904"/>
              <a:gd name="connsiteX6" fmla="*/ 1052693 w 3035832"/>
              <a:gd name="connsiteY6" fmla="*/ 1731904 h 1731904"/>
              <a:gd name="connsiteX7" fmla="*/ 1168150 w 3035832"/>
              <a:gd name="connsiteY7" fmla="*/ 1643611 h 1731904"/>
              <a:gd name="connsiteX8" fmla="*/ 1439813 w 3035832"/>
              <a:gd name="connsiteY8" fmla="*/ 1446649 h 1731904"/>
              <a:gd name="connsiteX9" fmla="*/ 2214052 w 3035832"/>
              <a:gd name="connsiteY9" fmla="*/ 1473816 h 1731904"/>
              <a:gd name="connsiteX10" fmla="*/ 2587588 w 3035832"/>
              <a:gd name="connsiteY10" fmla="*/ 1514567 h 1731904"/>
              <a:gd name="connsiteX11" fmla="*/ 3008666 w 3035832"/>
              <a:gd name="connsiteY11" fmla="*/ 1439857 h 1731904"/>
              <a:gd name="connsiteX12" fmla="*/ 3035832 w 3035832"/>
              <a:gd name="connsiteY12" fmla="*/ 876140 h 1731904"/>
              <a:gd name="connsiteX13" fmla="*/ 2383841 w 3035832"/>
              <a:gd name="connsiteY13" fmla="*/ 251296 h 1731904"/>
              <a:gd name="connsiteX14" fmla="*/ 1596019 w 3035832"/>
              <a:gd name="connsiteY14" fmla="*/ 0 h 1731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35832" h="1731904">
                <a:moveTo>
                  <a:pt x="1596019" y="0"/>
                </a:moveTo>
                <a:lnTo>
                  <a:pt x="529743" y="203753"/>
                </a:lnTo>
                <a:lnTo>
                  <a:pt x="0" y="855764"/>
                </a:lnTo>
                <a:lnTo>
                  <a:pt x="74707" y="1242896"/>
                </a:lnTo>
                <a:lnTo>
                  <a:pt x="889696" y="1555318"/>
                </a:lnTo>
                <a:lnTo>
                  <a:pt x="910071" y="1697945"/>
                </a:lnTo>
                <a:lnTo>
                  <a:pt x="1052693" y="1731904"/>
                </a:lnTo>
                <a:lnTo>
                  <a:pt x="1168150" y="1643611"/>
                </a:lnTo>
                <a:lnTo>
                  <a:pt x="1439813" y="1446649"/>
                </a:lnTo>
                <a:lnTo>
                  <a:pt x="2214052" y="1473816"/>
                </a:lnTo>
                <a:lnTo>
                  <a:pt x="2587588" y="1514567"/>
                </a:lnTo>
                <a:lnTo>
                  <a:pt x="3008666" y="1439857"/>
                </a:lnTo>
                <a:lnTo>
                  <a:pt x="3035832" y="876140"/>
                </a:lnTo>
                <a:lnTo>
                  <a:pt x="2383841" y="251296"/>
                </a:lnTo>
                <a:lnTo>
                  <a:pt x="1596019" y="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ZoneTexte 79"/>
          <p:cNvSpPr txBox="1"/>
          <p:nvPr/>
        </p:nvSpPr>
        <p:spPr>
          <a:xfrm>
            <a:off x="408456" y="2752559"/>
            <a:ext cx="1710725" cy="279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320"/>
              </a:lnSpc>
            </a:pPr>
            <a:r>
              <a:rPr lang="fr-FR" b="1" dirty="0">
                <a:latin typeface="Symbol" charset="2"/>
                <a:cs typeface="Symbol" charset="2"/>
              </a:rPr>
              <a:t>a</a:t>
            </a:r>
            <a:r>
              <a:rPr lang="fr-FR" b="1" dirty="0">
                <a:latin typeface="Calibri" pitchFamily="34" charset="0"/>
                <a:cs typeface="Calibri" pitchFamily="34" charset="0"/>
              </a:rPr>
              <a:t>-</a:t>
            </a:r>
            <a:r>
              <a:rPr lang="fr-FR" b="1" dirty="0" err="1">
                <a:latin typeface="Calibri" pitchFamily="34" charset="0"/>
                <a:cs typeface="Calibri" pitchFamily="34" charset="0"/>
              </a:rPr>
              <a:t>cetoglutarate</a:t>
            </a:r>
            <a:endParaRPr lang="fr-FR" b="1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81" name="Connecteur droit avec flèche 80"/>
          <p:cNvCxnSpPr/>
          <p:nvPr/>
        </p:nvCxnSpPr>
        <p:spPr>
          <a:xfrm rot="16200000">
            <a:off x="3594373" y="1654307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avec flèche 81"/>
          <p:cNvCxnSpPr/>
          <p:nvPr/>
        </p:nvCxnSpPr>
        <p:spPr>
          <a:xfrm rot="16200000" flipV="1">
            <a:off x="3534258" y="1762033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ZoneTexte 82"/>
          <p:cNvSpPr txBox="1"/>
          <p:nvPr/>
        </p:nvSpPr>
        <p:spPr>
          <a:xfrm>
            <a:off x="2714261" y="2365377"/>
            <a:ext cx="1836062" cy="481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60"/>
              </a:lnSpc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a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cetoglutarate</a:t>
            </a:r>
            <a:endParaRPr lang="fr-FR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ts val="1460"/>
              </a:lnSpc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déshydrogénase</a:t>
            </a:r>
          </a:p>
        </p:txBody>
      </p:sp>
      <p:sp>
        <p:nvSpPr>
          <p:cNvPr id="84" name="Rectangle 83"/>
          <p:cNvSpPr/>
          <p:nvPr/>
        </p:nvSpPr>
        <p:spPr>
          <a:xfrm>
            <a:off x="1546343" y="1975484"/>
            <a:ext cx="14414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+ NAD</a:t>
            </a:r>
            <a:r>
              <a:rPr lang="fr-FR" sz="1400" b="1" baseline="30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+</a:t>
            </a:r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+ </a:t>
            </a:r>
            <a:r>
              <a:rPr lang="fr-FR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HS-</a:t>
            </a:r>
            <a:r>
              <a:rPr lang="fr-FR" sz="14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CoA</a:t>
            </a:r>
            <a:endParaRPr lang="fr-FR" sz="1400" baseline="30000" dirty="0">
              <a:solidFill>
                <a:srgbClr val="C00000"/>
              </a:solidFill>
            </a:endParaRPr>
          </a:p>
        </p:txBody>
      </p:sp>
      <p:sp>
        <p:nvSpPr>
          <p:cNvPr id="110" name="ZoneTexte 109"/>
          <p:cNvSpPr txBox="1"/>
          <p:nvPr/>
        </p:nvSpPr>
        <p:spPr>
          <a:xfrm>
            <a:off x="4613342" y="2765177"/>
            <a:ext cx="1415772" cy="279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320"/>
              </a:lnSpc>
            </a:pPr>
            <a:r>
              <a:rPr lang="fr-FR" b="1" dirty="0" err="1">
                <a:latin typeface="+mj-lt"/>
                <a:cs typeface="Calibri" pitchFamily="34" charset="0"/>
              </a:rPr>
              <a:t>Succinyl-CoA</a:t>
            </a:r>
            <a:endParaRPr lang="fr-FR" b="1" dirty="0">
              <a:latin typeface="+mj-lt"/>
              <a:cs typeface="Calibri" pitchFamily="34" charset="0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5729560" y="1836016"/>
            <a:ext cx="12490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+ NAD</a:t>
            </a:r>
            <a:r>
              <a:rPr lang="fr-FR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 </a:t>
            </a:r>
            <a:r>
              <a:rPr lang="fr-FR" sz="1400" b="1" dirty="0">
                <a:latin typeface="Calibri" pitchFamily="34" charset="0"/>
                <a:cs typeface="Calibri" pitchFamily="34" charset="0"/>
              </a:rPr>
              <a:t>+</a:t>
            </a:r>
            <a:r>
              <a:rPr lang="fr-FR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1400" b="1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CO</a:t>
            </a:r>
            <a:r>
              <a:rPr lang="fr-FR" sz="1400" b="1" baseline="-2500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fr-FR" sz="1400" baseline="-25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08456" y="-10360"/>
            <a:ext cx="22979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II. Vue détaillée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1827945" y="1558410"/>
            <a:ext cx="3031599" cy="32744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ts val="1720"/>
              </a:lnSpc>
            </a:pPr>
            <a:r>
              <a:rPr lang="fr-FR" sz="20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Decarboxylation</a:t>
            </a:r>
            <a:r>
              <a:rPr lang="fr-FR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oxydative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472204" y="2417476"/>
            <a:ext cx="3060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O</a:t>
            </a:r>
            <a:endParaRPr lang="fr-FR" sz="1400" dirty="0"/>
          </a:p>
        </p:txBody>
      </p:sp>
      <p:cxnSp>
        <p:nvCxnSpPr>
          <p:cNvPr id="117" name="Connecteur droit 116"/>
          <p:cNvCxnSpPr/>
          <p:nvPr/>
        </p:nvCxnSpPr>
        <p:spPr bwMode="auto">
          <a:xfrm>
            <a:off x="706403" y="2572616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8" name="Connecteur droit 117"/>
          <p:cNvCxnSpPr/>
          <p:nvPr/>
        </p:nvCxnSpPr>
        <p:spPr bwMode="auto">
          <a:xfrm>
            <a:off x="707491" y="2614344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9" name="Rectangle 118"/>
          <p:cNvSpPr/>
          <p:nvPr/>
        </p:nvSpPr>
        <p:spPr>
          <a:xfrm>
            <a:off x="477062" y="2136709"/>
            <a:ext cx="2979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</a:t>
            </a:r>
            <a:endParaRPr lang="fr-FR" sz="1400" dirty="0">
              <a:solidFill>
                <a:srgbClr val="000000"/>
              </a:solidFill>
            </a:endParaRPr>
          </a:p>
        </p:txBody>
      </p:sp>
      <p:sp>
        <p:nvSpPr>
          <p:cNvPr id="120" name="ZoneTexte 119"/>
          <p:cNvSpPr txBox="1"/>
          <p:nvPr/>
        </p:nvSpPr>
        <p:spPr>
          <a:xfrm>
            <a:off x="1117461" y="1843903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</a:t>
            </a:r>
          </a:p>
        </p:txBody>
      </p:sp>
      <p:cxnSp>
        <p:nvCxnSpPr>
          <p:cNvPr id="121" name="Connecteur droit 120"/>
          <p:cNvCxnSpPr/>
          <p:nvPr/>
        </p:nvCxnSpPr>
        <p:spPr bwMode="auto">
          <a:xfrm>
            <a:off x="1058993" y="1995468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2" name="Rectangle 121"/>
          <p:cNvSpPr/>
          <p:nvPr/>
        </p:nvSpPr>
        <p:spPr>
          <a:xfrm>
            <a:off x="712475" y="1850026"/>
            <a:ext cx="4536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CH</a:t>
            </a:r>
            <a:r>
              <a:rPr lang="fr-FR" sz="1400" b="1" baseline="-25000" dirty="0">
                <a:latin typeface="Calibri" pitchFamily="34" charset="0"/>
                <a:cs typeface="Calibri" pitchFamily="34" charset="0"/>
              </a:rPr>
              <a:t>2</a:t>
            </a:r>
          </a:p>
        </p:txBody>
      </p:sp>
      <p:grpSp>
        <p:nvGrpSpPr>
          <p:cNvPr id="123" name="Grouper 122"/>
          <p:cNvGrpSpPr/>
          <p:nvPr/>
        </p:nvGrpSpPr>
        <p:grpSpPr>
          <a:xfrm>
            <a:off x="1227819" y="1813531"/>
            <a:ext cx="42336" cy="107999"/>
            <a:chOff x="552688" y="2907788"/>
            <a:chExt cx="42336" cy="107999"/>
          </a:xfrm>
        </p:grpSpPr>
        <p:cxnSp>
          <p:nvCxnSpPr>
            <p:cNvPr id="124" name="Connecteur droit 123"/>
            <p:cNvCxnSpPr/>
            <p:nvPr/>
          </p:nvCxnSpPr>
          <p:spPr bwMode="auto">
            <a:xfrm rot="5400000">
              <a:off x="498689" y="2961787"/>
              <a:ext cx="107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5" name="Connecteur droit 124"/>
            <p:cNvCxnSpPr/>
            <p:nvPr/>
          </p:nvCxnSpPr>
          <p:spPr bwMode="auto">
            <a:xfrm rot="5400000">
              <a:off x="541025" y="2961787"/>
              <a:ext cx="107998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26" name="ZoneTexte 125"/>
          <p:cNvSpPr txBox="1"/>
          <p:nvPr/>
        </p:nvSpPr>
        <p:spPr>
          <a:xfrm>
            <a:off x="1102989" y="1557471"/>
            <a:ext cx="306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O</a:t>
            </a:r>
          </a:p>
        </p:txBody>
      </p:sp>
      <p:cxnSp>
        <p:nvCxnSpPr>
          <p:cNvPr id="127" name="Connecteur droit 126"/>
          <p:cNvCxnSpPr/>
          <p:nvPr/>
        </p:nvCxnSpPr>
        <p:spPr bwMode="auto">
          <a:xfrm>
            <a:off x="1327501" y="1995468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8" name="ZoneTexte 127"/>
          <p:cNvSpPr txBox="1"/>
          <p:nvPr/>
        </p:nvSpPr>
        <p:spPr>
          <a:xfrm>
            <a:off x="1377065" y="1844151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14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29" name="Connecteur droit 128"/>
          <p:cNvCxnSpPr/>
          <p:nvPr/>
        </p:nvCxnSpPr>
        <p:spPr bwMode="auto">
          <a:xfrm rot="16200000">
            <a:off x="825352" y="2158075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0" name="ZoneTexte 129"/>
          <p:cNvSpPr txBox="1"/>
          <p:nvPr/>
        </p:nvSpPr>
        <p:spPr>
          <a:xfrm>
            <a:off x="746610" y="2138455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</a:t>
            </a:r>
          </a:p>
        </p:txBody>
      </p:sp>
      <p:cxnSp>
        <p:nvCxnSpPr>
          <p:cNvPr id="131" name="Connecteur droit 130"/>
          <p:cNvCxnSpPr/>
          <p:nvPr/>
        </p:nvCxnSpPr>
        <p:spPr bwMode="auto">
          <a:xfrm>
            <a:off x="698205" y="2305457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2" name="Connecteur droit 131"/>
          <p:cNvCxnSpPr/>
          <p:nvPr/>
        </p:nvCxnSpPr>
        <p:spPr bwMode="auto">
          <a:xfrm>
            <a:off x="953134" y="2305458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3" name="Connecteur droit 132"/>
          <p:cNvCxnSpPr/>
          <p:nvPr/>
        </p:nvCxnSpPr>
        <p:spPr bwMode="auto">
          <a:xfrm>
            <a:off x="963571" y="2589567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4" name="Connecteur droit 133"/>
          <p:cNvCxnSpPr/>
          <p:nvPr/>
        </p:nvCxnSpPr>
        <p:spPr bwMode="auto">
          <a:xfrm rot="16200000">
            <a:off x="831656" y="2456049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5" name="ZoneTexte 134"/>
          <p:cNvSpPr txBox="1"/>
          <p:nvPr/>
        </p:nvSpPr>
        <p:spPr>
          <a:xfrm>
            <a:off x="1013859" y="2431716"/>
            <a:ext cx="582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COO</a:t>
            </a:r>
            <a:r>
              <a:rPr lang="fr-FR" sz="1400" b="1" baseline="3000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−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1369499" y="1824540"/>
            <a:ext cx="3656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O</a:t>
            </a:r>
            <a:r>
              <a:rPr lang="fr-FR" sz="1400" b="1" baseline="30000" dirty="0">
                <a:latin typeface="Calibri" pitchFamily="34" charset="0"/>
                <a:cs typeface="Calibri" pitchFamily="34" charset="0"/>
              </a:rPr>
              <a:t>−</a:t>
            </a:r>
            <a:endParaRPr lang="fr-FR" sz="1400" baseline="30000" dirty="0"/>
          </a:p>
        </p:txBody>
      </p:sp>
      <p:cxnSp>
        <p:nvCxnSpPr>
          <p:cNvPr id="137" name="Connecteur droit 136"/>
          <p:cNvCxnSpPr/>
          <p:nvPr/>
        </p:nvCxnSpPr>
        <p:spPr bwMode="auto">
          <a:xfrm rot="16200000">
            <a:off x="831656" y="2151932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8" name="ZoneTexte 137"/>
          <p:cNvSpPr txBox="1"/>
          <p:nvPr/>
        </p:nvSpPr>
        <p:spPr>
          <a:xfrm>
            <a:off x="1017858" y="2138248"/>
            <a:ext cx="2979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H</a:t>
            </a:r>
            <a:endParaRPr lang="fr-FR" sz="1400" b="1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749851" y="2425171"/>
            <a:ext cx="2872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</a:t>
            </a:r>
            <a:endParaRPr lang="fr-FR" sz="14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4492905" y="2353446"/>
            <a:ext cx="3060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</a:t>
            </a:r>
            <a:endParaRPr lang="fr-FR" sz="1400" dirty="0">
              <a:solidFill>
                <a:srgbClr val="000000"/>
              </a:solidFill>
            </a:endParaRPr>
          </a:p>
        </p:txBody>
      </p:sp>
      <p:cxnSp>
        <p:nvCxnSpPr>
          <p:cNvPr id="141" name="Connecteur droit 140"/>
          <p:cNvCxnSpPr/>
          <p:nvPr/>
        </p:nvCxnSpPr>
        <p:spPr bwMode="auto">
          <a:xfrm>
            <a:off x="4727104" y="2508586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2" name="Connecteur droit 141"/>
          <p:cNvCxnSpPr/>
          <p:nvPr/>
        </p:nvCxnSpPr>
        <p:spPr bwMode="auto">
          <a:xfrm>
            <a:off x="4728192" y="2550314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3" name="Rectangle 142"/>
          <p:cNvSpPr/>
          <p:nvPr/>
        </p:nvSpPr>
        <p:spPr>
          <a:xfrm>
            <a:off x="4497763" y="2072679"/>
            <a:ext cx="2979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</a:t>
            </a:r>
            <a:endParaRPr lang="fr-FR" sz="1400" dirty="0">
              <a:solidFill>
                <a:srgbClr val="000000"/>
              </a:solidFill>
            </a:endParaRPr>
          </a:p>
        </p:txBody>
      </p:sp>
      <p:sp>
        <p:nvSpPr>
          <p:cNvPr id="144" name="ZoneTexte 143"/>
          <p:cNvSpPr txBox="1"/>
          <p:nvPr/>
        </p:nvSpPr>
        <p:spPr>
          <a:xfrm>
            <a:off x="5138162" y="1779873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</a:t>
            </a:r>
          </a:p>
        </p:txBody>
      </p:sp>
      <p:cxnSp>
        <p:nvCxnSpPr>
          <p:cNvPr id="145" name="Connecteur droit 144"/>
          <p:cNvCxnSpPr/>
          <p:nvPr/>
        </p:nvCxnSpPr>
        <p:spPr bwMode="auto">
          <a:xfrm>
            <a:off x="5079694" y="1931438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6" name="Rectangle 145"/>
          <p:cNvSpPr/>
          <p:nvPr/>
        </p:nvSpPr>
        <p:spPr>
          <a:xfrm>
            <a:off x="4733176" y="1785996"/>
            <a:ext cx="4536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CH</a:t>
            </a:r>
            <a:r>
              <a:rPr lang="fr-FR" sz="1400" b="1" baseline="-25000" dirty="0">
                <a:latin typeface="Calibri" pitchFamily="34" charset="0"/>
                <a:cs typeface="Calibri" pitchFamily="34" charset="0"/>
              </a:rPr>
              <a:t>2</a:t>
            </a:r>
          </a:p>
        </p:txBody>
      </p:sp>
      <p:grpSp>
        <p:nvGrpSpPr>
          <p:cNvPr id="147" name="Grouper 146"/>
          <p:cNvGrpSpPr/>
          <p:nvPr/>
        </p:nvGrpSpPr>
        <p:grpSpPr>
          <a:xfrm>
            <a:off x="5248520" y="1749501"/>
            <a:ext cx="42336" cy="107999"/>
            <a:chOff x="552688" y="2907788"/>
            <a:chExt cx="42336" cy="107999"/>
          </a:xfrm>
        </p:grpSpPr>
        <p:cxnSp>
          <p:nvCxnSpPr>
            <p:cNvPr id="148" name="Connecteur droit 147"/>
            <p:cNvCxnSpPr/>
            <p:nvPr/>
          </p:nvCxnSpPr>
          <p:spPr bwMode="auto">
            <a:xfrm rot="5400000">
              <a:off x="498689" y="2961787"/>
              <a:ext cx="107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9" name="Connecteur droit 148"/>
            <p:cNvCxnSpPr/>
            <p:nvPr/>
          </p:nvCxnSpPr>
          <p:spPr bwMode="auto">
            <a:xfrm rot="5400000">
              <a:off x="541025" y="2961787"/>
              <a:ext cx="107998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50" name="Connecteur droit 149"/>
          <p:cNvCxnSpPr/>
          <p:nvPr/>
        </p:nvCxnSpPr>
        <p:spPr bwMode="auto">
          <a:xfrm>
            <a:off x="5348202" y="1931438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1" name="ZoneTexte 150"/>
          <p:cNvSpPr txBox="1"/>
          <p:nvPr/>
        </p:nvSpPr>
        <p:spPr>
          <a:xfrm>
            <a:off x="5397766" y="1780121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14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52" name="Connecteur droit 151"/>
          <p:cNvCxnSpPr/>
          <p:nvPr/>
        </p:nvCxnSpPr>
        <p:spPr bwMode="auto">
          <a:xfrm rot="16200000">
            <a:off x="4846053" y="2094045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3" name="ZoneTexte 152"/>
          <p:cNvSpPr txBox="1"/>
          <p:nvPr/>
        </p:nvSpPr>
        <p:spPr>
          <a:xfrm>
            <a:off x="4767311" y="2074425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</a:t>
            </a:r>
          </a:p>
        </p:txBody>
      </p:sp>
      <p:cxnSp>
        <p:nvCxnSpPr>
          <p:cNvPr id="154" name="Connecteur droit 153"/>
          <p:cNvCxnSpPr/>
          <p:nvPr/>
        </p:nvCxnSpPr>
        <p:spPr bwMode="auto">
          <a:xfrm>
            <a:off x="4718906" y="2241427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5" name="Connecteur droit 154"/>
          <p:cNvCxnSpPr/>
          <p:nvPr/>
        </p:nvCxnSpPr>
        <p:spPr bwMode="auto">
          <a:xfrm>
            <a:off x="4973835" y="2241428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7" name="Connecteur droit 156"/>
          <p:cNvCxnSpPr/>
          <p:nvPr/>
        </p:nvCxnSpPr>
        <p:spPr bwMode="auto">
          <a:xfrm rot="16200000">
            <a:off x="4852357" y="2392019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9" name="Rectangle 158"/>
          <p:cNvSpPr/>
          <p:nvPr/>
        </p:nvSpPr>
        <p:spPr>
          <a:xfrm>
            <a:off x="5390200" y="1760510"/>
            <a:ext cx="3656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O</a:t>
            </a:r>
            <a:r>
              <a:rPr lang="fr-FR" sz="1400" b="1" baseline="30000" dirty="0">
                <a:latin typeface="Calibri" pitchFamily="34" charset="0"/>
                <a:cs typeface="Calibri" pitchFamily="34" charset="0"/>
              </a:rPr>
              <a:t>−</a:t>
            </a:r>
            <a:endParaRPr lang="fr-FR" sz="1400" baseline="30000" dirty="0"/>
          </a:p>
        </p:txBody>
      </p:sp>
      <p:cxnSp>
        <p:nvCxnSpPr>
          <p:cNvPr id="160" name="Connecteur droit 159"/>
          <p:cNvCxnSpPr/>
          <p:nvPr/>
        </p:nvCxnSpPr>
        <p:spPr bwMode="auto">
          <a:xfrm rot="16200000">
            <a:off x="4852357" y="2087902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1" name="ZoneTexte 160"/>
          <p:cNvSpPr txBox="1"/>
          <p:nvPr/>
        </p:nvSpPr>
        <p:spPr>
          <a:xfrm>
            <a:off x="5038559" y="2074218"/>
            <a:ext cx="2979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</a:t>
            </a:r>
            <a:endParaRPr lang="fr-FR" sz="14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4770552" y="2361141"/>
            <a:ext cx="2872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</a:t>
            </a:r>
            <a:endParaRPr lang="fr-FR" sz="14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3" name="Rectangle 162"/>
          <p:cNvSpPr/>
          <p:nvPr/>
        </p:nvSpPr>
        <p:spPr>
          <a:xfrm>
            <a:off x="5033843" y="2352565"/>
            <a:ext cx="6335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S-</a:t>
            </a:r>
            <a:r>
              <a:rPr lang="fr-FR" sz="14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CoA</a:t>
            </a:r>
            <a:endParaRPr lang="fr-FR" sz="1400" dirty="0">
              <a:solidFill>
                <a:srgbClr val="C00000"/>
              </a:solidFill>
            </a:endParaRPr>
          </a:p>
        </p:txBody>
      </p:sp>
      <p:sp>
        <p:nvSpPr>
          <p:cNvPr id="164" name="Rectangle 163"/>
          <p:cNvSpPr/>
          <p:nvPr/>
        </p:nvSpPr>
        <p:spPr>
          <a:xfrm>
            <a:off x="4874954" y="2362712"/>
            <a:ext cx="300082" cy="369332"/>
          </a:xfrm>
          <a:prstGeom prst="rect">
            <a:avLst/>
          </a:prstGeom>
          <a:noFill/>
          <a:ln w="28575" cmpd="sng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~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165" name="ZoneTexte 164"/>
          <p:cNvSpPr txBox="1"/>
          <p:nvPr/>
        </p:nvSpPr>
        <p:spPr>
          <a:xfrm>
            <a:off x="5112053" y="1490690"/>
            <a:ext cx="306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O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5891329" y="5161184"/>
            <a:ext cx="698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NAD</a:t>
            </a:r>
            <a:r>
              <a:rPr lang="fr-FR" b="1" baseline="30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158" name="Rectangle 157"/>
          <p:cNvSpPr/>
          <p:nvPr/>
        </p:nvSpPr>
        <p:spPr>
          <a:xfrm>
            <a:off x="5286667" y="4976518"/>
            <a:ext cx="767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NADH</a:t>
            </a:r>
            <a:endParaRPr lang="fr-FR" b="1" baseline="300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6" name="Arc 165"/>
          <p:cNvSpPr/>
          <p:nvPr/>
        </p:nvSpPr>
        <p:spPr>
          <a:xfrm rot="12277271">
            <a:off x="6494188" y="5604577"/>
            <a:ext cx="938017" cy="820796"/>
          </a:xfrm>
          <a:prstGeom prst="arc">
            <a:avLst/>
          </a:prstGeom>
          <a:ln w="38100" cmpd="sng">
            <a:solidFill>
              <a:srgbClr val="FF6600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41453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c 2"/>
          <p:cNvSpPr/>
          <p:nvPr/>
        </p:nvSpPr>
        <p:spPr>
          <a:xfrm rot="2251964">
            <a:off x="2580928" y="943915"/>
            <a:ext cx="5048632" cy="5553122"/>
          </a:xfrm>
          <a:prstGeom prst="arc">
            <a:avLst>
              <a:gd name="adj1" fmla="val 844504"/>
              <a:gd name="adj2" fmla="val 1923177"/>
            </a:avLst>
          </a:prstGeom>
          <a:ln w="3810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4697868" y="6018116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Succinyl-CoA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322775" y="5292121"/>
            <a:ext cx="1710725" cy="279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320"/>
              </a:lnSpc>
            </a:pPr>
            <a:r>
              <a:rPr lang="fr-FR" b="1" dirty="0">
                <a:solidFill>
                  <a:srgbClr val="FF26C8"/>
                </a:solidFill>
                <a:latin typeface="Symbol" charset="2"/>
                <a:cs typeface="Symbol" charset="2"/>
              </a:rPr>
              <a:t>a</a:t>
            </a:r>
            <a:r>
              <a:rPr lang="fr-FR" b="1" dirty="0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cetoglutarate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Arc 5"/>
          <p:cNvSpPr/>
          <p:nvPr/>
        </p:nvSpPr>
        <p:spPr>
          <a:xfrm rot="12277271">
            <a:off x="6494188" y="5604577"/>
            <a:ext cx="938017" cy="820796"/>
          </a:xfrm>
          <a:prstGeom prst="arc">
            <a:avLst/>
          </a:prstGeom>
          <a:ln w="38100" cmpd="sng">
            <a:solidFill>
              <a:srgbClr val="376092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5891329" y="5018552"/>
            <a:ext cx="698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NAD</a:t>
            </a:r>
            <a:r>
              <a:rPr lang="fr-FR" b="1" baseline="30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8" name="Arc 7"/>
          <p:cNvSpPr/>
          <p:nvPr/>
        </p:nvSpPr>
        <p:spPr>
          <a:xfrm rot="2551061" flipV="1">
            <a:off x="5550611" y="5298713"/>
            <a:ext cx="938017" cy="668117"/>
          </a:xfrm>
          <a:prstGeom prst="arc">
            <a:avLst>
              <a:gd name="adj1" fmla="val 10408737"/>
              <a:gd name="adj2" fmla="val 4137750"/>
            </a:avLst>
          </a:prstGeom>
          <a:ln w="38100" cap="rnd">
            <a:solidFill>
              <a:srgbClr val="376092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4759615" y="4956270"/>
            <a:ext cx="1209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NADH + H</a:t>
            </a:r>
            <a:r>
              <a:rPr lang="fr-FR" b="1" baseline="30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83652" y="6184461"/>
            <a:ext cx="6597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CO</a:t>
            </a:r>
            <a:r>
              <a:rPr lang="fr-FR" sz="2400" b="1" baseline="-25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grpSp>
        <p:nvGrpSpPr>
          <p:cNvPr id="11" name="Grouper 10"/>
          <p:cNvGrpSpPr/>
          <p:nvPr/>
        </p:nvGrpSpPr>
        <p:grpSpPr>
          <a:xfrm>
            <a:off x="4953376" y="5522064"/>
            <a:ext cx="570000" cy="548533"/>
            <a:chOff x="5738798" y="1371354"/>
            <a:chExt cx="613828" cy="590709"/>
          </a:xfrm>
        </p:grpSpPr>
        <p:sp>
          <p:nvSpPr>
            <p:cNvPr id="12" name="Ellipse 11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C4</a:t>
              </a:r>
            </a:p>
          </p:txBody>
        </p:sp>
      </p:grpSp>
      <p:sp>
        <p:nvSpPr>
          <p:cNvPr id="14" name="Ellipse 13"/>
          <p:cNvSpPr/>
          <p:nvPr/>
        </p:nvSpPr>
        <p:spPr>
          <a:xfrm>
            <a:off x="7388142" y="6130736"/>
            <a:ext cx="489596" cy="48959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900"/>
          </a:p>
        </p:txBody>
      </p:sp>
      <p:sp>
        <p:nvSpPr>
          <p:cNvPr id="15" name="Rectangle 14"/>
          <p:cNvSpPr/>
          <p:nvPr/>
        </p:nvSpPr>
        <p:spPr>
          <a:xfrm>
            <a:off x="7351856" y="6071800"/>
            <a:ext cx="570000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900" b="1" dirty="0">
                <a:latin typeface="Calibri" pitchFamily="34" charset="0"/>
                <a:cs typeface="Calibri" pitchFamily="34" charset="0"/>
              </a:rPr>
              <a:t>C1</a:t>
            </a:r>
          </a:p>
        </p:txBody>
      </p:sp>
      <p:grpSp>
        <p:nvGrpSpPr>
          <p:cNvPr id="16" name="Grouper 15"/>
          <p:cNvGrpSpPr/>
          <p:nvPr/>
        </p:nvGrpSpPr>
        <p:grpSpPr>
          <a:xfrm>
            <a:off x="7942461" y="5084519"/>
            <a:ext cx="570000" cy="548533"/>
            <a:chOff x="5738798" y="1371354"/>
            <a:chExt cx="613828" cy="590709"/>
          </a:xfrm>
        </p:grpSpPr>
        <p:sp>
          <p:nvSpPr>
            <p:cNvPr id="17" name="Ellipse 16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C5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6458258" y="3770229"/>
            <a:ext cx="698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NAD</a:t>
            </a:r>
            <a:r>
              <a:rPr lang="fr-FR" b="1" baseline="30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7016576" y="3125141"/>
            <a:ext cx="1087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Isocitrate</a:t>
            </a:r>
            <a:endParaRPr lang="fr-FR" sz="2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Arc 20"/>
          <p:cNvSpPr/>
          <p:nvPr/>
        </p:nvSpPr>
        <p:spPr>
          <a:xfrm rot="10800000">
            <a:off x="7410606" y="4098414"/>
            <a:ext cx="938017" cy="820796"/>
          </a:xfrm>
          <a:prstGeom prst="arc">
            <a:avLst/>
          </a:prstGeom>
          <a:ln w="38100" cmpd="sng">
            <a:solidFill>
              <a:srgbClr val="376092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Arc 21"/>
          <p:cNvSpPr/>
          <p:nvPr/>
        </p:nvSpPr>
        <p:spPr>
          <a:xfrm flipV="1">
            <a:off x="6479389" y="4020063"/>
            <a:ext cx="938017" cy="820796"/>
          </a:xfrm>
          <a:prstGeom prst="arc">
            <a:avLst>
              <a:gd name="adj1" fmla="val 13346964"/>
              <a:gd name="adj2" fmla="val 4137750"/>
            </a:avLst>
          </a:prstGeom>
          <a:ln w="38100" cap="rnd">
            <a:solidFill>
              <a:srgbClr val="376092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5968938" y="4312605"/>
            <a:ext cx="1209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NADH + H</a:t>
            </a:r>
            <a:r>
              <a:rPr lang="fr-FR" b="1" baseline="30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6322775" y="5292121"/>
            <a:ext cx="1710725" cy="279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320"/>
              </a:lnSpc>
            </a:pPr>
            <a:r>
              <a:rPr lang="fr-FR" b="1" dirty="0">
                <a:solidFill>
                  <a:srgbClr val="FF26C8"/>
                </a:solidFill>
                <a:latin typeface="Symbol" charset="2"/>
                <a:cs typeface="Symbol" charset="2"/>
              </a:rPr>
              <a:t>a</a:t>
            </a:r>
            <a:r>
              <a:rPr lang="fr-FR" b="1" dirty="0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cetoglutarate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5" name="Grouper 24"/>
          <p:cNvGrpSpPr/>
          <p:nvPr/>
        </p:nvGrpSpPr>
        <p:grpSpPr>
          <a:xfrm>
            <a:off x="7942461" y="5084519"/>
            <a:ext cx="570000" cy="548533"/>
            <a:chOff x="5738798" y="1371354"/>
            <a:chExt cx="613828" cy="590709"/>
          </a:xfrm>
        </p:grpSpPr>
        <p:sp>
          <p:nvSpPr>
            <p:cNvPr id="26" name="Ellipse 25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C5</a:t>
              </a:r>
            </a:p>
          </p:txBody>
        </p:sp>
      </p:grpSp>
      <p:sp>
        <p:nvSpPr>
          <p:cNvPr id="28" name="Rectangle 27"/>
          <p:cNvSpPr/>
          <p:nvPr/>
        </p:nvSpPr>
        <p:spPr>
          <a:xfrm>
            <a:off x="7812670" y="4670595"/>
            <a:ext cx="6597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CO</a:t>
            </a:r>
            <a:r>
              <a:rPr lang="fr-FR" sz="2400" b="1" baseline="-25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29" name="Ellipse 28"/>
          <p:cNvSpPr/>
          <p:nvPr/>
        </p:nvSpPr>
        <p:spPr>
          <a:xfrm>
            <a:off x="8353817" y="4521598"/>
            <a:ext cx="489596" cy="48959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900"/>
          </a:p>
        </p:txBody>
      </p:sp>
      <p:sp>
        <p:nvSpPr>
          <p:cNvPr id="30" name="Rectangle 29"/>
          <p:cNvSpPr/>
          <p:nvPr/>
        </p:nvSpPr>
        <p:spPr>
          <a:xfrm>
            <a:off x="8317531" y="4462662"/>
            <a:ext cx="570000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900" b="1" dirty="0">
                <a:latin typeface="Calibri" pitchFamily="34" charset="0"/>
                <a:cs typeface="Calibri" pitchFamily="34" charset="0"/>
              </a:rPr>
              <a:t>C1</a:t>
            </a:r>
          </a:p>
        </p:txBody>
      </p:sp>
      <p:grpSp>
        <p:nvGrpSpPr>
          <p:cNvPr id="32" name="Grouper 31"/>
          <p:cNvGrpSpPr/>
          <p:nvPr/>
        </p:nvGrpSpPr>
        <p:grpSpPr>
          <a:xfrm>
            <a:off x="8012600" y="3032123"/>
            <a:ext cx="570000" cy="548533"/>
            <a:chOff x="5738798" y="1371354"/>
            <a:chExt cx="613828" cy="590709"/>
          </a:xfrm>
        </p:grpSpPr>
        <p:sp>
          <p:nvSpPr>
            <p:cNvPr id="33" name="Ellipse 32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C6</a:t>
              </a:r>
            </a:p>
          </p:txBody>
        </p:sp>
      </p:grpSp>
      <p:sp>
        <p:nvSpPr>
          <p:cNvPr id="35" name="ZoneTexte 34"/>
          <p:cNvSpPr txBox="1"/>
          <p:nvPr/>
        </p:nvSpPr>
        <p:spPr>
          <a:xfrm>
            <a:off x="3336069" y="222752"/>
            <a:ext cx="124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Acetyl-CoA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Arc 35"/>
          <p:cNvSpPr/>
          <p:nvPr/>
        </p:nvSpPr>
        <p:spPr>
          <a:xfrm rot="10800000">
            <a:off x="3933306" y="374714"/>
            <a:ext cx="971460" cy="378504"/>
          </a:xfrm>
          <a:prstGeom prst="arc">
            <a:avLst/>
          </a:prstGeom>
          <a:ln w="38100" cap="rnd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ZoneTexte 36"/>
          <p:cNvSpPr txBox="1"/>
          <p:nvPr/>
        </p:nvSpPr>
        <p:spPr>
          <a:xfrm>
            <a:off x="2491979" y="1028600"/>
            <a:ext cx="1458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Oxaloacetate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8" name="Grouper 37"/>
          <p:cNvGrpSpPr/>
          <p:nvPr/>
        </p:nvGrpSpPr>
        <p:grpSpPr>
          <a:xfrm>
            <a:off x="1951951" y="943755"/>
            <a:ext cx="570000" cy="548533"/>
            <a:chOff x="5738798" y="1371354"/>
            <a:chExt cx="613828" cy="590709"/>
          </a:xfrm>
        </p:grpSpPr>
        <p:sp>
          <p:nvSpPr>
            <p:cNvPr id="39" name="Ellipse 38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C4</a:t>
              </a:r>
            </a:p>
          </p:txBody>
        </p:sp>
      </p:grpSp>
      <p:grpSp>
        <p:nvGrpSpPr>
          <p:cNvPr id="41" name="Grouper 40"/>
          <p:cNvGrpSpPr/>
          <p:nvPr/>
        </p:nvGrpSpPr>
        <p:grpSpPr>
          <a:xfrm>
            <a:off x="2817863" y="6794"/>
            <a:ext cx="570000" cy="548533"/>
            <a:chOff x="5738798" y="1371354"/>
            <a:chExt cx="613828" cy="590709"/>
          </a:xfrm>
        </p:grpSpPr>
        <p:sp>
          <p:nvSpPr>
            <p:cNvPr id="42" name="Ellipse 41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C2</a:t>
              </a:r>
            </a:p>
          </p:txBody>
        </p:sp>
      </p:grpSp>
      <p:sp>
        <p:nvSpPr>
          <p:cNvPr id="44" name="ZoneTexte 43"/>
          <p:cNvSpPr txBox="1"/>
          <p:nvPr/>
        </p:nvSpPr>
        <p:spPr>
          <a:xfrm>
            <a:off x="5763210" y="940154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Citrate</a:t>
            </a:r>
            <a:endParaRPr lang="fr-FR" sz="2800" b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45" name="Grouper 44"/>
          <p:cNvGrpSpPr/>
          <p:nvPr/>
        </p:nvGrpSpPr>
        <p:grpSpPr>
          <a:xfrm>
            <a:off x="6536403" y="775247"/>
            <a:ext cx="570000" cy="548533"/>
            <a:chOff x="5586398" y="1218954"/>
            <a:chExt cx="613828" cy="590709"/>
          </a:xfrm>
        </p:grpSpPr>
        <p:sp>
          <p:nvSpPr>
            <p:cNvPr id="46" name="Ellipse 45"/>
            <p:cNvSpPr/>
            <p:nvPr/>
          </p:nvSpPr>
          <p:spPr>
            <a:xfrm>
              <a:off x="5625474" y="12824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586398" y="12189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C6</a:t>
              </a:r>
            </a:p>
          </p:txBody>
        </p:sp>
      </p:grpSp>
      <p:sp>
        <p:nvSpPr>
          <p:cNvPr id="50" name="Arc 49"/>
          <p:cNvSpPr/>
          <p:nvPr/>
        </p:nvSpPr>
        <p:spPr>
          <a:xfrm rot="1566501">
            <a:off x="2050922" y="833626"/>
            <a:ext cx="5485545" cy="5721699"/>
          </a:xfrm>
          <a:prstGeom prst="arc">
            <a:avLst>
              <a:gd name="adj1" fmla="val 20033009"/>
              <a:gd name="adj2" fmla="val 656694"/>
            </a:avLst>
          </a:prstGeom>
          <a:ln w="3810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Arc 50"/>
          <p:cNvSpPr/>
          <p:nvPr/>
        </p:nvSpPr>
        <p:spPr>
          <a:xfrm rot="1566501">
            <a:off x="2093342" y="833626"/>
            <a:ext cx="5485545" cy="5721699"/>
          </a:xfrm>
          <a:prstGeom prst="arc">
            <a:avLst>
              <a:gd name="adj1" fmla="val 16871750"/>
              <a:gd name="adj2" fmla="val 19275585"/>
            </a:avLst>
          </a:prstGeom>
          <a:ln w="3810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Arc 51"/>
          <p:cNvSpPr/>
          <p:nvPr/>
        </p:nvSpPr>
        <p:spPr>
          <a:xfrm rot="18840816">
            <a:off x="2092578" y="681227"/>
            <a:ext cx="5485545" cy="5721699"/>
          </a:xfrm>
          <a:prstGeom prst="arc">
            <a:avLst>
              <a:gd name="adj1" fmla="val 17431830"/>
              <a:gd name="adj2" fmla="val 20128117"/>
            </a:avLst>
          </a:prstGeom>
          <a:ln w="38100" cap="rnd" cmpd="sng">
            <a:solidFill>
              <a:schemeClr val="accent1">
                <a:lumMod val="75000"/>
              </a:schemeClr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/>
          <p:cNvSpPr/>
          <p:nvPr/>
        </p:nvSpPr>
        <p:spPr>
          <a:xfrm>
            <a:off x="1718622" y="6795"/>
            <a:ext cx="4115282" cy="155628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/>
          <p:cNvSpPr/>
          <p:nvPr/>
        </p:nvSpPr>
        <p:spPr>
          <a:xfrm>
            <a:off x="5869803" y="565515"/>
            <a:ext cx="2778893" cy="318298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/>
          <p:cNvSpPr/>
          <p:nvPr/>
        </p:nvSpPr>
        <p:spPr>
          <a:xfrm>
            <a:off x="4697868" y="3650776"/>
            <a:ext cx="4321194" cy="311021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Arc 53"/>
          <p:cNvSpPr/>
          <p:nvPr/>
        </p:nvSpPr>
        <p:spPr>
          <a:xfrm rot="2251964">
            <a:off x="2203204" y="1150503"/>
            <a:ext cx="5083703" cy="5334600"/>
          </a:xfrm>
          <a:prstGeom prst="arc">
            <a:avLst>
              <a:gd name="adj1" fmla="val 2869612"/>
              <a:gd name="adj2" fmla="val 4773684"/>
            </a:avLst>
          </a:prstGeom>
          <a:ln w="38100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Rectangle 54"/>
          <p:cNvSpPr/>
          <p:nvPr/>
        </p:nvSpPr>
        <p:spPr>
          <a:xfrm>
            <a:off x="3765887" y="5767771"/>
            <a:ext cx="999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GDP + Pi</a:t>
            </a:r>
          </a:p>
        </p:txBody>
      </p:sp>
      <p:sp>
        <p:nvSpPr>
          <p:cNvPr id="57" name="Rectangle 56"/>
          <p:cNvSpPr/>
          <p:nvPr/>
        </p:nvSpPr>
        <p:spPr>
          <a:xfrm>
            <a:off x="3628925" y="5209320"/>
            <a:ext cx="568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GTP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4697868" y="6018116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Succinyl-CoA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2664316" y="5767771"/>
            <a:ext cx="1101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Succinate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0" name="Arc 59"/>
          <p:cNvSpPr/>
          <p:nvPr/>
        </p:nvSpPr>
        <p:spPr>
          <a:xfrm rot="6060119" flipV="1">
            <a:off x="3689840" y="5575852"/>
            <a:ext cx="938017" cy="668117"/>
          </a:xfrm>
          <a:prstGeom prst="arc">
            <a:avLst>
              <a:gd name="adj1" fmla="val 13346964"/>
              <a:gd name="adj2" fmla="val 4137750"/>
            </a:avLst>
          </a:prstGeom>
          <a:ln w="38100" cap="rnd">
            <a:solidFill>
              <a:srgbClr val="376092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1" name="Grouper 60"/>
          <p:cNvGrpSpPr/>
          <p:nvPr/>
        </p:nvGrpSpPr>
        <p:grpSpPr>
          <a:xfrm>
            <a:off x="4953376" y="5522064"/>
            <a:ext cx="570000" cy="548533"/>
            <a:chOff x="5738798" y="1371354"/>
            <a:chExt cx="613828" cy="590709"/>
          </a:xfrm>
        </p:grpSpPr>
        <p:sp>
          <p:nvSpPr>
            <p:cNvPr id="62" name="Ellipse 61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C4</a:t>
              </a:r>
            </a:p>
          </p:txBody>
        </p:sp>
      </p:grpSp>
      <p:grpSp>
        <p:nvGrpSpPr>
          <p:cNvPr id="64" name="Grouper 63"/>
          <p:cNvGrpSpPr/>
          <p:nvPr/>
        </p:nvGrpSpPr>
        <p:grpSpPr>
          <a:xfrm>
            <a:off x="2832892" y="6070597"/>
            <a:ext cx="570000" cy="548533"/>
            <a:chOff x="5738798" y="1371354"/>
            <a:chExt cx="613828" cy="590709"/>
          </a:xfrm>
        </p:grpSpPr>
        <p:sp>
          <p:nvSpPr>
            <p:cNvPr id="65" name="Ellipse 64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C4</a:t>
              </a:r>
            </a:p>
          </p:txBody>
        </p:sp>
      </p:grpSp>
      <p:grpSp>
        <p:nvGrpSpPr>
          <p:cNvPr id="53" name="Grouper 52"/>
          <p:cNvGrpSpPr/>
          <p:nvPr/>
        </p:nvGrpSpPr>
        <p:grpSpPr>
          <a:xfrm rot="5400000">
            <a:off x="270061" y="3292845"/>
            <a:ext cx="923808" cy="107726"/>
            <a:chOff x="-698771" y="4521598"/>
            <a:chExt cx="923808" cy="107726"/>
          </a:xfrm>
        </p:grpSpPr>
        <p:cxnSp>
          <p:nvCxnSpPr>
            <p:cNvPr id="67" name="Connecteur droit avec flèche 66"/>
            <p:cNvCxnSpPr/>
            <p:nvPr/>
          </p:nvCxnSpPr>
          <p:spPr>
            <a:xfrm rot="16200000">
              <a:off x="-206809" y="4089751"/>
              <a:ext cx="0" cy="863693"/>
            </a:xfrm>
            <a:prstGeom prst="straightConnector1">
              <a:avLst/>
            </a:prstGeom>
            <a:ln w="38100" cap="rnd" cmpd="sng">
              <a:solidFill>
                <a:schemeClr val="bg2">
                  <a:lumMod val="50000"/>
                </a:schemeClr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avec flèche 67"/>
            <p:cNvCxnSpPr/>
            <p:nvPr/>
          </p:nvCxnSpPr>
          <p:spPr>
            <a:xfrm rot="16200000" flipV="1">
              <a:off x="-266924" y="4197477"/>
              <a:ext cx="0" cy="863693"/>
            </a:xfrm>
            <a:prstGeom prst="straightConnector1">
              <a:avLst/>
            </a:prstGeom>
            <a:ln w="38100" cap="rnd" cmpd="sng">
              <a:solidFill>
                <a:schemeClr val="bg2">
                  <a:lumMod val="50000"/>
                </a:schemeClr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ZoneTexte 88"/>
          <p:cNvSpPr txBox="1"/>
          <p:nvPr/>
        </p:nvSpPr>
        <p:spPr>
          <a:xfrm>
            <a:off x="191572" y="1494837"/>
            <a:ext cx="1415772" cy="279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320"/>
              </a:lnSpc>
            </a:pPr>
            <a:r>
              <a:rPr lang="fr-FR" b="1" dirty="0" err="1">
                <a:latin typeface="+mj-lt"/>
                <a:cs typeface="Calibri" pitchFamily="34" charset="0"/>
              </a:rPr>
              <a:t>Succinyl-CoA</a:t>
            </a:r>
            <a:endParaRPr lang="fr-FR" b="1" dirty="0">
              <a:latin typeface="+mj-lt"/>
              <a:cs typeface="Calibri" pitchFamily="34" charset="0"/>
            </a:endParaRPr>
          </a:p>
        </p:txBody>
      </p:sp>
      <p:grpSp>
        <p:nvGrpSpPr>
          <p:cNvPr id="91" name="Grouper 90"/>
          <p:cNvGrpSpPr/>
          <p:nvPr/>
        </p:nvGrpSpPr>
        <p:grpSpPr>
          <a:xfrm>
            <a:off x="1418730" y="1870073"/>
            <a:ext cx="1129021" cy="921577"/>
            <a:chOff x="4080436" y="1598196"/>
            <a:chExt cx="1129021" cy="921577"/>
          </a:xfrm>
        </p:grpSpPr>
        <p:sp>
          <p:nvSpPr>
            <p:cNvPr id="92" name="Rectangle 91"/>
            <p:cNvSpPr/>
            <p:nvPr/>
          </p:nvSpPr>
          <p:spPr>
            <a:xfrm>
              <a:off x="4080436" y="1924164"/>
              <a:ext cx="27443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+</a:t>
              </a:r>
              <a:endParaRPr lang="fr-FR" sz="1400" dirty="0"/>
            </a:p>
          </p:txBody>
        </p:sp>
        <p:grpSp>
          <p:nvGrpSpPr>
            <p:cNvPr id="93" name="Grouper 92"/>
            <p:cNvGrpSpPr/>
            <p:nvPr/>
          </p:nvGrpSpPr>
          <p:grpSpPr>
            <a:xfrm>
              <a:off x="4204161" y="1598196"/>
              <a:ext cx="1005296" cy="921577"/>
              <a:chOff x="2856171" y="1137692"/>
              <a:chExt cx="1085531" cy="995133"/>
            </a:xfrm>
          </p:grpSpPr>
          <p:sp>
            <p:nvSpPr>
              <p:cNvPr id="94" name="Rectangle 93"/>
              <p:cNvSpPr/>
              <p:nvPr/>
            </p:nvSpPr>
            <p:spPr>
              <a:xfrm>
                <a:off x="2856171" y="1505959"/>
                <a:ext cx="452812" cy="3323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400" b="1" dirty="0">
                    <a:solidFill>
                      <a:srgbClr val="C00000"/>
                    </a:solidFill>
                    <a:latin typeface="Calibri" pitchFamily="34" charset="0"/>
                    <a:cs typeface="Calibri" pitchFamily="34" charset="0"/>
                  </a:rPr>
                  <a:t>HO</a:t>
                </a:r>
              </a:p>
            </p:txBody>
          </p:sp>
          <p:sp>
            <p:nvSpPr>
              <p:cNvPr id="95" name="ZoneTexte 178"/>
              <p:cNvSpPr txBox="1">
                <a:spLocks noChangeArrowheads="1"/>
              </p:cNvSpPr>
              <p:nvPr/>
            </p:nvSpPr>
            <p:spPr bwMode="auto">
              <a:xfrm>
                <a:off x="3297058" y="1800483"/>
                <a:ext cx="330510" cy="3323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400" b="1" dirty="0">
                    <a:solidFill>
                      <a:srgbClr val="C00000"/>
                    </a:solidFill>
                    <a:latin typeface="Calibri" charset="0"/>
                    <a:cs typeface="Calibri" charset="0"/>
                  </a:rPr>
                  <a:t>O</a:t>
                </a:r>
              </a:p>
            </p:txBody>
          </p:sp>
          <p:sp>
            <p:nvSpPr>
              <p:cNvPr id="96" name="ZoneTexte 160"/>
              <p:cNvSpPr txBox="1">
                <a:spLocks noChangeArrowheads="1"/>
              </p:cNvSpPr>
              <p:nvPr/>
            </p:nvSpPr>
            <p:spPr bwMode="auto">
              <a:xfrm>
                <a:off x="3611192" y="1504716"/>
                <a:ext cx="330510" cy="332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400" b="1" dirty="0">
                    <a:solidFill>
                      <a:srgbClr val="C00000"/>
                    </a:solidFill>
                    <a:latin typeface="Calibri" charset="0"/>
                    <a:cs typeface="Calibri" charset="0"/>
                  </a:rPr>
                  <a:t>O</a:t>
                </a:r>
              </a:p>
            </p:txBody>
          </p:sp>
          <p:sp>
            <p:nvSpPr>
              <p:cNvPr id="97" name="ZoneTexte 161"/>
              <p:cNvSpPr txBox="1">
                <a:spLocks noChangeArrowheads="1"/>
              </p:cNvSpPr>
              <p:nvPr/>
            </p:nvSpPr>
            <p:spPr bwMode="auto">
              <a:xfrm>
                <a:off x="3321903" y="1484628"/>
                <a:ext cx="302585" cy="332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400" b="1" dirty="0">
                    <a:solidFill>
                      <a:srgbClr val="C00000"/>
                    </a:solidFill>
                    <a:latin typeface="Calibri" charset="0"/>
                    <a:cs typeface="Calibri" charset="0"/>
                  </a:rPr>
                  <a:t>P</a:t>
                </a:r>
              </a:p>
            </p:txBody>
          </p:sp>
          <p:cxnSp>
            <p:nvCxnSpPr>
              <p:cNvPr id="98" name="Connecteur droit 168"/>
              <p:cNvCxnSpPr>
                <a:cxnSpLocks noChangeShapeType="1"/>
              </p:cNvCxnSpPr>
              <p:nvPr/>
            </p:nvCxnSpPr>
            <p:spPr bwMode="auto">
              <a:xfrm>
                <a:off x="3231677" y="1687173"/>
                <a:ext cx="142799" cy="0"/>
              </a:xfrm>
              <a:prstGeom prst="line">
                <a:avLst/>
              </a:prstGeom>
              <a:noFill/>
              <a:ln w="28575" cap="rnd" cmpd="sng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99" name="Connecteur droit 170"/>
              <p:cNvCxnSpPr>
                <a:cxnSpLocks noChangeShapeType="1"/>
              </p:cNvCxnSpPr>
              <p:nvPr/>
            </p:nvCxnSpPr>
            <p:spPr bwMode="auto">
              <a:xfrm rot="5400000">
                <a:off x="3375872" y="1825295"/>
                <a:ext cx="124523" cy="0"/>
              </a:xfrm>
              <a:prstGeom prst="line">
                <a:avLst/>
              </a:prstGeom>
              <a:noFill/>
              <a:ln w="28575" cap="rnd" cmpd="sng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00" name="Connecteur droit 171"/>
              <p:cNvCxnSpPr>
                <a:cxnSpLocks noChangeShapeType="1"/>
              </p:cNvCxnSpPr>
              <p:nvPr/>
            </p:nvCxnSpPr>
            <p:spPr bwMode="auto">
              <a:xfrm rot="5400000">
                <a:off x="3420475" y="1825295"/>
                <a:ext cx="124523" cy="0"/>
              </a:xfrm>
              <a:prstGeom prst="line">
                <a:avLst/>
              </a:prstGeom>
              <a:noFill/>
              <a:ln w="28575" cap="rnd" cmpd="sng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101" name="ZoneTexte 181"/>
              <p:cNvSpPr txBox="1">
                <a:spLocks noChangeArrowheads="1"/>
              </p:cNvSpPr>
              <p:nvPr/>
            </p:nvSpPr>
            <p:spPr bwMode="auto">
              <a:xfrm>
                <a:off x="3291528" y="1137692"/>
                <a:ext cx="330510" cy="3323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400" b="1" dirty="0">
                    <a:solidFill>
                      <a:srgbClr val="C00000"/>
                    </a:solidFill>
                    <a:latin typeface="Calibri" charset="0"/>
                    <a:cs typeface="Calibri" charset="0"/>
                  </a:rPr>
                  <a:t>O</a:t>
                </a:r>
              </a:p>
            </p:txBody>
          </p:sp>
          <p:cxnSp>
            <p:nvCxnSpPr>
              <p:cNvPr id="102" name="Connecteur droit 184"/>
              <p:cNvCxnSpPr>
                <a:cxnSpLocks noChangeShapeType="1"/>
              </p:cNvCxnSpPr>
              <p:nvPr/>
            </p:nvCxnSpPr>
            <p:spPr bwMode="auto">
              <a:xfrm rot="5400000">
                <a:off x="3378826" y="1487698"/>
                <a:ext cx="146728" cy="0"/>
              </a:xfrm>
              <a:prstGeom prst="line">
                <a:avLst/>
              </a:prstGeom>
              <a:noFill/>
              <a:ln w="28575" cap="rnd" cmpd="sng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03" name="Connecteur droit 187"/>
              <p:cNvCxnSpPr>
                <a:cxnSpLocks noChangeShapeType="1"/>
              </p:cNvCxnSpPr>
              <p:nvPr/>
            </p:nvCxnSpPr>
            <p:spPr bwMode="auto">
              <a:xfrm rot="10800000">
                <a:off x="3510455" y="1261337"/>
                <a:ext cx="88037" cy="0"/>
              </a:xfrm>
              <a:prstGeom prst="line">
                <a:avLst/>
              </a:prstGeom>
              <a:noFill/>
              <a:ln w="28575" cmpd="sng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04" name="Connecteur droit 190"/>
              <p:cNvCxnSpPr>
                <a:cxnSpLocks noChangeShapeType="1"/>
              </p:cNvCxnSpPr>
              <p:nvPr/>
            </p:nvCxnSpPr>
            <p:spPr bwMode="auto">
              <a:xfrm rot="10800000">
                <a:off x="3816839" y="1610132"/>
                <a:ext cx="88037" cy="0"/>
              </a:xfrm>
              <a:prstGeom prst="line">
                <a:avLst/>
              </a:prstGeom>
              <a:noFill/>
              <a:ln w="28575" cmpd="sng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05" name="Connecteur droit 168"/>
              <p:cNvCxnSpPr>
                <a:cxnSpLocks noChangeShapeType="1"/>
              </p:cNvCxnSpPr>
              <p:nvPr/>
            </p:nvCxnSpPr>
            <p:spPr bwMode="auto">
              <a:xfrm>
                <a:off x="3555418" y="1691961"/>
                <a:ext cx="125527" cy="0"/>
              </a:xfrm>
              <a:prstGeom prst="line">
                <a:avLst/>
              </a:prstGeom>
              <a:noFill/>
              <a:ln w="28575" cap="rnd" cmpd="sng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</p:grpSp>
      <p:sp>
        <p:nvSpPr>
          <p:cNvPr id="106" name="Arc 105"/>
          <p:cNvSpPr/>
          <p:nvPr/>
        </p:nvSpPr>
        <p:spPr>
          <a:xfrm flipH="1" flipV="1">
            <a:off x="795164" y="2853246"/>
            <a:ext cx="3462977" cy="955365"/>
          </a:xfrm>
          <a:prstGeom prst="arc">
            <a:avLst>
              <a:gd name="adj1" fmla="val 14804722"/>
              <a:gd name="adj2" fmla="val 6113640"/>
            </a:avLst>
          </a:prstGeom>
          <a:ln w="38100" cap="rnd">
            <a:solidFill>
              <a:schemeClr val="bg2">
                <a:lumMod val="50000"/>
              </a:schemeClr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Rectangle 106"/>
          <p:cNvSpPr/>
          <p:nvPr/>
        </p:nvSpPr>
        <p:spPr>
          <a:xfrm>
            <a:off x="1136981" y="3134910"/>
            <a:ext cx="1415772" cy="448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320"/>
              </a:lnSpc>
            </a:pPr>
            <a:r>
              <a:rPr lang="fr-FR" b="1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Succinyl-CoA</a:t>
            </a:r>
            <a:endParaRPr lang="fr-FR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ts val="1320"/>
              </a:lnSpc>
            </a:pPr>
            <a:r>
              <a:rPr lang="fr-FR" b="1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synthase</a:t>
            </a:r>
            <a:endParaRPr lang="fr-FR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8" name="ZoneTexte 153"/>
          <p:cNvSpPr txBox="1">
            <a:spLocks noChangeArrowheads="1"/>
          </p:cNvSpPr>
          <p:nvPr/>
        </p:nvSpPr>
        <p:spPr bwMode="auto">
          <a:xfrm>
            <a:off x="4553470" y="3881233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09" name="ZoneTexte 156"/>
          <p:cNvSpPr txBox="1">
            <a:spLocks noChangeArrowheads="1"/>
          </p:cNvSpPr>
          <p:nvPr/>
        </p:nvSpPr>
        <p:spPr bwMode="auto">
          <a:xfrm>
            <a:off x="3903012" y="3881233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10" name="ZoneTexte 157"/>
          <p:cNvSpPr txBox="1">
            <a:spLocks noChangeArrowheads="1"/>
          </p:cNvSpPr>
          <p:nvPr/>
        </p:nvSpPr>
        <p:spPr bwMode="auto">
          <a:xfrm>
            <a:off x="4244258" y="3881233"/>
            <a:ext cx="28704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P</a:t>
            </a:r>
          </a:p>
        </p:txBody>
      </p:sp>
      <p:sp>
        <p:nvSpPr>
          <p:cNvPr id="111" name="ZoneTexte 158"/>
          <p:cNvSpPr txBox="1">
            <a:spLocks noChangeArrowheads="1"/>
          </p:cNvSpPr>
          <p:nvPr/>
        </p:nvSpPr>
        <p:spPr bwMode="auto">
          <a:xfrm>
            <a:off x="3225454" y="3886161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12" name="ZoneTexte 159"/>
          <p:cNvSpPr txBox="1">
            <a:spLocks noChangeArrowheads="1"/>
          </p:cNvSpPr>
          <p:nvPr/>
        </p:nvSpPr>
        <p:spPr bwMode="auto">
          <a:xfrm>
            <a:off x="3583944" y="3886161"/>
            <a:ext cx="28704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P</a:t>
            </a:r>
          </a:p>
        </p:txBody>
      </p:sp>
      <p:sp>
        <p:nvSpPr>
          <p:cNvPr id="113" name="ZoneTexte 160"/>
          <p:cNvSpPr txBox="1">
            <a:spLocks noChangeArrowheads="1"/>
          </p:cNvSpPr>
          <p:nvPr/>
        </p:nvSpPr>
        <p:spPr bwMode="auto">
          <a:xfrm>
            <a:off x="2549126" y="3881233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solidFill>
                  <a:srgbClr val="C00000"/>
                </a:solidFill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14" name="ZoneTexte 161"/>
          <p:cNvSpPr txBox="1">
            <a:spLocks noChangeArrowheads="1"/>
          </p:cNvSpPr>
          <p:nvPr/>
        </p:nvSpPr>
        <p:spPr bwMode="auto">
          <a:xfrm>
            <a:off x="2894067" y="3881233"/>
            <a:ext cx="28704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solidFill>
                  <a:srgbClr val="C00000"/>
                </a:solidFill>
                <a:latin typeface="Calibri" charset="0"/>
                <a:cs typeface="Calibri" charset="0"/>
              </a:rPr>
              <a:t>P</a:t>
            </a:r>
          </a:p>
        </p:txBody>
      </p:sp>
      <p:cxnSp>
        <p:nvCxnSpPr>
          <p:cNvPr id="115" name="Connecteur droit 163"/>
          <p:cNvCxnSpPr>
            <a:cxnSpLocks noChangeShapeType="1"/>
          </p:cNvCxnSpPr>
          <p:nvPr/>
        </p:nvCxnSpPr>
        <p:spPr bwMode="auto">
          <a:xfrm>
            <a:off x="4466004" y="4066022"/>
            <a:ext cx="153990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16" name="Connecteur droit 164"/>
          <p:cNvCxnSpPr>
            <a:cxnSpLocks noChangeShapeType="1"/>
          </p:cNvCxnSpPr>
          <p:nvPr/>
        </p:nvCxnSpPr>
        <p:spPr bwMode="auto">
          <a:xfrm>
            <a:off x="4153094" y="4066022"/>
            <a:ext cx="153990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17" name="Connecteur droit 166"/>
          <p:cNvCxnSpPr>
            <a:cxnSpLocks noChangeShapeType="1"/>
          </p:cNvCxnSpPr>
          <p:nvPr/>
        </p:nvCxnSpPr>
        <p:spPr bwMode="auto">
          <a:xfrm>
            <a:off x="3491550" y="4066022"/>
            <a:ext cx="153991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18" name="Connecteur droit 168"/>
          <p:cNvCxnSpPr>
            <a:cxnSpLocks noChangeShapeType="1"/>
          </p:cNvCxnSpPr>
          <p:nvPr/>
        </p:nvCxnSpPr>
        <p:spPr bwMode="auto">
          <a:xfrm>
            <a:off x="2811526" y="4066022"/>
            <a:ext cx="153991" cy="0"/>
          </a:xfrm>
          <a:prstGeom prst="line">
            <a:avLst/>
          </a:prstGeom>
          <a:noFill/>
          <a:ln w="22225" cap="rnd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119" name="Groupe 120"/>
          <p:cNvGrpSpPr>
            <a:grpSpLocks/>
          </p:cNvGrpSpPr>
          <p:nvPr/>
        </p:nvGrpSpPr>
        <p:grpSpPr bwMode="auto">
          <a:xfrm>
            <a:off x="3006171" y="4185519"/>
            <a:ext cx="36958" cy="152759"/>
            <a:chOff x="2547084" y="3303008"/>
            <a:chExt cx="47649" cy="198000"/>
          </a:xfrm>
        </p:grpSpPr>
        <p:cxnSp>
          <p:nvCxnSpPr>
            <p:cNvPr id="120" name="Connecteur droit 170"/>
            <p:cNvCxnSpPr>
              <a:cxnSpLocks noChangeShapeType="1"/>
            </p:cNvCxnSpPr>
            <p:nvPr/>
          </p:nvCxnSpPr>
          <p:spPr bwMode="auto">
            <a:xfrm rot="5400000">
              <a:off x="2448084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21" name="Connecteur droit 171"/>
            <p:cNvCxnSpPr>
              <a:cxnSpLocks noChangeShapeType="1"/>
            </p:cNvCxnSpPr>
            <p:nvPr/>
          </p:nvCxnSpPr>
          <p:spPr bwMode="auto">
            <a:xfrm rot="5400000">
              <a:off x="2495733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122" name="Groupe 121"/>
          <p:cNvGrpSpPr>
            <a:grpSpLocks/>
          </p:cNvGrpSpPr>
          <p:nvPr/>
        </p:nvGrpSpPr>
        <p:grpSpPr bwMode="auto">
          <a:xfrm>
            <a:off x="3704673" y="4185519"/>
            <a:ext cx="36958" cy="152759"/>
            <a:chOff x="2547084" y="3303008"/>
            <a:chExt cx="47649" cy="198000"/>
          </a:xfrm>
        </p:grpSpPr>
        <p:cxnSp>
          <p:nvCxnSpPr>
            <p:cNvPr id="123" name="Connecteur droit 173"/>
            <p:cNvCxnSpPr>
              <a:cxnSpLocks noChangeShapeType="1"/>
            </p:cNvCxnSpPr>
            <p:nvPr/>
          </p:nvCxnSpPr>
          <p:spPr bwMode="auto">
            <a:xfrm rot="5400000">
              <a:off x="2448084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24" name="Connecteur droit 174"/>
            <p:cNvCxnSpPr>
              <a:cxnSpLocks noChangeShapeType="1"/>
            </p:cNvCxnSpPr>
            <p:nvPr/>
          </p:nvCxnSpPr>
          <p:spPr bwMode="auto">
            <a:xfrm rot="5400000">
              <a:off x="2495733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125" name="Groupe 124"/>
          <p:cNvGrpSpPr>
            <a:grpSpLocks/>
          </p:cNvGrpSpPr>
          <p:nvPr/>
        </p:nvGrpSpPr>
        <p:grpSpPr bwMode="auto">
          <a:xfrm>
            <a:off x="4355130" y="4185519"/>
            <a:ext cx="36958" cy="152759"/>
            <a:chOff x="2547084" y="3303008"/>
            <a:chExt cx="47649" cy="198000"/>
          </a:xfrm>
        </p:grpSpPr>
        <p:cxnSp>
          <p:nvCxnSpPr>
            <p:cNvPr id="126" name="Connecteur droit 176"/>
            <p:cNvCxnSpPr>
              <a:cxnSpLocks noChangeShapeType="1"/>
            </p:cNvCxnSpPr>
            <p:nvPr/>
          </p:nvCxnSpPr>
          <p:spPr bwMode="auto">
            <a:xfrm rot="5400000">
              <a:off x="2448084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27" name="Connecteur droit 177"/>
            <p:cNvCxnSpPr>
              <a:cxnSpLocks noChangeShapeType="1"/>
            </p:cNvCxnSpPr>
            <p:nvPr/>
          </p:nvCxnSpPr>
          <p:spPr bwMode="auto">
            <a:xfrm rot="5400000">
              <a:off x="2495733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28" name="ZoneTexte 178"/>
          <p:cNvSpPr txBox="1">
            <a:spLocks noChangeArrowheads="1"/>
          </p:cNvSpPr>
          <p:nvPr/>
        </p:nvSpPr>
        <p:spPr bwMode="auto">
          <a:xfrm>
            <a:off x="2863267" y="4258203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solidFill>
                  <a:srgbClr val="C00000"/>
                </a:solidFill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29" name="ZoneTexte 179"/>
          <p:cNvSpPr txBox="1">
            <a:spLocks noChangeArrowheads="1"/>
          </p:cNvSpPr>
          <p:nvPr/>
        </p:nvSpPr>
        <p:spPr bwMode="auto">
          <a:xfrm>
            <a:off x="3565465" y="4258203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30" name="ZoneTexte 180"/>
          <p:cNvSpPr txBox="1">
            <a:spLocks noChangeArrowheads="1"/>
          </p:cNvSpPr>
          <p:nvPr/>
        </p:nvSpPr>
        <p:spPr bwMode="auto">
          <a:xfrm>
            <a:off x="4225778" y="4258203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31" name="ZoneTexte 181"/>
          <p:cNvSpPr txBox="1">
            <a:spLocks noChangeArrowheads="1"/>
          </p:cNvSpPr>
          <p:nvPr/>
        </p:nvSpPr>
        <p:spPr bwMode="auto">
          <a:xfrm>
            <a:off x="2866963" y="3503032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solidFill>
                  <a:srgbClr val="C00000"/>
                </a:solidFill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32" name="ZoneTexte 182"/>
          <p:cNvSpPr txBox="1">
            <a:spLocks noChangeArrowheads="1"/>
          </p:cNvSpPr>
          <p:nvPr/>
        </p:nvSpPr>
        <p:spPr bwMode="auto">
          <a:xfrm>
            <a:off x="3570393" y="3503032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33" name="ZoneTexte 183"/>
          <p:cNvSpPr txBox="1">
            <a:spLocks noChangeArrowheads="1"/>
          </p:cNvSpPr>
          <p:nvPr/>
        </p:nvSpPr>
        <p:spPr bwMode="auto">
          <a:xfrm>
            <a:off x="4230705" y="3503032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cxnSp>
        <p:nvCxnSpPr>
          <p:cNvPr id="134" name="Connecteur droit 184"/>
          <p:cNvCxnSpPr>
            <a:cxnSpLocks noChangeShapeType="1"/>
          </p:cNvCxnSpPr>
          <p:nvPr/>
        </p:nvCxnSpPr>
        <p:spPr bwMode="auto">
          <a:xfrm rot="5400000">
            <a:off x="2947038" y="3871378"/>
            <a:ext cx="152759" cy="0"/>
          </a:xfrm>
          <a:prstGeom prst="line">
            <a:avLst/>
          </a:prstGeom>
          <a:noFill/>
          <a:ln w="22225" cap="rnd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5" name="Connecteur droit 185"/>
          <p:cNvCxnSpPr>
            <a:cxnSpLocks noChangeShapeType="1"/>
          </p:cNvCxnSpPr>
          <p:nvPr/>
        </p:nvCxnSpPr>
        <p:spPr bwMode="auto">
          <a:xfrm rot="5400000">
            <a:off x="3650468" y="3871378"/>
            <a:ext cx="152759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6" name="Connecteur droit 186"/>
          <p:cNvCxnSpPr>
            <a:cxnSpLocks noChangeShapeType="1"/>
          </p:cNvCxnSpPr>
          <p:nvPr/>
        </p:nvCxnSpPr>
        <p:spPr bwMode="auto">
          <a:xfrm rot="5400000">
            <a:off x="4299693" y="3871378"/>
            <a:ext cx="152759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7" name="Connecteur droit 187"/>
          <p:cNvCxnSpPr>
            <a:cxnSpLocks noChangeShapeType="1"/>
          </p:cNvCxnSpPr>
          <p:nvPr/>
        </p:nvCxnSpPr>
        <p:spPr bwMode="auto">
          <a:xfrm rot="10800000">
            <a:off x="3099253" y="3610209"/>
            <a:ext cx="108000" cy="0"/>
          </a:xfrm>
          <a:prstGeom prst="line">
            <a:avLst/>
          </a:prstGeom>
          <a:noFill/>
          <a:ln w="28575" cmpd="sng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8" name="Connecteur droit 188"/>
          <p:cNvCxnSpPr>
            <a:cxnSpLocks noChangeShapeType="1"/>
          </p:cNvCxnSpPr>
          <p:nvPr/>
        </p:nvCxnSpPr>
        <p:spPr bwMode="auto">
          <a:xfrm rot="10800000">
            <a:off x="3816626" y="3610209"/>
            <a:ext cx="108000" cy="0"/>
          </a:xfrm>
          <a:prstGeom prst="line">
            <a:avLst/>
          </a:prstGeom>
          <a:noFill/>
          <a:ln w="28575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9" name="Connecteur droit 189"/>
          <p:cNvCxnSpPr>
            <a:cxnSpLocks noChangeShapeType="1"/>
          </p:cNvCxnSpPr>
          <p:nvPr/>
        </p:nvCxnSpPr>
        <p:spPr bwMode="auto">
          <a:xfrm rot="10800000">
            <a:off x="4470779" y="3610209"/>
            <a:ext cx="108000" cy="0"/>
          </a:xfrm>
          <a:prstGeom prst="line">
            <a:avLst/>
          </a:prstGeom>
          <a:noFill/>
          <a:ln w="28575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40" name="Connecteur droit 190"/>
          <p:cNvCxnSpPr>
            <a:cxnSpLocks noChangeShapeType="1"/>
          </p:cNvCxnSpPr>
          <p:nvPr/>
        </p:nvCxnSpPr>
        <p:spPr bwMode="auto">
          <a:xfrm rot="10800000">
            <a:off x="2534808" y="3976092"/>
            <a:ext cx="108000" cy="0"/>
          </a:xfrm>
          <a:prstGeom prst="line">
            <a:avLst/>
          </a:prstGeom>
          <a:noFill/>
          <a:ln w="28575" cmpd="sng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41" name="Rectangle 140"/>
          <p:cNvSpPr/>
          <p:nvPr/>
        </p:nvSpPr>
        <p:spPr>
          <a:xfrm>
            <a:off x="3027254" y="3826197"/>
            <a:ext cx="363501" cy="523220"/>
          </a:xfrm>
          <a:prstGeom prst="rect">
            <a:avLst/>
          </a:prstGeom>
          <a:noFill/>
          <a:ln w="28575" cmpd="sng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C00000"/>
                </a:solidFill>
              </a:rPr>
              <a:t>~</a:t>
            </a:r>
            <a:endParaRPr lang="fr-FR" sz="2800" dirty="0">
              <a:solidFill>
                <a:srgbClr val="C00000"/>
              </a:solidFill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3699822" y="3816458"/>
            <a:ext cx="363501" cy="523220"/>
          </a:xfrm>
          <a:prstGeom prst="rect">
            <a:avLst/>
          </a:prstGeom>
          <a:noFill/>
          <a:ln w="28575" cmpd="sng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C00000"/>
                </a:solidFill>
              </a:rPr>
              <a:t>~</a:t>
            </a:r>
            <a:endParaRPr lang="fr-FR" sz="2800" dirty="0">
              <a:solidFill>
                <a:srgbClr val="C00000"/>
              </a:solidFill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4052543" y="3651124"/>
            <a:ext cx="3464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latin typeface="Symbol" charset="2"/>
                <a:cs typeface="Symbol" charset="2"/>
              </a:rPr>
              <a:t>a</a:t>
            </a:r>
          </a:p>
        </p:txBody>
      </p:sp>
      <p:sp>
        <p:nvSpPr>
          <p:cNvPr id="144" name="Rectangle 143"/>
          <p:cNvSpPr/>
          <p:nvPr/>
        </p:nvSpPr>
        <p:spPr>
          <a:xfrm>
            <a:off x="3406433" y="3652099"/>
            <a:ext cx="3254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latin typeface="Symbol" charset="2"/>
                <a:cs typeface="Symbol" charset="2"/>
              </a:rPr>
              <a:t>b</a:t>
            </a:r>
          </a:p>
        </p:txBody>
      </p:sp>
      <p:sp>
        <p:nvSpPr>
          <p:cNvPr id="145" name="Rectangle 144"/>
          <p:cNvSpPr/>
          <p:nvPr/>
        </p:nvSpPr>
        <p:spPr>
          <a:xfrm>
            <a:off x="2721906" y="3626142"/>
            <a:ext cx="2901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solidFill>
                  <a:srgbClr val="C00000"/>
                </a:solidFill>
                <a:latin typeface="Symbol" charset="2"/>
                <a:cs typeface="Symbol" charset="2"/>
              </a:rPr>
              <a:t>g</a:t>
            </a:r>
          </a:p>
        </p:txBody>
      </p:sp>
      <p:cxnSp>
        <p:nvCxnSpPr>
          <p:cNvPr id="146" name="Connecteur droit 163"/>
          <p:cNvCxnSpPr>
            <a:cxnSpLocks noChangeShapeType="1"/>
          </p:cNvCxnSpPr>
          <p:nvPr/>
        </p:nvCxnSpPr>
        <p:spPr bwMode="auto">
          <a:xfrm>
            <a:off x="4805184" y="4066022"/>
            <a:ext cx="153990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47" name="ZoneTexte 153"/>
          <p:cNvSpPr txBox="1">
            <a:spLocks noChangeArrowheads="1"/>
          </p:cNvSpPr>
          <p:nvPr/>
        </p:nvSpPr>
        <p:spPr bwMode="auto">
          <a:xfrm>
            <a:off x="4890563" y="3880130"/>
            <a:ext cx="103610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 err="1">
                <a:latin typeface="Calibri" charset="0"/>
                <a:cs typeface="Calibri" charset="0"/>
              </a:rPr>
              <a:t>Guanosine</a:t>
            </a:r>
            <a:endParaRPr lang="fr-FR" sz="1500" b="1" dirty="0">
              <a:latin typeface="Calibri" charset="0"/>
              <a:cs typeface="Calibri" charset="0"/>
            </a:endParaRPr>
          </a:p>
        </p:txBody>
      </p:sp>
      <p:sp>
        <p:nvSpPr>
          <p:cNvPr id="148" name="ZoneTexte 153"/>
          <p:cNvSpPr txBox="1">
            <a:spLocks noChangeArrowheads="1"/>
          </p:cNvSpPr>
          <p:nvPr/>
        </p:nvSpPr>
        <p:spPr bwMode="auto">
          <a:xfrm>
            <a:off x="4061919" y="2786722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49" name="ZoneTexte 156"/>
          <p:cNvSpPr txBox="1">
            <a:spLocks noChangeArrowheads="1"/>
          </p:cNvSpPr>
          <p:nvPr/>
        </p:nvSpPr>
        <p:spPr bwMode="auto">
          <a:xfrm>
            <a:off x="3411461" y="2786722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50" name="ZoneTexte 157"/>
          <p:cNvSpPr txBox="1">
            <a:spLocks noChangeArrowheads="1"/>
          </p:cNvSpPr>
          <p:nvPr/>
        </p:nvSpPr>
        <p:spPr bwMode="auto">
          <a:xfrm>
            <a:off x="3752707" y="2786722"/>
            <a:ext cx="28704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P</a:t>
            </a:r>
          </a:p>
        </p:txBody>
      </p:sp>
      <p:sp>
        <p:nvSpPr>
          <p:cNvPr id="151" name="ZoneTexte 158"/>
          <p:cNvSpPr txBox="1">
            <a:spLocks noChangeArrowheads="1"/>
          </p:cNvSpPr>
          <p:nvPr/>
        </p:nvSpPr>
        <p:spPr bwMode="auto">
          <a:xfrm>
            <a:off x="2733903" y="2791650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52" name="ZoneTexte 159"/>
          <p:cNvSpPr txBox="1">
            <a:spLocks noChangeArrowheads="1"/>
          </p:cNvSpPr>
          <p:nvPr/>
        </p:nvSpPr>
        <p:spPr bwMode="auto">
          <a:xfrm>
            <a:off x="3092393" y="2791650"/>
            <a:ext cx="28704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>
                <a:latin typeface="Calibri" charset="0"/>
                <a:cs typeface="Calibri" charset="0"/>
              </a:rPr>
              <a:t>P</a:t>
            </a:r>
          </a:p>
        </p:txBody>
      </p:sp>
      <p:cxnSp>
        <p:nvCxnSpPr>
          <p:cNvPr id="153" name="Connecteur droit 163"/>
          <p:cNvCxnSpPr>
            <a:cxnSpLocks noChangeShapeType="1"/>
          </p:cNvCxnSpPr>
          <p:nvPr/>
        </p:nvCxnSpPr>
        <p:spPr bwMode="auto">
          <a:xfrm>
            <a:off x="3974453" y="2971511"/>
            <a:ext cx="153990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54" name="Connecteur droit 164"/>
          <p:cNvCxnSpPr>
            <a:cxnSpLocks noChangeShapeType="1"/>
          </p:cNvCxnSpPr>
          <p:nvPr/>
        </p:nvCxnSpPr>
        <p:spPr bwMode="auto">
          <a:xfrm>
            <a:off x="3661543" y="2971511"/>
            <a:ext cx="153990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55" name="Connecteur droit 166"/>
          <p:cNvCxnSpPr>
            <a:cxnSpLocks noChangeShapeType="1"/>
          </p:cNvCxnSpPr>
          <p:nvPr/>
        </p:nvCxnSpPr>
        <p:spPr bwMode="auto">
          <a:xfrm>
            <a:off x="2999999" y="2971511"/>
            <a:ext cx="153991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156" name="Groupe 121"/>
          <p:cNvGrpSpPr>
            <a:grpSpLocks/>
          </p:cNvGrpSpPr>
          <p:nvPr/>
        </p:nvGrpSpPr>
        <p:grpSpPr bwMode="auto">
          <a:xfrm>
            <a:off x="3213122" y="3091008"/>
            <a:ext cx="36958" cy="152759"/>
            <a:chOff x="2547084" y="3303008"/>
            <a:chExt cx="47649" cy="198000"/>
          </a:xfrm>
        </p:grpSpPr>
        <p:cxnSp>
          <p:nvCxnSpPr>
            <p:cNvPr id="157" name="Connecteur droit 173"/>
            <p:cNvCxnSpPr>
              <a:cxnSpLocks noChangeShapeType="1"/>
            </p:cNvCxnSpPr>
            <p:nvPr/>
          </p:nvCxnSpPr>
          <p:spPr bwMode="auto">
            <a:xfrm rot="5400000">
              <a:off x="2448084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58" name="Connecteur droit 174"/>
            <p:cNvCxnSpPr>
              <a:cxnSpLocks noChangeShapeType="1"/>
            </p:cNvCxnSpPr>
            <p:nvPr/>
          </p:nvCxnSpPr>
          <p:spPr bwMode="auto">
            <a:xfrm rot="5400000">
              <a:off x="2495733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159" name="Groupe 124"/>
          <p:cNvGrpSpPr>
            <a:grpSpLocks/>
          </p:cNvGrpSpPr>
          <p:nvPr/>
        </p:nvGrpSpPr>
        <p:grpSpPr bwMode="auto">
          <a:xfrm>
            <a:off x="3863579" y="3091008"/>
            <a:ext cx="36958" cy="152759"/>
            <a:chOff x="2547084" y="3303008"/>
            <a:chExt cx="47649" cy="198000"/>
          </a:xfrm>
        </p:grpSpPr>
        <p:cxnSp>
          <p:nvCxnSpPr>
            <p:cNvPr id="160" name="Connecteur droit 176"/>
            <p:cNvCxnSpPr>
              <a:cxnSpLocks noChangeShapeType="1"/>
            </p:cNvCxnSpPr>
            <p:nvPr/>
          </p:nvCxnSpPr>
          <p:spPr bwMode="auto">
            <a:xfrm rot="5400000">
              <a:off x="2448084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61" name="Connecteur droit 177"/>
            <p:cNvCxnSpPr>
              <a:cxnSpLocks noChangeShapeType="1"/>
            </p:cNvCxnSpPr>
            <p:nvPr/>
          </p:nvCxnSpPr>
          <p:spPr bwMode="auto">
            <a:xfrm rot="5400000">
              <a:off x="2495733" y="3402008"/>
              <a:ext cx="198000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62" name="ZoneTexte 179"/>
          <p:cNvSpPr txBox="1">
            <a:spLocks noChangeArrowheads="1"/>
          </p:cNvSpPr>
          <p:nvPr/>
        </p:nvSpPr>
        <p:spPr bwMode="auto">
          <a:xfrm>
            <a:off x="3073914" y="3163692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63" name="ZoneTexte 180"/>
          <p:cNvSpPr txBox="1">
            <a:spLocks noChangeArrowheads="1"/>
          </p:cNvSpPr>
          <p:nvPr/>
        </p:nvSpPr>
        <p:spPr bwMode="auto">
          <a:xfrm>
            <a:off x="3734227" y="3163692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64" name="ZoneTexte 182"/>
          <p:cNvSpPr txBox="1">
            <a:spLocks noChangeArrowheads="1"/>
          </p:cNvSpPr>
          <p:nvPr/>
        </p:nvSpPr>
        <p:spPr bwMode="auto">
          <a:xfrm>
            <a:off x="3078842" y="2408521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sp>
        <p:nvSpPr>
          <p:cNvPr id="165" name="ZoneTexte 183"/>
          <p:cNvSpPr txBox="1">
            <a:spLocks noChangeArrowheads="1"/>
          </p:cNvSpPr>
          <p:nvPr/>
        </p:nvSpPr>
        <p:spPr bwMode="auto">
          <a:xfrm>
            <a:off x="3739154" y="2408521"/>
            <a:ext cx="3147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>
                <a:latin typeface="Calibri" charset="0"/>
                <a:cs typeface="Calibri" charset="0"/>
              </a:rPr>
              <a:t>O</a:t>
            </a:r>
          </a:p>
        </p:txBody>
      </p:sp>
      <p:cxnSp>
        <p:nvCxnSpPr>
          <p:cNvPr id="166" name="Connecteur droit 185"/>
          <p:cNvCxnSpPr>
            <a:cxnSpLocks noChangeShapeType="1"/>
          </p:cNvCxnSpPr>
          <p:nvPr/>
        </p:nvCxnSpPr>
        <p:spPr bwMode="auto">
          <a:xfrm rot="5400000">
            <a:off x="3158917" y="2776867"/>
            <a:ext cx="152759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67" name="Connecteur droit 186"/>
          <p:cNvCxnSpPr>
            <a:cxnSpLocks noChangeShapeType="1"/>
          </p:cNvCxnSpPr>
          <p:nvPr/>
        </p:nvCxnSpPr>
        <p:spPr bwMode="auto">
          <a:xfrm rot="5400000">
            <a:off x="3808142" y="2776867"/>
            <a:ext cx="152759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68" name="Connecteur droit 188"/>
          <p:cNvCxnSpPr>
            <a:cxnSpLocks noChangeShapeType="1"/>
          </p:cNvCxnSpPr>
          <p:nvPr/>
        </p:nvCxnSpPr>
        <p:spPr bwMode="auto">
          <a:xfrm rot="10800000">
            <a:off x="3325075" y="2515698"/>
            <a:ext cx="108000" cy="0"/>
          </a:xfrm>
          <a:prstGeom prst="line">
            <a:avLst/>
          </a:prstGeom>
          <a:noFill/>
          <a:ln w="28575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69" name="Connecteur droit 189"/>
          <p:cNvCxnSpPr>
            <a:cxnSpLocks noChangeShapeType="1"/>
          </p:cNvCxnSpPr>
          <p:nvPr/>
        </p:nvCxnSpPr>
        <p:spPr bwMode="auto">
          <a:xfrm rot="10800000">
            <a:off x="3979228" y="2515698"/>
            <a:ext cx="108000" cy="0"/>
          </a:xfrm>
          <a:prstGeom prst="line">
            <a:avLst/>
          </a:prstGeom>
          <a:noFill/>
          <a:ln w="28575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70" name="Rectangle 169"/>
          <p:cNvSpPr/>
          <p:nvPr/>
        </p:nvSpPr>
        <p:spPr>
          <a:xfrm>
            <a:off x="3208271" y="2721947"/>
            <a:ext cx="363501" cy="523220"/>
          </a:xfrm>
          <a:prstGeom prst="rect">
            <a:avLst/>
          </a:prstGeom>
          <a:noFill/>
          <a:ln w="28575" cmpd="sng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C00000"/>
                </a:solidFill>
              </a:rPr>
              <a:t>~</a:t>
            </a:r>
            <a:endParaRPr lang="fr-FR" sz="2800" dirty="0">
              <a:solidFill>
                <a:srgbClr val="C00000"/>
              </a:solidFill>
            </a:endParaRPr>
          </a:p>
        </p:txBody>
      </p:sp>
      <p:sp>
        <p:nvSpPr>
          <p:cNvPr id="171" name="Rectangle 170"/>
          <p:cNvSpPr/>
          <p:nvPr/>
        </p:nvSpPr>
        <p:spPr>
          <a:xfrm>
            <a:off x="3560992" y="2556613"/>
            <a:ext cx="3464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latin typeface="Symbol" charset="2"/>
                <a:cs typeface="Symbol" charset="2"/>
              </a:rPr>
              <a:t>a</a:t>
            </a:r>
          </a:p>
        </p:txBody>
      </p:sp>
      <p:sp>
        <p:nvSpPr>
          <p:cNvPr id="172" name="Rectangle 171"/>
          <p:cNvSpPr/>
          <p:nvPr/>
        </p:nvSpPr>
        <p:spPr>
          <a:xfrm>
            <a:off x="2914882" y="2557588"/>
            <a:ext cx="3254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latin typeface="Symbol" charset="2"/>
                <a:cs typeface="Symbol" charset="2"/>
              </a:rPr>
              <a:t>b</a:t>
            </a:r>
          </a:p>
        </p:txBody>
      </p:sp>
      <p:cxnSp>
        <p:nvCxnSpPr>
          <p:cNvPr id="173" name="Connecteur droit 163"/>
          <p:cNvCxnSpPr>
            <a:cxnSpLocks noChangeShapeType="1"/>
          </p:cNvCxnSpPr>
          <p:nvPr/>
        </p:nvCxnSpPr>
        <p:spPr bwMode="auto">
          <a:xfrm>
            <a:off x="4313633" y="2971511"/>
            <a:ext cx="153990" cy="0"/>
          </a:xfrm>
          <a:prstGeom prst="line">
            <a:avLst/>
          </a:prstGeom>
          <a:noFill/>
          <a:ln w="222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74" name="ZoneTexte 153"/>
          <p:cNvSpPr txBox="1">
            <a:spLocks noChangeArrowheads="1"/>
          </p:cNvSpPr>
          <p:nvPr/>
        </p:nvSpPr>
        <p:spPr bwMode="auto">
          <a:xfrm>
            <a:off x="4399012" y="2785619"/>
            <a:ext cx="103610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500" b="1" dirty="0" err="1">
                <a:latin typeface="Calibri" charset="0"/>
                <a:cs typeface="Calibri" charset="0"/>
              </a:rPr>
              <a:t>Guanosine</a:t>
            </a:r>
            <a:endParaRPr lang="fr-FR" sz="1500" b="1" baseline="30000" dirty="0">
              <a:solidFill>
                <a:srgbClr val="C00000"/>
              </a:solidFill>
              <a:latin typeface="Calibri" charset="0"/>
              <a:cs typeface="Calibri" charset="0"/>
            </a:endParaRPr>
          </a:p>
        </p:txBody>
      </p:sp>
      <p:cxnSp>
        <p:nvCxnSpPr>
          <p:cNvPr id="175" name="Connecteur droit 188"/>
          <p:cNvCxnSpPr>
            <a:cxnSpLocks noChangeShapeType="1"/>
          </p:cNvCxnSpPr>
          <p:nvPr/>
        </p:nvCxnSpPr>
        <p:spPr bwMode="auto">
          <a:xfrm rot="10800000">
            <a:off x="2690350" y="2930498"/>
            <a:ext cx="108000" cy="0"/>
          </a:xfrm>
          <a:prstGeom prst="line">
            <a:avLst/>
          </a:prstGeom>
          <a:noFill/>
          <a:ln w="28575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91" name="Rectangle 190"/>
          <p:cNvSpPr/>
          <p:nvPr/>
        </p:nvSpPr>
        <p:spPr>
          <a:xfrm>
            <a:off x="1240645" y="4528048"/>
            <a:ext cx="8771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+ </a:t>
            </a:r>
            <a:r>
              <a:rPr lang="fr-FR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</a:t>
            </a:r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S-</a:t>
            </a:r>
            <a:r>
              <a:rPr lang="fr-FR" sz="14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CoA</a:t>
            </a:r>
            <a:endParaRPr lang="fr-FR" sz="1400" dirty="0">
              <a:solidFill>
                <a:srgbClr val="000000"/>
              </a:solidFill>
            </a:endParaRPr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08456" y="-10360"/>
            <a:ext cx="22979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II. Vue détaillée</a:t>
            </a:r>
          </a:p>
        </p:txBody>
      </p:sp>
      <p:sp>
        <p:nvSpPr>
          <p:cNvPr id="200" name="Rectangle 199"/>
          <p:cNvSpPr/>
          <p:nvPr/>
        </p:nvSpPr>
        <p:spPr>
          <a:xfrm>
            <a:off x="3151106" y="1447039"/>
            <a:ext cx="1940079" cy="32744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ts val="1720"/>
              </a:lnSpc>
            </a:pPr>
            <a:r>
              <a:rPr lang="fr-FR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Phosphorylation</a:t>
            </a:r>
          </a:p>
        </p:txBody>
      </p:sp>
      <p:sp>
        <p:nvSpPr>
          <p:cNvPr id="201" name="ZoneTexte 200"/>
          <p:cNvSpPr txBox="1"/>
          <p:nvPr/>
        </p:nvSpPr>
        <p:spPr>
          <a:xfrm>
            <a:off x="272019" y="5106205"/>
            <a:ext cx="1101571" cy="279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320"/>
              </a:lnSpc>
            </a:pPr>
            <a:r>
              <a:rPr lang="fr-FR" b="1" dirty="0" err="1">
                <a:latin typeface="+mj-lt"/>
                <a:cs typeface="Calibri" pitchFamily="34" charset="0"/>
              </a:rPr>
              <a:t>Succinate</a:t>
            </a:r>
            <a:endParaRPr lang="fr-FR" b="1" dirty="0">
              <a:latin typeface="+mj-lt"/>
              <a:cs typeface="Calibri" pitchFamily="34" charset="0"/>
            </a:endParaRPr>
          </a:p>
        </p:txBody>
      </p:sp>
      <p:sp>
        <p:nvSpPr>
          <p:cNvPr id="202" name="Arc 201"/>
          <p:cNvSpPr/>
          <p:nvPr/>
        </p:nvSpPr>
        <p:spPr>
          <a:xfrm rot="8926806" flipV="1">
            <a:off x="4038536" y="4865083"/>
            <a:ext cx="938017" cy="668117"/>
          </a:xfrm>
          <a:prstGeom prst="arc">
            <a:avLst>
              <a:gd name="adj1" fmla="val 13346964"/>
              <a:gd name="adj2" fmla="val 20257674"/>
            </a:avLst>
          </a:prstGeom>
          <a:ln w="38100" cap="rnd">
            <a:solidFill>
              <a:srgbClr val="376092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3" name="Rectangle 202"/>
          <p:cNvSpPr/>
          <p:nvPr/>
        </p:nvSpPr>
        <p:spPr>
          <a:xfrm>
            <a:off x="4568519" y="4589932"/>
            <a:ext cx="568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ATP</a:t>
            </a:r>
          </a:p>
        </p:txBody>
      </p:sp>
      <p:sp>
        <p:nvSpPr>
          <p:cNvPr id="204" name="Rectangle 203"/>
          <p:cNvSpPr/>
          <p:nvPr/>
        </p:nvSpPr>
        <p:spPr>
          <a:xfrm>
            <a:off x="143641" y="4705550"/>
            <a:ext cx="3060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</a:t>
            </a:r>
            <a:endParaRPr lang="fr-FR" sz="1400" dirty="0">
              <a:solidFill>
                <a:srgbClr val="000000"/>
              </a:solidFill>
            </a:endParaRPr>
          </a:p>
        </p:txBody>
      </p:sp>
      <p:cxnSp>
        <p:nvCxnSpPr>
          <p:cNvPr id="205" name="Connecteur droit 204"/>
          <p:cNvCxnSpPr/>
          <p:nvPr/>
        </p:nvCxnSpPr>
        <p:spPr bwMode="auto">
          <a:xfrm>
            <a:off x="377840" y="4860690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6" name="Connecteur droit 205"/>
          <p:cNvCxnSpPr/>
          <p:nvPr/>
        </p:nvCxnSpPr>
        <p:spPr bwMode="auto">
          <a:xfrm>
            <a:off x="378928" y="4902418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7" name="Rectangle 206"/>
          <p:cNvSpPr/>
          <p:nvPr/>
        </p:nvSpPr>
        <p:spPr>
          <a:xfrm>
            <a:off x="148499" y="4424783"/>
            <a:ext cx="2979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</a:t>
            </a:r>
            <a:endParaRPr lang="fr-FR" sz="1400" dirty="0">
              <a:solidFill>
                <a:srgbClr val="000000"/>
              </a:solidFill>
            </a:endParaRPr>
          </a:p>
        </p:txBody>
      </p:sp>
      <p:sp>
        <p:nvSpPr>
          <p:cNvPr id="208" name="ZoneTexte 207"/>
          <p:cNvSpPr txBox="1"/>
          <p:nvPr/>
        </p:nvSpPr>
        <p:spPr>
          <a:xfrm>
            <a:off x="788898" y="4131977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</a:t>
            </a:r>
          </a:p>
        </p:txBody>
      </p:sp>
      <p:cxnSp>
        <p:nvCxnSpPr>
          <p:cNvPr id="209" name="Connecteur droit 208"/>
          <p:cNvCxnSpPr/>
          <p:nvPr/>
        </p:nvCxnSpPr>
        <p:spPr bwMode="auto">
          <a:xfrm>
            <a:off x="730430" y="4283542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0" name="Rectangle 209"/>
          <p:cNvSpPr/>
          <p:nvPr/>
        </p:nvSpPr>
        <p:spPr>
          <a:xfrm>
            <a:off x="383912" y="4138100"/>
            <a:ext cx="4536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CH</a:t>
            </a:r>
            <a:r>
              <a:rPr lang="fr-FR" sz="1400" b="1" baseline="-25000" dirty="0">
                <a:latin typeface="Calibri" pitchFamily="34" charset="0"/>
                <a:cs typeface="Calibri" pitchFamily="34" charset="0"/>
              </a:rPr>
              <a:t>2</a:t>
            </a:r>
          </a:p>
        </p:txBody>
      </p:sp>
      <p:grpSp>
        <p:nvGrpSpPr>
          <p:cNvPr id="211" name="Grouper 210"/>
          <p:cNvGrpSpPr/>
          <p:nvPr/>
        </p:nvGrpSpPr>
        <p:grpSpPr>
          <a:xfrm>
            <a:off x="899256" y="4101605"/>
            <a:ext cx="42336" cy="107999"/>
            <a:chOff x="552688" y="2907788"/>
            <a:chExt cx="42336" cy="107999"/>
          </a:xfrm>
        </p:grpSpPr>
        <p:cxnSp>
          <p:nvCxnSpPr>
            <p:cNvPr id="212" name="Connecteur droit 211"/>
            <p:cNvCxnSpPr/>
            <p:nvPr/>
          </p:nvCxnSpPr>
          <p:spPr bwMode="auto">
            <a:xfrm rot="5400000">
              <a:off x="498689" y="2961787"/>
              <a:ext cx="107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3" name="Connecteur droit 212"/>
            <p:cNvCxnSpPr/>
            <p:nvPr/>
          </p:nvCxnSpPr>
          <p:spPr bwMode="auto">
            <a:xfrm rot="5400000">
              <a:off x="541025" y="2961787"/>
              <a:ext cx="107998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214" name="Connecteur droit 213"/>
          <p:cNvCxnSpPr/>
          <p:nvPr/>
        </p:nvCxnSpPr>
        <p:spPr bwMode="auto">
          <a:xfrm>
            <a:off x="998938" y="4283542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5" name="ZoneTexte 214"/>
          <p:cNvSpPr txBox="1"/>
          <p:nvPr/>
        </p:nvSpPr>
        <p:spPr>
          <a:xfrm>
            <a:off x="1048502" y="4132225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14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16" name="Connecteur droit 215"/>
          <p:cNvCxnSpPr/>
          <p:nvPr/>
        </p:nvCxnSpPr>
        <p:spPr bwMode="auto">
          <a:xfrm rot="16200000">
            <a:off x="496789" y="4446149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7" name="ZoneTexte 216"/>
          <p:cNvSpPr txBox="1"/>
          <p:nvPr/>
        </p:nvSpPr>
        <p:spPr>
          <a:xfrm>
            <a:off x="418047" y="4426529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</a:t>
            </a:r>
          </a:p>
        </p:txBody>
      </p:sp>
      <p:cxnSp>
        <p:nvCxnSpPr>
          <p:cNvPr id="218" name="Connecteur droit 217"/>
          <p:cNvCxnSpPr/>
          <p:nvPr/>
        </p:nvCxnSpPr>
        <p:spPr bwMode="auto">
          <a:xfrm>
            <a:off x="369642" y="4593531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9" name="Connecteur droit 218"/>
          <p:cNvCxnSpPr/>
          <p:nvPr/>
        </p:nvCxnSpPr>
        <p:spPr bwMode="auto">
          <a:xfrm>
            <a:off x="624571" y="4593532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0" name="Connecteur droit 219"/>
          <p:cNvCxnSpPr/>
          <p:nvPr/>
        </p:nvCxnSpPr>
        <p:spPr bwMode="auto">
          <a:xfrm rot="16200000">
            <a:off x="503093" y="4744123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1" name="Rectangle 220"/>
          <p:cNvSpPr/>
          <p:nvPr/>
        </p:nvSpPr>
        <p:spPr>
          <a:xfrm>
            <a:off x="1040936" y="4112614"/>
            <a:ext cx="3656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O</a:t>
            </a:r>
            <a:r>
              <a:rPr lang="fr-FR" sz="1400" b="1" baseline="30000" dirty="0">
                <a:latin typeface="Calibri" pitchFamily="34" charset="0"/>
                <a:cs typeface="Calibri" pitchFamily="34" charset="0"/>
              </a:rPr>
              <a:t>−</a:t>
            </a:r>
            <a:endParaRPr lang="fr-FR" sz="1400" baseline="30000" dirty="0"/>
          </a:p>
        </p:txBody>
      </p:sp>
      <p:cxnSp>
        <p:nvCxnSpPr>
          <p:cNvPr id="222" name="Connecteur droit 221"/>
          <p:cNvCxnSpPr/>
          <p:nvPr/>
        </p:nvCxnSpPr>
        <p:spPr bwMode="auto">
          <a:xfrm rot="16200000">
            <a:off x="503093" y="4440006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3" name="ZoneTexte 222"/>
          <p:cNvSpPr txBox="1"/>
          <p:nvPr/>
        </p:nvSpPr>
        <p:spPr>
          <a:xfrm>
            <a:off x="689295" y="4426322"/>
            <a:ext cx="2979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</a:t>
            </a:r>
            <a:endParaRPr lang="fr-FR" sz="14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4" name="Rectangle 223"/>
          <p:cNvSpPr/>
          <p:nvPr/>
        </p:nvSpPr>
        <p:spPr>
          <a:xfrm>
            <a:off x="421288" y="4713245"/>
            <a:ext cx="2872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</a:t>
            </a:r>
            <a:endParaRPr lang="fr-FR" sz="14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7" name="ZoneTexte 226"/>
          <p:cNvSpPr txBox="1"/>
          <p:nvPr/>
        </p:nvSpPr>
        <p:spPr>
          <a:xfrm>
            <a:off x="762789" y="3842794"/>
            <a:ext cx="306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O</a:t>
            </a:r>
          </a:p>
        </p:txBody>
      </p:sp>
      <p:sp>
        <p:nvSpPr>
          <p:cNvPr id="228" name="Rectangle 227"/>
          <p:cNvSpPr/>
          <p:nvPr/>
        </p:nvSpPr>
        <p:spPr>
          <a:xfrm>
            <a:off x="116867" y="2547308"/>
            <a:ext cx="3060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</a:t>
            </a:r>
            <a:endParaRPr lang="fr-FR" sz="1400" dirty="0">
              <a:solidFill>
                <a:srgbClr val="000000"/>
              </a:solidFill>
            </a:endParaRPr>
          </a:p>
        </p:txBody>
      </p:sp>
      <p:cxnSp>
        <p:nvCxnSpPr>
          <p:cNvPr id="229" name="Connecteur droit 228"/>
          <p:cNvCxnSpPr/>
          <p:nvPr/>
        </p:nvCxnSpPr>
        <p:spPr bwMode="auto">
          <a:xfrm>
            <a:off x="351066" y="2702448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0" name="Connecteur droit 229"/>
          <p:cNvCxnSpPr/>
          <p:nvPr/>
        </p:nvCxnSpPr>
        <p:spPr bwMode="auto">
          <a:xfrm>
            <a:off x="352154" y="2744176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1" name="Rectangle 230"/>
          <p:cNvSpPr/>
          <p:nvPr/>
        </p:nvSpPr>
        <p:spPr>
          <a:xfrm>
            <a:off x="121725" y="2266541"/>
            <a:ext cx="2979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</a:t>
            </a:r>
            <a:endParaRPr lang="fr-FR" sz="1400" dirty="0">
              <a:solidFill>
                <a:srgbClr val="000000"/>
              </a:solidFill>
            </a:endParaRPr>
          </a:p>
        </p:txBody>
      </p:sp>
      <p:sp>
        <p:nvSpPr>
          <p:cNvPr id="232" name="ZoneTexte 231"/>
          <p:cNvSpPr txBox="1"/>
          <p:nvPr/>
        </p:nvSpPr>
        <p:spPr>
          <a:xfrm>
            <a:off x="762124" y="1973735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</a:t>
            </a:r>
          </a:p>
        </p:txBody>
      </p:sp>
      <p:cxnSp>
        <p:nvCxnSpPr>
          <p:cNvPr id="233" name="Connecteur droit 232"/>
          <p:cNvCxnSpPr/>
          <p:nvPr/>
        </p:nvCxnSpPr>
        <p:spPr bwMode="auto">
          <a:xfrm>
            <a:off x="703656" y="2125300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4" name="Rectangle 233"/>
          <p:cNvSpPr/>
          <p:nvPr/>
        </p:nvSpPr>
        <p:spPr>
          <a:xfrm>
            <a:off x="357138" y="1979858"/>
            <a:ext cx="4536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CH</a:t>
            </a:r>
            <a:r>
              <a:rPr lang="fr-FR" sz="1400" b="1" baseline="-25000" dirty="0">
                <a:latin typeface="Calibri" pitchFamily="34" charset="0"/>
                <a:cs typeface="Calibri" pitchFamily="34" charset="0"/>
              </a:rPr>
              <a:t>2</a:t>
            </a:r>
          </a:p>
        </p:txBody>
      </p:sp>
      <p:grpSp>
        <p:nvGrpSpPr>
          <p:cNvPr id="235" name="Grouper 234"/>
          <p:cNvGrpSpPr/>
          <p:nvPr/>
        </p:nvGrpSpPr>
        <p:grpSpPr>
          <a:xfrm>
            <a:off x="872482" y="1943363"/>
            <a:ext cx="42336" cy="107999"/>
            <a:chOff x="552688" y="2907788"/>
            <a:chExt cx="42336" cy="107999"/>
          </a:xfrm>
        </p:grpSpPr>
        <p:cxnSp>
          <p:nvCxnSpPr>
            <p:cNvPr id="236" name="Connecteur droit 235"/>
            <p:cNvCxnSpPr/>
            <p:nvPr/>
          </p:nvCxnSpPr>
          <p:spPr bwMode="auto">
            <a:xfrm rot="5400000">
              <a:off x="498689" y="2961787"/>
              <a:ext cx="107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7" name="Connecteur droit 236"/>
            <p:cNvCxnSpPr/>
            <p:nvPr/>
          </p:nvCxnSpPr>
          <p:spPr bwMode="auto">
            <a:xfrm rot="5400000">
              <a:off x="541025" y="2961787"/>
              <a:ext cx="107998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238" name="Connecteur droit 237"/>
          <p:cNvCxnSpPr/>
          <p:nvPr/>
        </p:nvCxnSpPr>
        <p:spPr bwMode="auto">
          <a:xfrm>
            <a:off x="972164" y="2125300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9" name="ZoneTexte 238"/>
          <p:cNvSpPr txBox="1"/>
          <p:nvPr/>
        </p:nvSpPr>
        <p:spPr>
          <a:xfrm>
            <a:off x="1021728" y="1973983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14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40" name="Connecteur droit 239"/>
          <p:cNvCxnSpPr/>
          <p:nvPr/>
        </p:nvCxnSpPr>
        <p:spPr bwMode="auto">
          <a:xfrm rot="16200000">
            <a:off x="470015" y="2287907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1" name="ZoneTexte 240"/>
          <p:cNvSpPr txBox="1"/>
          <p:nvPr/>
        </p:nvSpPr>
        <p:spPr>
          <a:xfrm>
            <a:off x="391273" y="2268287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</a:t>
            </a:r>
          </a:p>
        </p:txBody>
      </p:sp>
      <p:cxnSp>
        <p:nvCxnSpPr>
          <p:cNvPr id="242" name="Connecteur droit 241"/>
          <p:cNvCxnSpPr/>
          <p:nvPr/>
        </p:nvCxnSpPr>
        <p:spPr bwMode="auto">
          <a:xfrm>
            <a:off x="342868" y="2435289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3" name="Connecteur droit 242"/>
          <p:cNvCxnSpPr/>
          <p:nvPr/>
        </p:nvCxnSpPr>
        <p:spPr bwMode="auto">
          <a:xfrm>
            <a:off x="597797" y="2435290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4" name="Connecteur droit 243"/>
          <p:cNvCxnSpPr/>
          <p:nvPr/>
        </p:nvCxnSpPr>
        <p:spPr bwMode="auto">
          <a:xfrm rot="16200000">
            <a:off x="476319" y="2585881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5" name="Rectangle 244"/>
          <p:cNvSpPr/>
          <p:nvPr/>
        </p:nvSpPr>
        <p:spPr>
          <a:xfrm>
            <a:off x="1014162" y="1954372"/>
            <a:ext cx="3656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O</a:t>
            </a:r>
            <a:r>
              <a:rPr lang="fr-FR" sz="1400" b="1" baseline="30000" dirty="0">
                <a:latin typeface="Calibri" pitchFamily="34" charset="0"/>
                <a:cs typeface="Calibri" pitchFamily="34" charset="0"/>
              </a:rPr>
              <a:t>−</a:t>
            </a:r>
            <a:endParaRPr lang="fr-FR" sz="1400" baseline="30000" dirty="0"/>
          </a:p>
        </p:txBody>
      </p:sp>
      <p:cxnSp>
        <p:nvCxnSpPr>
          <p:cNvPr id="246" name="Connecteur droit 245"/>
          <p:cNvCxnSpPr/>
          <p:nvPr/>
        </p:nvCxnSpPr>
        <p:spPr bwMode="auto">
          <a:xfrm rot="16200000">
            <a:off x="476319" y="2281764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7" name="ZoneTexte 246"/>
          <p:cNvSpPr txBox="1"/>
          <p:nvPr/>
        </p:nvSpPr>
        <p:spPr>
          <a:xfrm>
            <a:off x="662521" y="2268080"/>
            <a:ext cx="2979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</a:t>
            </a:r>
            <a:endParaRPr lang="fr-FR" sz="14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8" name="Rectangle 247"/>
          <p:cNvSpPr/>
          <p:nvPr/>
        </p:nvSpPr>
        <p:spPr>
          <a:xfrm>
            <a:off x="394514" y="2555003"/>
            <a:ext cx="2872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</a:t>
            </a:r>
            <a:endParaRPr lang="fr-FR" sz="14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9" name="Rectangle 248"/>
          <p:cNvSpPr/>
          <p:nvPr/>
        </p:nvSpPr>
        <p:spPr>
          <a:xfrm>
            <a:off x="657805" y="2546427"/>
            <a:ext cx="6335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S-</a:t>
            </a:r>
            <a:r>
              <a:rPr lang="fr-FR" sz="14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CoA</a:t>
            </a:r>
            <a:endParaRPr lang="fr-FR" sz="1400" dirty="0">
              <a:solidFill>
                <a:srgbClr val="000000"/>
              </a:solidFill>
            </a:endParaRPr>
          </a:p>
        </p:txBody>
      </p:sp>
      <p:sp>
        <p:nvSpPr>
          <p:cNvPr id="250" name="Rectangle 249"/>
          <p:cNvSpPr/>
          <p:nvPr/>
        </p:nvSpPr>
        <p:spPr>
          <a:xfrm>
            <a:off x="498916" y="2556574"/>
            <a:ext cx="300082" cy="369332"/>
          </a:xfrm>
          <a:prstGeom prst="rect">
            <a:avLst/>
          </a:prstGeom>
          <a:noFill/>
          <a:ln w="28575" cmpd="sng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~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251" name="ZoneTexte 250"/>
          <p:cNvSpPr txBox="1"/>
          <p:nvPr/>
        </p:nvSpPr>
        <p:spPr>
          <a:xfrm>
            <a:off x="736015" y="1684552"/>
            <a:ext cx="306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O</a:t>
            </a:r>
          </a:p>
        </p:txBody>
      </p:sp>
      <p:cxnSp>
        <p:nvCxnSpPr>
          <p:cNvPr id="252" name="Connecteur droit 251"/>
          <p:cNvCxnSpPr/>
          <p:nvPr/>
        </p:nvCxnSpPr>
        <p:spPr bwMode="auto">
          <a:xfrm>
            <a:off x="644109" y="4880455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3" name="ZoneTexte 252"/>
          <p:cNvSpPr txBox="1"/>
          <p:nvPr/>
        </p:nvSpPr>
        <p:spPr>
          <a:xfrm>
            <a:off x="689295" y="4713245"/>
            <a:ext cx="365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fr-FR" sz="1400" b="1" baseline="30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−</a:t>
            </a:r>
          </a:p>
        </p:txBody>
      </p:sp>
      <p:sp>
        <p:nvSpPr>
          <p:cNvPr id="254" name="Forme libre 253"/>
          <p:cNvSpPr/>
          <p:nvPr/>
        </p:nvSpPr>
        <p:spPr>
          <a:xfrm>
            <a:off x="94781" y="1753298"/>
            <a:ext cx="1715537" cy="3601368"/>
          </a:xfrm>
          <a:custGeom>
            <a:avLst/>
            <a:gdLst>
              <a:gd name="connsiteX0" fmla="*/ 1706059 w 1715537"/>
              <a:gd name="connsiteY0" fmla="*/ 511773 h 3601368"/>
              <a:gd name="connsiteX1" fmla="*/ 1715537 w 1715537"/>
              <a:gd name="connsiteY1" fmla="*/ 0 h 3601368"/>
              <a:gd name="connsiteX2" fmla="*/ 0 w 1715537"/>
              <a:gd name="connsiteY2" fmla="*/ 0 h 3601368"/>
              <a:gd name="connsiteX3" fmla="*/ 0 w 1715537"/>
              <a:gd name="connsiteY3" fmla="*/ 3601368 h 3601368"/>
              <a:gd name="connsiteX4" fmla="*/ 1516497 w 1715537"/>
              <a:gd name="connsiteY4" fmla="*/ 3601368 h 3601368"/>
              <a:gd name="connsiteX5" fmla="*/ 1516497 w 1715537"/>
              <a:gd name="connsiteY5" fmla="*/ 3279140 h 3601368"/>
              <a:gd name="connsiteX6" fmla="*/ 890942 w 1715537"/>
              <a:gd name="connsiteY6" fmla="*/ 3174890 h 3601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5537" h="3601368">
                <a:moveTo>
                  <a:pt x="1706059" y="511773"/>
                </a:moveTo>
                <a:lnTo>
                  <a:pt x="1715537" y="0"/>
                </a:lnTo>
                <a:lnTo>
                  <a:pt x="0" y="0"/>
                </a:lnTo>
                <a:lnTo>
                  <a:pt x="0" y="3601368"/>
                </a:lnTo>
                <a:lnTo>
                  <a:pt x="1516497" y="3601368"/>
                </a:lnTo>
                <a:lnTo>
                  <a:pt x="1516497" y="3279140"/>
                </a:lnTo>
                <a:lnTo>
                  <a:pt x="890942" y="3174890"/>
                </a:lnTo>
              </a:path>
            </a:pathLst>
          </a:custGeom>
          <a:noFill/>
          <a:ln w="38100" cmpd="sng">
            <a:solidFill>
              <a:srgbClr val="984807"/>
            </a:solidFill>
            <a:prstDash val="sysDash"/>
            <a:tailEnd type="stealt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lt1"/>
              </a:solidFill>
            </a:endParaRPr>
          </a:p>
        </p:txBody>
      </p:sp>
      <p:sp>
        <p:nvSpPr>
          <p:cNvPr id="255" name="Forme libre 254"/>
          <p:cNvSpPr/>
          <p:nvPr/>
        </p:nvSpPr>
        <p:spPr>
          <a:xfrm>
            <a:off x="360168" y="2786322"/>
            <a:ext cx="2862387" cy="1791206"/>
          </a:xfrm>
          <a:custGeom>
            <a:avLst/>
            <a:gdLst>
              <a:gd name="connsiteX0" fmla="*/ 265387 w 2862387"/>
              <a:gd name="connsiteY0" fmla="*/ 0 h 1791206"/>
              <a:gd name="connsiteX1" fmla="*/ 0 w 2862387"/>
              <a:gd name="connsiteY1" fmla="*/ 350659 h 1791206"/>
              <a:gd name="connsiteX2" fmla="*/ 9478 w 2862387"/>
              <a:gd name="connsiteY2" fmla="*/ 1023546 h 1791206"/>
              <a:gd name="connsiteX3" fmla="*/ 274865 w 2862387"/>
              <a:gd name="connsiteY3" fmla="*/ 1127797 h 1791206"/>
              <a:gd name="connsiteX4" fmla="*/ 2018836 w 2862387"/>
              <a:gd name="connsiteY4" fmla="*/ 1099365 h 1791206"/>
              <a:gd name="connsiteX5" fmla="*/ 2028314 w 2862387"/>
              <a:gd name="connsiteY5" fmla="*/ 1791206 h 1791206"/>
              <a:gd name="connsiteX6" fmla="*/ 2862387 w 2862387"/>
              <a:gd name="connsiteY6" fmla="*/ 1781729 h 1791206"/>
              <a:gd name="connsiteX7" fmla="*/ 2862387 w 2862387"/>
              <a:gd name="connsiteY7" fmla="*/ 1355251 h 1791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62387" h="1791206">
                <a:moveTo>
                  <a:pt x="265387" y="0"/>
                </a:moveTo>
                <a:lnTo>
                  <a:pt x="0" y="350659"/>
                </a:lnTo>
                <a:lnTo>
                  <a:pt x="9478" y="1023546"/>
                </a:lnTo>
                <a:lnTo>
                  <a:pt x="274865" y="1127797"/>
                </a:lnTo>
                <a:lnTo>
                  <a:pt x="2018836" y="1099365"/>
                </a:lnTo>
                <a:lnTo>
                  <a:pt x="2028314" y="1791206"/>
                </a:lnTo>
                <a:lnTo>
                  <a:pt x="2862387" y="1781729"/>
                </a:lnTo>
                <a:lnTo>
                  <a:pt x="2862387" y="1355251"/>
                </a:lnTo>
              </a:path>
            </a:pathLst>
          </a:custGeom>
          <a:noFill/>
          <a:ln w="38100" cmpd="sng">
            <a:solidFill>
              <a:schemeClr val="accent1">
                <a:lumMod val="75000"/>
              </a:schemeClr>
            </a:solidFill>
            <a:prstDash val="sysDash"/>
            <a:tailEnd type="stealt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lt1"/>
              </a:solidFill>
            </a:endParaRPr>
          </a:p>
        </p:txBody>
      </p:sp>
      <p:sp>
        <p:nvSpPr>
          <p:cNvPr id="257" name="Forme libre 256"/>
          <p:cNvSpPr/>
          <p:nvPr/>
        </p:nvSpPr>
        <p:spPr>
          <a:xfrm>
            <a:off x="1525904" y="2247551"/>
            <a:ext cx="4504613" cy="2740916"/>
          </a:xfrm>
          <a:custGeom>
            <a:avLst/>
            <a:gdLst>
              <a:gd name="connsiteX0" fmla="*/ 155331 w 4504613"/>
              <a:gd name="connsiteY0" fmla="*/ 210137 h 2740916"/>
              <a:gd name="connsiteX1" fmla="*/ 155331 w 4504613"/>
              <a:gd name="connsiteY1" fmla="*/ 529910 h 2740916"/>
              <a:gd name="connsiteX2" fmla="*/ 1306612 w 4504613"/>
              <a:gd name="connsiteY2" fmla="*/ 511638 h 2740916"/>
              <a:gd name="connsiteX3" fmla="*/ 1306612 w 4504613"/>
              <a:gd name="connsiteY3" fmla="*/ 18273 h 2740916"/>
              <a:gd name="connsiteX4" fmla="*/ 4486339 w 4504613"/>
              <a:gd name="connsiteY4" fmla="*/ 0 h 2740916"/>
              <a:gd name="connsiteX5" fmla="*/ 4504613 w 4504613"/>
              <a:gd name="connsiteY5" fmla="*/ 2174460 h 2740916"/>
              <a:gd name="connsiteX6" fmla="*/ 191880 w 4504613"/>
              <a:gd name="connsiteY6" fmla="*/ 2740916 h 2740916"/>
              <a:gd name="connsiteX7" fmla="*/ 0 w 4504613"/>
              <a:gd name="connsiteY7" fmla="*/ 2558188 h 2740916"/>
              <a:gd name="connsiteX8" fmla="*/ 0 w 4504613"/>
              <a:gd name="connsiteY8" fmla="*/ 2558188 h 274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04613" h="2740916">
                <a:moveTo>
                  <a:pt x="155331" y="210137"/>
                </a:moveTo>
                <a:lnTo>
                  <a:pt x="155331" y="529910"/>
                </a:lnTo>
                <a:lnTo>
                  <a:pt x="1306612" y="511638"/>
                </a:lnTo>
                <a:lnTo>
                  <a:pt x="1306612" y="18273"/>
                </a:lnTo>
                <a:lnTo>
                  <a:pt x="4486339" y="0"/>
                </a:lnTo>
                <a:lnTo>
                  <a:pt x="4504613" y="2174460"/>
                </a:lnTo>
                <a:lnTo>
                  <a:pt x="191880" y="2740916"/>
                </a:lnTo>
                <a:lnTo>
                  <a:pt x="0" y="2558188"/>
                </a:lnTo>
                <a:lnTo>
                  <a:pt x="0" y="2558188"/>
                </a:lnTo>
              </a:path>
            </a:pathLst>
          </a:custGeom>
          <a:noFill/>
          <a:ln w="38100" cmpd="sng">
            <a:solidFill>
              <a:srgbClr val="984807"/>
            </a:solidFill>
            <a:prstDash val="sysDash"/>
            <a:tailEnd type="stealt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2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" grpId="0" animBg="1"/>
      <p:bldP spid="255" grpId="0" animBg="1"/>
      <p:bldP spid="257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2" descr="figure-16-12a.jpg                                              00002B9CArt                            BB1CF51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8" y="1216239"/>
            <a:ext cx="2823281" cy="538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c 2"/>
          <p:cNvSpPr/>
          <p:nvPr/>
        </p:nvSpPr>
        <p:spPr>
          <a:xfrm rot="2251964">
            <a:off x="2580928" y="943915"/>
            <a:ext cx="5048632" cy="5553122"/>
          </a:xfrm>
          <a:prstGeom prst="arc">
            <a:avLst>
              <a:gd name="adj1" fmla="val 844504"/>
              <a:gd name="adj2" fmla="val 1923177"/>
            </a:avLst>
          </a:prstGeom>
          <a:ln w="3810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4697868" y="6018116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Succinyl-CoA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322775" y="5292121"/>
            <a:ext cx="1710725" cy="279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320"/>
              </a:lnSpc>
            </a:pPr>
            <a:r>
              <a:rPr lang="fr-FR" b="1" dirty="0">
                <a:solidFill>
                  <a:srgbClr val="FF26C8"/>
                </a:solidFill>
                <a:latin typeface="Symbol" charset="2"/>
                <a:cs typeface="Symbol" charset="2"/>
              </a:rPr>
              <a:t>a</a:t>
            </a:r>
            <a:r>
              <a:rPr lang="fr-FR" b="1" dirty="0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cetoglutarate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Arc 5"/>
          <p:cNvSpPr/>
          <p:nvPr/>
        </p:nvSpPr>
        <p:spPr>
          <a:xfrm rot="12277271">
            <a:off x="6494188" y="5604577"/>
            <a:ext cx="938017" cy="820796"/>
          </a:xfrm>
          <a:prstGeom prst="arc">
            <a:avLst/>
          </a:prstGeom>
          <a:ln w="38100" cmpd="sng">
            <a:solidFill>
              <a:srgbClr val="376092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5891329" y="5018552"/>
            <a:ext cx="698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NAD</a:t>
            </a:r>
            <a:r>
              <a:rPr lang="fr-FR" b="1" baseline="30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8" name="Arc 7"/>
          <p:cNvSpPr/>
          <p:nvPr/>
        </p:nvSpPr>
        <p:spPr>
          <a:xfrm rot="2551061" flipV="1">
            <a:off x="5550611" y="5298713"/>
            <a:ext cx="938017" cy="668117"/>
          </a:xfrm>
          <a:prstGeom prst="arc">
            <a:avLst>
              <a:gd name="adj1" fmla="val 10408737"/>
              <a:gd name="adj2" fmla="val 4137750"/>
            </a:avLst>
          </a:prstGeom>
          <a:ln w="38100" cap="rnd">
            <a:solidFill>
              <a:srgbClr val="376092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4759615" y="4956270"/>
            <a:ext cx="1209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NADH + H</a:t>
            </a:r>
            <a:r>
              <a:rPr lang="fr-FR" b="1" baseline="30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83652" y="6184461"/>
            <a:ext cx="6597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CO</a:t>
            </a:r>
            <a:r>
              <a:rPr lang="fr-FR" sz="2400" b="1" baseline="-25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grpSp>
        <p:nvGrpSpPr>
          <p:cNvPr id="11" name="Grouper 10"/>
          <p:cNvGrpSpPr/>
          <p:nvPr/>
        </p:nvGrpSpPr>
        <p:grpSpPr>
          <a:xfrm>
            <a:off x="4953376" y="5522064"/>
            <a:ext cx="570000" cy="548533"/>
            <a:chOff x="5738798" y="1371354"/>
            <a:chExt cx="613828" cy="590709"/>
          </a:xfrm>
        </p:grpSpPr>
        <p:sp>
          <p:nvSpPr>
            <p:cNvPr id="12" name="Ellipse 11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C4</a:t>
              </a:r>
            </a:p>
          </p:txBody>
        </p:sp>
      </p:grpSp>
      <p:sp>
        <p:nvSpPr>
          <p:cNvPr id="14" name="Ellipse 13"/>
          <p:cNvSpPr/>
          <p:nvPr/>
        </p:nvSpPr>
        <p:spPr>
          <a:xfrm>
            <a:off x="7388142" y="6130736"/>
            <a:ext cx="489596" cy="48959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900"/>
          </a:p>
        </p:txBody>
      </p:sp>
      <p:sp>
        <p:nvSpPr>
          <p:cNvPr id="15" name="Rectangle 14"/>
          <p:cNvSpPr/>
          <p:nvPr/>
        </p:nvSpPr>
        <p:spPr>
          <a:xfrm>
            <a:off x="7351856" y="6071800"/>
            <a:ext cx="570000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900" b="1" dirty="0">
                <a:latin typeface="Calibri" pitchFamily="34" charset="0"/>
                <a:cs typeface="Calibri" pitchFamily="34" charset="0"/>
              </a:rPr>
              <a:t>C1</a:t>
            </a:r>
          </a:p>
        </p:txBody>
      </p:sp>
      <p:grpSp>
        <p:nvGrpSpPr>
          <p:cNvPr id="16" name="Grouper 15"/>
          <p:cNvGrpSpPr/>
          <p:nvPr/>
        </p:nvGrpSpPr>
        <p:grpSpPr>
          <a:xfrm>
            <a:off x="7942461" y="5084519"/>
            <a:ext cx="570000" cy="548533"/>
            <a:chOff x="5738798" y="1371354"/>
            <a:chExt cx="613828" cy="590709"/>
          </a:xfrm>
        </p:grpSpPr>
        <p:sp>
          <p:nvSpPr>
            <p:cNvPr id="17" name="Ellipse 16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C5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6458258" y="3770229"/>
            <a:ext cx="698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NAD</a:t>
            </a:r>
            <a:r>
              <a:rPr lang="fr-FR" b="1" baseline="30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7016576" y="3125141"/>
            <a:ext cx="1087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Isocitrate</a:t>
            </a:r>
            <a:endParaRPr lang="fr-FR" sz="2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Arc 20"/>
          <p:cNvSpPr/>
          <p:nvPr/>
        </p:nvSpPr>
        <p:spPr>
          <a:xfrm rot="10800000">
            <a:off x="7410606" y="4098414"/>
            <a:ext cx="938017" cy="820796"/>
          </a:xfrm>
          <a:prstGeom prst="arc">
            <a:avLst/>
          </a:prstGeom>
          <a:ln w="38100" cmpd="sng">
            <a:solidFill>
              <a:srgbClr val="376092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Arc 21"/>
          <p:cNvSpPr/>
          <p:nvPr/>
        </p:nvSpPr>
        <p:spPr>
          <a:xfrm flipV="1">
            <a:off x="6479389" y="4020063"/>
            <a:ext cx="938017" cy="820796"/>
          </a:xfrm>
          <a:prstGeom prst="arc">
            <a:avLst>
              <a:gd name="adj1" fmla="val 13346964"/>
              <a:gd name="adj2" fmla="val 4137750"/>
            </a:avLst>
          </a:prstGeom>
          <a:ln w="38100" cap="rnd">
            <a:solidFill>
              <a:srgbClr val="376092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5968938" y="4312605"/>
            <a:ext cx="1209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NADH + H</a:t>
            </a:r>
            <a:r>
              <a:rPr lang="fr-FR" b="1" baseline="30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6322775" y="5292121"/>
            <a:ext cx="1710725" cy="279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320"/>
              </a:lnSpc>
            </a:pPr>
            <a:r>
              <a:rPr lang="fr-FR" b="1" dirty="0">
                <a:solidFill>
                  <a:srgbClr val="FF26C8"/>
                </a:solidFill>
                <a:latin typeface="Symbol" charset="2"/>
                <a:cs typeface="Symbol" charset="2"/>
              </a:rPr>
              <a:t>a</a:t>
            </a:r>
            <a:r>
              <a:rPr lang="fr-FR" b="1" dirty="0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cetoglutarate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5" name="Grouper 24"/>
          <p:cNvGrpSpPr/>
          <p:nvPr/>
        </p:nvGrpSpPr>
        <p:grpSpPr>
          <a:xfrm>
            <a:off x="7942461" y="5084519"/>
            <a:ext cx="570000" cy="548533"/>
            <a:chOff x="5738798" y="1371354"/>
            <a:chExt cx="613828" cy="590709"/>
          </a:xfrm>
        </p:grpSpPr>
        <p:sp>
          <p:nvSpPr>
            <p:cNvPr id="26" name="Ellipse 25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C5</a:t>
              </a:r>
            </a:p>
          </p:txBody>
        </p:sp>
      </p:grpSp>
      <p:sp>
        <p:nvSpPr>
          <p:cNvPr id="28" name="Rectangle 27"/>
          <p:cNvSpPr/>
          <p:nvPr/>
        </p:nvSpPr>
        <p:spPr>
          <a:xfrm>
            <a:off x="7812670" y="4670595"/>
            <a:ext cx="6597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CO</a:t>
            </a:r>
            <a:r>
              <a:rPr lang="fr-FR" sz="2400" b="1" baseline="-25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29" name="Ellipse 28"/>
          <p:cNvSpPr/>
          <p:nvPr/>
        </p:nvSpPr>
        <p:spPr>
          <a:xfrm>
            <a:off x="8353817" y="4521598"/>
            <a:ext cx="489596" cy="48959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900"/>
          </a:p>
        </p:txBody>
      </p:sp>
      <p:sp>
        <p:nvSpPr>
          <p:cNvPr id="30" name="Rectangle 29"/>
          <p:cNvSpPr/>
          <p:nvPr/>
        </p:nvSpPr>
        <p:spPr>
          <a:xfrm>
            <a:off x="8317531" y="4462662"/>
            <a:ext cx="570000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900" b="1" dirty="0">
                <a:latin typeface="Calibri" pitchFamily="34" charset="0"/>
                <a:cs typeface="Calibri" pitchFamily="34" charset="0"/>
              </a:rPr>
              <a:t>C1</a:t>
            </a:r>
          </a:p>
        </p:txBody>
      </p:sp>
      <p:grpSp>
        <p:nvGrpSpPr>
          <p:cNvPr id="32" name="Grouper 31"/>
          <p:cNvGrpSpPr/>
          <p:nvPr/>
        </p:nvGrpSpPr>
        <p:grpSpPr>
          <a:xfrm>
            <a:off x="8012600" y="3032123"/>
            <a:ext cx="570000" cy="548533"/>
            <a:chOff x="5738798" y="1371354"/>
            <a:chExt cx="613828" cy="590709"/>
          </a:xfrm>
        </p:grpSpPr>
        <p:sp>
          <p:nvSpPr>
            <p:cNvPr id="33" name="Ellipse 32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C6</a:t>
              </a:r>
            </a:p>
          </p:txBody>
        </p:sp>
      </p:grpSp>
      <p:sp>
        <p:nvSpPr>
          <p:cNvPr id="35" name="ZoneTexte 34"/>
          <p:cNvSpPr txBox="1"/>
          <p:nvPr/>
        </p:nvSpPr>
        <p:spPr>
          <a:xfrm>
            <a:off x="3336069" y="222752"/>
            <a:ext cx="124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Acetyl-CoA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Arc 35"/>
          <p:cNvSpPr/>
          <p:nvPr/>
        </p:nvSpPr>
        <p:spPr>
          <a:xfrm rot="10800000">
            <a:off x="3933306" y="374714"/>
            <a:ext cx="971460" cy="378504"/>
          </a:xfrm>
          <a:prstGeom prst="arc">
            <a:avLst/>
          </a:prstGeom>
          <a:ln w="38100" cap="rnd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ZoneTexte 36"/>
          <p:cNvSpPr txBox="1"/>
          <p:nvPr/>
        </p:nvSpPr>
        <p:spPr>
          <a:xfrm>
            <a:off x="2491979" y="1028600"/>
            <a:ext cx="1458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Oxaloacetate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8" name="Grouper 37"/>
          <p:cNvGrpSpPr/>
          <p:nvPr/>
        </p:nvGrpSpPr>
        <p:grpSpPr>
          <a:xfrm>
            <a:off x="1951951" y="943755"/>
            <a:ext cx="570000" cy="548533"/>
            <a:chOff x="5738798" y="1371354"/>
            <a:chExt cx="613828" cy="590709"/>
          </a:xfrm>
        </p:grpSpPr>
        <p:sp>
          <p:nvSpPr>
            <p:cNvPr id="39" name="Ellipse 38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C4</a:t>
              </a:r>
            </a:p>
          </p:txBody>
        </p:sp>
      </p:grpSp>
      <p:grpSp>
        <p:nvGrpSpPr>
          <p:cNvPr id="41" name="Grouper 40"/>
          <p:cNvGrpSpPr/>
          <p:nvPr/>
        </p:nvGrpSpPr>
        <p:grpSpPr>
          <a:xfrm>
            <a:off x="2817863" y="6794"/>
            <a:ext cx="570000" cy="548533"/>
            <a:chOff x="5738798" y="1371354"/>
            <a:chExt cx="613828" cy="590709"/>
          </a:xfrm>
        </p:grpSpPr>
        <p:sp>
          <p:nvSpPr>
            <p:cNvPr id="42" name="Ellipse 41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C2</a:t>
              </a:r>
            </a:p>
          </p:txBody>
        </p:sp>
      </p:grpSp>
      <p:sp>
        <p:nvSpPr>
          <p:cNvPr id="44" name="ZoneTexte 43"/>
          <p:cNvSpPr txBox="1"/>
          <p:nvPr/>
        </p:nvSpPr>
        <p:spPr>
          <a:xfrm>
            <a:off x="5763210" y="940154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Citrate</a:t>
            </a:r>
            <a:endParaRPr lang="fr-FR" sz="2800" b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45" name="Grouper 44"/>
          <p:cNvGrpSpPr/>
          <p:nvPr/>
        </p:nvGrpSpPr>
        <p:grpSpPr>
          <a:xfrm>
            <a:off x="6536403" y="775247"/>
            <a:ext cx="570000" cy="548533"/>
            <a:chOff x="5586398" y="1218954"/>
            <a:chExt cx="613828" cy="590709"/>
          </a:xfrm>
        </p:grpSpPr>
        <p:sp>
          <p:nvSpPr>
            <p:cNvPr id="46" name="Ellipse 45"/>
            <p:cNvSpPr/>
            <p:nvPr/>
          </p:nvSpPr>
          <p:spPr>
            <a:xfrm>
              <a:off x="5625474" y="12824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586398" y="12189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C6</a:t>
              </a:r>
            </a:p>
          </p:txBody>
        </p:sp>
      </p:grpSp>
      <p:sp>
        <p:nvSpPr>
          <p:cNvPr id="50" name="Arc 49"/>
          <p:cNvSpPr/>
          <p:nvPr/>
        </p:nvSpPr>
        <p:spPr>
          <a:xfrm rot="1566501">
            <a:off x="2050922" y="833626"/>
            <a:ext cx="5485545" cy="5721699"/>
          </a:xfrm>
          <a:prstGeom prst="arc">
            <a:avLst>
              <a:gd name="adj1" fmla="val 20033009"/>
              <a:gd name="adj2" fmla="val 656694"/>
            </a:avLst>
          </a:prstGeom>
          <a:ln w="3810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Arc 50"/>
          <p:cNvSpPr/>
          <p:nvPr/>
        </p:nvSpPr>
        <p:spPr>
          <a:xfrm rot="1566501">
            <a:off x="2093342" y="833626"/>
            <a:ext cx="5485545" cy="5721699"/>
          </a:xfrm>
          <a:prstGeom prst="arc">
            <a:avLst>
              <a:gd name="adj1" fmla="val 16871750"/>
              <a:gd name="adj2" fmla="val 19275585"/>
            </a:avLst>
          </a:prstGeom>
          <a:ln w="3810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Arc 51"/>
          <p:cNvSpPr/>
          <p:nvPr/>
        </p:nvSpPr>
        <p:spPr>
          <a:xfrm rot="18840816">
            <a:off x="2092578" y="681227"/>
            <a:ext cx="5485545" cy="5721699"/>
          </a:xfrm>
          <a:prstGeom prst="arc">
            <a:avLst>
              <a:gd name="adj1" fmla="val 17431830"/>
              <a:gd name="adj2" fmla="val 20128117"/>
            </a:avLst>
          </a:prstGeom>
          <a:ln w="38100" cap="rnd" cmpd="sng">
            <a:solidFill>
              <a:schemeClr val="accent1">
                <a:lumMod val="75000"/>
              </a:schemeClr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/>
          <p:cNvSpPr/>
          <p:nvPr/>
        </p:nvSpPr>
        <p:spPr>
          <a:xfrm>
            <a:off x="1718622" y="6795"/>
            <a:ext cx="4115282" cy="155628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/>
          <p:cNvSpPr/>
          <p:nvPr/>
        </p:nvSpPr>
        <p:spPr>
          <a:xfrm>
            <a:off x="5803706" y="467793"/>
            <a:ext cx="2778893" cy="318298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/>
          <p:cNvSpPr/>
          <p:nvPr/>
        </p:nvSpPr>
        <p:spPr>
          <a:xfrm>
            <a:off x="4697868" y="3650776"/>
            <a:ext cx="4321194" cy="311021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Arc 53"/>
          <p:cNvSpPr/>
          <p:nvPr/>
        </p:nvSpPr>
        <p:spPr>
          <a:xfrm rot="2251964">
            <a:off x="2203204" y="1150503"/>
            <a:ext cx="5083703" cy="5334600"/>
          </a:xfrm>
          <a:prstGeom prst="arc">
            <a:avLst>
              <a:gd name="adj1" fmla="val 2869612"/>
              <a:gd name="adj2" fmla="val 4773684"/>
            </a:avLst>
          </a:prstGeom>
          <a:ln w="38100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Rectangle 54"/>
          <p:cNvSpPr/>
          <p:nvPr/>
        </p:nvSpPr>
        <p:spPr>
          <a:xfrm>
            <a:off x="3765887" y="5767771"/>
            <a:ext cx="999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GDP + Pi</a:t>
            </a:r>
          </a:p>
        </p:txBody>
      </p:sp>
      <p:sp>
        <p:nvSpPr>
          <p:cNvPr id="57" name="Rectangle 56"/>
          <p:cNvSpPr/>
          <p:nvPr/>
        </p:nvSpPr>
        <p:spPr>
          <a:xfrm>
            <a:off x="3628925" y="5209320"/>
            <a:ext cx="568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GTP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4697868" y="6018116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Succinyl-CoA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2664316" y="5767771"/>
            <a:ext cx="1101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Succinate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0" name="Arc 59"/>
          <p:cNvSpPr/>
          <p:nvPr/>
        </p:nvSpPr>
        <p:spPr>
          <a:xfrm rot="6060119" flipV="1">
            <a:off x="3689840" y="5575852"/>
            <a:ext cx="938017" cy="668117"/>
          </a:xfrm>
          <a:prstGeom prst="arc">
            <a:avLst>
              <a:gd name="adj1" fmla="val 13346964"/>
              <a:gd name="adj2" fmla="val 4137750"/>
            </a:avLst>
          </a:prstGeom>
          <a:ln w="38100" cap="rnd">
            <a:solidFill>
              <a:srgbClr val="376092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1" name="Grouper 60"/>
          <p:cNvGrpSpPr/>
          <p:nvPr/>
        </p:nvGrpSpPr>
        <p:grpSpPr>
          <a:xfrm>
            <a:off x="4953376" y="5522064"/>
            <a:ext cx="570000" cy="548533"/>
            <a:chOff x="5738798" y="1371354"/>
            <a:chExt cx="613828" cy="590709"/>
          </a:xfrm>
        </p:grpSpPr>
        <p:sp>
          <p:nvSpPr>
            <p:cNvPr id="62" name="Ellipse 61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C4</a:t>
              </a:r>
            </a:p>
          </p:txBody>
        </p:sp>
      </p:grpSp>
      <p:grpSp>
        <p:nvGrpSpPr>
          <p:cNvPr id="64" name="Grouper 63"/>
          <p:cNvGrpSpPr/>
          <p:nvPr/>
        </p:nvGrpSpPr>
        <p:grpSpPr>
          <a:xfrm>
            <a:off x="2832892" y="6070597"/>
            <a:ext cx="570000" cy="548533"/>
            <a:chOff x="5738798" y="1371354"/>
            <a:chExt cx="613828" cy="590709"/>
          </a:xfrm>
        </p:grpSpPr>
        <p:sp>
          <p:nvSpPr>
            <p:cNvPr id="65" name="Ellipse 64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C4</a:t>
              </a:r>
            </a:p>
          </p:txBody>
        </p:sp>
      </p:grp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08456" y="-10360"/>
            <a:ext cx="22979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II. Vue détaillée</a:t>
            </a:r>
          </a:p>
        </p:txBody>
      </p:sp>
      <p:sp>
        <p:nvSpPr>
          <p:cNvPr id="200" name="ZoneTexte 199"/>
          <p:cNvSpPr txBox="1"/>
          <p:nvPr/>
        </p:nvSpPr>
        <p:spPr>
          <a:xfrm>
            <a:off x="2664316" y="5767771"/>
            <a:ext cx="1101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Succinate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05" name="Grouper 204"/>
          <p:cNvGrpSpPr/>
          <p:nvPr/>
        </p:nvGrpSpPr>
        <p:grpSpPr>
          <a:xfrm>
            <a:off x="2832892" y="6070597"/>
            <a:ext cx="570000" cy="548533"/>
            <a:chOff x="5738798" y="1371354"/>
            <a:chExt cx="613828" cy="590709"/>
          </a:xfrm>
        </p:grpSpPr>
        <p:sp>
          <p:nvSpPr>
            <p:cNvPr id="206" name="Ellipse 205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C4</a:t>
              </a:r>
            </a:p>
          </p:txBody>
        </p:sp>
      </p:grpSp>
      <p:cxnSp>
        <p:nvCxnSpPr>
          <p:cNvPr id="126" name="Connecteur droit avec flèche 125"/>
          <p:cNvCxnSpPr/>
          <p:nvPr/>
        </p:nvCxnSpPr>
        <p:spPr>
          <a:xfrm rot="16200000">
            <a:off x="4682511" y="1732788"/>
            <a:ext cx="0" cy="143968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avec flèche 126"/>
          <p:cNvCxnSpPr/>
          <p:nvPr/>
        </p:nvCxnSpPr>
        <p:spPr>
          <a:xfrm rot="16200000" flipV="1">
            <a:off x="4622396" y="1840514"/>
            <a:ext cx="0" cy="143968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8" name="ZoneTexte 127"/>
          <p:cNvSpPr txBox="1"/>
          <p:nvPr/>
        </p:nvSpPr>
        <p:spPr>
          <a:xfrm>
            <a:off x="3458801" y="2605470"/>
            <a:ext cx="2510434" cy="668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60"/>
              </a:lnSpc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Nucléoside </a:t>
            </a:r>
          </a:p>
          <a:p>
            <a:pPr algn="ctr">
              <a:lnSpc>
                <a:spcPts val="1460"/>
              </a:lnSpc>
            </a:pPr>
            <a:r>
              <a:rPr lang="fr-FR" b="1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diphosphate</a:t>
            </a:r>
            <a:endParaRPr lang="fr-FR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ts val="1460"/>
              </a:lnSpc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kinase</a:t>
            </a:r>
          </a:p>
        </p:txBody>
      </p:sp>
      <p:sp>
        <p:nvSpPr>
          <p:cNvPr id="129" name="Rectangle 128"/>
          <p:cNvSpPr/>
          <p:nvPr/>
        </p:nvSpPr>
        <p:spPr>
          <a:xfrm>
            <a:off x="2687498" y="2318444"/>
            <a:ext cx="1196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</a:t>
            </a:r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</a:t>
            </a:r>
            <a:r>
              <a:rPr lang="fr-FR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 + </a:t>
            </a:r>
            <a:r>
              <a:rPr lang="fr-FR" b="1" dirty="0">
                <a:latin typeface="Calibri" pitchFamily="34" charset="0"/>
                <a:cs typeface="Calibri" pitchFamily="34" charset="0"/>
              </a:rPr>
              <a:t>A</a:t>
            </a:r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D</a:t>
            </a:r>
            <a:r>
              <a:rPr lang="fr-FR" b="1" dirty="0">
                <a:latin typeface="Calibri" pitchFamily="34" charset="0"/>
                <a:cs typeface="Calibri" pitchFamily="34" charset="0"/>
              </a:rPr>
              <a:t>P</a:t>
            </a:r>
            <a:endParaRPr lang="fr-FR" baseline="30000" dirty="0"/>
          </a:p>
        </p:txBody>
      </p:sp>
      <p:sp>
        <p:nvSpPr>
          <p:cNvPr id="130" name="Rectangle 129"/>
          <p:cNvSpPr/>
          <p:nvPr/>
        </p:nvSpPr>
        <p:spPr>
          <a:xfrm>
            <a:off x="5439451" y="2306686"/>
            <a:ext cx="1227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</a:t>
            </a:r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D</a:t>
            </a:r>
            <a:r>
              <a:rPr lang="fr-FR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 + </a:t>
            </a:r>
            <a:r>
              <a:rPr lang="fr-FR" b="1" dirty="0">
                <a:latin typeface="Calibri" pitchFamily="34" charset="0"/>
                <a:cs typeface="Calibri" pitchFamily="34" charset="0"/>
              </a:rPr>
              <a:t>A</a:t>
            </a:r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</a:t>
            </a:r>
            <a:r>
              <a:rPr lang="fr-FR" b="1" dirty="0">
                <a:latin typeface="Calibri" pitchFamily="34" charset="0"/>
                <a:cs typeface="Calibri" pitchFamily="34" charset="0"/>
              </a:rPr>
              <a:t>P</a:t>
            </a:r>
            <a:endParaRPr lang="fr-FR" baseline="30000" dirty="0"/>
          </a:p>
        </p:txBody>
      </p:sp>
      <p:sp>
        <p:nvSpPr>
          <p:cNvPr id="224" name="Forme libre 223"/>
          <p:cNvSpPr/>
          <p:nvPr/>
        </p:nvSpPr>
        <p:spPr>
          <a:xfrm>
            <a:off x="1810868" y="2704398"/>
            <a:ext cx="1234682" cy="3245277"/>
          </a:xfrm>
          <a:custGeom>
            <a:avLst/>
            <a:gdLst>
              <a:gd name="connsiteX0" fmla="*/ 0 w 1234682"/>
              <a:gd name="connsiteY0" fmla="*/ 3245277 h 3245277"/>
              <a:gd name="connsiteX1" fmla="*/ 823121 w 1234682"/>
              <a:gd name="connsiteY1" fmla="*/ 3245277 h 3245277"/>
              <a:gd name="connsiteX2" fmla="*/ 823121 w 1234682"/>
              <a:gd name="connsiteY2" fmla="*/ 2963079 h 3245277"/>
              <a:gd name="connsiteX3" fmla="*/ 1234682 w 1234682"/>
              <a:gd name="connsiteY3" fmla="*/ 2963079 h 3245277"/>
              <a:gd name="connsiteX4" fmla="*/ 1234682 w 1234682"/>
              <a:gd name="connsiteY4" fmla="*/ 0 h 3245277"/>
              <a:gd name="connsiteX5" fmla="*/ 1234682 w 1234682"/>
              <a:gd name="connsiteY5" fmla="*/ 0 h 324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34682" h="3245277">
                <a:moveTo>
                  <a:pt x="0" y="3245277"/>
                </a:moveTo>
                <a:lnTo>
                  <a:pt x="823121" y="3245277"/>
                </a:lnTo>
                <a:lnTo>
                  <a:pt x="823121" y="2963079"/>
                </a:lnTo>
                <a:lnTo>
                  <a:pt x="1234682" y="2963079"/>
                </a:lnTo>
                <a:lnTo>
                  <a:pt x="1234682" y="0"/>
                </a:lnTo>
                <a:lnTo>
                  <a:pt x="1234682" y="0"/>
                </a:lnTo>
              </a:path>
            </a:pathLst>
          </a:custGeom>
          <a:noFill/>
          <a:ln w="38100" cmpd="sng">
            <a:solidFill>
              <a:schemeClr val="accent1">
                <a:lumMod val="75000"/>
              </a:schemeClr>
            </a:solidFill>
            <a:prstDash val="sysDash"/>
            <a:tailEnd type="stealt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lt1"/>
              </a:solidFill>
            </a:endParaRPr>
          </a:p>
        </p:txBody>
      </p:sp>
      <p:cxnSp>
        <p:nvCxnSpPr>
          <p:cNvPr id="226" name="Connecteur droit 225"/>
          <p:cNvCxnSpPr/>
          <p:nvPr/>
        </p:nvCxnSpPr>
        <p:spPr>
          <a:xfrm flipV="1">
            <a:off x="4045055" y="2679670"/>
            <a:ext cx="2252320" cy="2612451"/>
          </a:xfrm>
          <a:prstGeom prst="line">
            <a:avLst/>
          </a:prstGeom>
          <a:ln w="38100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2370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79388" y="188913"/>
            <a:ext cx="18866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chemeClr val="accent2"/>
                </a:solidFill>
                <a:latin typeface="Calibri" charset="0"/>
                <a:cs typeface="Calibri" charset="0"/>
              </a:rPr>
              <a:t>I. Généralités</a:t>
            </a:r>
          </a:p>
        </p:txBody>
      </p:sp>
      <p:sp>
        <p:nvSpPr>
          <p:cNvPr id="4" name="Rectangle 3"/>
          <p:cNvSpPr/>
          <p:nvPr/>
        </p:nvSpPr>
        <p:spPr>
          <a:xfrm>
            <a:off x="1217646" y="1687313"/>
            <a:ext cx="64422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i="1" dirty="0">
                <a:solidFill>
                  <a:schemeClr val="accent1">
                    <a:lumMod val="75000"/>
                  </a:schemeClr>
                </a:solidFill>
              </a:rPr>
              <a:t>Formation et consommation continue</a:t>
            </a:r>
          </a:p>
        </p:txBody>
      </p:sp>
      <p:sp>
        <p:nvSpPr>
          <p:cNvPr id="5" name="Rectangle 4"/>
          <p:cNvSpPr/>
          <p:nvPr/>
        </p:nvSpPr>
        <p:spPr>
          <a:xfrm>
            <a:off x="201580" y="2371781"/>
            <a:ext cx="10209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/>
              <a:t>1 molécule d’ATP est consommée dans la minute qui suit sa synthèse</a:t>
            </a:r>
            <a:endParaRPr lang="fr-FR" sz="2400" dirty="0"/>
          </a:p>
        </p:txBody>
      </p:sp>
      <p:sp>
        <p:nvSpPr>
          <p:cNvPr id="6" name="Rectangle 5"/>
          <p:cNvSpPr/>
          <p:nvPr/>
        </p:nvSpPr>
        <p:spPr>
          <a:xfrm>
            <a:off x="1989118" y="4953637"/>
            <a:ext cx="54142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/>
              <a:t>Lors d’un exercice : 0,5 kg d’ATP / min</a:t>
            </a:r>
            <a:endParaRPr lang="fr-FR" sz="2400" dirty="0"/>
          </a:p>
        </p:txBody>
      </p:sp>
      <p:sp>
        <p:nvSpPr>
          <p:cNvPr id="7" name="Rectangle 6"/>
          <p:cNvSpPr/>
          <p:nvPr/>
        </p:nvSpPr>
        <p:spPr>
          <a:xfrm>
            <a:off x="3087872" y="3244334"/>
            <a:ext cx="24187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i="1" dirty="0">
                <a:solidFill>
                  <a:schemeClr val="accent1">
                    <a:lumMod val="75000"/>
                  </a:schemeClr>
                </a:solidFill>
              </a:rPr>
              <a:t>Turnover </a:t>
            </a:r>
            <a:r>
              <a:rPr lang="fr-FR" sz="2800" i="1" dirty="0" err="1">
                <a:solidFill>
                  <a:schemeClr val="accent1">
                    <a:lumMod val="75000"/>
                  </a:schemeClr>
                </a:solidFill>
              </a:rPr>
              <a:t>élévé</a:t>
            </a:r>
            <a:endParaRPr lang="fr-FR" sz="28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9118" y="4010253"/>
            <a:ext cx="46346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/>
              <a:t>homme au repos : 40 kg ATP / 24 h</a:t>
            </a:r>
          </a:p>
        </p:txBody>
      </p:sp>
    </p:spTree>
    <p:extLst>
      <p:ext uri="{BB962C8B-B14F-4D97-AF65-F5344CB8AC3E}">
        <p14:creationId xmlns:p14="http://schemas.microsoft.com/office/powerpoint/2010/main" val="324319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ZoneTexte 246"/>
          <p:cNvSpPr txBox="1"/>
          <p:nvPr/>
        </p:nvSpPr>
        <p:spPr>
          <a:xfrm>
            <a:off x="1703321" y="2571103"/>
            <a:ext cx="392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CH</a:t>
            </a:r>
            <a:endParaRPr lang="fr-FR" sz="1400" b="1" baseline="-25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Arc 2"/>
          <p:cNvSpPr/>
          <p:nvPr/>
        </p:nvSpPr>
        <p:spPr>
          <a:xfrm rot="2251964">
            <a:off x="2580928" y="943915"/>
            <a:ext cx="5048632" cy="5553122"/>
          </a:xfrm>
          <a:prstGeom prst="arc">
            <a:avLst>
              <a:gd name="adj1" fmla="val 844504"/>
              <a:gd name="adj2" fmla="val 1923177"/>
            </a:avLst>
          </a:prstGeom>
          <a:ln w="3810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4697868" y="6018116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Succinyl-CoA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322775" y="5292121"/>
            <a:ext cx="1710725" cy="279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320"/>
              </a:lnSpc>
            </a:pPr>
            <a:r>
              <a:rPr lang="fr-FR" b="1" dirty="0">
                <a:solidFill>
                  <a:srgbClr val="FF26C8"/>
                </a:solidFill>
                <a:latin typeface="Symbol" charset="2"/>
                <a:cs typeface="Symbol" charset="2"/>
              </a:rPr>
              <a:t>a</a:t>
            </a:r>
            <a:r>
              <a:rPr lang="fr-FR" b="1" dirty="0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cetoglutarate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Arc 5"/>
          <p:cNvSpPr/>
          <p:nvPr/>
        </p:nvSpPr>
        <p:spPr>
          <a:xfrm rot="12277271">
            <a:off x="6494188" y="5604577"/>
            <a:ext cx="938017" cy="820796"/>
          </a:xfrm>
          <a:prstGeom prst="arc">
            <a:avLst/>
          </a:prstGeom>
          <a:ln w="38100" cmpd="sng">
            <a:solidFill>
              <a:srgbClr val="376092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5891329" y="5018552"/>
            <a:ext cx="698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NAD</a:t>
            </a:r>
            <a:r>
              <a:rPr lang="fr-FR" b="1" baseline="30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8" name="Arc 7"/>
          <p:cNvSpPr/>
          <p:nvPr/>
        </p:nvSpPr>
        <p:spPr>
          <a:xfrm rot="2551061" flipV="1">
            <a:off x="5550611" y="5298713"/>
            <a:ext cx="938017" cy="668117"/>
          </a:xfrm>
          <a:prstGeom prst="arc">
            <a:avLst>
              <a:gd name="adj1" fmla="val 10408737"/>
              <a:gd name="adj2" fmla="val 4137750"/>
            </a:avLst>
          </a:prstGeom>
          <a:ln w="38100" cap="rnd">
            <a:solidFill>
              <a:srgbClr val="376092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4759615" y="4956270"/>
            <a:ext cx="1209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NADH + H</a:t>
            </a:r>
            <a:r>
              <a:rPr lang="fr-FR" b="1" baseline="30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83652" y="6184461"/>
            <a:ext cx="6597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CO</a:t>
            </a:r>
            <a:r>
              <a:rPr lang="fr-FR" sz="2400" b="1" baseline="-25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grpSp>
        <p:nvGrpSpPr>
          <p:cNvPr id="11" name="Grouper 10"/>
          <p:cNvGrpSpPr/>
          <p:nvPr/>
        </p:nvGrpSpPr>
        <p:grpSpPr>
          <a:xfrm>
            <a:off x="4953376" y="5522064"/>
            <a:ext cx="570000" cy="548533"/>
            <a:chOff x="5738798" y="1371354"/>
            <a:chExt cx="613828" cy="590709"/>
          </a:xfrm>
        </p:grpSpPr>
        <p:sp>
          <p:nvSpPr>
            <p:cNvPr id="12" name="Ellipse 11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C4</a:t>
              </a:r>
            </a:p>
          </p:txBody>
        </p:sp>
      </p:grpSp>
      <p:sp>
        <p:nvSpPr>
          <p:cNvPr id="14" name="Ellipse 13"/>
          <p:cNvSpPr/>
          <p:nvPr/>
        </p:nvSpPr>
        <p:spPr>
          <a:xfrm>
            <a:off x="7388142" y="6130736"/>
            <a:ext cx="489596" cy="48959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900"/>
          </a:p>
        </p:txBody>
      </p:sp>
      <p:sp>
        <p:nvSpPr>
          <p:cNvPr id="15" name="Rectangle 14"/>
          <p:cNvSpPr/>
          <p:nvPr/>
        </p:nvSpPr>
        <p:spPr>
          <a:xfrm>
            <a:off x="7351856" y="6071800"/>
            <a:ext cx="570000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900" b="1" dirty="0">
                <a:latin typeface="Calibri" pitchFamily="34" charset="0"/>
                <a:cs typeface="Calibri" pitchFamily="34" charset="0"/>
              </a:rPr>
              <a:t>C1</a:t>
            </a:r>
          </a:p>
        </p:txBody>
      </p:sp>
      <p:grpSp>
        <p:nvGrpSpPr>
          <p:cNvPr id="16" name="Grouper 15"/>
          <p:cNvGrpSpPr/>
          <p:nvPr/>
        </p:nvGrpSpPr>
        <p:grpSpPr>
          <a:xfrm>
            <a:off x="7942461" y="5084519"/>
            <a:ext cx="570000" cy="548533"/>
            <a:chOff x="5738798" y="1371354"/>
            <a:chExt cx="613828" cy="590709"/>
          </a:xfrm>
        </p:grpSpPr>
        <p:sp>
          <p:nvSpPr>
            <p:cNvPr id="17" name="Ellipse 16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C5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6458258" y="3770229"/>
            <a:ext cx="698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NAD</a:t>
            </a:r>
            <a:r>
              <a:rPr lang="fr-FR" b="1" baseline="30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7016576" y="3125141"/>
            <a:ext cx="1087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Isocitrate</a:t>
            </a:r>
            <a:endParaRPr lang="fr-FR" sz="2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Arc 20"/>
          <p:cNvSpPr/>
          <p:nvPr/>
        </p:nvSpPr>
        <p:spPr>
          <a:xfrm rot="10800000">
            <a:off x="7410606" y="4098414"/>
            <a:ext cx="938017" cy="820796"/>
          </a:xfrm>
          <a:prstGeom prst="arc">
            <a:avLst/>
          </a:prstGeom>
          <a:ln w="38100" cmpd="sng">
            <a:solidFill>
              <a:srgbClr val="376092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Arc 21"/>
          <p:cNvSpPr/>
          <p:nvPr/>
        </p:nvSpPr>
        <p:spPr>
          <a:xfrm flipV="1">
            <a:off x="6479389" y="4020063"/>
            <a:ext cx="938017" cy="820796"/>
          </a:xfrm>
          <a:prstGeom prst="arc">
            <a:avLst>
              <a:gd name="adj1" fmla="val 13346964"/>
              <a:gd name="adj2" fmla="val 4137750"/>
            </a:avLst>
          </a:prstGeom>
          <a:ln w="38100" cap="rnd">
            <a:solidFill>
              <a:srgbClr val="376092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5968938" y="4312605"/>
            <a:ext cx="1209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NADH + H</a:t>
            </a:r>
            <a:r>
              <a:rPr lang="fr-FR" b="1" baseline="30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6322775" y="5292121"/>
            <a:ext cx="1710725" cy="279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320"/>
              </a:lnSpc>
            </a:pPr>
            <a:r>
              <a:rPr lang="fr-FR" b="1" dirty="0">
                <a:solidFill>
                  <a:srgbClr val="FF26C8"/>
                </a:solidFill>
                <a:latin typeface="Symbol" charset="2"/>
                <a:cs typeface="Symbol" charset="2"/>
              </a:rPr>
              <a:t>a</a:t>
            </a:r>
            <a:r>
              <a:rPr lang="fr-FR" b="1" dirty="0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cetoglutarate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5" name="Grouper 24"/>
          <p:cNvGrpSpPr/>
          <p:nvPr/>
        </p:nvGrpSpPr>
        <p:grpSpPr>
          <a:xfrm>
            <a:off x="7942461" y="5084519"/>
            <a:ext cx="570000" cy="548533"/>
            <a:chOff x="5738798" y="1371354"/>
            <a:chExt cx="613828" cy="590709"/>
          </a:xfrm>
        </p:grpSpPr>
        <p:sp>
          <p:nvSpPr>
            <p:cNvPr id="26" name="Ellipse 25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C5</a:t>
              </a:r>
            </a:p>
          </p:txBody>
        </p:sp>
      </p:grpSp>
      <p:sp>
        <p:nvSpPr>
          <p:cNvPr id="28" name="Rectangle 27"/>
          <p:cNvSpPr/>
          <p:nvPr/>
        </p:nvSpPr>
        <p:spPr>
          <a:xfrm>
            <a:off x="7812670" y="4670595"/>
            <a:ext cx="6597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CO</a:t>
            </a:r>
            <a:r>
              <a:rPr lang="fr-FR" sz="2400" b="1" baseline="-25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29" name="Ellipse 28"/>
          <p:cNvSpPr/>
          <p:nvPr/>
        </p:nvSpPr>
        <p:spPr>
          <a:xfrm>
            <a:off x="8353817" y="4521598"/>
            <a:ext cx="489596" cy="48959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900"/>
          </a:p>
        </p:txBody>
      </p:sp>
      <p:sp>
        <p:nvSpPr>
          <p:cNvPr id="30" name="Rectangle 29"/>
          <p:cNvSpPr/>
          <p:nvPr/>
        </p:nvSpPr>
        <p:spPr>
          <a:xfrm>
            <a:off x="8317531" y="4462662"/>
            <a:ext cx="570000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900" b="1" dirty="0">
                <a:latin typeface="Calibri" pitchFamily="34" charset="0"/>
                <a:cs typeface="Calibri" pitchFamily="34" charset="0"/>
              </a:rPr>
              <a:t>C1</a:t>
            </a:r>
          </a:p>
        </p:txBody>
      </p:sp>
      <p:grpSp>
        <p:nvGrpSpPr>
          <p:cNvPr id="32" name="Grouper 31"/>
          <p:cNvGrpSpPr/>
          <p:nvPr/>
        </p:nvGrpSpPr>
        <p:grpSpPr>
          <a:xfrm>
            <a:off x="8012600" y="3032123"/>
            <a:ext cx="570000" cy="548533"/>
            <a:chOff x="5738798" y="1371354"/>
            <a:chExt cx="613828" cy="590709"/>
          </a:xfrm>
        </p:grpSpPr>
        <p:sp>
          <p:nvSpPr>
            <p:cNvPr id="33" name="Ellipse 32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C6</a:t>
              </a:r>
            </a:p>
          </p:txBody>
        </p:sp>
      </p:grpSp>
      <p:sp>
        <p:nvSpPr>
          <p:cNvPr id="35" name="ZoneTexte 34"/>
          <p:cNvSpPr txBox="1"/>
          <p:nvPr/>
        </p:nvSpPr>
        <p:spPr>
          <a:xfrm>
            <a:off x="3336069" y="222752"/>
            <a:ext cx="124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Acetyl-CoA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Arc 35"/>
          <p:cNvSpPr/>
          <p:nvPr/>
        </p:nvSpPr>
        <p:spPr>
          <a:xfrm rot="10800000">
            <a:off x="3933306" y="374714"/>
            <a:ext cx="971460" cy="378504"/>
          </a:xfrm>
          <a:prstGeom prst="arc">
            <a:avLst/>
          </a:prstGeom>
          <a:ln w="38100" cap="rnd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ZoneTexte 36"/>
          <p:cNvSpPr txBox="1"/>
          <p:nvPr/>
        </p:nvSpPr>
        <p:spPr>
          <a:xfrm>
            <a:off x="2491979" y="1028600"/>
            <a:ext cx="1458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Oxaloacetate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8" name="Grouper 37"/>
          <p:cNvGrpSpPr/>
          <p:nvPr/>
        </p:nvGrpSpPr>
        <p:grpSpPr>
          <a:xfrm>
            <a:off x="1951951" y="943755"/>
            <a:ext cx="570000" cy="548533"/>
            <a:chOff x="5738798" y="1371354"/>
            <a:chExt cx="613828" cy="590709"/>
          </a:xfrm>
        </p:grpSpPr>
        <p:sp>
          <p:nvSpPr>
            <p:cNvPr id="39" name="Ellipse 38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C4</a:t>
              </a:r>
            </a:p>
          </p:txBody>
        </p:sp>
      </p:grpSp>
      <p:grpSp>
        <p:nvGrpSpPr>
          <p:cNvPr id="41" name="Grouper 40"/>
          <p:cNvGrpSpPr/>
          <p:nvPr/>
        </p:nvGrpSpPr>
        <p:grpSpPr>
          <a:xfrm>
            <a:off x="2817863" y="6794"/>
            <a:ext cx="570000" cy="548533"/>
            <a:chOff x="5738798" y="1371354"/>
            <a:chExt cx="613828" cy="590709"/>
          </a:xfrm>
        </p:grpSpPr>
        <p:sp>
          <p:nvSpPr>
            <p:cNvPr id="42" name="Ellipse 41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C2</a:t>
              </a:r>
            </a:p>
          </p:txBody>
        </p:sp>
      </p:grpSp>
      <p:sp>
        <p:nvSpPr>
          <p:cNvPr id="44" name="ZoneTexte 43"/>
          <p:cNvSpPr txBox="1"/>
          <p:nvPr/>
        </p:nvSpPr>
        <p:spPr>
          <a:xfrm>
            <a:off x="5763210" y="940154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Citrate</a:t>
            </a:r>
            <a:endParaRPr lang="fr-FR" sz="2800" b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45" name="Grouper 44"/>
          <p:cNvGrpSpPr/>
          <p:nvPr/>
        </p:nvGrpSpPr>
        <p:grpSpPr>
          <a:xfrm>
            <a:off x="6536403" y="775247"/>
            <a:ext cx="570000" cy="548533"/>
            <a:chOff x="5586398" y="1218954"/>
            <a:chExt cx="613828" cy="590709"/>
          </a:xfrm>
        </p:grpSpPr>
        <p:sp>
          <p:nvSpPr>
            <p:cNvPr id="46" name="Ellipse 45"/>
            <p:cNvSpPr/>
            <p:nvPr/>
          </p:nvSpPr>
          <p:spPr>
            <a:xfrm>
              <a:off x="5625474" y="12824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586398" y="12189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C6</a:t>
              </a:r>
            </a:p>
          </p:txBody>
        </p:sp>
      </p:grpSp>
      <p:sp>
        <p:nvSpPr>
          <p:cNvPr id="50" name="Arc 49"/>
          <p:cNvSpPr/>
          <p:nvPr/>
        </p:nvSpPr>
        <p:spPr>
          <a:xfrm rot="1566501">
            <a:off x="2050922" y="833626"/>
            <a:ext cx="5485545" cy="5721699"/>
          </a:xfrm>
          <a:prstGeom prst="arc">
            <a:avLst>
              <a:gd name="adj1" fmla="val 20033009"/>
              <a:gd name="adj2" fmla="val 656694"/>
            </a:avLst>
          </a:prstGeom>
          <a:ln w="3810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Arc 50"/>
          <p:cNvSpPr/>
          <p:nvPr/>
        </p:nvSpPr>
        <p:spPr>
          <a:xfrm rot="1566501">
            <a:off x="2093342" y="833626"/>
            <a:ext cx="5485545" cy="5721699"/>
          </a:xfrm>
          <a:prstGeom prst="arc">
            <a:avLst>
              <a:gd name="adj1" fmla="val 16871750"/>
              <a:gd name="adj2" fmla="val 19275585"/>
            </a:avLst>
          </a:prstGeom>
          <a:ln w="3810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Arc 51"/>
          <p:cNvSpPr/>
          <p:nvPr/>
        </p:nvSpPr>
        <p:spPr>
          <a:xfrm rot="18840816">
            <a:off x="2092578" y="681227"/>
            <a:ext cx="5485545" cy="5721699"/>
          </a:xfrm>
          <a:prstGeom prst="arc">
            <a:avLst>
              <a:gd name="adj1" fmla="val 17431830"/>
              <a:gd name="adj2" fmla="val 20128117"/>
            </a:avLst>
          </a:prstGeom>
          <a:ln w="38100" cap="rnd" cmpd="sng">
            <a:solidFill>
              <a:schemeClr val="accent1">
                <a:lumMod val="75000"/>
              </a:schemeClr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/>
          <p:cNvSpPr/>
          <p:nvPr/>
        </p:nvSpPr>
        <p:spPr>
          <a:xfrm>
            <a:off x="1718622" y="6795"/>
            <a:ext cx="4115282" cy="155628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/>
          <p:cNvSpPr/>
          <p:nvPr/>
        </p:nvSpPr>
        <p:spPr>
          <a:xfrm>
            <a:off x="5803706" y="467793"/>
            <a:ext cx="2778893" cy="318298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/>
          <p:cNvSpPr/>
          <p:nvPr/>
        </p:nvSpPr>
        <p:spPr>
          <a:xfrm>
            <a:off x="4697868" y="3650776"/>
            <a:ext cx="4321194" cy="311021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Arc 53"/>
          <p:cNvSpPr/>
          <p:nvPr/>
        </p:nvSpPr>
        <p:spPr>
          <a:xfrm rot="2251964">
            <a:off x="2203204" y="1150503"/>
            <a:ext cx="5083703" cy="5334600"/>
          </a:xfrm>
          <a:prstGeom prst="arc">
            <a:avLst>
              <a:gd name="adj1" fmla="val 2869612"/>
              <a:gd name="adj2" fmla="val 4773684"/>
            </a:avLst>
          </a:prstGeom>
          <a:ln w="38100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Rectangle 54"/>
          <p:cNvSpPr/>
          <p:nvPr/>
        </p:nvSpPr>
        <p:spPr>
          <a:xfrm>
            <a:off x="3765887" y="5767771"/>
            <a:ext cx="999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GDP + Pi</a:t>
            </a:r>
          </a:p>
        </p:txBody>
      </p:sp>
      <p:sp>
        <p:nvSpPr>
          <p:cNvPr id="57" name="Rectangle 56"/>
          <p:cNvSpPr/>
          <p:nvPr/>
        </p:nvSpPr>
        <p:spPr>
          <a:xfrm>
            <a:off x="3628925" y="5209320"/>
            <a:ext cx="568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GTP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4697868" y="6018116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Succinyl-CoA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2664316" y="5767771"/>
            <a:ext cx="1101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Succinate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0" name="Arc 59"/>
          <p:cNvSpPr/>
          <p:nvPr/>
        </p:nvSpPr>
        <p:spPr>
          <a:xfrm rot="6060119" flipV="1">
            <a:off x="3689840" y="5575852"/>
            <a:ext cx="938017" cy="668117"/>
          </a:xfrm>
          <a:prstGeom prst="arc">
            <a:avLst>
              <a:gd name="adj1" fmla="val 13346964"/>
              <a:gd name="adj2" fmla="val 4137750"/>
            </a:avLst>
          </a:prstGeom>
          <a:ln w="38100" cap="rnd">
            <a:solidFill>
              <a:srgbClr val="376092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1" name="Grouper 60"/>
          <p:cNvGrpSpPr/>
          <p:nvPr/>
        </p:nvGrpSpPr>
        <p:grpSpPr>
          <a:xfrm>
            <a:off x="4953376" y="5522064"/>
            <a:ext cx="570000" cy="548533"/>
            <a:chOff x="5738798" y="1371354"/>
            <a:chExt cx="613828" cy="590709"/>
          </a:xfrm>
        </p:grpSpPr>
        <p:sp>
          <p:nvSpPr>
            <p:cNvPr id="62" name="Ellipse 61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C4</a:t>
              </a:r>
            </a:p>
          </p:txBody>
        </p:sp>
      </p:grpSp>
      <p:grpSp>
        <p:nvGrpSpPr>
          <p:cNvPr id="64" name="Grouper 63"/>
          <p:cNvGrpSpPr/>
          <p:nvPr/>
        </p:nvGrpSpPr>
        <p:grpSpPr>
          <a:xfrm>
            <a:off x="2832892" y="6070597"/>
            <a:ext cx="570000" cy="548533"/>
            <a:chOff x="5738798" y="1371354"/>
            <a:chExt cx="613828" cy="590709"/>
          </a:xfrm>
        </p:grpSpPr>
        <p:sp>
          <p:nvSpPr>
            <p:cNvPr id="65" name="Ellipse 64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C4</a:t>
              </a:r>
            </a:p>
          </p:txBody>
        </p:sp>
      </p:grp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08456" y="-10360"/>
            <a:ext cx="22979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II. Vue détaillée</a:t>
            </a:r>
          </a:p>
        </p:txBody>
      </p:sp>
      <p:sp>
        <p:nvSpPr>
          <p:cNvPr id="56" name="Forme libre 55"/>
          <p:cNvSpPr/>
          <p:nvPr/>
        </p:nvSpPr>
        <p:spPr>
          <a:xfrm>
            <a:off x="2613093" y="5262331"/>
            <a:ext cx="3474391" cy="1437836"/>
          </a:xfrm>
          <a:custGeom>
            <a:avLst/>
            <a:gdLst>
              <a:gd name="connsiteX0" fmla="*/ 2014563 w 3474391"/>
              <a:gd name="connsiteY0" fmla="*/ 43792 h 1437836"/>
              <a:gd name="connsiteX1" fmla="*/ 2853964 w 3474391"/>
              <a:gd name="connsiteY1" fmla="*/ 255453 h 1437836"/>
              <a:gd name="connsiteX2" fmla="*/ 3153229 w 3474391"/>
              <a:gd name="connsiteY2" fmla="*/ 744463 h 1437836"/>
              <a:gd name="connsiteX3" fmla="*/ 3350306 w 3474391"/>
              <a:gd name="connsiteY3" fmla="*/ 846644 h 1437836"/>
              <a:gd name="connsiteX4" fmla="*/ 3474391 w 3474391"/>
              <a:gd name="connsiteY4" fmla="*/ 1065604 h 1437836"/>
              <a:gd name="connsiteX5" fmla="*/ 3021845 w 3474391"/>
              <a:gd name="connsiteY5" fmla="*/ 1394044 h 1437836"/>
              <a:gd name="connsiteX6" fmla="*/ 313863 w 3474391"/>
              <a:gd name="connsiteY6" fmla="*/ 1437836 h 1437836"/>
              <a:gd name="connsiteX7" fmla="*/ 0 w 3474391"/>
              <a:gd name="connsiteY7" fmla="*/ 729866 h 1437836"/>
              <a:gd name="connsiteX8" fmla="*/ 664222 w 3474391"/>
              <a:gd name="connsiteY8" fmla="*/ 0 h 1437836"/>
              <a:gd name="connsiteX9" fmla="*/ 2014563 w 3474391"/>
              <a:gd name="connsiteY9" fmla="*/ 43792 h 1437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74391" h="1437836">
                <a:moveTo>
                  <a:pt x="2014563" y="43792"/>
                </a:moveTo>
                <a:lnTo>
                  <a:pt x="2853964" y="255453"/>
                </a:lnTo>
                <a:lnTo>
                  <a:pt x="3153229" y="744463"/>
                </a:lnTo>
                <a:lnTo>
                  <a:pt x="3350306" y="846644"/>
                </a:lnTo>
                <a:lnTo>
                  <a:pt x="3474391" y="1065604"/>
                </a:lnTo>
                <a:lnTo>
                  <a:pt x="3021845" y="1394044"/>
                </a:lnTo>
                <a:lnTo>
                  <a:pt x="313863" y="1437836"/>
                </a:lnTo>
                <a:lnTo>
                  <a:pt x="0" y="729866"/>
                </a:lnTo>
                <a:lnTo>
                  <a:pt x="664222" y="0"/>
                </a:lnTo>
                <a:lnTo>
                  <a:pt x="2014563" y="43792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5" name="Arc 194"/>
          <p:cNvSpPr/>
          <p:nvPr/>
        </p:nvSpPr>
        <p:spPr>
          <a:xfrm rot="2251964">
            <a:off x="1981359" y="1409715"/>
            <a:ext cx="4969039" cy="4945225"/>
          </a:xfrm>
          <a:prstGeom prst="arc">
            <a:avLst>
              <a:gd name="adj1" fmla="val 5604863"/>
              <a:gd name="adj2" fmla="val 7208209"/>
            </a:avLst>
          </a:prstGeom>
          <a:ln w="3810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0" name="ZoneTexte 199"/>
          <p:cNvSpPr txBox="1"/>
          <p:nvPr/>
        </p:nvSpPr>
        <p:spPr>
          <a:xfrm>
            <a:off x="2664316" y="5767771"/>
            <a:ext cx="1101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Succinate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1" name="ZoneTexte 200"/>
          <p:cNvSpPr txBox="1"/>
          <p:nvPr/>
        </p:nvSpPr>
        <p:spPr>
          <a:xfrm>
            <a:off x="1669968" y="4462662"/>
            <a:ext cx="1108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Fumarate</a:t>
            </a:r>
          </a:p>
        </p:txBody>
      </p:sp>
      <p:sp>
        <p:nvSpPr>
          <p:cNvPr id="202" name="Arc 201"/>
          <p:cNvSpPr/>
          <p:nvPr/>
        </p:nvSpPr>
        <p:spPr>
          <a:xfrm rot="7152456" flipV="1">
            <a:off x="2478371" y="4849903"/>
            <a:ext cx="938017" cy="668117"/>
          </a:xfrm>
          <a:prstGeom prst="arc">
            <a:avLst>
              <a:gd name="adj1" fmla="val 13346964"/>
              <a:gd name="adj2" fmla="val 4137750"/>
            </a:avLst>
          </a:prstGeom>
          <a:ln w="38100" cap="rnd">
            <a:solidFill>
              <a:srgbClr val="376092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3" name="Rectangle 202"/>
          <p:cNvSpPr/>
          <p:nvPr/>
        </p:nvSpPr>
        <p:spPr>
          <a:xfrm>
            <a:off x="2910582" y="5104001"/>
            <a:ext cx="575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D5A1FF"/>
                </a:solidFill>
                <a:latin typeface="Calibri" pitchFamily="34" charset="0"/>
                <a:cs typeface="Calibri" pitchFamily="34" charset="0"/>
              </a:rPr>
              <a:t>FAD</a:t>
            </a:r>
            <a:endParaRPr lang="fr-FR" b="1" baseline="30000" dirty="0">
              <a:solidFill>
                <a:srgbClr val="D5A1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4" name="Rectangle 203"/>
          <p:cNvSpPr/>
          <p:nvPr/>
        </p:nvSpPr>
        <p:spPr>
          <a:xfrm>
            <a:off x="2778202" y="4515236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D5A1FF"/>
                </a:solidFill>
                <a:latin typeface="Calibri" pitchFamily="34" charset="0"/>
                <a:cs typeface="Calibri" pitchFamily="34" charset="0"/>
              </a:rPr>
              <a:t>FADH</a:t>
            </a:r>
            <a:r>
              <a:rPr lang="fr-FR" b="1" baseline="-25000" dirty="0">
                <a:solidFill>
                  <a:srgbClr val="D5A1FF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grpSp>
        <p:nvGrpSpPr>
          <p:cNvPr id="205" name="Grouper 204"/>
          <p:cNvGrpSpPr/>
          <p:nvPr/>
        </p:nvGrpSpPr>
        <p:grpSpPr>
          <a:xfrm>
            <a:off x="2832892" y="6070597"/>
            <a:ext cx="570000" cy="548533"/>
            <a:chOff x="5738798" y="1371354"/>
            <a:chExt cx="613828" cy="590709"/>
          </a:xfrm>
        </p:grpSpPr>
        <p:sp>
          <p:nvSpPr>
            <p:cNvPr id="206" name="Ellipse 205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C4</a:t>
              </a:r>
            </a:p>
          </p:txBody>
        </p:sp>
      </p:grpSp>
      <p:grpSp>
        <p:nvGrpSpPr>
          <p:cNvPr id="208" name="Grouper 207"/>
          <p:cNvGrpSpPr/>
          <p:nvPr/>
        </p:nvGrpSpPr>
        <p:grpSpPr>
          <a:xfrm>
            <a:off x="1178546" y="4349312"/>
            <a:ext cx="570000" cy="548533"/>
            <a:chOff x="5738798" y="1371354"/>
            <a:chExt cx="613828" cy="590709"/>
          </a:xfrm>
        </p:grpSpPr>
        <p:sp>
          <p:nvSpPr>
            <p:cNvPr id="209" name="Ellipse 208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C4</a:t>
              </a:r>
            </a:p>
          </p:txBody>
        </p:sp>
      </p:grpSp>
      <p:cxnSp>
        <p:nvCxnSpPr>
          <p:cNvPr id="249" name="Connecteur droit 248"/>
          <p:cNvCxnSpPr/>
          <p:nvPr/>
        </p:nvCxnSpPr>
        <p:spPr bwMode="auto">
          <a:xfrm>
            <a:off x="2020885" y="2738106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0" name="ZoneTexte 249"/>
          <p:cNvSpPr txBox="1"/>
          <p:nvPr/>
        </p:nvSpPr>
        <p:spPr>
          <a:xfrm>
            <a:off x="2071729" y="2570896"/>
            <a:ext cx="582135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COO</a:t>
            </a:r>
            <a:r>
              <a:rPr lang="fr-FR" sz="1400" b="1" baseline="30000" dirty="0">
                <a:latin typeface="Calibri" pitchFamily="34" charset="0"/>
                <a:cs typeface="Calibri" pitchFamily="34" charset="0"/>
              </a:rPr>
              <a:t>−</a:t>
            </a:r>
          </a:p>
          <a:p>
            <a:endParaRPr lang="fr-FR" sz="14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51" name="Connecteur droit 250"/>
          <p:cNvCxnSpPr/>
          <p:nvPr/>
        </p:nvCxnSpPr>
        <p:spPr bwMode="auto">
          <a:xfrm>
            <a:off x="2024540" y="3003261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2" name="Rectangle 251"/>
          <p:cNvSpPr/>
          <p:nvPr/>
        </p:nvSpPr>
        <p:spPr>
          <a:xfrm>
            <a:off x="1706562" y="2857819"/>
            <a:ext cx="3929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CH</a:t>
            </a:r>
          </a:p>
        </p:txBody>
      </p:sp>
      <p:cxnSp>
        <p:nvCxnSpPr>
          <p:cNvPr id="253" name="Connecteur droit 252"/>
          <p:cNvCxnSpPr/>
          <p:nvPr/>
        </p:nvCxnSpPr>
        <p:spPr bwMode="auto">
          <a:xfrm rot="16200000">
            <a:off x="1788367" y="2879220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4" name="ZoneTexte 253"/>
          <p:cNvSpPr txBox="1"/>
          <p:nvPr/>
        </p:nvSpPr>
        <p:spPr>
          <a:xfrm>
            <a:off x="2081768" y="2854887"/>
            <a:ext cx="582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COO</a:t>
            </a:r>
            <a:r>
              <a:rPr lang="fr-FR" sz="1400" b="1" baseline="30000" dirty="0">
                <a:latin typeface="Calibri" pitchFamily="34" charset="0"/>
                <a:cs typeface="Calibri" pitchFamily="34" charset="0"/>
              </a:rPr>
              <a:t>−</a:t>
            </a:r>
          </a:p>
        </p:txBody>
      </p:sp>
      <p:sp>
        <p:nvSpPr>
          <p:cNvPr id="261" name="Rectangle 260"/>
          <p:cNvSpPr/>
          <p:nvPr/>
        </p:nvSpPr>
        <p:spPr>
          <a:xfrm>
            <a:off x="1443080" y="2860399"/>
            <a:ext cx="2979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</a:t>
            </a:r>
            <a:endParaRPr lang="fr-FR" sz="1400" dirty="0">
              <a:solidFill>
                <a:srgbClr val="C00000"/>
              </a:solidFill>
            </a:endParaRPr>
          </a:p>
        </p:txBody>
      </p:sp>
      <p:cxnSp>
        <p:nvCxnSpPr>
          <p:cNvPr id="262" name="Connecteur droit 261"/>
          <p:cNvCxnSpPr/>
          <p:nvPr/>
        </p:nvCxnSpPr>
        <p:spPr bwMode="auto">
          <a:xfrm>
            <a:off x="1664223" y="3029147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3" name="Connecteur droit 262"/>
          <p:cNvCxnSpPr/>
          <p:nvPr/>
        </p:nvCxnSpPr>
        <p:spPr bwMode="auto">
          <a:xfrm>
            <a:off x="1665311" y="2741807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4" name="Rectangle 263"/>
          <p:cNvSpPr/>
          <p:nvPr/>
        </p:nvSpPr>
        <p:spPr>
          <a:xfrm>
            <a:off x="1440292" y="2577865"/>
            <a:ext cx="2979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</a:t>
            </a:r>
            <a:endParaRPr lang="fr-FR" sz="1400" dirty="0">
              <a:solidFill>
                <a:srgbClr val="C00000"/>
              </a:solidFill>
            </a:endParaRPr>
          </a:p>
        </p:txBody>
      </p:sp>
      <p:sp>
        <p:nvSpPr>
          <p:cNvPr id="266" name="Rectangle 265"/>
          <p:cNvSpPr/>
          <p:nvPr/>
        </p:nvSpPr>
        <p:spPr>
          <a:xfrm>
            <a:off x="1086755" y="2706680"/>
            <a:ext cx="3770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Wingdings"/>
              </a:rPr>
              <a:t></a:t>
            </a:r>
            <a:endParaRPr lang="fr-FR" sz="1400" dirty="0">
              <a:solidFill>
                <a:srgbClr val="000000"/>
              </a:solidFill>
            </a:endParaRPr>
          </a:p>
        </p:txBody>
      </p:sp>
      <p:cxnSp>
        <p:nvCxnSpPr>
          <p:cNvPr id="268" name="Connecteur droit avec flèche 267"/>
          <p:cNvCxnSpPr/>
          <p:nvPr/>
        </p:nvCxnSpPr>
        <p:spPr>
          <a:xfrm rot="16200000">
            <a:off x="3222640" y="2355774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9" name="Connecteur droit avec flèche 268"/>
          <p:cNvCxnSpPr/>
          <p:nvPr/>
        </p:nvCxnSpPr>
        <p:spPr>
          <a:xfrm rot="16200000" flipV="1">
            <a:off x="3162525" y="2463500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0" name="ZoneTexte 269"/>
          <p:cNvSpPr txBox="1"/>
          <p:nvPr/>
        </p:nvSpPr>
        <p:spPr>
          <a:xfrm>
            <a:off x="2335588" y="3004384"/>
            <a:ext cx="1836062" cy="481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60"/>
              </a:lnSpc>
            </a:pPr>
            <a:r>
              <a:rPr lang="fr-FR" b="1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Succinate</a:t>
            </a:r>
            <a:endParaRPr lang="fr-FR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ts val="1460"/>
              </a:lnSpc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déshydrogénase</a:t>
            </a:r>
          </a:p>
        </p:txBody>
      </p:sp>
      <p:sp>
        <p:nvSpPr>
          <p:cNvPr id="271" name="ZoneTexte 270"/>
          <p:cNvSpPr txBox="1"/>
          <p:nvPr/>
        </p:nvSpPr>
        <p:spPr>
          <a:xfrm>
            <a:off x="4105420" y="2541436"/>
            <a:ext cx="392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CH</a:t>
            </a:r>
            <a:endParaRPr lang="fr-FR" sz="1400" b="1" baseline="-25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72" name="Connecteur droit 271"/>
          <p:cNvCxnSpPr/>
          <p:nvPr/>
        </p:nvCxnSpPr>
        <p:spPr bwMode="auto">
          <a:xfrm>
            <a:off x="4422984" y="2708439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3" name="ZoneTexte 272"/>
          <p:cNvSpPr txBox="1"/>
          <p:nvPr/>
        </p:nvSpPr>
        <p:spPr>
          <a:xfrm>
            <a:off x="4473828" y="2541229"/>
            <a:ext cx="582135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COO</a:t>
            </a:r>
            <a:r>
              <a:rPr lang="fr-FR" sz="1400" b="1" baseline="30000" dirty="0">
                <a:latin typeface="Calibri" pitchFamily="34" charset="0"/>
                <a:cs typeface="Calibri" pitchFamily="34" charset="0"/>
              </a:rPr>
              <a:t>−</a:t>
            </a:r>
          </a:p>
          <a:p>
            <a:endParaRPr lang="fr-FR" sz="14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74" name="Connecteur droit 273"/>
          <p:cNvCxnSpPr/>
          <p:nvPr/>
        </p:nvCxnSpPr>
        <p:spPr bwMode="auto">
          <a:xfrm>
            <a:off x="4426639" y="2973594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5" name="Rectangle 274"/>
          <p:cNvSpPr/>
          <p:nvPr/>
        </p:nvSpPr>
        <p:spPr>
          <a:xfrm>
            <a:off x="4108661" y="2828152"/>
            <a:ext cx="3929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CH</a:t>
            </a:r>
          </a:p>
        </p:txBody>
      </p:sp>
      <p:cxnSp>
        <p:nvCxnSpPr>
          <p:cNvPr id="276" name="Connecteur droit 275"/>
          <p:cNvCxnSpPr/>
          <p:nvPr/>
        </p:nvCxnSpPr>
        <p:spPr bwMode="auto">
          <a:xfrm rot="16200000">
            <a:off x="4169646" y="2849553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7" name="ZoneTexte 276"/>
          <p:cNvSpPr txBox="1"/>
          <p:nvPr/>
        </p:nvSpPr>
        <p:spPr>
          <a:xfrm>
            <a:off x="4483867" y="2825220"/>
            <a:ext cx="582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COO</a:t>
            </a:r>
            <a:r>
              <a:rPr lang="fr-FR" sz="1400" b="1" baseline="30000" dirty="0">
                <a:latin typeface="Calibri" pitchFamily="34" charset="0"/>
                <a:cs typeface="Calibri" pitchFamily="34" charset="0"/>
              </a:rPr>
              <a:t>−</a:t>
            </a:r>
          </a:p>
        </p:txBody>
      </p:sp>
      <p:cxnSp>
        <p:nvCxnSpPr>
          <p:cNvPr id="282" name="Connecteur droit 281"/>
          <p:cNvCxnSpPr/>
          <p:nvPr/>
        </p:nvCxnSpPr>
        <p:spPr bwMode="auto">
          <a:xfrm rot="16200000">
            <a:off x="4211006" y="2849273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3" name="Arc 282"/>
          <p:cNvSpPr/>
          <p:nvPr/>
        </p:nvSpPr>
        <p:spPr>
          <a:xfrm rot="16469924" flipH="1" flipV="1">
            <a:off x="2708001" y="1979063"/>
            <a:ext cx="938017" cy="668117"/>
          </a:xfrm>
          <a:prstGeom prst="arc">
            <a:avLst>
              <a:gd name="adj1" fmla="val 14804722"/>
              <a:gd name="adj2" fmla="val 6113640"/>
            </a:avLst>
          </a:prstGeom>
          <a:ln w="38100" cap="rnd">
            <a:solidFill>
              <a:schemeClr val="bg2">
                <a:lumMod val="50000"/>
              </a:schemeClr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4" name="Rectangle 283"/>
          <p:cNvSpPr/>
          <p:nvPr/>
        </p:nvSpPr>
        <p:spPr>
          <a:xfrm>
            <a:off x="3215346" y="1962052"/>
            <a:ext cx="6629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FAD</a:t>
            </a:r>
            <a:r>
              <a:rPr lang="fr-FR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</a:t>
            </a:r>
            <a:r>
              <a:rPr lang="fr-FR" sz="1400" b="1" baseline="-25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fr-FR" sz="1400" baseline="-25000" dirty="0">
              <a:solidFill>
                <a:srgbClr val="C00000"/>
              </a:solidFill>
            </a:endParaRPr>
          </a:p>
        </p:txBody>
      </p:sp>
      <p:sp>
        <p:nvSpPr>
          <p:cNvPr id="285" name="Rectangle 284"/>
          <p:cNvSpPr/>
          <p:nvPr/>
        </p:nvSpPr>
        <p:spPr>
          <a:xfrm>
            <a:off x="2657562" y="1958964"/>
            <a:ext cx="4890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FAD</a:t>
            </a:r>
            <a:endParaRPr lang="fr-FR" sz="1400" baseline="-25000" dirty="0">
              <a:solidFill>
                <a:srgbClr val="C00000"/>
              </a:solidFill>
            </a:endParaRPr>
          </a:p>
        </p:txBody>
      </p:sp>
      <p:sp>
        <p:nvSpPr>
          <p:cNvPr id="286" name="Rectangle 285"/>
          <p:cNvSpPr/>
          <p:nvPr/>
        </p:nvSpPr>
        <p:spPr>
          <a:xfrm>
            <a:off x="2109432" y="1634612"/>
            <a:ext cx="2144212" cy="32744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ts val="1720"/>
              </a:lnSpc>
            </a:pPr>
            <a:r>
              <a:rPr lang="fr-FR" sz="20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Deshydrogénation</a:t>
            </a:r>
            <a:endParaRPr lang="fr-FR" sz="2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7" name="ZoneTexte 286"/>
          <p:cNvSpPr txBox="1"/>
          <p:nvPr/>
        </p:nvSpPr>
        <p:spPr>
          <a:xfrm>
            <a:off x="218376" y="3440874"/>
            <a:ext cx="1101571" cy="279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320"/>
              </a:lnSpc>
            </a:pPr>
            <a:r>
              <a:rPr lang="fr-FR" b="1" dirty="0" err="1">
                <a:latin typeface="+mj-lt"/>
                <a:cs typeface="Calibri" pitchFamily="34" charset="0"/>
              </a:rPr>
              <a:t>Succinate</a:t>
            </a:r>
            <a:endParaRPr lang="fr-FR" b="1" dirty="0">
              <a:latin typeface="+mj-lt"/>
              <a:cs typeface="Calibri" pitchFamily="34" charset="0"/>
            </a:endParaRPr>
          </a:p>
        </p:txBody>
      </p:sp>
      <p:sp>
        <p:nvSpPr>
          <p:cNvPr id="288" name="ZoneTexte 287"/>
          <p:cNvSpPr txBox="1"/>
          <p:nvPr/>
        </p:nvSpPr>
        <p:spPr>
          <a:xfrm>
            <a:off x="4087052" y="3354691"/>
            <a:ext cx="1108446" cy="279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320"/>
              </a:lnSpc>
            </a:pPr>
            <a:r>
              <a:rPr lang="fr-FR" b="1" dirty="0">
                <a:latin typeface="+mj-lt"/>
                <a:cs typeface="Calibri" pitchFamily="34" charset="0"/>
              </a:rPr>
              <a:t>Fumarate</a:t>
            </a:r>
          </a:p>
        </p:txBody>
      </p:sp>
      <p:sp>
        <p:nvSpPr>
          <p:cNvPr id="289" name="Rectangle 288"/>
          <p:cNvSpPr/>
          <p:nvPr/>
        </p:nvSpPr>
        <p:spPr>
          <a:xfrm>
            <a:off x="175409" y="3027575"/>
            <a:ext cx="3060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</a:t>
            </a:r>
            <a:endParaRPr lang="fr-FR" sz="1400" dirty="0">
              <a:solidFill>
                <a:srgbClr val="000000"/>
              </a:solidFill>
            </a:endParaRPr>
          </a:p>
        </p:txBody>
      </p:sp>
      <p:cxnSp>
        <p:nvCxnSpPr>
          <p:cNvPr id="290" name="Connecteur droit 289"/>
          <p:cNvCxnSpPr/>
          <p:nvPr/>
        </p:nvCxnSpPr>
        <p:spPr bwMode="auto">
          <a:xfrm>
            <a:off x="409608" y="3182715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1" name="Connecteur droit 290"/>
          <p:cNvCxnSpPr/>
          <p:nvPr/>
        </p:nvCxnSpPr>
        <p:spPr bwMode="auto">
          <a:xfrm>
            <a:off x="410696" y="3224443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2" name="Rectangle 291"/>
          <p:cNvSpPr/>
          <p:nvPr/>
        </p:nvSpPr>
        <p:spPr>
          <a:xfrm>
            <a:off x="180267" y="2746808"/>
            <a:ext cx="2979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</a:t>
            </a:r>
            <a:endParaRPr lang="fr-FR" sz="1400" dirty="0">
              <a:solidFill>
                <a:srgbClr val="C00000"/>
              </a:solidFill>
            </a:endParaRPr>
          </a:p>
        </p:txBody>
      </p:sp>
      <p:sp>
        <p:nvSpPr>
          <p:cNvPr id="293" name="ZoneTexte 292"/>
          <p:cNvSpPr txBox="1"/>
          <p:nvPr/>
        </p:nvSpPr>
        <p:spPr>
          <a:xfrm>
            <a:off x="820666" y="2454002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</a:t>
            </a:r>
          </a:p>
        </p:txBody>
      </p:sp>
      <p:cxnSp>
        <p:nvCxnSpPr>
          <p:cNvPr id="294" name="Connecteur droit 293"/>
          <p:cNvCxnSpPr/>
          <p:nvPr/>
        </p:nvCxnSpPr>
        <p:spPr bwMode="auto">
          <a:xfrm>
            <a:off x="762198" y="2605567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5" name="Rectangle 294"/>
          <p:cNvSpPr/>
          <p:nvPr/>
        </p:nvSpPr>
        <p:spPr>
          <a:xfrm>
            <a:off x="415680" y="2460125"/>
            <a:ext cx="4536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</a:t>
            </a:r>
            <a:r>
              <a:rPr lang="fr-FR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</a:t>
            </a:r>
            <a:r>
              <a:rPr lang="fr-FR" sz="1400" b="1" baseline="-25000" dirty="0">
                <a:latin typeface="Calibri" pitchFamily="34" charset="0"/>
                <a:cs typeface="Calibri" pitchFamily="34" charset="0"/>
              </a:rPr>
              <a:t>2</a:t>
            </a:r>
          </a:p>
        </p:txBody>
      </p:sp>
      <p:grpSp>
        <p:nvGrpSpPr>
          <p:cNvPr id="296" name="Grouper 295"/>
          <p:cNvGrpSpPr/>
          <p:nvPr/>
        </p:nvGrpSpPr>
        <p:grpSpPr>
          <a:xfrm>
            <a:off x="931024" y="2423630"/>
            <a:ext cx="42336" cy="107999"/>
            <a:chOff x="552688" y="2907788"/>
            <a:chExt cx="42336" cy="107999"/>
          </a:xfrm>
        </p:grpSpPr>
        <p:cxnSp>
          <p:nvCxnSpPr>
            <p:cNvPr id="297" name="Connecteur droit 296"/>
            <p:cNvCxnSpPr/>
            <p:nvPr/>
          </p:nvCxnSpPr>
          <p:spPr bwMode="auto">
            <a:xfrm rot="5400000">
              <a:off x="498689" y="2961787"/>
              <a:ext cx="107999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8" name="Connecteur droit 297"/>
            <p:cNvCxnSpPr/>
            <p:nvPr/>
          </p:nvCxnSpPr>
          <p:spPr bwMode="auto">
            <a:xfrm rot="5400000">
              <a:off x="541025" y="2961787"/>
              <a:ext cx="107998" cy="1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299" name="Connecteur droit 298"/>
          <p:cNvCxnSpPr/>
          <p:nvPr/>
        </p:nvCxnSpPr>
        <p:spPr bwMode="auto">
          <a:xfrm>
            <a:off x="1030706" y="2605567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0" name="ZoneTexte 299"/>
          <p:cNvSpPr txBox="1"/>
          <p:nvPr/>
        </p:nvSpPr>
        <p:spPr>
          <a:xfrm>
            <a:off x="1080270" y="2454250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14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01" name="Connecteur droit 300"/>
          <p:cNvCxnSpPr/>
          <p:nvPr/>
        </p:nvCxnSpPr>
        <p:spPr bwMode="auto">
          <a:xfrm rot="16200000">
            <a:off x="528557" y="2768174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2" name="ZoneTexte 301"/>
          <p:cNvSpPr txBox="1"/>
          <p:nvPr/>
        </p:nvSpPr>
        <p:spPr>
          <a:xfrm>
            <a:off x="449815" y="2748554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</a:t>
            </a:r>
          </a:p>
        </p:txBody>
      </p:sp>
      <p:cxnSp>
        <p:nvCxnSpPr>
          <p:cNvPr id="303" name="Connecteur droit 302"/>
          <p:cNvCxnSpPr/>
          <p:nvPr/>
        </p:nvCxnSpPr>
        <p:spPr bwMode="auto">
          <a:xfrm>
            <a:off x="401410" y="2915556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4" name="Connecteur droit 303"/>
          <p:cNvCxnSpPr/>
          <p:nvPr/>
        </p:nvCxnSpPr>
        <p:spPr bwMode="auto">
          <a:xfrm>
            <a:off x="656339" y="2915557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5" name="Connecteur droit 304"/>
          <p:cNvCxnSpPr/>
          <p:nvPr/>
        </p:nvCxnSpPr>
        <p:spPr bwMode="auto">
          <a:xfrm rot="16200000">
            <a:off x="534861" y="3066148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6" name="Rectangle 305"/>
          <p:cNvSpPr/>
          <p:nvPr/>
        </p:nvSpPr>
        <p:spPr>
          <a:xfrm>
            <a:off x="1081682" y="2442930"/>
            <a:ext cx="3656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O</a:t>
            </a:r>
            <a:r>
              <a:rPr lang="fr-FR" sz="1400" b="1" baseline="30000" dirty="0">
                <a:latin typeface="Calibri" pitchFamily="34" charset="0"/>
                <a:cs typeface="Calibri" pitchFamily="34" charset="0"/>
              </a:rPr>
              <a:t>−</a:t>
            </a:r>
            <a:endParaRPr lang="fr-FR" sz="1400" baseline="30000" dirty="0"/>
          </a:p>
        </p:txBody>
      </p:sp>
      <p:cxnSp>
        <p:nvCxnSpPr>
          <p:cNvPr id="307" name="Connecteur droit 306"/>
          <p:cNvCxnSpPr/>
          <p:nvPr/>
        </p:nvCxnSpPr>
        <p:spPr bwMode="auto">
          <a:xfrm rot="16200000">
            <a:off x="534861" y="2762031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8" name="ZoneTexte 307"/>
          <p:cNvSpPr txBox="1"/>
          <p:nvPr/>
        </p:nvSpPr>
        <p:spPr>
          <a:xfrm>
            <a:off x="721063" y="2748347"/>
            <a:ext cx="2979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</a:t>
            </a:r>
            <a:endParaRPr lang="fr-FR" sz="14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9" name="Rectangle 308"/>
          <p:cNvSpPr/>
          <p:nvPr/>
        </p:nvSpPr>
        <p:spPr>
          <a:xfrm>
            <a:off x="453056" y="3035270"/>
            <a:ext cx="2872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</a:t>
            </a:r>
            <a:endParaRPr lang="fr-FR" sz="14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0" name="ZoneTexte 309"/>
          <p:cNvSpPr txBox="1"/>
          <p:nvPr/>
        </p:nvSpPr>
        <p:spPr>
          <a:xfrm>
            <a:off x="794557" y="2164819"/>
            <a:ext cx="306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O</a:t>
            </a:r>
          </a:p>
        </p:txBody>
      </p:sp>
      <p:cxnSp>
        <p:nvCxnSpPr>
          <p:cNvPr id="311" name="Connecteur droit 310"/>
          <p:cNvCxnSpPr/>
          <p:nvPr/>
        </p:nvCxnSpPr>
        <p:spPr bwMode="auto">
          <a:xfrm>
            <a:off x="675877" y="3202480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2" name="ZoneTexte 311"/>
          <p:cNvSpPr txBox="1"/>
          <p:nvPr/>
        </p:nvSpPr>
        <p:spPr>
          <a:xfrm>
            <a:off x="721063" y="3035270"/>
            <a:ext cx="365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fr-FR" sz="1400" b="1" baseline="30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−</a:t>
            </a:r>
          </a:p>
        </p:txBody>
      </p:sp>
    </p:spTree>
    <p:extLst>
      <p:ext uri="{BB962C8B-B14F-4D97-AF65-F5344CB8AC3E}">
        <p14:creationId xmlns:p14="http://schemas.microsoft.com/office/powerpoint/2010/main" val="402896607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c 2"/>
          <p:cNvSpPr/>
          <p:nvPr/>
        </p:nvSpPr>
        <p:spPr>
          <a:xfrm rot="2251964">
            <a:off x="2580928" y="943915"/>
            <a:ext cx="5048632" cy="5553122"/>
          </a:xfrm>
          <a:prstGeom prst="arc">
            <a:avLst>
              <a:gd name="adj1" fmla="val 844504"/>
              <a:gd name="adj2" fmla="val 1923177"/>
            </a:avLst>
          </a:prstGeom>
          <a:ln w="3810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4697868" y="6018116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Succinyl-CoA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322775" y="5292121"/>
            <a:ext cx="1710725" cy="279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320"/>
              </a:lnSpc>
            </a:pPr>
            <a:r>
              <a:rPr lang="fr-FR" b="1" dirty="0">
                <a:solidFill>
                  <a:srgbClr val="FF26C8"/>
                </a:solidFill>
                <a:latin typeface="Symbol" charset="2"/>
                <a:cs typeface="Symbol" charset="2"/>
              </a:rPr>
              <a:t>a</a:t>
            </a:r>
            <a:r>
              <a:rPr lang="fr-FR" b="1" dirty="0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cetoglutarate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Arc 5"/>
          <p:cNvSpPr/>
          <p:nvPr/>
        </p:nvSpPr>
        <p:spPr>
          <a:xfrm rot="12277271">
            <a:off x="6494188" y="5604577"/>
            <a:ext cx="938017" cy="820796"/>
          </a:xfrm>
          <a:prstGeom prst="arc">
            <a:avLst/>
          </a:prstGeom>
          <a:ln w="38100" cmpd="sng">
            <a:solidFill>
              <a:srgbClr val="376092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5891329" y="5018552"/>
            <a:ext cx="698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NAD</a:t>
            </a:r>
            <a:r>
              <a:rPr lang="fr-FR" b="1" baseline="30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8" name="Arc 7"/>
          <p:cNvSpPr/>
          <p:nvPr/>
        </p:nvSpPr>
        <p:spPr>
          <a:xfrm rot="2551061" flipV="1">
            <a:off x="5550611" y="5298713"/>
            <a:ext cx="938017" cy="668117"/>
          </a:xfrm>
          <a:prstGeom prst="arc">
            <a:avLst>
              <a:gd name="adj1" fmla="val 10408737"/>
              <a:gd name="adj2" fmla="val 4137750"/>
            </a:avLst>
          </a:prstGeom>
          <a:ln w="38100" cap="rnd">
            <a:solidFill>
              <a:srgbClr val="376092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4759615" y="4956270"/>
            <a:ext cx="1209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NADH + H</a:t>
            </a:r>
            <a:r>
              <a:rPr lang="fr-FR" b="1" baseline="30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83652" y="6184461"/>
            <a:ext cx="6597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CO</a:t>
            </a:r>
            <a:r>
              <a:rPr lang="fr-FR" sz="2400" b="1" baseline="-25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grpSp>
        <p:nvGrpSpPr>
          <p:cNvPr id="11" name="Grouper 10"/>
          <p:cNvGrpSpPr/>
          <p:nvPr/>
        </p:nvGrpSpPr>
        <p:grpSpPr>
          <a:xfrm>
            <a:off x="4953376" y="5522064"/>
            <a:ext cx="570000" cy="548533"/>
            <a:chOff x="5738798" y="1371354"/>
            <a:chExt cx="613828" cy="590709"/>
          </a:xfrm>
        </p:grpSpPr>
        <p:sp>
          <p:nvSpPr>
            <p:cNvPr id="12" name="Ellipse 11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C4</a:t>
              </a:r>
            </a:p>
          </p:txBody>
        </p:sp>
      </p:grpSp>
      <p:sp>
        <p:nvSpPr>
          <p:cNvPr id="14" name="Ellipse 13"/>
          <p:cNvSpPr/>
          <p:nvPr/>
        </p:nvSpPr>
        <p:spPr>
          <a:xfrm>
            <a:off x="7388142" y="6130736"/>
            <a:ext cx="489596" cy="48959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900"/>
          </a:p>
        </p:txBody>
      </p:sp>
      <p:sp>
        <p:nvSpPr>
          <p:cNvPr id="15" name="Rectangle 14"/>
          <p:cNvSpPr/>
          <p:nvPr/>
        </p:nvSpPr>
        <p:spPr>
          <a:xfrm>
            <a:off x="7351856" y="6071800"/>
            <a:ext cx="570000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900" b="1" dirty="0">
                <a:latin typeface="Calibri" pitchFamily="34" charset="0"/>
                <a:cs typeface="Calibri" pitchFamily="34" charset="0"/>
              </a:rPr>
              <a:t>C1</a:t>
            </a:r>
          </a:p>
        </p:txBody>
      </p:sp>
      <p:grpSp>
        <p:nvGrpSpPr>
          <p:cNvPr id="16" name="Grouper 15"/>
          <p:cNvGrpSpPr/>
          <p:nvPr/>
        </p:nvGrpSpPr>
        <p:grpSpPr>
          <a:xfrm>
            <a:off x="7942461" y="5084519"/>
            <a:ext cx="570000" cy="548533"/>
            <a:chOff x="5738798" y="1371354"/>
            <a:chExt cx="613828" cy="590709"/>
          </a:xfrm>
        </p:grpSpPr>
        <p:sp>
          <p:nvSpPr>
            <p:cNvPr id="17" name="Ellipse 16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C5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6458258" y="3770229"/>
            <a:ext cx="698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NAD</a:t>
            </a:r>
            <a:r>
              <a:rPr lang="fr-FR" b="1" baseline="30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7016576" y="3125141"/>
            <a:ext cx="1087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Isocitrate</a:t>
            </a:r>
            <a:endParaRPr lang="fr-FR" sz="2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Arc 20"/>
          <p:cNvSpPr/>
          <p:nvPr/>
        </p:nvSpPr>
        <p:spPr>
          <a:xfrm rot="10800000">
            <a:off x="7410606" y="4098414"/>
            <a:ext cx="938017" cy="820796"/>
          </a:xfrm>
          <a:prstGeom prst="arc">
            <a:avLst/>
          </a:prstGeom>
          <a:ln w="38100" cmpd="sng">
            <a:solidFill>
              <a:srgbClr val="376092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Arc 21"/>
          <p:cNvSpPr/>
          <p:nvPr/>
        </p:nvSpPr>
        <p:spPr>
          <a:xfrm flipV="1">
            <a:off x="6479389" y="4020063"/>
            <a:ext cx="938017" cy="820796"/>
          </a:xfrm>
          <a:prstGeom prst="arc">
            <a:avLst>
              <a:gd name="adj1" fmla="val 13346964"/>
              <a:gd name="adj2" fmla="val 4137750"/>
            </a:avLst>
          </a:prstGeom>
          <a:ln w="38100" cap="rnd">
            <a:solidFill>
              <a:srgbClr val="376092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5968938" y="4312605"/>
            <a:ext cx="1209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NADH + H</a:t>
            </a:r>
            <a:r>
              <a:rPr lang="fr-FR" b="1" baseline="30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6322775" y="5292121"/>
            <a:ext cx="1710725" cy="279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320"/>
              </a:lnSpc>
            </a:pPr>
            <a:r>
              <a:rPr lang="fr-FR" b="1" dirty="0">
                <a:solidFill>
                  <a:srgbClr val="FF26C8"/>
                </a:solidFill>
                <a:latin typeface="Symbol" charset="2"/>
                <a:cs typeface="Symbol" charset="2"/>
              </a:rPr>
              <a:t>a</a:t>
            </a:r>
            <a:r>
              <a:rPr lang="fr-FR" b="1" dirty="0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cetoglutarate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5" name="Grouper 24"/>
          <p:cNvGrpSpPr/>
          <p:nvPr/>
        </p:nvGrpSpPr>
        <p:grpSpPr>
          <a:xfrm>
            <a:off x="7942461" y="5084519"/>
            <a:ext cx="570000" cy="548533"/>
            <a:chOff x="5738798" y="1371354"/>
            <a:chExt cx="613828" cy="590709"/>
          </a:xfrm>
        </p:grpSpPr>
        <p:sp>
          <p:nvSpPr>
            <p:cNvPr id="26" name="Ellipse 25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C5</a:t>
              </a:r>
            </a:p>
          </p:txBody>
        </p:sp>
      </p:grpSp>
      <p:sp>
        <p:nvSpPr>
          <p:cNvPr id="28" name="Rectangle 27"/>
          <p:cNvSpPr/>
          <p:nvPr/>
        </p:nvSpPr>
        <p:spPr>
          <a:xfrm>
            <a:off x="7812670" y="4670595"/>
            <a:ext cx="6597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CO</a:t>
            </a:r>
            <a:r>
              <a:rPr lang="fr-FR" sz="2400" b="1" baseline="-25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29" name="Ellipse 28"/>
          <p:cNvSpPr/>
          <p:nvPr/>
        </p:nvSpPr>
        <p:spPr>
          <a:xfrm>
            <a:off x="8353817" y="4521598"/>
            <a:ext cx="489596" cy="48959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900"/>
          </a:p>
        </p:txBody>
      </p:sp>
      <p:sp>
        <p:nvSpPr>
          <p:cNvPr id="30" name="Rectangle 29"/>
          <p:cNvSpPr/>
          <p:nvPr/>
        </p:nvSpPr>
        <p:spPr>
          <a:xfrm>
            <a:off x="8317531" y="4462662"/>
            <a:ext cx="570000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900" b="1" dirty="0">
                <a:latin typeface="Calibri" pitchFamily="34" charset="0"/>
                <a:cs typeface="Calibri" pitchFamily="34" charset="0"/>
              </a:rPr>
              <a:t>C1</a:t>
            </a:r>
          </a:p>
        </p:txBody>
      </p:sp>
      <p:grpSp>
        <p:nvGrpSpPr>
          <p:cNvPr id="32" name="Grouper 31"/>
          <p:cNvGrpSpPr/>
          <p:nvPr/>
        </p:nvGrpSpPr>
        <p:grpSpPr>
          <a:xfrm>
            <a:off x="8012600" y="3032123"/>
            <a:ext cx="570000" cy="548533"/>
            <a:chOff x="5738798" y="1371354"/>
            <a:chExt cx="613828" cy="590709"/>
          </a:xfrm>
        </p:grpSpPr>
        <p:sp>
          <p:nvSpPr>
            <p:cNvPr id="33" name="Ellipse 32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C6</a:t>
              </a:r>
            </a:p>
          </p:txBody>
        </p:sp>
      </p:grpSp>
      <p:sp>
        <p:nvSpPr>
          <p:cNvPr id="35" name="ZoneTexte 34"/>
          <p:cNvSpPr txBox="1"/>
          <p:nvPr/>
        </p:nvSpPr>
        <p:spPr>
          <a:xfrm>
            <a:off x="3336069" y="222752"/>
            <a:ext cx="124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Acetyl-CoA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Arc 35"/>
          <p:cNvSpPr/>
          <p:nvPr/>
        </p:nvSpPr>
        <p:spPr>
          <a:xfrm rot="10800000">
            <a:off x="3933306" y="374714"/>
            <a:ext cx="971460" cy="378504"/>
          </a:xfrm>
          <a:prstGeom prst="arc">
            <a:avLst/>
          </a:prstGeom>
          <a:ln w="38100" cap="rnd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ZoneTexte 36"/>
          <p:cNvSpPr txBox="1"/>
          <p:nvPr/>
        </p:nvSpPr>
        <p:spPr>
          <a:xfrm>
            <a:off x="2491979" y="1028600"/>
            <a:ext cx="1458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Oxaloacetate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8" name="Grouper 37"/>
          <p:cNvGrpSpPr/>
          <p:nvPr/>
        </p:nvGrpSpPr>
        <p:grpSpPr>
          <a:xfrm>
            <a:off x="1951951" y="943755"/>
            <a:ext cx="570000" cy="548533"/>
            <a:chOff x="5738798" y="1371354"/>
            <a:chExt cx="613828" cy="590709"/>
          </a:xfrm>
        </p:grpSpPr>
        <p:sp>
          <p:nvSpPr>
            <p:cNvPr id="39" name="Ellipse 38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C4</a:t>
              </a:r>
            </a:p>
          </p:txBody>
        </p:sp>
      </p:grpSp>
      <p:grpSp>
        <p:nvGrpSpPr>
          <p:cNvPr id="41" name="Grouper 40"/>
          <p:cNvGrpSpPr/>
          <p:nvPr/>
        </p:nvGrpSpPr>
        <p:grpSpPr>
          <a:xfrm>
            <a:off x="2817863" y="6794"/>
            <a:ext cx="570000" cy="548533"/>
            <a:chOff x="5738798" y="1371354"/>
            <a:chExt cx="613828" cy="590709"/>
          </a:xfrm>
        </p:grpSpPr>
        <p:sp>
          <p:nvSpPr>
            <p:cNvPr id="42" name="Ellipse 41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C2</a:t>
              </a:r>
            </a:p>
          </p:txBody>
        </p:sp>
      </p:grpSp>
      <p:sp>
        <p:nvSpPr>
          <p:cNvPr id="44" name="ZoneTexte 43"/>
          <p:cNvSpPr txBox="1"/>
          <p:nvPr/>
        </p:nvSpPr>
        <p:spPr>
          <a:xfrm>
            <a:off x="5763210" y="940154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Citrate</a:t>
            </a:r>
            <a:endParaRPr lang="fr-FR" sz="2800" b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45" name="Grouper 44"/>
          <p:cNvGrpSpPr/>
          <p:nvPr/>
        </p:nvGrpSpPr>
        <p:grpSpPr>
          <a:xfrm>
            <a:off x="6536403" y="775247"/>
            <a:ext cx="570000" cy="548533"/>
            <a:chOff x="5586398" y="1218954"/>
            <a:chExt cx="613828" cy="590709"/>
          </a:xfrm>
        </p:grpSpPr>
        <p:sp>
          <p:nvSpPr>
            <p:cNvPr id="46" name="Ellipse 45"/>
            <p:cNvSpPr/>
            <p:nvPr/>
          </p:nvSpPr>
          <p:spPr>
            <a:xfrm>
              <a:off x="5625474" y="12824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586398" y="12189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C6</a:t>
              </a:r>
            </a:p>
          </p:txBody>
        </p:sp>
      </p:grpSp>
      <p:sp>
        <p:nvSpPr>
          <p:cNvPr id="50" name="Arc 49"/>
          <p:cNvSpPr/>
          <p:nvPr/>
        </p:nvSpPr>
        <p:spPr>
          <a:xfrm rot="1566501">
            <a:off x="2050922" y="833626"/>
            <a:ext cx="5485545" cy="5721699"/>
          </a:xfrm>
          <a:prstGeom prst="arc">
            <a:avLst>
              <a:gd name="adj1" fmla="val 20033009"/>
              <a:gd name="adj2" fmla="val 656694"/>
            </a:avLst>
          </a:prstGeom>
          <a:ln w="3810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Arc 50"/>
          <p:cNvSpPr/>
          <p:nvPr/>
        </p:nvSpPr>
        <p:spPr>
          <a:xfrm rot="1566501">
            <a:off x="2093342" y="833626"/>
            <a:ext cx="5485545" cy="5721699"/>
          </a:xfrm>
          <a:prstGeom prst="arc">
            <a:avLst>
              <a:gd name="adj1" fmla="val 16871750"/>
              <a:gd name="adj2" fmla="val 19275585"/>
            </a:avLst>
          </a:prstGeom>
          <a:ln w="3810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Arc 51"/>
          <p:cNvSpPr/>
          <p:nvPr/>
        </p:nvSpPr>
        <p:spPr>
          <a:xfrm rot="18840816">
            <a:off x="2092578" y="681227"/>
            <a:ext cx="5485545" cy="5721699"/>
          </a:xfrm>
          <a:prstGeom prst="arc">
            <a:avLst>
              <a:gd name="adj1" fmla="val 17431830"/>
              <a:gd name="adj2" fmla="val 20128117"/>
            </a:avLst>
          </a:prstGeom>
          <a:ln w="38100" cap="rnd" cmpd="sng">
            <a:solidFill>
              <a:schemeClr val="accent1">
                <a:lumMod val="75000"/>
              </a:schemeClr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/>
          <p:cNvSpPr/>
          <p:nvPr/>
        </p:nvSpPr>
        <p:spPr>
          <a:xfrm>
            <a:off x="1718622" y="6795"/>
            <a:ext cx="4115282" cy="155628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/>
          <p:cNvSpPr/>
          <p:nvPr/>
        </p:nvSpPr>
        <p:spPr>
          <a:xfrm>
            <a:off x="5803706" y="467793"/>
            <a:ext cx="2778893" cy="318298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/>
          <p:cNvSpPr/>
          <p:nvPr/>
        </p:nvSpPr>
        <p:spPr>
          <a:xfrm>
            <a:off x="4697868" y="3650776"/>
            <a:ext cx="4321194" cy="311021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Arc 53"/>
          <p:cNvSpPr/>
          <p:nvPr/>
        </p:nvSpPr>
        <p:spPr>
          <a:xfrm rot="2251964">
            <a:off x="2203204" y="1150503"/>
            <a:ext cx="5083703" cy="5334600"/>
          </a:xfrm>
          <a:prstGeom prst="arc">
            <a:avLst>
              <a:gd name="adj1" fmla="val 2869612"/>
              <a:gd name="adj2" fmla="val 4773684"/>
            </a:avLst>
          </a:prstGeom>
          <a:ln w="38100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Rectangle 54"/>
          <p:cNvSpPr/>
          <p:nvPr/>
        </p:nvSpPr>
        <p:spPr>
          <a:xfrm>
            <a:off x="3765887" y="5767771"/>
            <a:ext cx="999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GDP + Pi</a:t>
            </a:r>
          </a:p>
        </p:txBody>
      </p:sp>
      <p:sp>
        <p:nvSpPr>
          <p:cNvPr id="57" name="Rectangle 56"/>
          <p:cNvSpPr/>
          <p:nvPr/>
        </p:nvSpPr>
        <p:spPr>
          <a:xfrm>
            <a:off x="3628925" y="5209320"/>
            <a:ext cx="568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GTP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4697868" y="6018116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Succinyl-CoA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2664316" y="5767771"/>
            <a:ext cx="1101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Succinate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0" name="Arc 59"/>
          <p:cNvSpPr/>
          <p:nvPr/>
        </p:nvSpPr>
        <p:spPr>
          <a:xfrm rot="6060119" flipV="1">
            <a:off x="3689840" y="5575852"/>
            <a:ext cx="938017" cy="668117"/>
          </a:xfrm>
          <a:prstGeom prst="arc">
            <a:avLst>
              <a:gd name="adj1" fmla="val 13346964"/>
              <a:gd name="adj2" fmla="val 4137750"/>
            </a:avLst>
          </a:prstGeom>
          <a:ln w="38100" cap="rnd">
            <a:solidFill>
              <a:srgbClr val="376092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1" name="Grouper 60"/>
          <p:cNvGrpSpPr/>
          <p:nvPr/>
        </p:nvGrpSpPr>
        <p:grpSpPr>
          <a:xfrm>
            <a:off x="4953376" y="5522064"/>
            <a:ext cx="570000" cy="548533"/>
            <a:chOff x="5738798" y="1371354"/>
            <a:chExt cx="613828" cy="590709"/>
          </a:xfrm>
        </p:grpSpPr>
        <p:sp>
          <p:nvSpPr>
            <p:cNvPr id="62" name="Ellipse 61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C4</a:t>
              </a:r>
            </a:p>
          </p:txBody>
        </p:sp>
      </p:grpSp>
      <p:grpSp>
        <p:nvGrpSpPr>
          <p:cNvPr id="64" name="Grouper 63"/>
          <p:cNvGrpSpPr/>
          <p:nvPr/>
        </p:nvGrpSpPr>
        <p:grpSpPr>
          <a:xfrm>
            <a:off x="2832892" y="6070597"/>
            <a:ext cx="570000" cy="548533"/>
            <a:chOff x="5738798" y="1371354"/>
            <a:chExt cx="613828" cy="590709"/>
          </a:xfrm>
        </p:grpSpPr>
        <p:sp>
          <p:nvSpPr>
            <p:cNvPr id="65" name="Ellipse 64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C4</a:t>
              </a:r>
            </a:p>
          </p:txBody>
        </p:sp>
      </p:grp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08456" y="-10360"/>
            <a:ext cx="22979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II. Vue détaillée</a:t>
            </a:r>
          </a:p>
        </p:txBody>
      </p:sp>
      <p:sp>
        <p:nvSpPr>
          <p:cNvPr id="56" name="Forme libre 55"/>
          <p:cNvSpPr/>
          <p:nvPr/>
        </p:nvSpPr>
        <p:spPr>
          <a:xfrm>
            <a:off x="2613093" y="5262331"/>
            <a:ext cx="3474391" cy="1437836"/>
          </a:xfrm>
          <a:custGeom>
            <a:avLst/>
            <a:gdLst>
              <a:gd name="connsiteX0" fmla="*/ 2014563 w 3474391"/>
              <a:gd name="connsiteY0" fmla="*/ 43792 h 1437836"/>
              <a:gd name="connsiteX1" fmla="*/ 2853964 w 3474391"/>
              <a:gd name="connsiteY1" fmla="*/ 255453 h 1437836"/>
              <a:gd name="connsiteX2" fmla="*/ 3153229 w 3474391"/>
              <a:gd name="connsiteY2" fmla="*/ 744463 h 1437836"/>
              <a:gd name="connsiteX3" fmla="*/ 3350306 w 3474391"/>
              <a:gd name="connsiteY3" fmla="*/ 846644 h 1437836"/>
              <a:gd name="connsiteX4" fmla="*/ 3474391 w 3474391"/>
              <a:gd name="connsiteY4" fmla="*/ 1065604 h 1437836"/>
              <a:gd name="connsiteX5" fmla="*/ 3021845 w 3474391"/>
              <a:gd name="connsiteY5" fmla="*/ 1394044 h 1437836"/>
              <a:gd name="connsiteX6" fmla="*/ 313863 w 3474391"/>
              <a:gd name="connsiteY6" fmla="*/ 1437836 h 1437836"/>
              <a:gd name="connsiteX7" fmla="*/ 0 w 3474391"/>
              <a:gd name="connsiteY7" fmla="*/ 729866 h 1437836"/>
              <a:gd name="connsiteX8" fmla="*/ 664222 w 3474391"/>
              <a:gd name="connsiteY8" fmla="*/ 0 h 1437836"/>
              <a:gd name="connsiteX9" fmla="*/ 2014563 w 3474391"/>
              <a:gd name="connsiteY9" fmla="*/ 43792 h 1437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74391" h="1437836">
                <a:moveTo>
                  <a:pt x="2014563" y="43792"/>
                </a:moveTo>
                <a:lnTo>
                  <a:pt x="2853964" y="255453"/>
                </a:lnTo>
                <a:lnTo>
                  <a:pt x="3153229" y="744463"/>
                </a:lnTo>
                <a:lnTo>
                  <a:pt x="3350306" y="846644"/>
                </a:lnTo>
                <a:lnTo>
                  <a:pt x="3474391" y="1065604"/>
                </a:lnTo>
                <a:lnTo>
                  <a:pt x="3021845" y="1394044"/>
                </a:lnTo>
                <a:lnTo>
                  <a:pt x="313863" y="1437836"/>
                </a:lnTo>
                <a:lnTo>
                  <a:pt x="0" y="729866"/>
                </a:lnTo>
                <a:lnTo>
                  <a:pt x="664222" y="0"/>
                </a:lnTo>
                <a:lnTo>
                  <a:pt x="2014563" y="43792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5" name="Arc 194"/>
          <p:cNvSpPr/>
          <p:nvPr/>
        </p:nvSpPr>
        <p:spPr>
          <a:xfrm rot="2251964">
            <a:off x="1981359" y="1409715"/>
            <a:ext cx="4969039" cy="4945225"/>
          </a:xfrm>
          <a:prstGeom prst="arc">
            <a:avLst>
              <a:gd name="adj1" fmla="val 5604863"/>
              <a:gd name="adj2" fmla="val 7208209"/>
            </a:avLst>
          </a:prstGeom>
          <a:ln w="3810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0" name="ZoneTexte 199"/>
          <p:cNvSpPr txBox="1"/>
          <p:nvPr/>
        </p:nvSpPr>
        <p:spPr>
          <a:xfrm>
            <a:off x="2664316" y="5767771"/>
            <a:ext cx="1101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Succinate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1" name="ZoneTexte 200"/>
          <p:cNvSpPr txBox="1"/>
          <p:nvPr/>
        </p:nvSpPr>
        <p:spPr>
          <a:xfrm>
            <a:off x="1669968" y="4462662"/>
            <a:ext cx="1108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Fumarate</a:t>
            </a:r>
          </a:p>
        </p:txBody>
      </p:sp>
      <p:sp>
        <p:nvSpPr>
          <p:cNvPr id="202" name="Arc 201"/>
          <p:cNvSpPr/>
          <p:nvPr/>
        </p:nvSpPr>
        <p:spPr>
          <a:xfrm rot="7152456" flipV="1">
            <a:off x="2478371" y="4849903"/>
            <a:ext cx="938017" cy="668117"/>
          </a:xfrm>
          <a:prstGeom prst="arc">
            <a:avLst>
              <a:gd name="adj1" fmla="val 13346964"/>
              <a:gd name="adj2" fmla="val 4137750"/>
            </a:avLst>
          </a:prstGeom>
          <a:ln w="38100" cap="rnd">
            <a:solidFill>
              <a:srgbClr val="376092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3" name="Rectangle 202"/>
          <p:cNvSpPr/>
          <p:nvPr/>
        </p:nvSpPr>
        <p:spPr>
          <a:xfrm>
            <a:off x="2910582" y="5104001"/>
            <a:ext cx="575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D5A1FF"/>
                </a:solidFill>
                <a:latin typeface="Calibri" pitchFamily="34" charset="0"/>
                <a:cs typeface="Calibri" pitchFamily="34" charset="0"/>
              </a:rPr>
              <a:t>FAD</a:t>
            </a:r>
            <a:endParaRPr lang="fr-FR" b="1" baseline="30000" dirty="0">
              <a:solidFill>
                <a:srgbClr val="D5A1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4" name="Rectangle 203"/>
          <p:cNvSpPr/>
          <p:nvPr/>
        </p:nvSpPr>
        <p:spPr>
          <a:xfrm>
            <a:off x="2778202" y="4515236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D5A1FF"/>
                </a:solidFill>
                <a:latin typeface="Calibri" pitchFamily="34" charset="0"/>
                <a:cs typeface="Calibri" pitchFamily="34" charset="0"/>
              </a:rPr>
              <a:t>FADH</a:t>
            </a:r>
            <a:r>
              <a:rPr lang="fr-FR" b="1" baseline="-25000" dirty="0">
                <a:solidFill>
                  <a:srgbClr val="D5A1FF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grpSp>
        <p:nvGrpSpPr>
          <p:cNvPr id="205" name="Grouper 204"/>
          <p:cNvGrpSpPr/>
          <p:nvPr/>
        </p:nvGrpSpPr>
        <p:grpSpPr>
          <a:xfrm>
            <a:off x="2832892" y="6070597"/>
            <a:ext cx="570000" cy="548533"/>
            <a:chOff x="5738798" y="1371354"/>
            <a:chExt cx="613828" cy="590709"/>
          </a:xfrm>
        </p:grpSpPr>
        <p:sp>
          <p:nvSpPr>
            <p:cNvPr id="206" name="Ellipse 205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C4</a:t>
              </a:r>
            </a:p>
          </p:txBody>
        </p:sp>
      </p:grpSp>
      <p:grpSp>
        <p:nvGrpSpPr>
          <p:cNvPr id="208" name="Grouper 207"/>
          <p:cNvGrpSpPr/>
          <p:nvPr/>
        </p:nvGrpSpPr>
        <p:grpSpPr>
          <a:xfrm>
            <a:off x="1178546" y="4349312"/>
            <a:ext cx="570000" cy="548533"/>
            <a:chOff x="5738798" y="1371354"/>
            <a:chExt cx="613828" cy="590709"/>
          </a:xfrm>
        </p:grpSpPr>
        <p:sp>
          <p:nvSpPr>
            <p:cNvPr id="209" name="Ellipse 208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C4</a:t>
              </a:r>
            </a:p>
          </p:txBody>
        </p:sp>
      </p:grpSp>
      <p:cxnSp>
        <p:nvCxnSpPr>
          <p:cNvPr id="268" name="Connecteur droit avec flèche 267"/>
          <p:cNvCxnSpPr/>
          <p:nvPr/>
        </p:nvCxnSpPr>
        <p:spPr>
          <a:xfrm rot="16200000">
            <a:off x="4188447" y="2024709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9" name="Connecteur droit avec flèche 268"/>
          <p:cNvCxnSpPr/>
          <p:nvPr/>
        </p:nvCxnSpPr>
        <p:spPr>
          <a:xfrm rot="16200000" flipV="1">
            <a:off x="4128332" y="2132435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0" name="ZoneTexte 269"/>
          <p:cNvSpPr txBox="1"/>
          <p:nvPr/>
        </p:nvSpPr>
        <p:spPr>
          <a:xfrm>
            <a:off x="3300241" y="2660161"/>
            <a:ext cx="1836062" cy="294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60"/>
              </a:lnSpc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Fumarase</a:t>
            </a:r>
          </a:p>
        </p:txBody>
      </p:sp>
      <p:sp>
        <p:nvSpPr>
          <p:cNvPr id="271" name="ZoneTexte 270"/>
          <p:cNvSpPr txBox="1"/>
          <p:nvPr/>
        </p:nvSpPr>
        <p:spPr>
          <a:xfrm>
            <a:off x="2651344" y="2157499"/>
            <a:ext cx="392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CH</a:t>
            </a:r>
            <a:endParaRPr lang="fr-FR" sz="1400" b="1" baseline="-25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72" name="Connecteur droit 271"/>
          <p:cNvCxnSpPr/>
          <p:nvPr/>
        </p:nvCxnSpPr>
        <p:spPr bwMode="auto">
          <a:xfrm>
            <a:off x="2968908" y="2324502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3" name="ZoneTexte 272"/>
          <p:cNvSpPr txBox="1"/>
          <p:nvPr/>
        </p:nvSpPr>
        <p:spPr>
          <a:xfrm>
            <a:off x="3019752" y="2157292"/>
            <a:ext cx="582135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COO</a:t>
            </a:r>
            <a:r>
              <a:rPr lang="fr-FR" sz="1400" b="1" baseline="30000" dirty="0">
                <a:latin typeface="Calibri" pitchFamily="34" charset="0"/>
                <a:cs typeface="Calibri" pitchFamily="34" charset="0"/>
              </a:rPr>
              <a:t>−</a:t>
            </a:r>
          </a:p>
          <a:p>
            <a:endParaRPr lang="fr-FR" sz="14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74" name="Connecteur droit 273"/>
          <p:cNvCxnSpPr/>
          <p:nvPr/>
        </p:nvCxnSpPr>
        <p:spPr bwMode="auto">
          <a:xfrm>
            <a:off x="2972563" y="2610477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5" name="Rectangle 274"/>
          <p:cNvSpPr/>
          <p:nvPr/>
        </p:nvSpPr>
        <p:spPr>
          <a:xfrm>
            <a:off x="2654585" y="2444215"/>
            <a:ext cx="3929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CH</a:t>
            </a:r>
          </a:p>
        </p:txBody>
      </p:sp>
      <p:cxnSp>
        <p:nvCxnSpPr>
          <p:cNvPr id="276" name="Connecteur droit 275"/>
          <p:cNvCxnSpPr/>
          <p:nvPr/>
        </p:nvCxnSpPr>
        <p:spPr bwMode="auto">
          <a:xfrm rot="16200000">
            <a:off x="2715570" y="2465616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7" name="ZoneTexte 276"/>
          <p:cNvSpPr txBox="1"/>
          <p:nvPr/>
        </p:nvSpPr>
        <p:spPr>
          <a:xfrm>
            <a:off x="3029791" y="2441283"/>
            <a:ext cx="582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COO</a:t>
            </a:r>
            <a:r>
              <a:rPr lang="fr-FR" sz="1400" b="1" baseline="30000" dirty="0">
                <a:latin typeface="Calibri" pitchFamily="34" charset="0"/>
                <a:cs typeface="Calibri" pitchFamily="34" charset="0"/>
              </a:rPr>
              <a:t>−</a:t>
            </a:r>
          </a:p>
        </p:txBody>
      </p:sp>
      <p:cxnSp>
        <p:nvCxnSpPr>
          <p:cNvPr id="282" name="Connecteur droit 281"/>
          <p:cNvCxnSpPr/>
          <p:nvPr/>
        </p:nvCxnSpPr>
        <p:spPr bwMode="auto">
          <a:xfrm rot="16200000">
            <a:off x="2756930" y="2465336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3" name="Arc 282"/>
          <p:cNvSpPr/>
          <p:nvPr/>
        </p:nvSpPr>
        <p:spPr>
          <a:xfrm rot="16469924" flipH="1" flipV="1">
            <a:off x="4011481" y="1882193"/>
            <a:ext cx="476200" cy="668117"/>
          </a:xfrm>
          <a:prstGeom prst="arc">
            <a:avLst>
              <a:gd name="adj1" fmla="val 21575093"/>
              <a:gd name="adj2" fmla="val 6113640"/>
            </a:avLst>
          </a:prstGeom>
          <a:ln w="38100" cap="rnd">
            <a:solidFill>
              <a:schemeClr val="bg2">
                <a:lumMod val="50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4" name="Rectangle 283"/>
          <p:cNvSpPr/>
          <p:nvPr/>
        </p:nvSpPr>
        <p:spPr>
          <a:xfrm>
            <a:off x="6618118" y="1063754"/>
            <a:ext cx="6629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FAD</a:t>
            </a:r>
            <a:r>
              <a:rPr lang="fr-FR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</a:t>
            </a:r>
            <a:r>
              <a:rPr lang="fr-FR" sz="1400" b="1" baseline="-25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fr-FR" sz="1400" baseline="-25000" dirty="0">
              <a:solidFill>
                <a:srgbClr val="C00000"/>
              </a:solidFill>
            </a:endParaRPr>
          </a:p>
        </p:txBody>
      </p:sp>
      <p:sp>
        <p:nvSpPr>
          <p:cNvPr id="285" name="Rectangle 284"/>
          <p:cNvSpPr/>
          <p:nvPr/>
        </p:nvSpPr>
        <p:spPr>
          <a:xfrm>
            <a:off x="6060334" y="1060666"/>
            <a:ext cx="4890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FAD</a:t>
            </a:r>
            <a:endParaRPr lang="fr-FR" sz="1400" baseline="-25000" dirty="0">
              <a:solidFill>
                <a:srgbClr val="C00000"/>
              </a:solidFill>
            </a:endParaRPr>
          </a:p>
        </p:txBody>
      </p:sp>
      <p:sp>
        <p:nvSpPr>
          <p:cNvPr id="288" name="ZoneTexte 287"/>
          <p:cNvSpPr txBox="1"/>
          <p:nvPr/>
        </p:nvSpPr>
        <p:spPr>
          <a:xfrm>
            <a:off x="2632976" y="2797254"/>
            <a:ext cx="1108446" cy="279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320"/>
              </a:lnSpc>
            </a:pPr>
            <a:r>
              <a:rPr lang="fr-FR" b="1" dirty="0">
                <a:latin typeface="+mj-lt"/>
                <a:cs typeface="Calibri" pitchFamily="34" charset="0"/>
              </a:rPr>
              <a:t>Fumarate</a:t>
            </a:r>
          </a:p>
        </p:txBody>
      </p:sp>
      <p:sp>
        <p:nvSpPr>
          <p:cNvPr id="224" name="Forme libre 223"/>
          <p:cNvSpPr/>
          <p:nvPr/>
        </p:nvSpPr>
        <p:spPr>
          <a:xfrm>
            <a:off x="2074988" y="4455184"/>
            <a:ext cx="1658602" cy="2283109"/>
          </a:xfrm>
          <a:custGeom>
            <a:avLst/>
            <a:gdLst>
              <a:gd name="connsiteX0" fmla="*/ 867470 w 1658602"/>
              <a:gd name="connsiteY0" fmla="*/ 0 h 2283109"/>
              <a:gd name="connsiteX1" fmla="*/ 527422 w 1658602"/>
              <a:gd name="connsiteY1" fmla="*/ 402494 h 2283109"/>
              <a:gd name="connsiteX2" fmla="*/ 0 w 1658602"/>
              <a:gd name="connsiteY2" fmla="*/ 326159 h 2283109"/>
              <a:gd name="connsiteX3" fmla="*/ 34699 w 1658602"/>
              <a:gd name="connsiteY3" fmla="*/ 936838 h 2283109"/>
              <a:gd name="connsiteX4" fmla="*/ 513542 w 1658602"/>
              <a:gd name="connsiteY4" fmla="*/ 1485062 h 2283109"/>
              <a:gd name="connsiteX5" fmla="*/ 617639 w 1658602"/>
              <a:gd name="connsiteY5" fmla="*/ 2172076 h 2283109"/>
              <a:gd name="connsiteX6" fmla="*/ 1263036 w 1658602"/>
              <a:gd name="connsiteY6" fmla="*/ 2283109 h 2283109"/>
              <a:gd name="connsiteX7" fmla="*/ 1394892 w 1658602"/>
              <a:gd name="connsiteY7" fmla="*/ 1790402 h 2283109"/>
              <a:gd name="connsiteX8" fmla="*/ 1346313 w 1658602"/>
              <a:gd name="connsiteY8" fmla="*/ 1693248 h 2283109"/>
              <a:gd name="connsiteX9" fmla="*/ 1623904 w 1658602"/>
              <a:gd name="connsiteY9" fmla="*/ 1672429 h 2283109"/>
              <a:gd name="connsiteX10" fmla="*/ 1658602 w 1658602"/>
              <a:gd name="connsiteY10" fmla="*/ 1249118 h 2283109"/>
              <a:gd name="connsiteX11" fmla="*/ 1429590 w 1658602"/>
              <a:gd name="connsiteY11" fmla="*/ 881322 h 2283109"/>
              <a:gd name="connsiteX12" fmla="*/ 1603084 w 1658602"/>
              <a:gd name="connsiteY12" fmla="*/ 402494 h 2283109"/>
              <a:gd name="connsiteX13" fmla="*/ 1526747 w 1658602"/>
              <a:gd name="connsiteY13" fmla="*/ 41638 h 2283109"/>
              <a:gd name="connsiteX14" fmla="*/ 867470 w 1658602"/>
              <a:gd name="connsiteY14" fmla="*/ 0 h 2283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58602" h="2283109">
                <a:moveTo>
                  <a:pt x="867470" y="0"/>
                </a:moveTo>
                <a:lnTo>
                  <a:pt x="527422" y="402494"/>
                </a:lnTo>
                <a:lnTo>
                  <a:pt x="0" y="326159"/>
                </a:lnTo>
                <a:lnTo>
                  <a:pt x="34699" y="936838"/>
                </a:lnTo>
                <a:lnTo>
                  <a:pt x="513542" y="1485062"/>
                </a:lnTo>
                <a:lnTo>
                  <a:pt x="617639" y="2172076"/>
                </a:lnTo>
                <a:lnTo>
                  <a:pt x="1263036" y="2283109"/>
                </a:lnTo>
                <a:lnTo>
                  <a:pt x="1394892" y="1790402"/>
                </a:lnTo>
                <a:lnTo>
                  <a:pt x="1346313" y="1693248"/>
                </a:lnTo>
                <a:lnTo>
                  <a:pt x="1623904" y="1672429"/>
                </a:lnTo>
                <a:lnTo>
                  <a:pt x="1658602" y="1249118"/>
                </a:lnTo>
                <a:lnTo>
                  <a:pt x="1429590" y="881322"/>
                </a:lnTo>
                <a:lnTo>
                  <a:pt x="1603084" y="402494"/>
                </a:lnTo>
                <a:lnTo>
                  <a:pt x="1526747" y="41638"/>
                </a:lnTo>
                <a:lnTo>
                  <a:pt x="867470" y="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" name="Arc 124"/>
          <p:cNvSpPr/>
          <p:nvPr/>
        </p:nvSpPr>
        <p:spPr>
          <a:xfrm rot="2251964">
            <a:off x="1792304" y="1402896"/>
            <a:ext cx="5316694" cy="4849192"/>
          </a:xfrm>
          <a:prstGeom prst="arc">
            <a:avLst>
              <a:gd name="adj1" fmla="val 7690862"/>
              <a:gd name="adj2" fmla="val 9346827"/>
            </a:avLst>
          </a:prstGeom>
          <a:ln w="3810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" name="ZoneTexte 125"/>
          <p:cNvSpPr txBox="1"/>
          <p:nvPr/>
        </p:nvSpPr>
        <p:spPr>
          <a:xfrm>
            <a:off x="1650945" y="2846853"/>
            <a:ext cx="86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Malate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27" name="Grouper 126"/>
          <p:cNvGrpSpPr/>
          <p:nvPr/>
        </p:nvGrpSpPr>
        <p:grpSpPr>
          <a:xfrm>
            <a:off x="1173341" y="2738318"/>
            <a:ext cx="570000" cy="548533"/>
            <a:chOff x="5738798" y="1371354"/>
            <a:chExt cx="613828" cy="590709"/>
          </a:xfrm>
        </p:grpSpPr>
        <p:sp>
          <p:nvSpPr>
            <p:cNvPr id="128" name="Ellipse 127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C4</a:t>
              </a:r>
            </a:p>
          </p:txBody>
        </p:sp>
      </p:grpSp>
      <p:sp>
        <p:nvSpPr>
          <p:cNvPr id="225" name="Rectangle 224"/>
          <p:cNvSpPr/>
          <p:nvPr/>
        </p:nvSpPr>
        <p:spPr>
          <a:xfrm>
            <a:off x="3741422" y="1835635"/>
            <a:ext cx="4800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</a:t>
            </a:r>
            <a:r>
              <a:rPr lang="fr-FR" sz="1400" b="1" baseline="-25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fr-FR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</a:t>
            </a:r>
            <a:endParaRPr lang="fr-FR" sz="1400" dirty="0">
              <a:solidFill>
                <a:srgbClr val="C00000"/>
              </a:solidFill>
            </a:endParaRPr>
          </a:p>
        </p:txBody>
      </p:sp>
      <p:sp>
        <p:nvSpPr>
          <p:cNvPr id="131" name="ZoneTexte 130"/>
          <p:cNvSpPr txBox="1"/>
          <p:nvPr/>
        </p:nvSpPr>
        <p:spPr>
          <a:xfrm>
            <a:off x="4996379" y="2127832"/>
            <a:ext cx="392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CH</a:t>
            </a:r>
            <a:endParaRPr lang="fr-FR" sz="1400" b="1" baseline="-25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32" name="Connecteur droit 131"/>
          <p:cNvCxnSpPr/>
          <p:nvPr/>
        </p:nvCxnSpPr>
        <p:spPr bwMode="auto">
          <a:xfrm>
            <a:off x="5313943" y="2294835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3" name="ZoneTexte 132"/>
          <p:cNvSpPr txBox="1"/>
          <p:nvPr/>
        </p:nvSpPr>
        <p:spPr>
          <a:xfrm>
            <a:off x="5364787" y="2127625"/>
            <a:ext cx="582135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COO</a:t>
            </a:r>
            <a:r>
              <a:rPr lang="fr-FR" sz="1400" b="1" baseline="30000" dirty="0">
                <a:latin typeface="Calibri" pitchFamily="34" charset="0"/>
                <a:cs typeface="Calibri" pitchFamily="34" charset="0"/>
              </a:rPr>
              <a:t>−</a:t>
            </a:r>
          </a:p>
          <a:p>
            <a:endParaRPr lang="fr-FR" sz="14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34" name="Connecteur droit 133"/>
          <p:cNvCxnSpPr/>
          <p:nvPr/>
        </p:nvCxnSpPr>
        <p:spPr bwMode="auto">
          <a:xfrm>
            <a:off x="5317598" y="2580810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5" name="Rectangle 134"/>
          <p:cNvSpPr/>
          <p:nvPr/>
        </p:nvSpPr>
        <p:spPr>
          <a:xfrm>
            <a:off x="4999620" y="2414548"/>
            <a:ext cx="3929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CH</a:t>
            </a:r>
          </a:p>
        </p:txBody>
      </p:sp>
      <p:cxnSp>
        <p:nvCxnSpPr>
          <p:cNvPr id="136" name="Connecteur droit 135"/>
          <p:cNvCxnSpPr/>
          <p:nvPr/>
        </p:nvCxnSpPr>
        <p:spPr bwMode="auto">
          <a:xfrm rot="16200000">
            <a:off x="5081425" y="2435949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7" name="ZoneTexte 136"/>
          <p:cNvSpPr txBox="1"/>
          <p:nvPr/>
        </p:nvSpPr>
        <p:spPr>
          <a:xfrm>
            <a:off x="5374826" y="2411616"/>
            <a:ext cx="582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COO</a:t>
            </a:r>
            <a:r>
              <a:rPr lang="fr-FR" sz="1400" b="1" baseline="30000" dirty="0">
                <a:latin typeface="Calibri" pitchFamily="34" charset="0"/>
                <a:cs typeface="Calibri" pitchFamily="34" charset="0"/>
              </a:rPr>
              <a:t>−</a:t>
            </a:r>
          </a:p>
        </p:txBody>
      </p:sp>
      <p:cxnSp>
        <p:nvCxnSpPr>
          <p:cNvPr id="139" name="Connecteur droit 138"/>
          <p:cNvCxnSpPr/>
          <p:nvPr/>
        </p:nvCxnSpPr>
        <p:spPr bwMode="auto">
          <a:xfrm>
            <a:off x="4945620" y="2303515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0" name="Connecteur droit 139"/>
          <p:cNvCxnSpPr/>
          <p:nvPr/>
        </p:nvCxnSpPr>
        <p:spPr bwMode="auto">
          <a:xfrm>
            <a:off x="4952280" y="2587775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6" name="Rectangle 225"/>
          <p:cNvSpPr/>
          <p:nvPr/>
        </p:nvSpPr>
        <p:spPr>
          <a:xfrm>
            <a:off x="4598079" y="2145926"/>
            <a:ext cx="4193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HO</a:t>
            </a:r>
            <a:endParaRPr lang="fr-FR" sz="1400" dirty="0">
              <a:solidFill>
                <a:srgbClr val="C00000"/>
              </a:solidFill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4724848" y="2421488"/>
            <a:ext cx="2979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</a:t>
            </a:r>
            <a:endParaRPr lang="fr-FR" sz="1400" dirty="0">
              <a:solidFill>
                <a:srgbClr val="C00000"/>
              </a:solidFill>
            </a:endParaRPr>
          </a:p>
        </p:txBody>
      </p:sp>
      <p:sp>
        <p:nvSpPr>
          <p:cNvPr id="143" name="ZoneTexte 142"/>
          <p:cNvSpPr txBox="1"/>
          <p:nvPr/>
        </p:nvSpPr>
        <p:spPr>
          <a:xfrm>
            <a:off x="4880215" y="2789581"/>
            <a:ext cx="867245" cy="279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320"/>
              </a:lnSpc>
            </a:pPr>
            <a:r>
              <a:rPr lang="fr-FR" b="1" dirty="0" err="1">
                <a:latin typeface="+mj-lt"/>
                <a:cs typeface="Calibri" pitchFamily="34" charset="0"/>
              </a:rPr>
              <a:t>Malate</a:t>
            </a:r>
            <a:endParaRPr lang="fr-FR" b="1" dirty="0">
              <a:latin typeface="+mj-lt"/>
              <a:cs typeface="Calibri" pitchFamily="34" charset="0"/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3316976" y="1559958"/>
            <a:ext cx="1464564" cy="32744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ts val="1720"/>
              </a:lnSpc>
            </a:pPr>
            <a:r>
              <a:rPr lang="fr-FR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Hydratation</a:t>
            </a:r>
          </a:p>
        </p:txBody>
      </p:sp>
    </p:spTree>
    <p:extLst>
      <p:ext uri="{BB962C8B-B14F-4D97-AF65-F5344CB8AC3E}">
        <p14:creationId xmlns:p14="http://schemas.microsoft.com/office/powerpoint/2010/main" val="356043769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c 2"/>
          <p:cNvSpPr/>
          <p:nvPr/>
        </p:nvSpPr>
        <p:spPr>
          <a:xfrm rot="2251964">
            <a:off x="2580928" y="943915"/>
            <a:ext cx="5048632" cy="5553122"/>
          </a:xfrm>
          <a:prstGeom prst="arc">
            <a:avLst>
              <a:gd name="adj1" fmla="val 844504"/>
              <a:gd name="adj2" fmla="val 1923177"/>
            </a:avLst>
          </a:prstGeom>
          <a:ln w="3810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4697868" y="6018116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Succinyl-CoA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322775" y="5292121"/>
            <a:ext cx="1710725" cy="279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320"/>
              </a:lnSpc>
            </a:pPr>
            <a:r>
              <a:rPr lang="fr-FR" b="1" dirty="0">
                <a:solidFill>
                  <a:srgbClr val="FF26C8"/>
                </a:solidFill>
                <a:latin typeface="Symbol" charset="2"/>
                <a:cs typeface="Symbol" charset="2"/>
              </a:rPr>
              <a:t>a</a:t>
            </a:r>
            <a:r>
              <a:rPr lang="fr-FR" b="1" dirty="0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cetoglutarate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Arc 5"/>
          <p:cNvSpPr/>
          <p:nvPr/>
        </p:nvSpPr>
        <p:spPr>
          <a:xfrm rot="12277271">
            <a:off x="6494188" y="5604577"/>
            <a:ext cx="938017" cy="820796"/>
          </a:xfrm>
          <a:prstGeom prst="arc">
            <a:avLst/>
          </a:prstGeom>
          <a:ln w="38100" cmpd="sng">
            <a:solidFill>
              <a:srgbClr val="376092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5891329" y="5018552"/>
            <a:ext cx="698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NAD</a:t>
            </a:r>
            <a:r>
              <a:rPr lang="fr-FR" b="1" baseline="30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8" name="Arc 7"/>
          <p:cNvSpPr/>
          <p:nvPr/>
        </p:nvSpPr>
        <p:spPr>
          <a:xfrm rot="2551061" flipV="1">
            <a:off x="5550611" y="5298713"/>
            <a:ext cx="938017" cy="668117"/>
          </a:xfrm>
          <a:prstGeom prst="arc">
            <a:avLst>
              <a:gd name="adj1" fmla="val 10408737"/>
              <a:gd name="adj2" fmla="val 4137750"/>
            </a:avLst>
          </a:prstGeom>
          <a:ln w="38100" cap="rnd">
            <a:solidFill>
              <a:srgbClr val="376092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4759615" y="4956270"/>
            <a:ext cx="1209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NADH + H</a:t>
            </a:r>
            <a:r>
              <a:rPr lang="fr-FR" b="1" baseline="30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83652" y="6184461"/>
            <a:ext cx="6597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CO</a:t>
            </a:r>
            <a:r>
              <a:rPr lang="fr-FR" sz="2400" b="1" baseline="-25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grpSp>
        <p:nvGrpSpPr>
          <p:cNvPr id="11" name="Grouper 10"/>
          <p:cNvGrpSpPr/>
          <p:nvPr/>
        </p:nvGrpSpPr>
        <p:grpSpPr>
          <a:xfrm>
            <a:off x="4953376" y="5522064"/>
            <a:ext cx="570000" cy="548533"/>
            <a:chOff x="5738798" y="1371354"/>
            <a:chExt cx="613828" cy="590709"/>
          </a:xfrm>
        </p:grpSpPr>
        <p:sp>
          <p:nvSpPr>
            <p:cNvPr id="12" name="Ellipse 11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C4</a:t>
              </a:r>
            </a:p>
          </p:txBody>
        </p:sp>
      </p:grpSp>
      <p:sp>
        <p:nvSpPr>
          <p:cNvPr id="14" name="Ellipse 13"/>
          <p:cNvSpPr/>
          <p:nvPr/>
        </p:nvSpPr>
        <p:spPr>
          <a:xfrm>
            <a:off x="7388142" y="6130736"/>
            <a:ext cx="489596" cy="48959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900"/>
          </a:p>
        </p:txBody>
      </p:sp>
      <p:sp>
        <p:nvSpPr>
          <p:cNvPr id="15" name="Rectangle 14"/>
          <p:cNvSpPr/>
          <p:nvPr/>
        </p:nvSpPr>
        <p:spPr>
          <a:xfrm>
            <a:off x="7351856" y="6071800"/>
            <a:ext cx="570000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900" b="1" dirty="0">
                <a:latin typeface="Calibri" pitchFamily="34" charset="0"/>
                <a:cs typeface="Calibri" pitchFamily="34" charset="0"/>
              </a:rPr>
              <a:t>C1</a:t>
            </a:r>
          </a:p>
        </p:txBody>
      </p:sp>
      <p:grpSp>
        <p:nvGrpSpPr>
          <p:cNvPr id="16" name="Grouper 15"/>
          <p:cNvGrpSpPr/>
          <p:nvPr/>
        </p:nvGrpSpPr>
        <p:grpSpPr>
          <a:xfrm>
            <a:off x="7942461" y="5084519"/>
            <a:ext cx="570000" cy="548533"/>
            <a:chOff x="5738798" y="1371354"/>
            <a:chExt cx="613828" cy="590709"/>
          </a:xfrm>
        </p:grpSpPr>
        <p:sp>
          <p:nvSpPr>
            <p:cNvPr id="17" name="Ellipse 16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C5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6458258" y="3770229"/>
            <a:ext cx="698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NAD</a:t>
            </a:r>
            <a:r>
              <a:rPr lang="fr-FR" b="1" baseline="30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7016576" y="3125141"/>
            <a:ext cx="1087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Isocitrate</a:t>
            </a:r>
            <a:endParaRPr lang="fr-FR" sz="2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Arc 20"/>
          <p:cNvSpPr/>
          <p:nvPr/>
        </p:nvSpPr>
        <p:spPr>
          <a:xfrm rot="10800000">
            <a:off x="7410606" y="4098414"/>
            <a:ext cx="938017" cy="820796"/>
          </a:xfrm>
          <a:prstGeom prst="arc">
            <a:avLst/>
          </a:prstGeom>
          <a:ln w="38100" cmpd="sng">
            <a:solidFill>
              <a:srgbClr val="376092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Arc 21"/>
          <p:cNvSpPr/>
          <p:nvPr/>
        </p:nvSpPr>
        <p:spPr>
          <a:xfrm flipV="1">
            <a:off x="6479389" y="4020063"/>
            <a:ext cx="938017" cy="820796"/>
          </a:xfrm>
          <a:prstGeom prst="arc">
            <a:avLst>
              <a:gd name="adj1" fmla="val 13346964"/>
              <a:gd name="adj2" fmla="val 4137750"/>
            </a:avLst>
          </a:prstGeom>
          <a:ln w="38100" cap="rnd">
            <a:solidFill>
              <a:srgbClr val="376092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5968938" y="4312605"/>
            <a:ext cx="1209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NADH + H</a:t>
            </a:r>
            <a:r>
              <a:rPr lang="fr-FR" b="1" baseline="30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6322775" y="5292121"/>
            <a:ext cx="1710725" cy="279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320"/>
              </a:lnSpc>
            </a:pPr>
            <a:r>
              <a:rPr lang="fr-FR" b="1" dirty="0">
                <a:solidFill>
                  <a:srgbClr val="FF26C8"/>
                </a:solidFill>
                <a:latin typeface="Symbol" charset="2"/>
                <a:cs typeface="Symbol" charset="2"/>
              </a:rPr>
              <a:t>a</a:t>
            </a:r>
            <a:r>
              <a:rPr lang="fr-FR" b="1" dirty="0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cetoglutarate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5" name="Grouper 24"/>
          <p:cNvGrpSpPr/>
          <p:nvPr/>
        </p:nvGrpSpPr>
        <p:grpSpPr>
          <a:xfrm>
            <a:off x="7942461" y="5084519"/>
            <a:ext cx="570000" cy="548533"/>
            <a:chOff x="5738798" y="1371354"/>
            <a:chExt cx="613828" cy="590709"/>
          </a:xfrm>
        </p:grpSpPr>
        <p:sp>
          <p:nvSpPr>
            <p:cNvPr id="26" name="Ellipse 25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C5</a:t>
              </a:r>
            </a:p>
          </p:txBody>
        </p:sp>
      </p:grpSp>
      <p:sp>
        <p:nvSpPr>
          <p:cNvPr id="28" name="Rectangle 27"/>
          <p:cNvSpPr/>
          <p:nvPr/>
        </p:nvSpPr>
        <p:spPr>
          <a:xfrm>
            <a:off x="7812670" y="4670595"/>
            <a:ext cx="6597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CO</a:t>
            </a:r>
            <a:r>
              <a:rPr lang="fr-FR" sz="2400" b="1" baseline="-25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29" name="Ellipse 28"/>
          <p:cNvSpPr/>
          <p:nvPr/>
        </p:nvSpPr>
        <p:spPr>
          <a:xfrm>
            <a:off x="8353817" y="4521598"/>
            <a:ext cx="489596" cy="48959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900"/>
          </a:p>
        </p:txBody>
      </p:sp>
      <p:sp>
        <p:nvSpPr>
          <p:cNvPr id="30" name="Rectangle 29"/>
          <p:cNvSpPr/>
          <p:nvPr/>
        </p:nvSpPr>
        <p:spPr>
          <a:xfrm>
            <a:off x="8317531" y="4462662"/>
            <a:ext cx="570000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900" b="1" dirty="0">
                <a:latin typeface="Calibri" pitchFamily="34" charset="0"/>
                <a:cs typeface="Calibri" pitchFamily="34" charset="0"/>
              </a:rPr>
              <a:t>C1</a:t>
            </a:r>
          </a:p>
        </p:txBody>
      </p:sp>
      <p:grpSp>
        <p:nvGrpSpPr>
          <p:cNvPr id="32" name="Grouper 31"/>
          <p:cNvGrpSpPr/>
          <p:nvPr/>
        </p:nvGrpSpPr>
        <p:grpSpPr>
          <a:xfrm>
            <a:off x="8012600" y="3032123"/>
            <a:ext cx="570000" cy="548533"/>
            <a:chOff x="5738798" y="1371354"/>
            <a:chExt cx="613828" cy="590709"/>
          </a:xfrm>
        </p:grpSpPr>
        <p:sp>
          <p:nvSpPr>
            <p:cNvPr id="33" name="Ellipse 32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C6</a:t>
              </a:r>
            </a:p>
          </p:txBody>
        </p:sp>
      </p:grpSp>
      <p:sp>
        <p:nvSpPr>
          <p:cNvPr id="35" name="ZoneTexte 34"/>
          <p:cNvSpPr txBox="1"/>
          <p:nvPr/>
        </p:nvSpPr>
        <p:spPr>
          <a:xfrm>
            <a:off x="3336069" y="222752"/>
            <a:ext cx="124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Acetyl-CoA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Arc 35"/>
          <p:cNvSpPr/>
          <p:nvPr/>
        </p:nvSpPr>
        <p:spPr>
          <a:xfrm rot="10800000">
            <a:off x="3933306" y="374714"/>
            <a:ext cx="971460" cy="378504"/>
          </a:xfrm>
          <a:prstGeom prst="arc">
            <a:avLst/>
          </a:prstGeom>
          <a:ln w="38100" cap="rnd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ZoneTexte 36"/>
          <p:cNvSpPr txBox="1"/>
          <p:nvPr/>
        </p:nvSpPr>
        <p:spPr>
          <a:xfrm>
            <a:off x="2491979" y="1028600"/>
            <a:ext cx="1458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Oxaloacetate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8" name="Grouper 37"/>
          <p:cNvGrpSpPr/>
          <p:nvPr/>
        </p:nvGrpSpPr>
        <p:grpSpPr>
          <a:xfrm>
            <a:off x="1951951" y="943755"/>
            <a:ext cx="570000" cy="548533"/>
            <a:chOff x="5738798" y="1371354"/>
            <a:chExt cx="613828" cy="590709"/>
          </a:xfrm>
        </p:grpSpPr>
        <p:sp>
          <p:nvSpPr>
            <p:cNvPr id="39" name="Ellipse 38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C4</a:t>
              </a:r>
            </a:p>
          </p:txBody>
        </p:sp>
      </p:grpSp>
      <p:grpSp>
        <p:nvGrpSpPr>
          <p:cNvPr id="41" name="Grouper 40"/>
          <p:cNvGrpSpPr/>
          <p:nvPr/>
        </p:nvGrpSpPr>
        <p:grpSpPr>
          <a:xfrm>
            <a:off x="2817863" y="6794"/>
            <a:ext cx="570000" cy="548533"/>
            <a:chOff x="5738798" y="1371354"/>
            <a:chExt cx="613828" cy="590709"/>
          </a:xfrm>
        </p:grpSpPr>
        <p:sp>
          <p:nvSpPr>
            <p:cNvPr id="42" name="Ellipse 41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C2</a:t>
              </a:r>
            </a:p>
          </p:txBody>
        </p:sp>
      </p:grpSp>
      <p:sp>
        <p:nvSpPr>
          <p:cNvPr id="44" name="ZoneTexte 43"/>
          <p:cNvSpPr txBox="1"/>
          <p:nvPr/>
        </p:nvSpPr>
        <p:spPr>
          <a:xfrm>
            <a:off x="5763210" y="940154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Citrate</a:t>
            </a:r>
            <a:endParaRPr lang="fr-FR" sz="2800" b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45" name="Grouper 44"/>
          <p:cNvGrpSpPr/>
          <p:nvPr/>
        </p:nvGrpSpPr>
        <p:grpSpPr>
          <a:xfrm>
            <a:off x="6536403" y="775247"/>
            <a:ext cx="570000" cy="548533"/>
            <a:chOff x="5586398" y="1218954"/>
            <a:chExt cx="613828" cy="590709"/>
          </a:xfrm>
        </p:grpSpPr>
        <p:sp>
          <p:nvSpPr>
            <p:cNvPr id="46" name="Ellipse 45"/>
            <p:cNvSpPr/>
            <p:nvPr/>
          </p:nvSpPr>
          <p:spPr>
            <a:xfrm>
              <a:off x="5625474" y="12824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586398" y="12189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C6</a:t>
              </a:r>
            </a:p>
          </p:txBody>
        </p:sp>
      </p:grpSp>
      <p:sp>
        <p:nvSpPr>
          <p:cNvPr id="50" name="Arc 49"/>
          <p:cNvSpPr/>
          <p:nvPr/>
        </p:nvSpPr>
        <p:spPr>
          <a:xfrm rot="1566501">
            <a:off x="2050922" y="833626"/>
            <a:ext cx="5485545" cy="5721699"/>
          </a:xfrm>
          <a:prstGeom prst="arc">
            <a:avLst>
              <a:gd name="adj1" fmla="val 20033009"/>
              <a:gd name="adj2" fmla="val 656694"/>
            </a:avLst>
          </a:prstGeom>
          <a:ln w="3810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Arc 50"/>
          <p:cNvSpPr/>
          <p:nvPr/>
        </p:nvSpPr>
        <p:spPr>
          <a:xfrm rot="1566501">
            <a:off x="2093342" y="833626"/>
            <a:ext cx="5485545" cy="5721699"/>
          </a:xfrm>
          <a:prstGeom prst="arc">
            <a:avLst>
              <a:gd name="adj1" fmla="val 16871750"/>
              <a:gd name="adj2" fmla="val 19275585"/>
            </a:avLst>
          </a:prstGeom>
          <a:ln w="3810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Arc 51"/>
          <p:cNvSpPr/>
          <p:nvPr/>
        </p:nvSpPr>
        <p:spPr>
          <a:xfrm rot="18840816">
            <a:off x="2092578" y="681227"/>
            <a:ext cx="5485545" cy="5721699"/>
          </a:xfrm>
          <a:prstGeom prst="arc">
            <a:avLst>
              <a:gd name="adj1" fmla="val 17431830"/>
              <a:gd name="adj2" fmla="val 20128117"/>
            </a:avLst>
          </a:prstGeom>
          <a:ln w="38100" cap="rnd" cmpd="sng">
            <a:solidFill>
              <a:schemeClr val="accent1">
                <a:lumMod val="75000"/>
              </a:schemeClr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/>
          <p:cNvSpPr/>
          <p:nvPr/>
        </p:nvSpPr>
        <p:spPr>
          <a:xfrm>
            <a:off x="2706438" y="6795"/>
            <a:ext cx="3127465" cy="105387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/>
          <p:cNvSpPr/>
          <p:nvPr/>
        </p:nvSpPr>
        <p:spPr>
          <a:xfrm>
            <a:off x="5803706" y="467793"/>
            <a:ext cx="2778893" cy="318298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/>
          <p:cNvSpPr/>
          <p:nvPr/>
        </p:nvSpPr>
        <p:spPr>
          <a:xfrm>
            <a:off x="4697868" y="3650776"/>
            <a:ext cx="4321194" cy="311021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Arc 53"/>
          <p:cNvSpPr/>
          <p:nvPr/>
        </p:nvSpPr>
        <p:spPr>
          <a:xfrm rot="2251964">
            <a:off x="2203204" y="1150503"/>
            <a:ext cx="5083703" cy="5334600"/>
          </a:xfrm>
          <a:prstGeom prst="arc">
            <a:avLst>
              <a:gd name="adj1" fmla="val 2869612"/>
              <a:gd name="adj2" fmla="val 4773684"/>
            </a:avLst>
          </a:prstGeom>
          <a:ln w="38100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Rectangle 54"/>
          <p:cNvSpPr/>
          <p:nvPr/>
        </p:nvSpPr>
        <p:spPr>
          <a:xfrm>
            <a:off x="3765887" y="5767771"/>
            <a:ext cx="999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GDP + Pi</a:t>
            </a:r>
          </a:p>
        </p:txBody>
      </p:sp>
      <p:sp>
        <p:nvSpPr>
          <p:cNvPr id="57" name="Rectangle 56"/>
          <p:cNvSpPr/>
          <p:nvPr/>
        </p:nvSpPr>
        <p:spPr>
          <a:xfrm>
            <a:off x="3628925" y="5209320"/>
            <a:ext cx="568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GTP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4697868" y="6018116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Succinyl-CoA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2664316" y="5767771"/>
            <a:ext cx="1101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Succinate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0" name="Arc 59"/>
          <p:cNvSpPr/>
          <p:nvPr/>
        </p:nvSpPr>
        <p:spPr>
          <a:xfrm rot="6060119" flipV="1">
            <a:off x="3689840" y="5575852"/>
            <a:ext cx="938017" cy="668117"/>
          </a:xfrm>
          <a:prstGeom prst="arc">
            <a:avLst>
              <a:gd name="adj1" fmla="val 13346964"/>
              <a:gd name="adj2" fmla="val 4137750"/>
            </a:avLst>
          </a:prstGeom>
          <a:ln w="38100" cap="rnd">
            <a:solidFill>
              <a:srgbClr val="376092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1" name="Grouper 60"/>
          <p:cNvGrpSpPr/>
          <p:nvPr/>
        </p:nvGrpSpPr>
        <p:grpSpPr>
          <a:xfrm>
            <a:off x="4953376" y="5522064"/>
            <a:ext cx="570000" cy="548533"/>
            <a:chOff x="5738798" y="1371354"/>
            <a:chExt cx="613828" cy="590709"/>
          </a:xfrm>
        </p:grpSpPr>
        <p:sp>
          <p:nvSpPr>
            <p:cNvPr id="62" name="Ellipse 61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C4</a:t>
              </a:r>
            </a:p>
          </p:txBody>
        </p:sp>
      </p:grpSp>
      <p:grpSp>
        <p:nvGrpSpPr>
          <p:cNvPr id="64" name="Grouper 63"/>
          <p:cNvGrpSpPr/>
          <p:nvPr/>
        </p:nvGrpSpPr>
        <p:grpSpPr>
          <a:xfrm>
            <a:off x="2832892" y="6070597"/>
            <a:ext cx="570000" cy="548533"/>
            <a:chOff x="5738798" y="1371354"/>
            <a:chExt cx="613828" cy="590709"/>
          </a:xfrm>
        </p:grpSpPr>
        <p:sp>
          <p:nvSpPr>
            <p:cNvPr id="65" name="Ellipse 64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C4</a:t>
              </a:r>
            </a:p>
          </p:txBody>
        </p:sp>
      </p:grp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08456" y="-10360"/>
            <a:ext cx="22979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II. Vue détaillée</a:t>
            </a:r>
          </a:p>
        </p:txBody>
      </p:sp>
      <p:sp>
        <p:nvSpPr>
          <p:cNvPr id="56" name="Forme libre 55"/>
          <p:cNvSpPr/>
          <p:nvPr/>
        </p:nvSpPr>
        <p:spPr>
          <a:xfrm>
            <a:off x="2613093" y="5262331"/>
            <a:ext cx="3474391" cy="1437836"/>
          </a:xfrm>
          <a:custGeom>
            <a:avLst/>
            <a:gdLst>
              <a:gd name="connsiteX0" fmla="*/ 2014563 w 3474391"/>
              <a:gd name="connsiteY0" fmla="*/ 43792 h 1437836"/>
              <a:gd name="connsiteX1" fmla="*/ 2853964 w 3474391"/>
              <a:gd name="connsiteY1" fmla="*/ 255453 h 1437836"/>
              <a:gd name="connsiteX2" fmla="*/ 3153229 w 3474391"/>
              <a:gd name="connsiteY2" fmla="*/ 744463 h 1437836"/>
              <a:gd name="connsiteX3" fmla="*/ 3350306 w 3474391"/>
              <a:gd name="connsiteY3" fmla="*/ 846644 h 1437836"/>
              <a:gd name="connsiteX4" fmla="*/ 3474391 w 3474391"/>
              <a:gd name="connsiteY4" fmla="*/ 1065604 h 1437836"/>
              <a:gd name="connsiteX5" fmla="*/ 3021845 w 3474391"/>
              <a:gd name="connsiteY5" fmla="*/ 1394044 h 1437836"/>
              <a:gd name="connsiteX6" fmla="*/ 313863 w 3474391"/>
              <a:gd name="connsiteY6" fmla="*/ 1437836 h 1437836"/>
              <a:gd name="connsiteX7" fmla="*/ 0 w 3474391"/>
              <a:gd name="connsiteY7" fmla="*/ 729866 h 1437836"/>
              <a:gd name="connsiteX8" fmla="*/ 664222 w 3474391"/>
              <a:gd name="connsiteY8" fmla="*/ 0 h 1437836"/>
              <a:gd name="connsiteX9" fmla="*/ 2014563 w 3474391"/>
              <a:gd name="connsiteY9" fmla="*/ 43792 h 1437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74391" h="1437836">
                <a:moveTo>
                  <a:pt x="2014563" y="43792"/>
                </a:moveTo>
                <a:lnTo>
                  <a:pt x="2853964" y="255453"/>
                </a:lnTo>
                <a:lnTo>
                  <a:pt x="3153229" y="744463"/>
                </a:lnTo>
                <a:lnTo>
                  <a:pt x="3350306" y="846644"/>
                </a:lnTo>
                <a:lnTo>
                  <a:pt x="3474391" y="1065604"/>
                </a:lnTo>
                <a:lnTo>
                  <a:pt x="3021845" y="1394044"/>
                </a:lnTo>
                <a:lnTo>
                  <a:pt x="313863" y="1437836"/>
                </a:lnTo>
                <a:lnTo>
                  <a:pt x="0" y="729866"/>
                </a:lnTo>
                <a:lnTo>
                  <a:pt x="664222" y="0"/>
                </a:lnTo>
                <a:lnTo>
                  <a:pt x="2014563" y="43792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5" name="Arc 194"/>
          <p:cNvSpPr/>
          <p:nvPr/>
        </p:nvSpPr>
        <p:spPr>
          <a:xfrm rot="2251964">
            <a:off x="1981359" y="1409715"/>
            <a:ext cx="4969039" cy="4945225"/>
          </a:xfrm>
          <a:prstGeom prst="arc">
            <a:avLst>
              <a:gd name="adj1" fmla="val 5604863"/>
              <a:gd name="adj2" fmla="val 7208209"/>
            </a:avLst>
          </a:prstGeom>
          <a:ln w="3810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0" name="ZoneTexte 199"/>
          <p:cNvSpPr txBox="1"/>
          <p:nvPr/>
        </p:nvSpPr>
        <p:spPr>
          <a:xfrm>
            <a:off x="2664316" y="5767771"/>
            <a:ext cx="1101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Succinate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1" name="ZoneTexte 200"/>
          <p:cNvSpPr txBox="1"/>
          <p:nvPr/>
        </p:nvSpPr>
        <p:spPr>
          <a:xfrm>
            <a:off x="1669968" y="4462662"/>
            <a:ext cx="1108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Fumarate</a:t>
            </a:r>
          </a:p>
        </p:txBody>
      </p:sp>
      <p:sp>
        <p:nvSpPr>
          <p:cNvPr id="202" name="Arc 201"/>
          <p:cNvSpPr/>
          <p:nvPr/>
        </p:nvSpPr>
        <p:spPr>
          <a:xfrm rot="7152456" flipV="1">
            <a:off x="2478371" y="4849903"/>
            <a:ext cx="938017" cy="668117"/>
          </a:xfrm>
          <a:prstGeom prst="arc">
            <a:avLst>
              <a:gd name="adj1" fmla="val 13346964"/>
              <a:gd name="adj2" fmla="val 4137750"/>
            </a:avLst>
          </a:prstGeom>
          <a:ln w="38100" cap="rnd">
            <a:solidFill>
              <a:srgbClr val="376092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3" name="Rectangle 202"/>
          <p:cNvSpPr/>
          <p:nvPr/>
        </p:nvSpPr>
        <p:spPr>
          <a:xfrm>
            <a:off x="2910582" y="5104001"/>
            <a:ext cx="575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D5A1FF"/>
                </a:solidFill>
                <a:latin typeface="Calibri" pitchFamily="34" charset="0"/>
                <a:cs typeface="Calibri" pitchFamily="34" charset="0"/>
              </a:rPr>
              <a:t>FAD</a:t>
            </a:r>
            <a:endParaRPr lang="fr-FR" b="1" baseline="30000" dirty="0">
              <a:solidFill>
                <a:srgbClr val="D5A1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4" name="Rectangle 203"/>
          <p:cNvSpPr/>
          <p:nvPr/>
        </p:nvSpPr>
        <p:spPr>
          <a:xfrm>
            <a:off x="2778202" y="4515236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D5A1FF"/>
                </a:solidFill>
                <a:latin typeface="Calibri" pitchFamily="34" charset="0"/>
                <a:cs typeface="Calibri" pitchFamily="34" charset="0"/>
              </a:rPr>
              <a:t>FADH</a:t>
            </a:r>
            <a:r>
              <a:rPr lang="fr-FR" b="1" baseline="-25000" dirty="0">
                <a:solidFill>
                  <a:srgbClr val="D5A1FF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grpSp>
        <p:nvGrpSpPr>
          <p:cNvPr id="205" name="Grouper 204"/>
          <p:cNvGrpSpPr/>
          <p:nvPr/>
        </p:nvGrpSpPr>
        <p:grpSpPr>
          <a:xfrm>
            <a:off x="2832892" y="6070597"/>
            <a:ext cx="570000" cy="548533"/>
            <a:chOff x="5738798" y="1371354"/>
            <a:chExt cx="613828" cy="590709"/>
          </a:xfrm>
        </p:grpSpPr>
        <p:sp>
          <p:nvSpPr>
            <p:cNvPr id="206" name="Ellipse 205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C4</a:t>
              </a:r>
            </a:p>
          </p:txBody>
        </p:sp>
      </p:grpSp>
      <p:grpSp>
        <p:nvGrpSpPr>
          <p:cNvPr id="208" name="Grouper 207"/>
          <p:cNvGrpSpPr/>
          <p:nvPr/>
        </p:nvGrpSpPr>
        <p:grpSpPr>
          <a:xfrm>
            <a:off x="1178546" y="4349312"/>
            <a:ext cx="570000" cy="548533"/>
            <a:chOff x="5738798" y="1371354"/>
            <a:chExt cx="613828" cy="590709"/>
          </a:xfrm>
        </p:grpSpPr>
        <p:sp>
          <p:nvSpPr>
            <p:cNvPr id="209" name="Ellipse 208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C4</a:t>
              </a:r>
            </a:p>
          </p:txBody>
        </p:sp>
      </p:grpSp>
      <p:cxnSp>
        <p:nvCxnSpPr>
          <p:cNvPr id="268" name="Connecteur droit avec flèche 267"/>
          <p:cNvCxnSpPr/>
          <p:nvPr/>
        </p:nvCxnSpPr>
        <p:spPr>
          <a:xfrm>
            <a:off x="5132990" y="2879601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9" name="Connecteur droit avec flèche 268"/>
          <p:cNvCxnSpPr/>
          <p:nvPr/>
        </p:nvCxnSpPr>
        <p:spPr>
          <a:xfrm flipV="1">
            <a:off x="5226524" y="2819486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0" name="ZoneTexte 269"/>
          <p:cNvSpPr txBox="1"/>
          <p:nvPr/>
        </p:nvSpPr>
        <p:spPr>
          <a:xfrm>
            <a:off x="5126609" y="2988363"/>
            <a:ext cx="1836062" cy="481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60"/>
              </a:lnSpc>
            </a:pPr>
            <a:r>
              <a:rPr lang="fr-FR" b="1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Malate</a:t>
            </a:r>
            <a:endParaRPr lang="fr-FR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ts val="1460"/>
              </a:lnSpc>
            </a:pPr>
            <a:r>
              <a:rPr lang="fr-FR" b="1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deshydrogénase</a:t>
            </a:r>
            <a:endParaRPr lang="fr-FR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4" name="Rectangle 283"/>
          <p:cNvSpPr/>
          <p:nvPr/>
        </p:nvSpPr>
        <p:spPr>
          <a:xfrm>
            <a:off x="6618118" y="1063754"/>
            <a:ext cx="6629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FAD</a:t>
            </a:r>
            <a:r>
              <a:rPr lang="fr-FR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</a:t>
            </a:r>
            <a:r>
              <a:rPr lang="fr-FR" sz="1400" b="1" baseline="-25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fr-FR" sz="1400" baseline="-25000" dirty="0">
              <a:solidFill>
                <a:srgbClr val="C00000"/>
              </a:solidFill>
            </a:endParaRPr>
          </a:p>
        </p:txBody>
      </p:sp>
      <p:sp>
        <p:nvSpPr>
          <p:cNvPr id="285" name="Rectangle 284"/>
          <p:cNvSpPr/>
          <p:nvPr/>
        </p:nvSpPr>
        <p:spPr>
          <a:xfrm>
            <a:off x="6060334" y="1060666"/>
            <a:ext cx="4890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FAD</a:t>
            </a:r>
            <a:endParaRPr lang="fr-FR" sz="1400" baseline="-25000" dirty="0">
              <a:solidFill>
                <a:srgbClr val="C00000"/>
              </a:solidFill>
            </a:endParaRPr>
          </a:p>
        </p:txBody>
      </p:sp>
      <p:sp>
        <p:nvSpPr>
          <p:cNvPr id="224" name="Forme libre 223"/>
          <p:cNvSpPr/>
          <p:nvPr/>
        </p:nvSpPr>
        <p:spPr>
          <a:xfrm>
            <a:off x="2074988" y="4455184"/>
            <a:ext cx="1658602" cy="2283109"/>
          </a:xfrm>
          <a:custGeom>
            <a:avLst/>
            <a:gdLst>
              <a:gd name="connsiteX0" fmla="*/ 867470 w 1658602"/>
              <a:gd name="connsiteY0" fmla="*/ 0 h 2283109"/>
              <a:gd name="connsiteX1" fmla="*/ 527422 w 1658602"/>
              <a:gd name="connsiteY1" fmla="*/ 402494 h 2283109"/>
              <a:gd name="connsiteX2" fmla="*/ 0 w 1658602"/>
              <a:gd name="connsiteY2" fmla="*/ 326159 h 2283109"/>
              <a:gd name="connsiteX3" fmla="*/ 34699 w 1658602"/>
              <a:gd name="connsiteY3" fmla="*/ 936838 h 2283109"/>
              <a:gd name="connsiteX4" fmla="*/ 513542 w 1658602"/>
              <a:gd name="connsiteY4" fmla="*/ 1485062 h 2283109"/>
              <a:gd name="connsiteX5" fmla="*/ 617639 w 1658602"/>
              <a:gd name="connsiteY5" fmla="*/ 2172076 h 2283109"/>
              <a:gd name="connsiteX6" fmla="*/ 1263036 w 1658602"/>
              <a:gd name="connsiteY6" fmla="*/ 2283109 h 2283109"/>
              <a:gd name="connsiteX7" fmla="*/ 1394892 w 1658602"/>
              <a:gd name="connsiteY7" fmla="*/ 1790402 h 2283109"/>
              <a:gd name="connsiteX8" fmla="*/ 1346313 w 1658602"/>
              <a:gd name="connsiteY8" fmla="*/ 1693248 h 2283109"/>
              <a:gd name="connsiteX9" fmla="*/ 1623904 w 1658602"/>
              <a:gd name="connsiteY9" fmla="*/ 1672429 h 2283109"/>
              <a:gd name="connsiteX10" fmla="*/ 1658602 w 1658602"/>
              <a:gd name="connsiteY10" fmla="*/ 1249118 h 2283109"/>
              <a:gd name="connsiteX11" fmla="*/ 1429590 w 1658602"/>
              <a:gd name="connsiteY11" fmla="*/ 881322 h 2283109"/>
              <a:gd name="connsiteX12" fmla="*/ 1603084 w 1658602"/>
              <a:gd name="connsiteY12" fmla="*/ 402494 h 2283109"/>
              <a:gd name="connsiteX13" fmla="*/ 1526747 w 1658602"/>
              <a:gd name="connsiteY13" fmla="*/ 41638 h 2283109"/>
              <a:gd name="connsiteX14" fmla="*/ 867470 w 1658602"/>
              <a:gd name="connsiteY14" fmla="*/ 0 h 2283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58602" h="2283109">
                <a:moveTo>
                  <a:pt x="867470" y="0"/>
                </a:moveTo>
                <a:lnTo>
                  <a:pt x="527422" y="402494"/>
                </a:lnTo>
                <a:lnTo>
                  <a:pt x="0" y="326159"/>
                </a:lnTo>
                <a:lnTo>
                  <a:pt x="34699" y="936838"/>
                </a:lnTo>
                <a:lnTo>
                  <a:pt x="513542" y="1485062"/>
                </a:lnTo>
                <a:lnTo>
                  <a:pt x="617639" y="2172076"/>
                </a:lnTo>
                <a:lnTo>
                  <a:pt x="1263036" y="2283109"/>
                </a:lnTo>
                <a:lnTo>
                  <a:pt x="1394892" y="1790402"/>
                </a:lnTo>
                <a:lnTo>
                  <a:pt x="1346313" y="1693248"/>
                </a:lnTo>
                <a:lnTo>
                  <a:pt x="1623904" y="1672429"/>
                </a:lnTo>
                <a:lnTo>
                  <a:pt x="1658602" y="1249118"/>
                </a:lnTo>
                <a:lnTo>
                  <a:pt x="1429590" y="881322"/>
                </a:lnTo>
                <a:lnTo>
                  <a:pt x="1603084" y="402494"/>
                </a:lnTo>
                <a:lnTo>
                  <a:pt x="1526747" y="41638"/>
                </a:lnTo>
                <a:lnTo>
                  <a:pt x="867470" y="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" name="Arc 124"/>
          <p:cNvSpPr/>
          <p:nvPr/>
        </p:nvSpPr>
        <p:spPr>
          <a:xfrm rot="2251964">
            <a:off x="1792304" y="1402896"/>
            <a:ext cx="5316694" cy="4849192"/>
          </a:xfrm>
          <a:prstGeom prst="arc">
            <a:avLst>
              <a:gd name="adj1" fmla="val 7690862"/>
              <a:gd name="adj2" fmla="val 9346827"/>
            </a:avLst>
          </a:prstGeom>
          <a:ln w="3810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" name="ZoneTexte 125"/>
          <p:cNvSpPr txBox="1"/>
          <p:nvPr/>
        </p:nvSpPr>
        <p:spPr>
          <a:xfrm>
            <a:off x="1650945" y="2846853"/>
            <a:ext cx="86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Malate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27" name="Grouper 126"/>
          <p:cNvGrpSpPr/>
          <p:nvPr/>
        </p:nvGrpSpPr>
        <p:grpSpPr>
          <a:xfrm>
            <a:off x="1173341" y="2738318"/>
            <a:ext cx="570000" cy="548533"/>
            <a:chOff x="5738798" y="1371354"/>
            <a:chExt cx="613828" cy="590709"/>
          </a:xfrm>
        </p:grpSpPr>
        <p:sp>
          <p:nvSpPr>
            <p:cNvPr id="128" name="Ellipse 127"/>
            <p:cNvSpPr/>
            <p:nvPr/>
          </p:nvSpPr>
          <p:spPr>
            <a:xfrm>
              <a:off x="5777874" y="1434821"/>
              <a:ext cx="527242" cy="527242"/>
            </a:xfrm>
            <a:prstGeom prst="ellipse">
              <a:avLst/>
            </a:prstGeom>
            <a:solidFill>
              <a:srgbClr val="FFFF00"/>
            </a:solidFill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900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5738798" y="1371354"/>
              <a:ext cx="613828" cy="5800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900" b="1" dirty="0">
                  <a:latin typeface="Calibri" pitchFamily="34" charset="0"/>
                  <a:cs typeface="Calibri" pitchFamily="34" charset="0"/>
                </a:rPr>
                <a:t>C4</a:t>
              </a:r>
            </a:p>
          </p:txBody>
        </p:sp>
      </p:grpSp>
      <p:sp>
        <p:nvSpPr>
          <p:cNvPr id="131" name="ZoneTexte 130"/>
          <p:cNvSpPr txBox="1"/>
          <p:nvPr/>
        </p:nvSpPr>
        <p:spPr>
          <a:xfrm>
            <a:off x="4996379" y="2127832"/>
            <a:ext cx="392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</a:t>
            </a:r>
            <a:r>
              <a:rPr lang="fr-FR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</a:t>
            </a:r>
            <a:endParaRPr lang="fr-FR" sz="1400" b="1" baseline="-250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32" name="Connecteur droit 131"/>
          <p:cNvCxnSpPr/>
          <p:nvPr/>
        </p:nvCxnSpPr>
        <p:spPr bwMode="auto">
          <a:xfrm>
            <a:off x="5313943" y="2294835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3" name="ZoneTexte 132"/>
          <p:cNvSpPr txBox="1"/>
          <p:nvPr/>
        </p:nvSpPr>
        <p:spPr>
          <a:xfrm>
            <a:off x="5364787" y="2127625"/>
            <a:ext cx="582135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COO</a:t>
            </a:r>
            <a:r>
              <a:rPr lang="fr-FR" sz="1400" b="1" baseline="30000" dirty="0">
                <a:latin typeface="Calibri" pitchFamily="34" charset="0"/>
                <a:cs typeface="Calibri" pitchFamily="34" charset="0"/>
              </a:rPr>
              <a:t>−</a:t>
            </a:r>
          </a:p>
          <a:p>
            <a:endParaRPr lang="fr-FR" sz="14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34" name="Connecteur droit 133"/>
          <p:cNvCxnSpPr/>
          <p:nvPr/>
        </p:nvCxnSpPr>
        <p:spPr bwMode="auto">
          <a:xfrm>
            <a:off x="5317598" y="2580810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5" name="Rectangle 134"/>
          <p:cNvSpPr/>
          <p:nvPr/>
        </p:nvSpPr>
        <p:spPr>
          <a:xfrm>
            <a:off x="4999620" y="2414548"/>
            <a:ext cx="3929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CH</a:t>
            </a:r>
          </a:p>
        </p:txBody>
      </p:sp>
      <p:cxnSp>
        <p:nvCxnSpPr>
          <p:cNvPr id="136" name="Connecteur droit 135"/>
          <p:cNvCxnSpPr/>
          <p:nvPr/>
        </p:nvCxnSpPr>
        <p:spPr bwMode="auto">
          <a:xfrm rot="16200000">
            <a:off x="5081425" y="2435949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7" name="ZoneTexte 136"/>
          <p:cNvSpPr txBox="1"/>
          <p:nvPr/>
        </p:nvSpPr>
        <p:spPr>
          <a:xfrm>
            <a:off x="5374826" y="2411616"/>
            <a:ext cx="582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COO</a:t>
            </a:r>
            <a:r>
              <a:rPr lang="fr-FR" sz="1400" b="1" baseline="30000" dirty="0">
                <a:latin typeface="Calibri" pitchFamily="34" charset="0"/>
                <a:cs typeface="Calibri" pitchFamily="34" charset="0"/>
              </a:rPr>
              <a:t>−</a:t>
            </a:r>
          </a:p>
        </p:txBody>
      </p:sp>
      <p:cxnSp>
        <p:nvCxnSpPr>
          <p:cNvPr id="139" name="Connecteur droit 138"/>
          <p:cNvCxnSpPr/>
          <p:nvPr/>
        </p:nvCxnSpPr>
        <p:spPr bwMode="auto">
          <a:xfrm>
            <a:off x="4945620" y="2303515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0" name="Connecteur droit 139"/>
          <p:cNvCxnSpPr/>
          <p:nvPr/>
        </p:nvCxnSpPr>
        <p:spPr bwMode="auto">
          <a:xfrm>
            <a:off x="4952280" y="2587775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6" name="Rectangle 225"/>
          <p:cNvSpPr/>
          <p:nvPr/>
        </p:nvSpPr>
        <p:spPr>
          <a:xfrm>
            <a:off x="4598079" y="2145926"/>
            <a:ext cx="4193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</a:t>
            </a:r>
            <a:r>
              <a:rPr lang="fr-FR" sz="1400" b="1" dirty="0">
                <a:latin typeface="Calibri" pitchFamily="34" charset="0"/>
                <a:cs typeface="Calibri" pitchFamily="34" charset="0"/>
              </a:rPr>
              <a:t>O</a:t>
            </a:r>
            <a:endParaRPr lang="fr-FR" sz="1400" dirty="0"/>
          </a:p>
        </p:txBody>
      </p:sp>
      <p:sp>
        <p:nvSpPr>
          <p:cNvPr id="142" name="Rectangle 141"/>
          <p:cNvSpPr/>
          <p:nvPr/>
        </p:nvSpPr>
        <p:spPr>
          <a:xfrm>
            <a:off x="4724848" y="2421488"/>
            <a:ext cx="2979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H</a:t>
            </a:r>
            <a:endParaRPr lang="fr-FR" sz="1400" dirty="0"/>
          </a:p>
        </p:txBody>
      </p:sp>
      <p:sp>
        <p:nvSpPr>
          <p:cNvPr id="143" name="ZoneTexte 142"/>
          <p:cNvSpPr txBox="1"/>
          <p:nvPr/>
        </p:nvSpPr>
        <p:spPr>
          <a:xfrm>
            <a:off x="4781540" y="1887398"/>
            <a:ext cx="867245" cy="279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320"/>
              </a:lnSpc>
            </a:pPr>
            <a:r>
              <a:rPr lang="fr-FR" b="1" dirty="0" err="1">
                <a:latin typeface="+mj-lt"/>
                <a:cs typeface="Calibri" pitchFamily="34" charset="0"/>
              </a:rPr>
              <a:t>Malate</a:t>
            </a:r>
            <a:endParaRPr lang="fr-FR" b="1" dirty="0">
              <a:latin typeface="+mj-lt"/>
              <a:cs typeface="Calibri" pitchFamily="34" charset="0"/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3948757" y="1539138"/>
            <a:ext cx="2144212" cy="32744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ts val="1720"/>
              </a:lnSpc>
            </a:pPr>
            <a:r>
              <a:rPr lang="fr-FR" sz="20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Deshydrogénation</a:t>
            </a:r>
            <a:endParaRPr lang="fr-FR" sz="2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7" name="Forme libre 226"/>
          <p:cNvSpPr/>
          <p:nvPr/>
        </p:nvSpPr>
        <p:spPr>
          <a:xfrm>
            <a:off x="957687" y="3199128"/>
            <a:ext cx="1790458" cy="1859796"/>
          </a:xfrm>
          <a:custGeom>
            <a:avLst/>
            <a:gdLst>
              <a:gd name="connsiteX0" fmla="*/ 811952 w 1790458"/>
              <a:gd name="connsiteY0" fmla="*/ 20818 h 1859796"/>
              <a:gd name="connsiteX1" fmla="*/ 0 w 1790458"/>
              <a:gd name="connsiteY1" fmla="*/ 895200 h 1859796"/>
              <a:gd name="connsiteX2" fmla="*/ 152674 w 1790458"/>
              <a:gd name="connsiteY2" fmla="*/ 1672429 h 1859796"/>
              <a:gd name="connsiteX3" fmla="*/ 534361 w 1790458"/>
              <a:gd name="connsiteY3" fmla="*/ 1859796 h 1859796"/>
              <a:gd name="connsiteX4" fmla="*/ 1103421 w 1790458"/>
              <a:gd name="connsiteY4" fmla="*/ 1630792 h 1859796"/>
              <a:gd name="connsiteX5" fmla="*/ 1221397 w 1790458"/>
              <a:gd name="connsiteY5" fmla="*/ 1582215 h 1859796"/>
              <a:gd name="connsiteX6" fmla="*/ 1721060 w 1790458"/>
              <a:gd name="connsiteY6" fmla="*/ 1589154 h 1859796"/>
              <a:gd name="connsiteX7" fmla="*/ 1790458 w 1790458"/>
              <a:gd name="connsiteY7" fmla="*/ 1311573 h 1859796"/>
              <a:gd name="connsiteX8" fmla="*/ 1131180 w 1790458"/>
              <a:gd name="connsiteY8" fmla="*/ 1082568 h 1859796"/>
              <a:gd name="connsiteX9" fmla="*/ 1117301 w 1790458"/>
              <a:gd name="connsiteY9" fmla="*/ 0 h 1859796"/>
              <a:gd name="connsiteX10" fmla="*/ 811952 w 1790458"/>
              <a:gd name="connsiteY10" fmla="*/ 20818 h 185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0458" h="1859796">
                <a:moveTo>
                  <a:pt x="811952" y="20818"/>
                </a:moveTo>
                <a:lnTo>
                  <a:pt x="0" y="895200"/>
                </a:lnTo>
                <a:lnTo>
                  <a:pt x="152674" y="1672429"/>
                </a:lnTo>
                <a:lnTo>
                  <a:pt x="534361" y="1859796"/>
                </a:lnTo>
                <a:lnTo>
                  <a:pt x="1103421" y="1630792"/>
                </a:lnTo>
                <a:lnTo>
                  <a:pt x="1221397" y="1582215"/>
                </a:lnTo>
                <a:lnTo>
                  <a:pt x="1721060" y="1589154"/>
                </a:lnTo>
                <a:lnTo>
                  <a:pt x="1790458" y="1311573"/>
                </a:lnTo>
                <a:lnTo>
                  <a:pt x="1131180" y="1082568"/>
                </a:lnTo>
                <a:lnTo>
                  <a:pt x="1117301" y="0"/>
                </a:lnTo>
                <a:lnTo>
                  <a:pt x="811952" y="2081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4" name="Arc 113"/>
          <p:cNvSpPr/>
          <p:nvPr/>
        </p:nvSpPr>
        <p:spPr>
          <a:xfrm rot="3073185">
            <a:off x="1715899" y="1264328"/>
            <a:ext cx="5316694" cy="4849192"/>
          </a:xfrm>
          <a:prstGeom prst="arc">
            <a:avLst>
              <a:gd name="adj1" fmla="val 8904883"/>
              <a:gd name="adj2" fmla="val 11109457"/>
            </a:avLst>
          </a:prstGeom>
          <a:ln w="3810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" name="Rectangle 114"/>
          <p:cNvSpPr/>
          <p:nvPr/>
        </p:nvSpPr>
        <p:spPr>
          <a:xfrm>
            <a:off x="2548989" y="2432576"/>
            <a:ext cx="698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NAD</a:t>
            </a:r>
            <a:r>
              <a:rPr lang="fr-FR" b="1" baseline="30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116" name="Arc 115"/>
          <p:cNvSpPr/>
          <p:nvPr/>
        </p:nvSpPr>
        <p:spPr>
          <a:xfrm rot="10227612" flipV="1">
            <a:off x="2237431" y="1818078"/>
            <a:ext cx="938017" cy="820796"/>
          </a:xfrm>
          <a:prstGeom prst="arc">
            <a:avLst>
              <a:gd name="adj1" fmla="val 13346964"/>
              <a:gd name="adj2" fmla="val 4137750"/>
            </a:avLst>
          </a:prstGeom>
          <a:ln w="38100" cap="rnd">
            <a:solidFill>
              <a:srgbClr val="376092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Rectangle 116"/>
          <p:cNvSpPr/>
          <p:nvPr/>
        </p:nvSpPr>
        <p:spPr>
          <a:xfrm>
            <a:off x="2646729" y="1838033"/>
            <a:ext cx="1209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NADH + H</a:t>
            </a:r>
            <a:r>
              <a:rPr lang="fr-FR" b="1" baseline="30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123" name="ZoneTexte 122"/>
          <p:cNvSpPr txBox="1"/>
          <p:nvPr/>
        </p:nvSpPr>
        <p:spPr>
          <a:xfrm>
            <a:off x="5034670" y="3821156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</a:t>
            </a:r>
            <a:endParaRPr lang="fr-FR" sz="1400" b="1" baseline="-250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24" name="Connecteur droit 123"/>
          <p:cNvCxnSpPr/>
          <p:nvPr/>
        </p:nvCxnSpPr>
        <p:spPr bwMode="auto">
          <a:xfrm>
            <a:off x="5248134" y="3988159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0" name="ZoneTexte 129"/>
          <p:cNvSpPr txBox="1"/>
          <p:nvPr/>
        </p:nvSpPr>
        <p:spPr>
          <a:xfrm>
            <a:off x="5298978" y="3820949"/>
            <a:ext cx="582135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COO</a:t>
            </a:r>
            <a:r>
              <a:rPr lang="fr-FR" sz="1400" b="1" baseline="30000" dirty="0">
                <a:latin typeface="Calibri" pitchFamily="34" charset="0"/>
                <a:cs typeface="Calibri" pitchFamily="34" charset="0"/>
              </a:rPr>
              <a:t>−</a:t>
            </a:r>
          </a:p>
          <a:p>
            <a:endParaRPr lang="fr-FR" sz="14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38" name="Connecteur droit 137"/>
          <p:cNvCxnSpPr/>
          <p:nvPr/>
        </p:nvCxnSpPr>
        <p:spPr bwMode="auto">
          <a:xfrm>
            <a:off x="5355889" y="4274134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1" name="Rectangle 140"/>
          <p:cNvSpPr/>
          <p:nvPr/>
        </p:nvSpPr>
        <p:spPr>
          <a:xfrm>
            <a:off x="5037911" y="4107872"/>
            <a:ext cx="3929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CH</a:t>
            </a:r>
          </a:p>
        </p:txBody>
      </p:sp>
      <p:cxnSp>
        <p:nvCxnSpPr>
          <p:cNvPr id="145" name="Connecteur droit 144"/>
          <p:cNvCxnSpPr/>
          <p:nvPr/>
        </p:nvCxnSpPr>
        <p:spPr bwMode="auto">
          <a:xfrm rot="16200000">
            <a:off x="5133596" y="4129273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6" name="ZoneTexte 145"/>
          <p:cNvSpPr txBox="1"/>
          <p:nvPr/>
        </p:nvSpPr>
        <p:spPr>
          <a:xfrm>
            <a:off x="5413117" y="4104940"/>
            <a:ext cx="582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COO</a:t>
            </a:r>
            <a:r>
              <a:rPr lang="fr-FR" sz="1400" b="1" baseline="30000" dirty="0">
                <a:latin typeface="Calibri" pitchFamily="34" charset="0"/>
                <a:cs typeface="Calibri" pitchFamily="34" charset="0"/>
              </a:rPr>
              <a:t>−</a:t>
            </a:r>
          </a:p>
        </p:txBody>
      </p:sp>
      <p:cxnSp>
        <p:nvCxnSpPr>
          <p:cNvPr id="147" name="Connecteur droit 146"/>
          <p:cNvCxnSpPr/>
          <p:nvPr/>
        </p:nvCxnSpPr>
        <p:spPr bwMode="auto">
          <a:xfrm>
            <a:off x="4997791" y="3982959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8" name="Connecteur droit 147"/>
          <p:cNvCxnSpPr/>
          <p:nvPr/>
        </p:nvCxnSpPr>
        <p:spPr bwMode="auto">
          <a:xfrm>
            <a:off x="4990571" y="4281099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9" name="Rectangle 148"/>
          <p:cNvSpPr/>
          <p:nvPr/>
        </p:nvSpPr>
        <p:spPr>
          <a:xfrm>
            <a:off x="4768230" y="3832310"/>
            <a:ext cx="3060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O</a:t>
            </a:r>
            <a:endParaRPr lang="fr-FR" sz="1400" dirty="0"/>
          </a:p>
        </p:txBody>
      </p:sp>
      <p:sp>
        <p:nvSpPr>
          <p:cNvPr id="150" name="Rectangle 149"/>
          <p:cNvSpPr/>
          <p:nvPr/>
        </p:nvSpPr>
        <p:spPr>
          <a:xfrm>
            <a:off x="4763139" y="4114812"/>
            <a:ext cx="2979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Calibri" pitchFamily="34" charset="0"/>
                <a:cs typeface="Calibri" pitchFamily="34" charset="0"/>
              </a:rPr>
              <a:t>H</a:t>
            </a:r>
            <a:endParaRPr lang="fr-FR" sz="1400" dirty="0"/>
          </a:p>
        </p:txBody>
      </p:sp>
      <p:sp>
        <p:nvSpPr>
          <p:cNvPr id="151" name="ZoneTexte 150"/>
          <p:cNvSpPr txBox="1"/>
          <p:nvPr/>
        </p:nvSpPr>
        <p:spPr>
          <a:xfrm>
            <a:off x="4524194" y="4392702"/>
            <a:ext cx="1458527" cy="279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320"/>
              </a:lnSpc>
            </a:pPr>
            <a:r>
              <a:rPr lang="fr-FR" b="1" dirty="0" err="1">
                <a:latin typeface="+mj-lt"/>
                <a:cs typeface="Calibri" pitchFamily="34" charset="0"/>
              </a:rPr>
              <a:t>Oxaloacétate</a:t>
            </a:r>
            <a:endParaRPr lang="fr-FR" b="1" dirty="0">
              <a:latin typeface="+mj-lt"/>
              <a:cs typeface="Calibri" pitchFamily="34" charset="0"/>
            </a:endParaRPr>
          </a:p>
        </p:txBody>
      </p:sp>
      <p:cxnSp>
        <p:nvCxnSpPr>
          <p:cNvPr id="152" name="Connecteur droit 151"/>
          <p:cNvCxnSpPr/>
          <p:nvPr/>
        </p:nvCxnSpPr>
        <p:spPr bwMode="auto">
          <a:xfrm>
            <a:off x="4997511" y="4024319"/>
            <a:ext cx="107999" cy="1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3" name="Arc 152"/>
          <p:cNvSpPr/>
          <p:nvPr/>
        </p:nvSpPr>
        <p:spPr>
          <a:xfrm rot="10618842" flipH="1">
            <a:off x="4190370" y="2903840"/>
            <a:ext cx="938017" cy="668117"/>
          </a:xfrm>
          <a:prstGeom prst="arc">
            <a:avLst>
              <a:gd name="adj1" fmla="val 14804722"/>
              <a:gd name="adj2" fmla="val 6113640"/>
            </a:avLst>
          </a:prstGeom>
          <a:ln w="38100" cap="rnd">
            <a:solidFill>
              <a:schemeClr val="bg2">
                <a:lumMod val="50000"/>
              </a:schemeClr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4" name="Rectangle 153"/>
          <p:cNvSpPr/>
          <p:nvPr/>
        </p:nvSpPr>
        <p:spPr>
          <a:xfrm>
            <a:off x="4037744" y="2776434"/>
            <a:ext cx="5950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NAD</a:t>
            </a:r>
            <a:r>
              <a:rPr lang="fr-FR" sz="1400" b="1" baseline="30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fr-FR" sz="1400" baseline="30000" dirty="0">
              <a:solidFill>
                <a:srgbClr val="C00000"/>
              </a:solidFill>
            </a:endParaRPr>
          </a:p>
        </p:txBody>
      </p:sp>
      <p:sp>
        <p:nvSpPr>
          <p:cNvPr id="155" name="Rectangle 154"/>
          <p:cNvSpPr/>
          <p:nvPr/>
        </p:nvSpPr>
        <p:spPr>
          <a:xfrm>
            <a:off x="3683804" y="3385127"/>
            <a:ext cx="9816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NAD</a:t>
            </a:r>
            <a:r>
              <a:rPr lang="fr-FR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</a:t>
            </a:r>
            <a:r>
              <a:rPr lang="fr-F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+ </a:t>
            </a:r>
            <a:r>
              <a:rPr lang="fr-FR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</a:t>
            </a:r>
            <a:r>
              <a:rPr lang="fr-FR" sz="1400" b="1" baseline="30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fr-FR" sz="1400" baseline="30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71248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à coins arrondis 47"/>
          <p:cNvSpPr/>
          <p:nvPr/>
        </p:nvSpPr>
        <p:spPr>
          <a:xfrm>
            <a:off x="47035" y="4889482"/>
            <a:ext cx="9076168" cy="558082"/>
          </a:xfrm>
          <a:prstGeom prst="roundRect">
            <a:avLst/>
          </a:prstGeom>
          <a:solidFill>
            <a:srgbClr val="FDEADA">
              <a:alpha val="45000"/>
            </a:srgbClr>
          </a:solidFill>
          <a:ln w="28575" cmpd="sng">
            <a:solidFill>
              <a:srgbClr val="98480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985060" y="1135179"/>
            <a:ext cx="30315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1600" b="1" dirty="0" err="1"/>
              <a:t>Acétyl-CoA</a:t>
            </a:r>
            <a:r>
              <a:rPr lang="fr-FR" sz="1600" b="1" dirty="0"/>
              <a:t> + </a:t>
            </a:r>
            <a:r>
              <a:rPr lang="fr-FR" sz="1600" b="1" dirty="0" err="1"/>
              <a:t>Oxaloacétate</a:t>
            </a:r>
            <a:r>
              <a:rPr lang="fr-FR" sz="1600" b="1" dirty="0"/>
              <a:t> + H</a:t>
            </a:r>
            <a:r>
              <a:rPr lang="fr-FR" sz="1600" b="1" baseline="-25000" dirty="0"/>
              <a:t>2</a:t>
            </a:r>
            <a:r>
              <a:rPr lang="fr-FR" sz="1600" b="1" dirty="0"/>
              <a:t>O</a:t>
            </a:r>
          </a:p>
        </p:txBody>
      </p:sp>
      <p:sp>
        <p:nvSpPr>
          <p:cNvPr id="4" name="Rectangle 3"/>
          <p:cNvSpPr/>
          <p:nvPr/>
        </p:nvSpPr>
        <p:spPr>
          <a:xfrm>
            <a:off x="5000301" y="1135179"/>
            <a:ext cx="20185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Citrate + </a:t>
            </a:r>
            <a:r>
              <a:rPr lang="fr-FR" sz="1600" b="1" dirty="0" err="1">
                <a:solidFill>
                  <a:srgbClr val="000000"/>
                </a:solidFill>
              </a:rPr>
              <a:t>CoA</a:t>
            </a:r>
            <a:r>
              <a:rPr lang="fr-FR" sz="1600" b="1" dirty="0">
                <a:solidFill>
                  <a:srgbClr val="000000"/>
                </a:solidFill>
              </a:rPr>
              <a:t>-SH + H</a:t>
            </a:r>
            <a:r>
              <a:rPr lang="fr-FR" sz="1600" b="1" baseline="30000" dirty="0">
                <a:solidFill>
                  <a:srgbClr val="000000"/>
                </a:solidFill>
              </a:rPr>
              <a:t>+</a:t>
            </a:r>
          </a:p>
        </p:txBody>
      </p:sp>
      <p:sp>
        <p:nvSpPr>
          <p:cNvPr id="5" name="Rectangle 4"/>
          <p:cNvSpPr/>
          <p:nvPr/>
        </p:nvSpPr>
        <p:spPr>
          <a:xfrm>
            <a:off x="5000301" y="1531600"/>
            <a:ext cx="18902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i="1" dirty="0">
                <a:solidFill>
                  <a:srgbClr val="000000"/>
                </a:solidFill>
              </a:rPr>
              <a:t>Cis</a:t>
            </a:r>
            <a:r>
              <a:rPr lang="fr-FR" sz="1600" b="1" dirty="0">
                <a:solidFill>
                  <a:srgbClr val="000000"/>
                </a:solidFill>
              </a:rPr>
              <a:t>-Aconitate + H</a:t>
            </a:r>
            <a:r>
              <a:rPr lang="fr-FR" sz="1600" b="1" baseline="-25000" dirty="0">
                <a:solidFill>
                  <a:srgbClr val="000000"/>
                </a:solidFill>
              </a:rPr>
              <a:t>2</a:t>
            </a:r>
            <a:r>
              <a:rPr lang="fr-FR" sz="1600" b="1" dirty="0">
                <a:solidFill>
                  <a:srgbClr val="000000"/>
                </a:solidFill>
              </a:rPr>
              <a:t>O</a:t>
            </a:r>
          </a:p>
        </p:txBody>
      </p:sp>
      <p:sp>
        <p:nvSpPr>
          <p:cNvPr id="6" name="Rectangle 5"/>
          <p:cNvSpPr/>
          <p:nvPr/>
        </p:nvSpPr>
        <p:spPr>
          <a:xfrm>
            <a:off x="5000301" y="1911377"/>
            <a:ext cx="9925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 err="1">
                <a:solidFill>
                  <a:srgbClr val="000000"/>
                </a:solidFill>
              </a:rPr>
              <a:t>Isocitrate</a:t>
            </a:r>
            <a:endParaRPr lang="fr-FR" sz="1600" b="1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00301" y="2261973"/>
            <a:ext cx="27512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Symbol" charset="2"/>
                <a:cs typeface="Symbol" charset="2"/>
              </a:rPr>
              <a:t>a</a:t>
            </a:r>
            <a:r>
              <a:rPr lang="fr-FR" sz="1600" b="1" dirty="0">
                <a:solidFill>
                  <a:srgbClr val="000000"/>
                </a:solidFill>
              </a:rPr>
              <a:t>-</a:t>
            </a:r>
            <a:r>
              <a:rPr lang="fr-FR" sz="1600" b="1" dirty="0" err="1">
                <a:solidFill>
                  <a:srgbClr val="000000"/>
                </a:solidFill>
              </a:rPr>
              <a:t>cetoglutarate</a:t>
            </a:r>
            <a:r>
              <a:rPr lang="fr-FR" sz="1600" b="1" dirty="0">
                <a:solidFill>
                  <a:srgbClr val="000000"/>
                </a:solidFill>
              </a:rPr>
              <a:t> + CO</a:t>
            </a:r>
            <a:r>
              <a:rPr lang="fr-FR" sz="1600" b="1" baseline="-25000" dirty="0">
                <a:solidFill>
                  <a:srgbClr val="000000"/>
                </a:solidFill>
              </a:rPr>
              <a:t>2</a:t>
            </a:r>
            <a:r>
              <a:rPr lang="fr-FR" sz="1600" b="1" dirty="0">
                <a:solidFill>
                  <a:srgbClr val="000000"/>
                </a:solidFill>
              </a:rPr>
              <a:t> + NADH</a:t>
            </a:r>
          </a:p>
        </p:txBody>
      </p:sp>
      <p:cxnSp>
        <p:nvCxnSpPr>
          <p:cNvPr id="14" name="Connecteur droit avec flèche 13"/>
          <p:cNvCxnSpPr/>
          <p:nvPr/>
        </p:nvCxnSpPr>
        <p:spPr>
          <a:xfrm rot="5400000" flipV="1">
            <a:off x="4506054" y="866624"/>
            <a:ext cx="0" cy="936000"/>
          </a:xfrm>
          <a:prstGeom prst="straightConnector1">
            <a:avLst/>
          </a:prstGeom>
          <a:ln w="5715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rot="16200000">
            <a:off x="4469901" y="1218035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rot="16200000" flipV="1">
            <a:off x="4469901" y="1304451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253209" y="1531600"/>
            <a:ext cx="7634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1600" b="1" dirty="0">
                <a:solidFill>
                  <a:srgbClr val="000000"/>
                </a:solidFill>
              </a:rPr>
              <a:t>Citrate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146899" y="1911377"/>
            <a:ext cx="18697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1600" b="1" i="1" dirty="0">
                <a:solidFill>
                  <a:srgbClr val="000000"/>
                </a:solidFill>
              </a:rPr>
              <a:t>Cis</a:t>
            </a:r>
            <a:r>
              <a:rPr lang="fr-FR" sz="1600" b="1" dirty="0">
                <a:solidFill>
                  <a:srgbClr val="000000"/>
                </a:solidFill>
              </a:rPr>
              <a:t>-Aconitate + H</a:t>
            </a:r>
            <a:r>
              <a:rPr lang="fr-FR" sz="1600" b="1" baseline="-25000" dirty="0">
                <a:solidFill>
                  <a:srgbClr val="000000"/>
                </a:solidFill>
              </a:rPr>
              <a:t>2</a:t>
            </a:r>
            <a:r>
              <a:rPr lang="fr-FR" sz="1600" b="1" dirty="0">
                <a:solidFill>
                  <a:srgbClr val="000000"/>
                </a:solidFill>
              </a:rPr>
              <a:t>O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343104" y="2261973"/>
            <a:ext cx="16735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1600" b="1" dirty="0" err="1">
                <a:solidFill>
                  <a:srgbClr val="000000"/>
                </a:solidFill>
              </a:rPr>
              <a:t>Isocitrate</a:t>
            </a:r>
            <a:r>
              <a:rPr lang="fr-FR" sz="1600" b="1" dirty="0">
                <a:solidFill>
                  <a:srgbClr val="000000"/>
                </a:solidFill>
              </a:rPr>
              <a:t> + NAD</a:t>
            </a:r>
            <a:r>
              <a:rPr lang="fr-FR" sz="1600" b="1" baseline="30000" dirty="0">
                <a:solidFill>
                  <a:srgbClr val="000000"/>
                </a:solidFill>
              </a:rPr>
              <a:t>+</a:t>
            </a:r>
          </a:p>
        </p:txBody>
      </p:sp>
      <p:cxnSp>
        <p:nvCxnSpPr>
          <p:cNvPr id="22" name="Connecteur droit avec flèche 21"/>
          <p:cNvCxnSpPr/>
          <p:nvPr/>
        </p:nvCxnSpPr>
        <p:spPr>
          <a:xfrm rot="16200000">
            <a:off x="4469901" y="1948408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rot="16200000" flipV="1">
            <a:off x="4469901" y="2034824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997884" y="2673999"/>
            <a:ext cx="30187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1600" b="1" dirty="0">
                <a:solidFill>
                  <a:srgbClr val="000000"/>
                </a:solidFill>
                <a:latin typeface="Symbol" charset="2"/>
                <a:cs typeface="Symbol" charset="2"/>
              </a:rPr>
              <a:t>a</a:t>
            </a:r>
            <a:r>
              <a:rPr lang="fr-FR" sz="1600" b="1" dirty="0">
                <a:solidFill>
                  <a:srgbClr val="000000"/>
                </a:solidFill>
              </a:rPr>
              <a:t>-</a:t>
            </a:r>
            <a:r>
              <a:rPr lang="fr-FR" sz="1600" b="1" dirty="0" err="1">
                <a:solidFill>
                  <a:srgbClr val="000000"/>
                </a:solidFill>
              </a:rPr>
              <a:t>cetoglutarate</a:t>
            </a:r>
            <a:r>
              <a:rPr lang="fr-FR" sz="1600" b="1" dirty="0">
                <a:solidFill>
                  <a:srgbClr val="000000"/>
                </a:solidFill>
              </a:rPr>
              <a:t> + </a:t>
            </a:r>
            <a:r>
              <a:rPr lang="fr-FR" sz="1600" b="1" dirty="0" err="1">
                <a:solidFill>
                  <a:srgbClr val="000000"/>
                </a:solidFill>
              </a:rPr>
              <a:t>CoA</a:t>
            </a:r>
            <a:r>
              <a:rPr lang="fr-FR" sz="1600" b="1" dirty="0">
                <a:solidFill>
                  <a:srgbClr val="000000"/>
                </a:solidFill>
              </a:rPr>
              <a:t>-SH + NAD</a:t>
            </a:r>
            <a:r>
              <a:rPr lang="fr-FR" sz="1600" b="1" baseline="30000" dirty="0">
                <a:solidFill>
                  <a:srgbClr val="000000"/>
                </a:solidFill>
              </a:rPr>
              <a:t>+</a:t>
            </a:r>
          </a:p>
        </p:txBody>
      </p:sp>
      <p:cxnSp>
        <p:nvCxnSpPr>
          <p:cNvPr id="25" name="Connecteur droit avec flèche 24"/>
          <p:cNvCxnSpPr/>
          <p:nvPr/>
        </p:nvCxnSpPr>
        <p:spPr>
          <a:xfrm rot="16200000">
            <a:off x="4469901" y="2370930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rot="16200000" flipV="1">
            <a:off x="4469901" y="2457346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5000301" y="2673999"/>
            <a:ext cx="25371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 err="1">
                <a:solidFill>
                  <a:srgbClr val="000000"/>
                </a:solidFill>
              </a:rPr>
              <a:t>Succinyl-CoA</a:t>
            </a:r>
            <a:r>
              <a:rPr lang="fr-FR" sz="1600" b="1" dirty="0">
                <a:solidFill>
                  <a:srgbClr val="000000"/>
                </a:solidFill>
              </a:rPr>
              <a:t> + CO</a:t>
            </a:r>
            <a:r>
              <a:rPr lang="fr-FR" sz="1600" b="1" baseline="-25000" dirty="0">
                <a:solidFill>
                  <a:srgbClr val="000000"/>
                </a:solidFill>
              </a:rPr>
              <a:t>2</a:t>
            </a:r>
            <a:r>
              <a:rPr lang="fr-FR" sz="1600" b="1" dirty="0">
                <a:solidFill>
                  <a:srgbClr val="000000"/>
                </a:solidFill>
              </a:rPr>
              <a:t> + NADH</a:t>
            </a:r>
            <a:endParaRPr lang="fr-FR" sz="1600" b="1" baseline="30000" dirty="0">
              <a:solidFill>
                <a:srgbClr val="00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820224" y="3152507"/>
            <a:ext cx="21964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1600" b="1" dirty="0" err="1">
                <a:solidFill>
                  <a:srgbClr val="000000"/>
                </a:solidFill>
              </a:rPr>
              <a:t>Succinyl-CoA</a:t>
            </a:r>
            <a:r>
              <a:rPr lang="fr-FR" sz="1600" b="1" dirty="0">
                <a:solidFill>
                  <a:srgbClr val="000000"/>
                </a:solidFill>
              </a:rPr>
              <a:t> + Pi + GDP </a:t>
            </a:r>
            <a:endParaRPr lang="fr-FR" sz="1600" b="1" baseline="30000" dirty="0">
              <a:solidFill>
                <a:srgbClr val="000000"/>
              </a:solidFill>
            </a:endParaRPr>
          </a:p>
        </p:txBody>
      </p:sp>
      <p:cxnSp>
        <p:nvCxnSpPr>
          <p:cNvPr id="29" name="Connecteur droit avec flèche 28"/>
          <p:cNvCxnSpPr/>
          <p:nvPr/>
        </p:nvCxnSpPr>
        <p:spPr>
          <a:xfrm rot="16200000">
            <a:off x="4469901" y="2886850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 rot="16200000" flipV="1">
            <a:off x="4469901" y="2973266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5000301" y="3152507"/>
            <a:ext cx="23636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 err="1">
                <a:solidFill>
                  <a:srgbClr val="000000"/>
                </a:solidFill>
              </a:rPr>
              <a:t>Succinate</a:t>
            </a:r>
            <a:r>
              <a:rPr lang="fr-FR" sz="1600" b="1" dirty="0">
                <a:solidFill>
                  <a:srgbClr val="000000"/>
                </a:solidFill>
              </a:rPr>
              <a:t> + GTP + </a:t>
            </a:r>
            <a:r>
              <a:rPr lang="fr-FR" sz="1600" b="1" dirty="0" err="1">
                <a:solidFill>
                  <a:srgbClr val="000000"/>
                </a:solidFill>
              </a:rPr>
              <a:t>CoA</a:t>
            </a:r>
            <a:r>
              <a:rPr lang="fr-FR" sz="1600" b="1" dirty="0">
                <a:solidFill>
                  <a:srgbClr val="000000"/>
                </a:solidFill>
              </a:rPr>
              <a:t>-SH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474149" y="3541904"/>
            <a:ext cx="15425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1600" b="1" dirty="0" err="1">
                <a:solidFill>
                  <a:srgbClr val="000000"/>
                </a:solidFill>
              </a:rPr>
              <a:t>Succinate</a:t>
            </a:r>
            <a:r>
              <a:rPr lang="fr-FR" sz="1600" b="1" dirty="0">
                <a:solidFill>
                  <a:srgbClr val="000000"/>
                </a:solidFill>
              </a:rPr>
              <a:t> + FAD</a:t>
            </a:r>
          </a:p>
        </p:txBody>
      </p:sp>
      <p:cxnSp>
        <p:nvCxnSpPr>
          <p:cNvPr id="33" name="Connecteur droit avec flèche 32"/>
          <p:cNvCxnSpPr/>
          <p:nvPr/>
        </p:nvCxnSpPr>
        <p:spPr>
          <a:xfrm rot="16200000">
            <a:off x="4469901" y="3255937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 rot="16200000" flipV="1">
            <a:off x="4469901" y="3342353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5000301" y="3541904"/>
            <a:ext cx="17820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Fumarate + FADH</a:t>
            </a:r>
            <a:r>
              <a:rPr lang="fr-FR" sz="1600" b="1" baseline="-250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443692" y="3940832"/>
            <a:ext cx="15729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1600" b="1" dirty="0">
                <a:solidFill>
                  <a:srgbClr val="000000"/>
                </a:solidFill>
              </a:rPr>
              <a:t>Fumarate + H</a:t>
            </a:r>
            <a:r>
              <a:rPr lang="fr-FR" sz="1600" b="1" baseline="-25000" dirty="0">
                <a:solidFill>
                  <a:srgbClr val="000000"/>
                </a:solidFill>
              </a:rPr>
              <a:t>2</a:t>
            </a:r>
            <a:r>
              <a:rPr lang="fr-FR" sz="1600" b="1" dirty="0">
                <a:solidFill>
                  <a:srgbClr val="000000"/>
                </a:solidFill>
              </a:rPr>
              <a:t>O</a:t>
            </a:r>
          </a:p>
        </p:txBody>
      </p:sp>
      <p:cxnSp>
        <p:nvCxnSpPr>
          <p:cNvPr id="37" name="Connecteur droit avec flèche 36"/>
          <p:cNvCxnSpPr/>
          <p:nvPr/>
        </p:nvCxnSpPr>
        <p:spPr>
          <a:xfrm rot="16200000">
            <a:off x="4469901" y="3664487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 rot="16200000" flipV="1">
            <a:off x="4469901" y="3750903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5000301" y="3940832"/>
            <a:ext cx="791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 err="1">
                <a:solidFill>
                  <a:srgbClr val="000000"/>
                </a:solidFill>
              </a:rPr>
              <a:t>Malate</a:t>
            </a:r>
            <a:endParaRPr lang="fr-FR" sz="1600" b="1" dirty="0">
              <a:solidFill>
                <a:srgbClr val="00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536767" y="4488823"/>
            <a:ext cx="14798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1600" b="1" dirty="0" err="1">
                <a:solidFill>
                  <a:srgbClr val="000000"/>
                </a:solidFill>
              </a:rPr>
              <a:t>Malate</a:t>
            </a:r>
            <a:r>
              <a:rPr lang="fr-FR" sz="1600" b="1" dirty="0">
                <a:solidFill>
                  <a:srgbClr val="000000"/>
                </a:solidFill>
              </a:rPr>
              <a:t> + NAD</a:t>
            </a:r>
            <a:r>
              <a:rPr lang="fr-FR" sz="1600" b="1" baseline="30000" dirty="0">
                <a:solidFill>
                  <a:srgbClr val="000000"/>
                </a:solidFill>
              </a:rPr>
              <a:t>+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000301" y="4488823"/>
            <a:ext cx="24568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 err="1">
                <a:solidFill>
                  <a:srgbClr val="000000"/>
                </a:solidFill>
              </a:rPr>
              <a:t>Oxaloacétate</a:t>
            </a:r>
            <a:r>
              <a:rPr lang="fr-FR" sz="1600" b="1" dirty="0">
                <a:solidFill>
                  <a:srgbClr val="000000"/>
                </a:solidFill>
              </a:rPr>
              <a:t> + NADH + H</a:t>
            </a:r>
            <a:r>
              <a:rPr lang="fr-FR" sz="1600" b="1" baseline="30000" dirty="0">
                <a:solidFill>
                  <a:srgbClr val="000000"/>
                </a:solidFill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-199492" y="5008583"/>
            <a:ext cx="42161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1600" b="1" dirty="0" err="1">
                <a:solidFill>
                  <a:srgbClr val="000000"/>
                </a:solidFill>
              </a:rPr>
              <a:t>Acétyl-CoA</a:t>
            </a:r>
            <a:r>
              <a:rPr lang="fr-FR" sz="1600" b="1" dirty="0">
                <a:solidFill>
                  <a:srgbClr val="000000"/>
                </a:solidFill>
              </a:rPr>
              <a:t> + 2 H</a:t>
            </a:r>
            <a:r>
              <a:rPr lang="fr-FR" sz="1600" b="1" baseline="-25000" dirty="0">
                <a:solidFill>
                  <a:srgbClr val="000000"/>
                </a:solidFill>
              </a:rPr>
              <a:t>2</a:t>
            </a:r>
            <a:r>
              <a:rPr lang="fr-FR" sz="1600" b="1" dirty="0">
                <a:solidFill>
                  <a:srgbClr val="000000"/>
                </a:solidFill>
              </a:rPr>
              <a:t>O + 3 NAD</a:t>
            </a:r>
            <a:r>
              <a:rPr lang="fr-FR" sz="1600" b="1" baseline="30000" dirty="0">
                <a:solidFill>
                  <a:srgbClr val="000000"/>
                </a:solidFill>
              </a:rPr>
              <a:t>+</a:t>
            </a:r>
            <a:r>
              <a:rPr lang="fr-FR" sz="1600" b="1" dirty="0">
                <a:solidFill>
                  <a:srgbClr val="000000"/>
                </a:solidFill>
              </a:rPr>
              <a:t> + FAD + GDP + P</a:t>
            </a:r>
            <a:r>
              <a:rPr lang="fr-FR" sz="1600" b="1" baseline="-25000" dirty="0">
                <a:solidFill>
                  <a:srgbClr val="000000"/>
                </a:solidFill>
              </a:rPr>
              <a:t>i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005771" y="5008583"/>
            <a:ext cx="41174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2 CO</a:t>
            </a:r>
            <a:r>
              <a:rPr lang="fr-FR" sz="1600" b="1" baseline="-25000" dirty="0">
                <a:solidFill>
                  <a:srgbClr val="000000"/>
                </a:solidFill>
              </a:rPr>
              <a:t>2</a:t>
            </a:r>
            <a:r>
              <a:rPr lang="fr-FR" sz="1600" b="1" dirty="0">
                <a:solidFill>
                  <a:srgbClr val="000000"/>
                </a:solidFill>
              </a:rPr>
              <a:t> + 3 NADH + FADH</a:t>
            </a:r>
            <a:r>
              <a:rPr lang="fr-FR" sz="1600" b="1" baseline="-25000" dirty="0">
                <a:solidFill>
                  <a:srgbClr val="000000"/>
                </a:solidFill>
              </a:rPr>
              <a:t>2</a:t>
            </a:r>
            <a:r>
              <a:rPr lang="fr-FR" sz="1600" b="1" dirty="0">
                <a:solidFill>
                  <a:srgbClr val="000000"/>
                </a:solidFill>
              </a:rPr>
              <a:t> + GTP + 2H</a:t>
            </a:r>
            <a:r>
              <a:rPr lang="fr-FR" sz="1600" b="1" baseline="30000" dirty="0">
                <a:solidFill>
                  <a:srgbClr val="000000"/>
                </a:solidFill>
              </a:rPr>
              <a:t>+</a:t>
            </a:r>
            <a:r>
              <a:rPr lang="fr-FR" sz="1600" b="1" dirty="0">
                <a:solidFill>
                  <a:srgbClr val="000000"/>
                </a:solidFill>
              </a:rPr>
              <a:t> + </a:t>
            </a:r>
            <a:r>
              <a:rPr lang="fr-FR" sz="1600" b="1" dirty="0" err="1">
                <a:solidFill>
                  <a:srgbClr val="000000"/>
                </a:solidFill>
              </a:rPr>
              <a:t>CoA</a:t>
            </a:r>
            <a:r>
              <a:rPr lang="fr-FR" sz="1600" b="1" dirty="0">
                <a:solidFill>
                  <a:srgbClr val="000000"/>
                </a:solidFill>
              </a:rPr>
              <a:t>-SH</a:t>
            </a:r>
          </a:p>
        </p:txBody>
      </p:sp>
      <p:cxnSp>
        <p:nvCxnSpPr>
          <p:cNvPr id="47" name="Connecteur droit avec flèche 46"/>
          <p:cNvCxnSpPr/>
          <p:nvPr/>
        </p:nvCxnSpPr>
        <p:spPr>
          <a:xfrm rot="5400000" flipV="1">
            <a:off x="4537771" y="4738669"/>
            <a:ext cx="0" cy="936000"/>
          </a:xfrm>
          <a:prstGeom prst="straightConnector1">
            <a:avLst/>
          </a:prstGeom>
          <a:ln w="5715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408456" y="-10360"/>
            <a:ext cx="29841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III. Bilan du cycle de Krebs</a:t>
            </a:r>
          </a:p>
        </p:txBody>
      </p:sp>
      <p:cxnSp>
        <p:nvCxnSpPr>
          <p:cNvPr id="42" name="Connecteur droit avec flèche 41"/>
          <p:cNvCxnSpPr/>
          <p:nvPr/>
        </p:nvCxnSpPr>
        <p:spPr>
          <a:xfrm rot="16200000">
            <a:off x="4481193" y="4216659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/>
          <p:cNvCxnSpPr/>
          <p:nvPr/>
        </p:nvCxnSpPr>
        <p:spPr>
          <a:xfrm rot="16200000" flipV="1">
            <a:off x="4481193" y="4303075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/>
          <p:cNvCxnSpPr/>
          <p:nvPr/>
        </p:nvCxnSpPr>
        <p:spPr>
          <a:xfrm rot="16200000">
            <a:off x="4481194" y="1651790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/>
          <p:cNvCxnSpPr/>
          <p:nvPr/>
        </p:nvCxnSpPr>
        <p:spPr>
          <a:xfrm rot="16200000" flipV="1">
            <a:off x="4481194" y="1738206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640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5" grpId="0"/>
      <p:bldP spid="46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à coins arrondis 47"/>
          <p:cNvSpPr/>
          <p:nvPr/>
        </p:nvSpPr>
        <p:spPr>
          <a:xfrm>
            <a:off x="5830050" y="4350148"/>
            <a:ext cx="1375789" cy="558082"/>
          </a:xfrm>
          <a:prstGeom prst="roundRect">
            <a:avLst/>
          </a:prstGeom>
          <a:solidFill>
            <a:srgbClr val="FDEADA">
              <a:alpha val="45000"/>
            </a:srgbClr>
          </a:solidFill>
          <a:ln w="28575" cmpd="sng">
            <a:solidFill>
              <a:srgbClr val="98480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1773660" y="2336063"/>
            <a:ext cx="2710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Isocitrate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deshydrogénase</a:t>
            </a:r>
            <a:endParaRPr lang="fr-F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68301" y="2383095"/>
            <a:ext cx="8533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1 NADH</a:t>
            </a:r>
            <a:endParaRPr lang="fr-FR" sz="2000" b="1" dirty="0">
              <a:solidFill>
                <a:srgbClr val="C00000"/>
              </a:solidFill>
            </a:endParaRPr>
          </a:p>
        </p:txBody>
      </p:sp>
      <p:cxnSp>
        <p:nvCxnSpPr>
          <p:cNvPr id="14" name="Connecteur droit avec flèche 13"/>
          <p:cNvCxnSpPr/>
          <p:nvPr/>
        </p:nvCxnSpPr>
        <p:spPr>
          <a:xfrm rot="5400000" flipV="1">
            <a:off x="4974054" y="2114540"/>
            <a:ext cx="0" cy="936000"/>
          </a:xfrm>
          <a:prstGeom prst="straightConnector1">
            <a:avLst/>
          </a:prstGeom>
          <a:ln w="5715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408456" y="-10360"/>
            <a:ext cx="44932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IV. Bilan énergétique du cycle de Krebs</a:t>
            </a:r>
          </a:p>
        </p:txBody>
      </p:sp>
      <p:sp>
        <p:nvSpPr>
          <p:cNvPr id="2" name="Rectangle 1"/>
          <p:cNvSpPr/>
          <p:nvPr/>
        </p:nvSpPr>
        <p:spPr>
          <a:xfrm>
            <a:off x="6212728" y="2367415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sym typeface="Wingdings"/>
              </a:rPr>
              <a:t> 2,5 </a:t>
            </a:r>
            <a:r>
              <a:rPr lang="en-GB" b="1" dirty="0">
                <a:solidFill>
                  <a:srgbClr val="C00000"/>
                </a:solidFill>
              </a:rPr>
              <a:t>~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106344" y="2723623"/>
            <a:ext cx="3377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b="1" dirty="0">
                <a:solidFill>
                  <a:srgbClr val="376092"/>
                </a:solidFill>
                <a:latin typeface="Symbol" charset="2"/>
                <a:cs typeface="Symbol" charset="2"/>
              </a:rPr>
              <a:t>a</a:t>
            </a:r>
            <a:r>
              <a:rPr lang="fr-FR" b="1" dirty="0">
                <a:solidFill>
                  <a:srgbClr val="376092"/>
                </a:solidFill>
              </a:rPr>
              <a:t>-</a:t>
            </a:r>
            <a:r>
              <a:rPr lang="fr-FR" b="1" dirty="0" err="1">
                <a:solidFill>
                  <a:srgbClr val="376092"/>
                </a:solidFill>
              </a:rPr>
              <a:t>cetoglutarate</a:t>
            </a:r>
            <a:r>
              <a:rPr lang="fr-FR" b="1" dirty="0">
                <a:solidFill>
                  <a:srgbClr val="376092"/>
                </a:solidFill>
              </a:rPr>
              <a:t> </a:t>
            </a:r>
            <a:r>
              <a:rPr lang="fr-FR" b="1" dirty="0" err="1">
                <a:solidFill>
                  <a:srgbClr val="376092"/>
                </a:solidFill>
              </a:rPr>
              <a:t>deshydrogénase</a:t>
            </a:r>
            <a:endParaRPr lang="fr-FR" b="1" dirty="0">
              <a:solidFill>
                <a:srgbClr val="376092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467834" y="2770655"/>
            <a:ext cx="8533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1 NADH</a:t>
            </a:r>
            <a:endParaRPr lang="fr-FR" sz="2000" b="1" dirty="0">
              <a:solidFill>
                <a:srgbClr val="C00000"/>
              </a:solidFill>
            </a:endParaRPr>
          </a:p>
        </p:txBody>
      </p:sp>
      <p:cxnSp>
        <p:nvCxnSpPr>
          <p:cNvPr id="53" name="Connecteur droit avec flèche 52"/>
          <p:cNvCxnSpPr/>
          <p:nvPr/>
        </p:nvCxnSpPr>
        <p:spPr>
          <a:xfrm rot="5400000" flipV="1">
            <a:off x="4973587" y="2502100"/>
            <a:ext cx="0" cy="936000"/>
          </a:xfrm>
          <a:prstGeom prst="straightConnector1">
            <a:avLst/>
          </a:prstGeom>
          <a:ln w="5715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6212728" y="2754975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sym typeface="Wingdings"/>
              </a:rPr>
              <a:t> 2,5 </a:t>
            </a:r>
            <a:r>
              <a:rPr lang="en-GB" b="1" dirty="0">
                <a:solidFill>
                  <a:srgbClr val="C00000"/>
                </a:solidFill>
              </a:rPr>
              <a:t>~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165888" y="3099425"/>
            <a:ext cx="2317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b="1" dirty="0" err="1">
                <a:solidFill>
                  <a:srgbClr val="376092"/>
                </a:solidFill>
              </a:rPr>
              <a:t>Succinyl-CoA</a:t>
            </a:r>
            <a:r>
              <a:rPr lang="fr-FR" b="1" dirty="0">
                <a:solidFill>
                  <a:srgbClr val="376092"/>
                </a:solidFill>
              </a:rPr>
              <a:t> </a:t>
            </a:r>
            <a:r>
              <a:rPr lang="fr-FR" b="1" dirty="0" err="1">
                <a:solidFill>
                  <a:srgbClr val="376092"/>
                </a:solidFill>
              </a:rPr>
              <a:t>synthase</a:t>
            </a:r>
            <a:endParaRPr lang="fr-FR" b="1" dirty="0">
              <a:solidFill>
                <a:srgbClr val="376092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467367" y="3146457"/>
            <a:ext cx="6765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1 GTP</a:t>
            </a:r>
            <a:endParaRPr lang="fr-FR" sz="2000" b="1" dirty="0">
              <a:solidFill>
                <a:srgbClr val="C00000"/>
              </a:solidFill>
            </a:endParaRPr>
          </a:p>
        </p:txBody>
      </p:sp>
      <p:cxnSp>
        <p:nvCxnSpPr>
          <p:cNvPr id="57" name="Connecteur droit avec flèche 56"/>
          <p:cNvCxnSpPr/>
          <p:nvPr/>
        </p:nvCxnSpPr>
        <p:spPr>
          <a:xfrm rot="5400000" flipV="1">
            <a:off x="4973120" y="2877902"/>
            <a:ext cx="0" cy="936000"/>
          </a:xfrm>
          <a:prstGeom prst="straightConnector1">
            <a:avLst/>
          </a:prstGeom>
          <a:ln w="5715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6213950" y="3052349"/>
            <a:ext cx="11410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0"/>
              <a:buChar char="ó"/>
            </a:pPr>
            <a:r>
              <a:rPr lang="fr-FR" b="1" dirty="0">
                <a:solidFill>
                  <a:srgbClr val="C00000"/>
                </a:solidFill>
                <a:sym typeface="Wingdings"/>
              </a:rPr>
              <a:t>1,0</a:t>
            </a:r>
            <a:r>
              <a:rPr lang="fr-FR" sz="2400" b="1" dirty="0">
                <a:solidFill>
                  <a:srgbClr val="C00000"/>
                </a:solidFill>
                <a:sym typeface="Wingdings"/>
              </a:rPr>
              <a:t> </a:t>
            </a:r>
            <a:r>
              <a:rPr lang="en-GB" b="1" dirty="0">
                <a:solidFill>
                  <a:srgbClr val="C00000"/>
                </a:solidFill>
              </a:rPr>
              <a:t>~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717422" y="3506905"/>
            <a:ext cx="2775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Succinate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deshydrogénase</a:t>
            </a:r>
            <a:endParaRPr lang="fr-F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5476183" y="3553937"/>
            <a:ext cx="8816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>
                <a:solidFill>
                  <a:srgbClr val="000000"/>
                </a:solidFill>
              </a:rPr>
              <a:t>1 FADH</a:t>
            </a:r>
            <a:r>
              <a:rPr lang="fr-FR" sz="1600" b="1" baseline="-25000">
                <a:solidFill>
                  <a:srgbClr val="000000"/>
                </a:solidFill>
              </a:rPr>
              <a:t>2</a:t>
            </a:r>
            <a:endParaRPr lang="fr-FR" sz="2000" b="1" dirty="0">
              <a:solidFill>
                <a:srgbClr val="C00000"/>
              </a:solidFill>
            </a:endParaRPr>
          </a:p>
        </p:txBody>
      </p:sp>
      <p:cxnSp>
        <p:nvCxnSpPr>
          <p:cNvPr id="61" name="Connecteur droit avec flèche 60"/>
          <p:cNvCxnSpPr/>
          <p:nvPr/>
        </p:nvCxnSpPr>
        <p:spPr>
          <a:xfrm rot="5400000" flipV="1">
            <a:off x="4981936" y="3285382"/>
            <a:ext cx="0" cy="936000"/>
          </a:xfrm>
          <a:prstGeom prst="straightConnector1">
            <a:avLst/>
          </a:prstGeom>
          <a:ln w="5715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6215582" y="3459829"/>
            <a:ext cx="9669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sym typeface="Wingdings"/>
              </a:rPr>
              <a:t> 1,5</a:t>
            </a:r>
            <a:r>
              <a:rPr lang="fr-FR" sz="2400" b="1" dirty="0">
                <a:solidFill>
                  <a:srgbClr val="C00000"/>
                </a:solidFill>
                <a:sym typeface="Wingdings"/>
              </a:rPr>
              <a:t> </a:t>
            </a:r>
            <a:r>
              <a:rPr lang="en-GB" b="1" dirty="0">
                <a:solidFill>
                  <a:srgbClr val="C00000"/>
                </a:solidFill>
              </a:rPr>
              <a:t>~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008451" y="3882707"/>
            <a:ext cx="2486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Malate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deshydrogénase</a:t>
            </a:r>
            <a:endParaRPr lang="fr-F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5478659" y="3929739"/>
            <a:ext cx="8533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1 NADH</a:t>
            </a:r>
            <a:endParaRPr lang="fr-FR" sz="2000" b="1" dirty="0">
              <a:solidFill>
                <a:srgbClr val="C00000"/>
              </a:solidFill>
            </a:endParaRPr>
          </a:p>
        </p:txBody>
      </p:sp>
      <p:cxnSp>
        <p:nvCxnSpPr>
          <p:cNvPr id="69" name="Connecteur droit avec flèche 68"/>
          <p:cNvCxnSpPr/>
          <p:nvPr/>
        </p:nvCxnSpPr>
        <p:spPr>
          <a:xfrm rot="5400000" flipV="1">
            <a:off x="4984412" y="3661184"/>
            <a:ext cx="0" cy="936000"/>
          </a:xfrm>
          <a:prstGeom prst="straightConnector1">
            <a:avLst/>
          </a:prstGeom>
          <a:ln w="5715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6215582" y="3826721"/>
            <a:ext cx="9669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sym typeface="Wingdings"/>
              </a:rPr>
              <a:t> 2,5</a:t>
            </a:r>
            <a:r>
              <a:rPr lang="fr-FR" sz="2400" b="1" dirty="0">
                <a:solidFill>
                  <a:srgbClr val="C00000"/>
                </a:solidFill>
                <a:sym typeface="Wingdings"/>
              </a:rPr>
              <a:t> </a:t>
            </a:r>
            <a:r>
              <a:rPr lang="en-GB" b="1" dirty="0">
                <a:solidFill>
                  <a:srgbClr val="C00000"/>
                </a:solidFill>
              </a:rPr>
              <a:t>~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5733051" y="4323454"/>
            <a:ext cx="112843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>
                <a:solidFill>
                  <a:srgbClr val="000000"/>
                </a:solidFill>
                <a:sym typeface="Wingdings"/>
              </a:rPr>
              <a:t> </a:t>
            </a:r>
            <a:r>
              <a:rPr lang="fr-FR" sz="3200" b="1" dirty="0">
                <a:solidFill>
                  <a:srgbClr val="C00000"/>
                </a:solidFill>
                <a:sym typeface="Wingdings"/>
              </a:rPr>
              <a:t>10</a:t>
            </a:r>
            <a:endParaRPr lang="fr-FR" sz="3200" b="1" dirty="0">
              <a:solidFill>
                <a:srgbClr val="C00000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6691081" y="4272706"/>
            <a:ext cx="4912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 dirty="0">
                <a:solidFill>
                  <a:srgbClr val="C00000"/>
                </a:solidFill>
              </a:rPr>
              <a:t>~</a:t>
            </a:r>
            <a:endParaRPr lang="fr-FR" sz="4800" dirty="0"/>
          </a:p>
        </p:txBody>
      </p:sp>
    </p:spTree>
    <p:extLst>
      <p:ext uri="{BB962C8B-B14F-4D97-AF65-F5344CB8AC3E}">
        <p14:creationId xmlns:p14="http://schemas.microsoft.com/office/powerpoint/2010/main" val="224512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2" grpId="0"/>
      <p:bldP spid="54" grpId="0"/>
      <p:bldP spid="58" grpId="0"/>
      <p:bldP spid="62" grpId="0"/>
      <p:bldP spid="70" grpId="0"/>
      <p:bldP spid="71" grpId="0"/>
      <p:bldP spid="72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à coins arrondis 47"/>
          <p:cNvSpPr/>
          <p:nvPr/>
        </p:nvSpPr>
        <p:spPr>
          <a:xfrm>
            <a:off x="7394220" y="5199924"/>
            <a:ext cx="1139252" cy="558082"/>
          </a:xfrm>
          <a:prstGeom prst="roundRect">
            <a:avLst/>
          </a:prstGeom>
          <a:solidFill>
            <a:srgbClr val="FDEADA">
              <a:alpha val="45000"/>
            </a:srgbClr>
          </a:solidFill>
          <a:ln w="28575" cmpd="sng">
            <a:solidFill>
              <a:srgbClr val="98480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302367" y="84890"/>
            <a:ext cx="81129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rgbClr val="953735"/>
                </a:solidFill>
                <a:latin typeface="Calibri" charset="0"/>
                <a:cs typeface="Calibri" charset="0"/>
              </a:rPr>
              <a:t>V. Bilan en équivalent ATP de l’oxydation aérobie du glucose</a:t>
            </a:r>
          </a:p>
        </p:txBody>
      </p:sp>
      <p:sp>
        <p:nvSpPr>
          <p:cNvPr id="3" name="Rectangle 2"/>
          <p:cNvSpPr/>
          <p:nvPr/>
        </p:nvSpPr>
        <p:spPr>
          <a:xfrm>
            <a:off x="488040" y="1445621"/>
            <a:ext cx="8572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/>
              <a:t>Glucose </a:t>
            </a:r>
          </a:p>
        </p:txBody>
      </p:sp>
      <p:sp>
        <p:nvSpPr>
          <p:cNvPr id="4" name="Rectangle 3"/>
          <p:cNvSpPr/>
          <p:nvPr/>
        </p:nvSpPr>
        <p:spPr>
          <a:xfrm>
            <a:off x="2187554" y="1445621"/>
            <a:ext cx="11796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Glucose 6-P</a:t>
            </a:r>
          </a:p>
        </p:txBody>
      </p:sp>
      <p:sp>
        <p:nvSpPr>
          <p:cNvPr id="6" name="Rectangle 5"/>
          <p:cNvSpPr/>
          <p:nvPr/>
        </p:nvSpPr>
        <p:spPr>
          <a:xfrm>
            <a:off x="2497134" y="1708185"/>
            <a:ext cx="16359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Fructose 1,6-bisP</a:t>
            </a:r>
          </a:p>
        </p:txBody>
      </p:sp>
      <p:cxnSp>
        <p:nvCxnSpPr>
          <p:cNvPr id="15" name="Connecteur droit avec flèche 14"/>
          <p:cNvCxnSpPr/>
          <p:nvPr/>
        </p:nvCxnSpPr>
        <p:spPr>
          <a:xfrm rot="16200000">
            <a:off x="1833556" y="1203924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88040" y="1708185"/>
            <a:ext cx="12367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Fructose 6-P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88040" y="2012567"/>
            <a:ext cx="19372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2 Glyceraldéhyde-3P</a:t>
            </a:r>
            <a:endParaRPr lang="fr-FR" sz="1600" b="1" baseline="-25000" dirty="0">
              <a:solidFill>
                <a:srgbClr val="00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88040" y="2324256"/>
            <a:ext cx="23283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2 1,3 </a:t>
            </a:r>
            <a:r>
              <a:rPr lang="fr-FR" sz="1600" b="1" dirty="0" err="1">
                <a:solidFill>
                  <a:srgbClr val="000000"/>
                </a:solidFill>
              </a:rPr>
              <a:t>bisphophoglycerate</a:t>
            </a:r>
            <a:endParaRPr lang="fr-FR" sz="1600" b="1" baseline="30000" dirty="0">
              <a:solidFill>
                <a:srgbClr val="00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618414" y="2324256"/>
            <a:ext cx="19455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2 3-phophoglycerate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88040" y="3297320"/>
            <a:ext cx="11379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2 </a:t>
            </a:r>
            <a:r>
              <a:rPr lang="fr-FR" sz="1600" b="1" dirty="0" err="1">
                <a:solidFill>
                  <a:srgbClr val="000000"/>
                </a:solidFill>
              </a:rPr>
              <a:t>Isocitrate</a:t>
            </a:r>
            <a:endParaRPr lang="fr-FR" sz="1600" b="1" dirty="0">
              <a:solidFill>
                <a:srgbClr val="00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88040" y="2662810"/>
            <a:ext cx="21339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2 </a:t>
            </a:r>
            <a:r>
              <a:rPr lang="fr-FR" sz="1600" b="1" dirty="0" err="1">
                <a:solidFill>
                  <a:srgbClr val="000000"/>
                </a:solidFill>
              </a:rPr>
              <a:t>phophoénolpyruvate</a:t>
            </a:r>
            <a:endParaRPr lang="fr-FR" sz="1600" b="1" baseline="30000" dirty="0">
              <a:solidFill>
                <a:srgbClr val="00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399519" y="2664300"/>
            <a:ext cx="10981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2 pyruvate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464550" y="5239897"/>
            <a:ext cx="10689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32 ATP</a:t>
            </a:r>
          </a:p>
        </p:txBody>
      </p:sp>
      <p:cxnSp>
        <p:nvCxnSpPr>
          <p:cNvPr id="41" name="Connecteur droit avec flèche 40"/>
          <p:cNvCxnSpPr/>
          <p:nvPr/>
        </p:nvCxnSpPr>
        <p:spPr>
          <a:xfrm rot="16200000">
            <a:off x="2159332" y="1458708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/>
          <p:nvPr/>
        </p:nvCxnSpPr>
        <p:spPr>
          <a:xfrm rot="16200000">
            <a:off x="2836540" y="1766332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187831" y="2012567"/>
            <a:ext cx="23448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2 1,3-bisphophoglycerate </a:t>
            </a:r>
            <a:endParaRPr lang="fr-FR" sz="1600" dirty="0"/>
          </a:p>
        </p:txBody>
      </p:sp>
      <p:cxnSp>
        <p:nvCxnSpPr>
          <p:cNvPr id="50" name="Connecteur droit avec flèche 49"/>
          <p:cNvCxnSpPr/>
          <p:nvPr/>
        </p:nvCxnSpPr>
        <p:spPr>
          <a:xfrm rot="16200000">
            <a:off x="3226054" y="2088065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/>
          <p:cNvCxnSpPr/>
          <p:nvPr/>
        </p:nvCxnSpPr>
        <p:spPr>
          <a:xfrm rot="16200000">
            <a:off x="3023026" y="2423909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488040" y="2974632"/>
            <a:ext cx="10981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2 pyruvate</a:t>
            </a:r>
          </a:p>
        </p:txBody>
      </p:sp>
      <p:cxnSp>
        <p:nvCxnSpPr>
          <p:cNvPr id="53" name="Connecteur droit avec flèche 52"/>
          <p:cNvCxnSpPr/>
          <p:nvPr/>
        </p:nvCxnSpPr>
        <p:spPr>
          <a:xfrm rot="16200000">
            <a:off x="1986958" y="2738530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2373932" y="2972877"/>
            <a:ext cx="1250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2 </a:t>
            </a:r>
            <a:r>
              <a:rPr lang="fr-FR" sz="1600" b="1" dirty="0" err="1">
                <a:solidFill>
                  <a:srgbClr val="000000"/>
                </a:solidFill>
              </a:rPr>
              <a:t>acétyl-CoA</a:t>
            </a:r>
            <a:endParaRPr lang="fr-FR" sz="1600" b="1" dirty="0">
              <a:solidFill>
                <a:srgbClr val="000000"/>
              </a:solidFill>
            </a:endParaRPr>
          </a:p>
        </p:txBody>
      </p:sp>
      <p:cxnSp>
        <p:nvCxnSpPr>
          <p:cNvPr id="55" name="Connecteur droit avec flèche 54"/>
          <p:cNvCxnSpPr/>
          <p:nvPr/>
        </p:nvCxnSpPr>
        <p:spPr>
          <a:xfrm rot="16200000">
            <a:off x="2026470" y="3060262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2373932" y="3297320"/>
            <a:ext cx="16767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2 </a:t>
            </a:r>
            <a:r>
              <a:rPr lang="fr-FR" sz="1600" b="1" dirty="0">
                <a:solidFill>
                  <a:srgbClr val="000000"/>
                </a:solidFill>
                <a:latin typeface="Symbol" charset="2"/>
                <a:cs typeface="Symbol" charset="2"/>
              </a:rPr>
              <a:t>a</a:t>
            </a:r>
            <a:r>
              <a:rPr lang="fr-FR" sz="1600" b="1" dirty="0">
                <a:solidFill>
                  <a:srgbClr val="000000"/>
                </a:solidFill>
              </a:rPr>
              <a:t>-</a:t>
            </a:r>
            <a:r>
              <a:rPr lang="fr-FR" sz="1600" b="1" dirty="0" err="1">
                <a:solidFill>
                  <a:srgbClr val="000000"/>
                </a:solidFill>
              </a:rPr>
              <a:t>cétoglutarate</a:t>
            </a:r>
            <a:endParaRPr lang="fr-FR" sz="1600" b="1" dirty="0">
              <a:solidFill>
                <a:srgbClr val="000000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88040" y="3618997"/>
            <a:ext cx="16767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2 </a:t>
            </a:r>
            <a:r>
              <a:rPr lang="fr-FR" sz="1600" b="1" dirty="0">
                <a:solidFill>
                  <a:srgbClr val="000000"/>
                </a:solidFill>
                <a:latin typeface="Symbol" charset="2"/>
                <a:cs typeface="Symbol" charset="2"/>
              </a:rPr>
              <a:t>a</a:t>
            </a:r>
            <a:r>
              <a:rPr lang="fr-FR" sz="1600" b="1" dirty="0">
                <a:solidFill>
                  <a:srgbClr val="000000"/>
                </a:solidFill>
              </a:rPr>
              <a:t>-</a:t>
            </a:r>
            <a:r>
              <a:rPr lang="fr-FR" sz="1600" b="1" dirty="0" err="1">
                <a:solidFill>
                  <a:srgbClr val="000000"/>
                </a:solidFill>
              </a:rPr>
              <a:t>cétoglutarate</a:t>
            </a:r>
            <a:endParaRPr lang="fr-FR" sz="1600" b="1" dirty="0">
              <a:solidFill>
                <a:srgbClr val="000000"/>
              </a:solidFill>
            </a:endParaRPr>
          </a:p>
        </p:txBody>
      </p:sp>
      <p:cxnSp>
        <p:nvCxnSpPr>
          <p:cNvPr id="58" name="Connecteur droit avec flèche 57"/>
          <p:cNvCxnSpPr/>
          <p:nvPr/>
        </p:nvCxnSpPr>
        <p:spPr>
          <a:xfrm rot="16200000">
            <a:off x="2591179" y="3381995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2949591" y="3614321"/>
            <a:ext cx="14157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2 </a:t>
            </a:r>
            <a:r>
              <a:rPr lang="fr-FR" sz="1600" b="1" dirty="0" err="1">
                <a:solidFill>
                  <a:srgbClr val="000000"/>
                </a:solidFill>
              </a:rPr>
              <a:t>succinyl-CoA</a:t>
            </a:r>
            <a:endParaRPr lang="fr-FR" sz="1600" b="1" dirty="0">
              <a:solidFill>
                <a:srgbClr val="000000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488040" y="3927780"/>
            <a:ext cx="14157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2 </a:t>
            </a:r>
            <a:r>
              <a:rPr lang="fr-FR" sz="1600" b="1" dirty="0" err="1">
                <a:solidFill>
                  <a:srgbClr val="000000"/>
                </a:solidFill>
              </a:rPr>
              <a:t>succinyl-CoA</a:t>
            </a:r>
            <a:endParaRPr lang="fr-FR" sz="1600" b="1" dirty="0">
              <a:solidFill>
                <a:srgbClr val="000000"/>
              </a:solidFill>
            </a:endParaRPr>
          </a:p>
        </p:txBody>
      </p:sp>
      <p:cxnSp>
        <p:nvCxnSpPr>
          <p:cNvPr id="61" name="Connecteur droit avec flèche 60"/>
          <p:cNvCxnSpPr/>
          <p:nvPr/>
        </p:nvCxnSpPr>
        <p:spPr>
          <a:xfrm rot="16200000">
            <a:off x="2321847" y="3702719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2697250" y="3933132"/>
            <a:ext cx="11349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2 </a:t>
            </a:r>
            <a:r>
              <a:rPr lang="fr-FR" sz="1600" b="1" dirty="0" err="1">
                <a:solidFill>
                  <a:srgbClr val="000000"/>
                </a:solidFill>
              </a:rPr>
              <a:t>succinate</a:t>
            </a:r>
            <a:endParaRPr lang="fr-FR" sz="1600" b="1" dirty="0">
              <a:solidFill>
                <a:srgbClr val="000000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88040" y="4239875"/>
            <a:ext cx="11349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2 </a:t>
            </a:r>
            <a:r>
              <a:rPr lang="fr-FR" sz="1600" b="1" dirty="0" err="1">
                <a:solidFill>
                  <a:srgbClr val="000000"/>
                </a:solidFill>
              </a:rPr>
              <a:t>succinate</a:t>
            </a:r>
            <a:endParaRPr lang="fr-FR" sz="1600" b="1" dirty="0">
              <a:solidFill>
                <a:srgbClr val="000000"/>
              </a:solidFill>
            </a:endParaRPr>
          </a:p>
        </p:txBody>
      </p:sp>
      <p:cxnSp>
        <p:nvCxnSpPr>
          <p:cNvPr id="64" name="Connecteur droit avec flèche 63"/>
          <p:cNvCxnSpPr/>
          <p:nvPr/>
        </p:nvCxnSpPr>
        <p:spPr>
          <a:xfrm rot="16200000">
            <a:off x="2026470" y="4019681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2382118" y="4239875"/>
            <a:ext cx="11269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2 fumarate</a:t>
            </a:r>
          </a:p>
        </p:txBody>
      </p:sp>
      <p:sp>
        <p:nvSpPr>
          <p:cNvPr id="67" name="Rectangle 66"/>
          <p:cNvSpPr/>
          <p:nvPr/>
        </p:nvSpPr>
        <p:spPr>
          <a:xfrm>
            <a:off x="488040" y="4578331"/>
            <a:ext cx="9293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2 </a:t>
            </a:r>
            <a:r>
              <a:rPr lang="fr-FR" sz="1600" b="1" dirty="0" err="1">
                <a:solidFill>
                  <a:srgbClr val="000000"/>
                </a:solidFill>
              </a:rPr>
              <a:t>malate</a:t>
            </a:r>
            <a:endParaRPr lang="fr-FR" sz="1600" b="1" dirty="0">
              <a:solidFill>
                <a:srgbClr val="000000"/>
              </a:solidFill>
            </a:endParaRPr>
          </a:p>
        </p:txBody>
      </p:sp>
      <p:cxnSp>
        <p:nvCxnSpPr>
          <p:cNvPr id="68" name="Connecteur droit avec flèche 67"/>
          <p:cNvCxnSpPr/>
          <p:nvPr/>
        </p:nvCxnSpPr>
        <p:spPr>
          <a:xfrm rot="16200000">
            <a:off x="1833556" y="4355925"/>
            <a:ext cx="0" cy="863693"/>
          </a:xfrm>
          <a:prstGeom prst="straightConnector1">
            <a:avLst/>
          </a:prstGeom>
          <a:ln w="38100" cap="rnd" cmpd="sng">
            <a:solidFill>
              <a:schemeClr val="bg2">
                <a:lumMod val="50000"/>
              </a:schemeClr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Rectangle 68"/>
          <p:cNvSpPr/>
          <p:nvPr/>
        </p:nvSpPr>
        <p:spPr>
          <a:xfrm>
            <a:off x="2187554" y="4582084"/>
            <a:ext cx="14414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2 </a:t>
            </a:r>
            <a:r>
              <a:rPr lang="fr-FR" sz="1600" b="1" dirty="0" err="1">
                <a:solidFill>
                  <a:srgbClr val="000000"/>
                </a:solidFill>
              </a:rPr>
              <a:t>oxaloacétate</a:t>
            </a:r>
            <a:endParaRPr lang="fr-FR" sz="1600" b="1" dirty="0">
              <a:solidFill>
                <a:srgbClr val="000000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5649845" y="1456911"/>
            <a:ext cx="8187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/>
              <a:t>− 1 ATP </a:t>
            </a:r>
          </a:p>
        </p:txBody>
      </p:sp>
      <p:sp>
        <p:nvSpPr>
          <p:cNvPr id="72" name="Rectangle 71"/>
          <p:cNvSpPr/>
          <p:nvPr/>
        </p:nvSpPr>
        <p:spPr>
          <a:xfrm>
            <a:off x="5649845" y="1719475"/>
            <a:ext cx="8187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/>
              <a:t>− 1 ATP </a:t>
            </a:r>
          </a:p>
        </p:txBody>
      </p:sp>
      <p:sp>
        <p:nvSpPr>
          <p:cNvPr id="73" name="Rectangle 72"/>
          <p:cNvSpPr/>
          <p:nvPr/>
        </p:nvSpPr>
        <p:spPr>
          <a:xfrm>
            <a:off x="5649845" y="2023857"/>
            <a:ext cx="8533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2 NADH</a:t>
            </a:r>
            <a:endParaRPr lang="fr-FR" sz="1600" b="1" baseline="-25000" dirty="0">
              <a:solidFill>
                <a:srgbClr val="000000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5649845" y="2335546"/>
            <a:ext cx="6701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2 ATP</a:t>
            </a:r>
            <a:endParaRPr lang="fr-FR" sz="1600" b="1" baseline="30000" dirty="0">
              <a:solidFill>
                <a:srgbClr val="000000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5649845" y="3308610"/>
            <a:ext cx="8533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2 NADH</a:t>
            </a:r>
          </a:p>
        </p:txBody>
      </p:sp>
      <p:sp>
        <p:nvSpPr>
          <p:cNvPr id="76" name="Rectangle 75"/>
          <p:cNvSpPr/>
          <p:nvPr/>
        </p:nvSpPr>
        <p:spPr>
          <a:xfrm>
            <a:off x="5649845" y="2674100"/>
            <a:ext cx="6701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2 ATP</a:t>
            </a:r>
            <a:endParaRPr lang="fr-FR" sz="1600" b="1" baseline="30000" dirty="0">
              <a:solidFill>
                <a:srgbClr val="000000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5649845" y="2985922"/>
            <a:ext cx="8533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2 NADH</a:t>
            </a:r>
          </a:p>
        </p:txBody>
      </p:sp>
      <p:sp>
        <p:nvSpPr>
          <p:cNvPr id="78" name="Rectangle 77"/>
          <p:cNvSpPr/>
          <p:nvPr/>
        </p:nvSpPr>
        <p:spPr>
          <a:xfrm>
            <a:off x="5649845" y="3630287"/>
            <a:ext cx="8533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2 NADH</a:t>
            </a:r>
          </a:p>
        </p:txBody>
      </p:sp>
      <p:sp>
        <p:nvSpPr>
          <p:cNvPr id="79" name="Rectangle 78"/>
          <p:cNvSpPr/>
          <p:nvPr/>
        </p:nvSpPr>
        <p:spPr>
          <a:xfrm>
            <a:off x="5649845" y="3939070"/>
            <a:ext cx="14723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2 GTP </a:t>
            </a:r>
            <a:r>
              <a:rPr lang="fr-FR" sz="1600" b="1" dirty="0">
                <a:solidFill>
                  <a:srgbClr val="000000"/>
                </a:solidFill>
                <a:sym typeface="Wingdings"/>
              </a:rPr>
              <a:t> 2 ATP</a:t>
            </a:r>
            <a:endParaRPr lang="fr-FR" sz="1600" b="1" dirty="0">
              <a:solidFill>
                <a:srgbClr val="000000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5649845" y="4251165"/>
            <a:ext cx="9163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2 FADH</a:t>
            </a:r>
            <a:r>
              <a:rPr lang="fr-FR" sz="1600" b="1" baseline="-250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649845" y="4589621"/>
            <a:ext cx="8533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2 NADH</a:t>
            </a:r>
          </a:p>
        </p:txBody>
      </p:sp>
      <p:sp>
        <p:nvSpPr>
          <p:cNvPr id="83" name="Rectangle 82"/>
          <p:cNvSpPr/>
          <p:nvPr/>
        </p:nvSpPr>
        <p:spPr>
          <a:xfrm>
            <a:off x="489620" y="1030517"/>
            <a:ext cx="11177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/>
              <a:t>Réaction </a:t>
            </a:r>
          </a:p>
        </p:txBody>
      </p:sp>
      <p:sp>
        <p:nvSpPr>
          <p:cNvPr id="84" name="Rectangle 83"/>
          <p:cNvSpPr/>
          <p:nvPr/>
        </p:nvSpPr>
        <p:spPr>
          <a:xfrm>
            <a:off x="4757565" y="1030517"/>
            <a:ext cx="2316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sym typeface="Wingdings"/>
              </a:rPr>
              <a:t>ATP ou </a:t>
            </a:r>
            <a:r>
              <a:rPr lang="fr-FR" sz="2000" b="1" dirty="0" err="1">
                <a:sym typeface="Wingdings"/>
              </a:rPr>
              <a:t>CoEz</a:t>
            </a:r>
            <a:r>
              <a:rPr lang="fr-FR" sz="2000" b="1" dirty="0">
                <a:sym typeface="Wingdings"/>
              </a:rPr>
              <a:t> réduits</a:t>
            </a:r>
            <a:endParaRPr lang="fr-FR" sz="2000" b="1" dirty="0"/>
          </a:p>
        </p:txBody>
      </p:sp>
      <p:sp>
        <p:nvSpPr>
          <p:cNvPr id="85" name="Rectangle 84"/>
          <p:cNvSpPr/>
          <p:nvPr/>
        </p:nvSpPr>
        <p:spPr>
          <a:xfrm>
            <a:off x="7592189" y="1030517"/>
            <a:ext cx="9412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sym typeface="Wingdings"/>
              </a:rPr>
              <a:t> ATP</a:t>
            </a:r>
            <a:endParaRPr lang="fr-FR" sz="2000" b="1" dirty="0"/>
          </a:p>
        </p:txBody>
      </p:sp>
      <p:sp>
        <p:nvSpPr>
          <p:cNvPr id="86" name="Rectangle 85"/>
          <p:cNvSpPr/>
          <p:nvPr/>
        </p:nvSpPr>
        <p:spPr>
          <a:xfrm>
            <a:off x="7679008" y="1454090"/>
            <a:ext cx="4372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/>
              <a:t>− 1</a:t>
            </a:r>
          </a:p>
        </p:txBody>
      </p:sp>
      <p:sp>
        <p:nvSpPr>
          <p:cNvPr id="87" name="Rectangle 86"/>
          <p:cNvSpPr/>
          <p:nvPr/>
        </p:nvSpPr>
        <p:spPr>
          <a:xfrm>
            <a:off x="7679008" y="1716654"/>
            <a:ext cx="4372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/>
              <a:t>− 1</a:t>
            </a:r>
          </a:p>
        </p:txBody>
      </p:sp>
      <p:sp>
        <p:nvSpPr>
          <p:cNvPr id="88" name="Rectangle 87"/>
          <p:cNvSpPr/>
          <p:nvPr/>
        </p:nvSpPr>
        <p:spPr>
          <a:xfrm>
            <a:off x="7679008" y="2021036"/>
            <a:ext cx="4411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+ 5</a:t>
            </a:r>
            <a:endParaRPr lang="fr-FR" sz="1600" b="1" baseline="-25000" dirty="0">
              <a:solidFill>
                <a:srgbClr val="000000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7679008" y="2332725"/>
            <a:ext cx="4411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+ 2</a:t>
            </a:r>
            <a:endParaRPr lang="fr-FR" sz="1600" b="1" baseline="30000" dirty="0">
              <a:solidFill>
                <a:srgbClr val="000000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7679008" y="3305789"/>
            <a:ext cx="4411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+ 5</a:t>
            </a:r>
          </a:p>
        </p:txBody>
      </p:sp>
      <p:sp>
        <p:nvSpPr>
          <p:cNvPr id="91" name="Rectangle 90"/>
          <p:cNvSpPr/>
          <p:nvPr/>
        </p:nvSpPr>
        <p:spPr>
          <a:xfrm>
            <a:off x="7679008" y="2671279"/>
            <a:ext cx="4411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+ 2</a:t>
            </a:r>
            <a:endParaRPr lang="fr-FR" sz="1600" b="1" baseline="30000" dirty="0">
              <a:solidFill>
                <a:srgbClr val="000000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7679008" y="2983101"/>
            <a:ext cx="4411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+ 5</a:t>
            </a:r>
          </a:p>
        </p:txBody>
      </p:sp>
      <p:sp>
        <p:nvSpPr>
          <p:cNvPr id="93" name="Rectangle 92"/>
          <p:cNvSpPr/>
          <p:nvPr/>
        </p:nvSpPr>
        <p:spPr>
          <a:xfrm>
            <a:off x="7679008" y="3627466"/>
            <a:ext cx="4411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+ 5</a:t>
            </a:r>
          </a:p>
        </p:txBody>
      </p:sp>
      <p:sp>
        <p:nvSpPr>
          <p:cNvPr id="94" name="Rectangle 93"/>
          <p:cNvSpPr/>
          <p:nvPr/>
        </p:nvSpPr>
        <p:spPr>
          <a:xfrm>
            <a:off x="7679008" y="3936249"/>
            <a:ext cx="4411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+ 2</a:t>
            </a:r>
          </a:p>
        </p:txBody>
      </p:sp>
      <p:sp>
        <p:nvSpPr>
          <p:cNvPr id="95" name="Rectangle 94"/>
          <p:cNvSpPr/>
          <p:nvPr/>
        </p:nvSpPr>
        <p:spPr>
          <a:xfrm>
            <a:off x="7679008" y="4248344"/>
            <a:ext cx="4411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+ 3</a:t>
            </a:r>
            <a:endParaRPr lang="fr-FR" sz="1600" b="1" baseline="-25000" dirty="0">
              <a:solidFill>
                <a:srgbClr val="000000"/>
              </a:solidFill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7679008" y="4586800"/>
            <a:ext cx="4411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+ 5</a:t>
            </a:r>
          </a:p>
        </p:txBody>
      </p:sp>
      <p:cxnSp>
        <p:nvCxnSpPr>
          <p:cNvPr id="98" name="Connecteur droit 97"/>
          <p:cNvCxnSpPr/>
          <p:nvPr/>
        </p:nvCxnSpPr>
        <p:spPr>
          <a:xfrm flipV="1">
            <a:off x="523833" y="1008200"/>
            <a:ext cx="8100000" cy="12827"/>
          </a:xfrm>
          <a:prstGeom prst="line">
            <a:avLst/>
          </a:prstGeom>
          <a:ln w="38100" cap="rnd" cmpd="sng">
            <a:solidFill>
              <a:schemeClr val="bg2">
                <a:lumMod val="50000"/>
              </a:schemeClr>
            </a:solidFill>
            <a:headEnd type="none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98"/>
          <p:cNvCxnSpPr/>
          <p:nvPr/>
        </p:nvCxnSpPr>
        <p:spPr>
          <a:xfrm flipV="1">
            <a:off x="523833" y="5028930"/>
            <a:ext cx="8100000" cy="12827"/>
          </a:xfrm>
          <a:prstGeom prst="line">
            <a:avLst/>
          </a:prstGeom>
          <a:ln w="38100" cap="rnd" cmpd="sng">
            <a:solidFill>
              <a:schemeClr val="bg2">
                <a:lumMod val="50000"/>
              </a:schemeClr>
            </a:solidFill>
            <a:headEnd type="none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99"/>
          <p:cNvCxnSpPr/>
          <p:nvPr/>
        </p:nvCxnSpPr>
        <p:spPr>
          <a:xfrm flipV="1">
            <a:off x="523833" y="1417800"/>
            <a:ext cx="8100000" cy="12827"/>
          </a:xfrm>
          <a:prstGeom prst="line">
            <a:avLst/>
          </a:prstGeom>
          <a:ln w="38100" cap="rnd" cmpd="sng">
            <a:solidFill>
              <a:schemeClr val="bg2">
                <a:lumMod val="50000"/>
              </a:schemeClr>
            </a:solidFill>
            <a:headEnd type="none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Rectangle 100"/>
          <p:cNvSpPr/>
          <p:nvPr/>
        </p:nvSpPr>
        <p:spPr>
          <a:xfrm>
            <a:off x="523833" y="5041757"/>
            <a:ext cx="29827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i="1" dirty="0">
                <a:solidFill>
                  <a:schemeClr val="bg2">
                    <a:lumMod val="25000"/>
                  </a:schemeClr>
                </a:solidFill>
              </a:rPr>
              <a:t>2,5 ATP/NADH &amp; 1,5 ATP/FADH</a:t>
            </a:r>
            <a:r>
              <a:rPr lang="fr-FR" sz="1600" b="1" i="1" baseline="-25000" dirty="0">
                <a:solidFill>
                  <a:schemeClr val="bg2">
                    <a:lumMod val="25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5353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6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Connecteur droit 60"/>
          <p:cNvCxnSpPr/>
          <p:nvPr/>
        </p:nvCxnSpPr>
        <p:spPr>
          <a:xfrm>
            <a:off x="5318264" y="1285114"/>
            <a:ext cx="0" cy="19830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2306248" y="771169"/>
            <a:ext cx="992813" cy="295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Acetyl-CoA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1" name="Grouper 10"/>
          <p:cNvGrpSpPr/>
          <p:nvPr/>
        </p:nvGrpSpPr>
        <p:grpSpPr>
          <a:xfrm>
            <a:off x="2201523" y="1285160"/>
            <a:ext cx="4580351" cy="4731199"/>
            <a:chOff x="2201523" y="1285160"/>
            <a:chExt cx="4580351" cy="4731199"/>
          </a:xfrm>
        </p:grpSpPr>
        <p:sp>
          <p:nvSpPr>
            <p:cNvPr id="37" name="Arc 36"/>
            <p:cNvSpPr/>
            <p:nvPr/>
          </p:nvSpPr>
          <p:spPr>
            <a:xfrm rot="18840816">
              <a:off x="2296047" y="1530531"/>
              <a:ext cx="4391304" cy="4580351"/>
            </a:xfrm>
            <a:prstGeom prst="arc">
              <a:avLst>
                <a:gd name="adj1" fmla="val 17431830"/>
                <a:gd name="adj2" fmla="val 20128117"/>
              </a:avLst>
            </a:prstGeom>
            <a:ln w="38100" cap="rnd" cmpd="sng">
              <a:solidFill>
                <a:schemeClr val="accent1">
                  <a:lumMod val="75000"/>
                </a:schemeClr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1" name="Arc 290"/>
            <p:cNvSpPr/>
            <p:nvPr/>
          </p:nvSpPr>
          <p:spPr>
            <a:xfrm rot="10800000">
              <a:off x="3769592" y="1285160"/>
              <a:ext cx="777676" cy="303001"/>
            </a:xfrm>
            <a:prstGeom prst="arc">
              <a:avLst/>
            </a:prstGeom>
            <a:ln w="38100" cap="rnd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2" name="ZoneTexte 351"/>
          <p:cNvSpPr txBox="1"/>
          <p:nvPr/>
        </p:nvSpPr>
        <p:spPr>
          <a:xfrm>
            <a:off x="5815243" y="969820"/>
            <a:ext cx="671391" cy="295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Citrate</a:t>
            </a:r>
            <a:endParaRPr lang="fr-FR" sz="2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1" name="ZoneTexte 360"/>
          <p:cNvSpPr txBox="1"/>
          <p:nvPr/>
        </p:nvSpPr>
        <p:spPr>
          <a:xfrm>
            <a:off x="1455006" y="1788363"/>
            <a:ext cx="1167584" cy="295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Oxaloacetate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3" name="Grouper 12"/>
          <p:cNvGrpSpPr/>
          <p:nvPr/>
        </p:nvGrpSpPr>
        <p:grpSpPr>
          <a:xfrm>
            <a:off x="2262701" y="1652530"/>
            <a:ext cx="5095235" cy="4580350"/>
            <a:chOff x="2262701" y="1652530"/>
            <a:chExt cx="5095235" cy="4580350"/>
          </a:xfrm>
        </p:grpSpPr>
        <p:sp>
          <p:nvSpPr>
            <p:cNvPr id="294" name="Arc 293"/>
            <p:cNvSpPr/>
            <p:nvPr/>
          </p:nvSpPr>
          <p:spPr>
            <a:xfrm rot="1566501">
              <a:off x="2262701" y="1652530"/>
              <a:ext cx="4391304" cy="4580350"/>
            </a:xfrm>
            <a:prstGeom prst="arc">
              <a:avLst>
                <a:gd name="adj1" fmla="val 20033009"/>
                <a:gd name="adj2" fmla="val 21543595"/>
              </a:avLst>
            </a:prstGeom>
            <a:ln w="38100" cap="rnd" cmpd="sng">
              <a:solidFill>
                <a:srgbClr val="376092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5" name="Arc 344"/>
            <p:cNvSpPr/>
            <p:nvPr/>
          </p:nvSpPr>
          <p:spPr>
            <a:xfrm rot="10800000">
              <a:off x="6607032" y="4040300"/>
              <a:ext cx="750904" cy="657066"/>
            </a:xfrm>
            <a:prstGeom prst="arc">
              <a:avLst/>
            </a:prstGeom>
            <a:ln w="38100" cmpd="sng">
              <a:solidFill>
                <a:srgbClr val="376092"/>
              </a:solidFill>
              <a:head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3" name="ZoneTexte 352"/>
          <p:cNvSpPr txBox="1"/>
          <p:nvPr/>
        </p:nvSpPr>
        <p:spPr>
          <a:xfrm>
            <a:off x="6871608" y="5266729"/>
            <a:ext cx="1369474" cy="2237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320"/>
              </a:lnSpc>
            </a:pPr>
            <a:r>
              <a:rPr lang="fr-FR" b="1" dirty="0">
                <a:solidFill>
                  <a:srgbClr val="FF26C8"/>
                </a:solidFill>
                <a:latin typeface="Symbol" charset="2"/>
                <a:cs typeface="Symbol" charset="2"/>
              </a:rPr>
              <a:t>a</a:t>
            </a:r>
            <a:r>
              <a:rPr lang="fr-FR" b="1" dirty="0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fr-FR" b="1" dirty="0" err="1">
                <a:solidFill>
                  <a:srgbClr val="FF26C8"/>
                </a:solidFill>
                <a:latin typeface="Calibri" pitchFamily="34" charset="0"/>
                <a:cs typeface="Calibri" pitchFamily="34" charset="0"/>
              </a:rPr>
              <a:t>cetoglutarate</a:t>
            </a:r>
            <a:endParaRPr lang="fr-FR" b="1" dirty="0">
              <a:solidFill>
                <a:srgbClr val="FF26C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5" name="Arc 394"/>
          <p:cNvSpPr/>
          <p:nvPr/>
        </p:nvSpPr>
        <p:spPr>
          <a:xfrm rot="3073185">
            <a:off x="1994507" y="1997316"/>
            <a:ext cx="4256135" cy="3881889"/>
          </a:xfrm>
          <a:prstGeom prst="arc">
            <a:avLst>
              <a:gd name="adj1" fmla="val 8069827"/>
              <a:gd name="adj2" fmla="val 10808347"/>
            </a:avLst>
          </a:prstGeom>
          <a:ln w="3810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4" name="Rectangle 403"/>
          <p:cNvSpPr/>
          <p:nvPr/>
        </p:nvSpPr>
        <p:spPr>
          <a:xfrm>
            <a:off x="7235071" y="4525743"/>
            <a:ext cx="435275" cy="2956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CO</a:t>
            </a:r>
            <a:r>
              <a:rPr lang="fr-FR" b="1" baseline="-25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42" name="Text Box 5"/>
          <p:cNvSpPr txBox="1">
            <a:spLocks noChangeArrowheads="1"/>
          </p:cNvSpPr>
          <p:nvPr/>
        </p:nvSpPr>
        <p:spPr bwMode="auto">
          <a:xfrm>
            <a:off x="408456" y="-10360"/>
            <a:ext cx="44932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VI. Le devenir des Carbones</a:t>
            </a:r>
          </a:p>
        </p:txBody>
      </p:sp>
      <p:cxnSp>
        <p:nvCxnSpPr>
          <p:cNvPr id="7" name="Connecteur droit 6"/>
          <p:cNvCxnSpPr>
            <a:stCxn id="45" idx="4"/>
            <a:endCxn id="46" idx="0"/>
          </p:cNvCxnSpPr>
          <p:nvPr/>
        </p:nvCxnSpPr>
        <p:spPr>
          <a:xfrm>
            <a:off x="2954157" y="1911647"/>
            <a:ext cx="0" cy="1983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/>
        </p:nvCxnSpPr>
        <p:spPr>
          <a:xfrm rot="16200000">
            <a:off x="3155331" y="2130888"/>
            <a:ext cx="0" cy="1983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/>
          <p:cNvCxnSpPr/>
          <p:nvPr/>
        </p:nvCxnSpPr>
        <p:spPr>
          <a:xfrm rot="16200000">
            <a:off x="3172327" y="1693875"/>
            <a:ext cx="0" cy="1983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Ellipse 2"/>
          <p:cNvSpPr/>
          <p:nvPr/>
        </p:nvSpPr>
        <p:spPr>
          <a:xfrm>
            <a:off x="3254481" y="1681567"/>
            <a:ext cx="230080" cy="23008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/>
          <p:cNvSpPr/>
          <p:nvPr/>
        </p:nvSpPr>
        <p:spPr>
          <a:xfrm>
            <a:off x="2839117" y="1681567"/>
            <a:ext cx="230080" cy="23008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/>
          <p:cNvSpPr/>
          <p:nvPr/>
        </p:nvSpPr>
        <p:spPr>
          <a:xfrm>
            <a:off x="2839117" y="2109948"/>
            <a:ext cx="230080" cy="23008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/>
          <p:cNvSpPr/>
          <p:nvPr/>
        </p:nvSpPr>
        <p:spPr>
          <a:xfrm>
            <a:off x="3254481" y="2109948"/>
            <a:ext cx="230080" cy="23008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4" name="Connecteur droit 53"/>
          <p:cNvCxnSpPr>
            <a:stCxn id="58" idx="4"/>
            <a:endCxn id="59" idx="0"/>
          </p:cNvCxnSpPr>
          <p:nvPr/>
        </p:nvCxnSpPr>
        <p:spPr>
          <a:xfrm>
            <a:off x="5318264" y="844627"/>
            <a:ext cx="0" cy="19830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8" name="Ellipse 57"/>
          <p:cNvSpPr/>
          <p:nvPr/>
        </p:nvSpPr>
        <p:spPr>
          <a:xfrm>
            <a:off x="5203224" y="614547"/>
            <a:ext cx="230080" cy="23008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/>
          <p:cNvSpPr/>
          <p:nvPr/>
        </p:nvSpPr>
        <p:spPr>
          <a:xfrm>
            <a:off x="5203224" y="1042928"/>
            <a:ext cx="230080" cy="23008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ZoneTexte 61"/>
          <p:cNvSpPr txBox="1"/>
          <p:nvPr/>
        </p:nvSpPr>
        <p:spPr>
          <a:xfrm>
            <a:off x="3576349" y="206872"/>
            <a:ext cx="750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S-</a:t>
            </a:r>
            <a:r>
              <a:rPr lang="fr-FR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CoA</a:t>
            </a:r>
            <a:endParaRPr lang="fr-FR" b="1" dirty="0">
              <a:solidFill>
                <a:schemeClr val="accent2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63" name="Connecteur droit 62"/>
          <p:cNvCxnSpPr>
            <a:stCxn id="67" idx="4"/>
            <a:endCxn id="68" idx="0"/>
          </p:cNvCxnSpPr>
          <p:nvPr/>
        </p:nvCxnSpPr>
        <p:spPr>
          <a:xfrm>
            <a:off x="5325204" y="1713346"/>
            <a:ext cx="0" cy="1983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/>
          <p:cNvCxnSpPr/>
          <p:nvPr/>
        </p:nvCxnSpPr>
        <p:spPr>
          <a:xfrm rot="16200000">
            <a:off x="5526378" y="1932587"/>
            <a:ext cx="0" cy="1983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64"/>
          <p:cNvCxnSpPr/>
          <p:nvPr/>
        </p:nvCxnSpPr>
        <p:spPr>
          <a:xfrm rot="16200000">
            <a:off x="5543374" y="1495574"/>
            <a:ext cx="0" cy="1983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Ellipse 65"/>
          <p:cNvSpPr/>
          <p:nvPr/>
        </p:nvSpPr>
        <p:spPr>
          <a:xfrm>
            <a:off x="5625528" y="1483266"/>
            <a:ext cx="230080" cy="23008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/>
          <p:cNvSpPr/>
          <p:nvPr/>
        </p:nvSpPr>
        <p:spPr>
          <a:xfrm>
            <a:off x="5210164" y="1483266"/>
            <a:ext cx="230080" cy="23008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/>
          <p:cNvSpPr/>
          <p:nvPr/>
        </p:nvSpPr>
        <p:spPr>
          <a:xfrm>
            <a:off x="5210164" y="1911647"/>
            <a:ext cx="230080" cy="23008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/>
          <p:cNvSpPr/>
          <p:nvPr/>
        </p:nvSpPr>
        <p:spPr>
          <a:xfrm>
            <a:off x="5625528" y="1911647"/>
            <a:ext cx="230080" cy="23008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0" name="Connecteur droit 69"/>
          <p:cNvCxnSpPr/>
          <p:nvPr/>
        </p:nvCxnSpPr>
        <p:spPr>
          <a:xfrm>
            <a:off x="3733295" y="505529"/>
            <a:ext cx="0" cy="19830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1" name="Connecteur droit 70"/>
          <p:cNvCxnSpPr>
            <a:stCxn id="72" idx="4"/>
            <a:endCxn id="73" idx="0"/>
          </p:cNvCxnSpPr>
          <p:nvPr/>
        </p:nvCxnSpPr>
        <p:spPr>
          <a:xfrm>
            <a:off x="3733295" y="939986"/>
            <a:ext cx="0" cy="19830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2" name="Ellipse 71"/>
          <p:cNvSpPr/>
          <p:nvPr/>
        </p:nvSpPr>
        <p:spPr>
          <a:xfrm>
            <a:off x="3618255" y="709906"/>
            <a:ext cx="230080" cy="23008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/>
          <p:cNvSpPr/>
          <p:nvPr/>
        </p:nvSpPr>
        <p:spPr>
          <a:xfrm>
            <a:off x="3618255" y="1138287"/>
            <a:ext cx="230080" cy="23008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" name="Grouper 11"/>
          <p:cNvGrpSpPr/>
          <p:nvPr/>
        </p:nvGrpSpPr>
        <p:grpSpPr>
          <a:xfrm>
            <a:off x="2296659" y="1652530"/>
            <a:ext cx="5283809" cy="4580350"/>
            <a:chOff x="2296659" y="1652530"/>
            <a:chExt cx="5283809" cy="4580350"/>
          </a:xfrm>
        </p:grpSpPr>
        <p:sp>
          <p:nvSpPr>
            <p:cNvPr id="51" name="Arc 50"/>
            <p:cNvSpPr/>
            <p:nvPr/>
          </p:nvSpPr>
          <p:spPr>
            <a:xfrm rot="1566501">
              <a:off x="2296659" y="1652530"/>
              <a:ext cx="4391304" cy="4580350"/>
            </a:xfrm>
            <a:prstGeom prst="arc">
              <a:avLst>
                <a:gd name="adj1" fmla="val 16871750"/>
                <a:gd name="adj2" fmla="val 18117253"/>
              </a:avLst>
            </a:prstGeom>
            <a:ln w="38100" cap="rnd" cmpd="sng">
              <a:solidFill>
                <a:srgbClr val="376092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5" name="ZoneTexte 294"/>
            <p:cNvSpPr txBox="1"/>
            <p:nvPr/>
          </p:nvSpPr>
          <p:spPr>
            <a:xfrm>
              <a:off x="6709553" y="2776567"/>
              <a:ext cx="870915" cy="2956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>
                  <a:solidFill>
                    <a:srgbClr val="FF26C8"/>
                  </a:solidFill>
                  <a:latin typeface="Calibri" pitchFamily="34" charset="0"/>
                  <a:cs typeface="Calibri" pitchFamily="34" charset="0"/>
                </a:rPr>
                <a:t>Isocitrate</a:t>
              </a:r>
              <a:endParaRPr lang="fr-FR" sz="2800" b="1" dirty="0"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74" name="Connecteur droit 73"/>
            <p:cNvCxnSpPr/>
            <p:nvPr/>
          </p:nvCxnSpPr>
          <p:spPr>
            <a:xfrm>
              <a:off x="6547347" y="3018753"/>
              <a:ext cx="0" cy="198301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5" name="Connecteur droit 74"/>
            <p:cNvCxnSpPr>
              <a:stCxn id="76" idx="4"/>
              <a:endCxn id="77" idx="0"/>
            </p:cNvCxnSpPr>
            <p:nvPr/>
          </p:nvCxnSpPr>
          <p:spPr>
            <a:xfrm>
              <a:off x="6547347" y="2578266"/>
              <a:ext cx="0" cy="198301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76" name="Ellipse 75"/>
            <p:cNvSpPr/>
            <p:nvPr/>
          </p:nvSpPr>
          <p:spPr>
            <a:xfrm>
              <a:off x="6432307" y="2348186"/>
              <a:ext cx="230080" cy="2300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Ellipse 76"/>
            <p:cNvSpPr/>
            <p:nvPr/>
          </p:nvSpPr>
          <p:spPr>
            <a:xfrm>
              <a:off x="6432307" y="2776567"/>
              <a:ext cx="230080" cy="2300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8" name="Connecteur droit 77"/>
            <p:cNvCxnSpPr>
              <a:stCxn id="82" idx="4"/>
              <a:endCxn id="83" idx="0"/>
            </p:cNvCxnSpPr>
            <p:nvPr/>
          </p:nvCxnSpPr>
          <p:spPr>
            <a:xfrm>
              <a:off x="6554287" y="3446985"/>
              <a:ext cx="0" cy="19830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/>
            <p:cNvCxnSpPr/>
            <p:nvPr/>
          </p:nvCxnSpPr>
          <p:spPr>
            <a:xfrm rot="16200000">
              <a:off x="6755461" y="3666226"/>
              <a:ext cx="0" cy="19830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eur droit 79"/>
            <p:cNvCxnSpPr/>
            <p:nvPr/>
          </p:nvCxnSpPr>
          <p:spPr>
            <a:xfrm rot="16200000">
              <a:off x="6772457" y="3229213"/>
              <a:ext cx="0" cy="19830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Ellipse 80"/>
            <p:cNvSpPr/>
            <p:nvPr/>
          </p:nvSpPr>
          <p:spPr>
            <a:xfrm>
              <a:off x="6854611" y="3216905"/>
              <a:ext cx="230080" cy="23008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2" name="Ellipse 81"/>
            <p:cNvSpPr/>
            <p:nvPr/>
          </p:nvSpPr>
          <p:spPr>
            <a:xfrm>
              <a:off x="6439247" y="3216905"/>
              <a:ext cx="230080" cy="23008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3" name="Ellipse 82"/>
            <p:cNvSpPr/>
            <p:nvPr/>
          </p:nvSpPr>
          <p:spPr>
            <a:xfrm>
              <a:off x="6439247" y="3645286"/>
              <a:ext cx="230080" cy="23008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4" name="Ellipse 83"/>
            <p:cNvSpPr/>
            <p:nvPr/>
          </p:nvSpPr>
          <p:spPr>
            <a:xfrm>
              <a:off x="6854611" y="3645286"/>
              <a:ext cx="230080" cy="23008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85" name="Connecteur droit 84"/>
          <p:cNvCxnSpPr/>
          <p:nvPr/>
        </p:nvCxnSpPr>
        <p:spPr>
          <a:xfrm>
            <a:off x="6120983" y="4718701"/>
            <a:ext cx="0" cy="19830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6" name="Connecteur droit 85"/>
          <p:cNvCxnSpPr>
            <a:stCxn id="87" idx="4"/>
            <a:endCxn id="88" idx="0"/>
          </p:cNvCxnSpPr>
          <p:nvPr/>
        </p:nvCxnSpPr>
        <p:spPr>
          <a:xfrm>
            <a:off x="6120983" y="4278214"/>
            <a:ext cx="0" cy="19830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7" name="Ellipse 86"/>
          <p:cNvSpPr/>
          <p:nvPr/>
        </p:nvSpPr>
        <p:spPr>
          <a:xfrm>
            <a:off x="6005943" y="4048134"/>
            <a:ext cx="230080" cy="23008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Ellipse 87"/>
          <p:cNvSpPr/>
          <p:nvPr/>
        </p:nvSpPr>
        <p:spPr>
          <a:xfrm>
            <a:off x="6005943" y="4476515"/>
            <a:ext cx="230080" cy="23008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9" name="Connecteur droit 88"/>
          <p:cNvCxnSpPr>
            <a:stCxn id="93" idx="4"/>
            <a:endCxn id="94" idx="0"/>
          </p:cNvCxnSpPr>
          <p:nvPr/>
        </p:nvCxnSpPr>
        <p:spPr>
          <a:xfrm>
            <a:off x="6127923" y="5146933"/>
            <a:ext cx="0" cy="1983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89"/>
          <p:cNvCxnSpPr/>
          <p:nvPr/>
        </p:nvCxnSpPr>
        <p:spPr>
          <a:xfrm rot="16200000">
            <a:off x="6329097" y="5366174"/>
            <a:ext cx="0" cy="1983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Ellipse 91"/>
          <p:cNvSpPr/>
          <p:nvPr/>
        </p:nvSpPr>
        <p:spPr>
          <a:xfrm>
            <a:off x="7046380" y="4591555"/>
            <a:ext cx="230080" cy="23008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Ellipse 92"/>
          <p:cNvSpPr/>
          <p:nvPr/>
        </p:nvSpPr>
        <p:spPr>
          <a:xfrm>
            <a:off x="6012883" y="4916853"/>
            <a:ext cx="230080" cy="23008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Ellipse 93"/>
          <p:cNvSpPr/>
          <p:nvPr/>
        </p:nvSpPr>
        <p:spPr>
          <a:xfrm>
            <a:off x="6012883" y="5345234"/>
            <a:ext cx="230080" cy="23008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/>
          <p:cNvSpPr/>
          <p:nvPr/>
        </p:nvSpPr>
        <p:spPr>
          <a:xfrm>
            <a:off x="6428247" y="5345234"/>
            <a:ext cx="230080" cy="23008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5" name="Grouper 14"/>
          <p:cNvGrpSpPr/>
          <p:nvPr/>
        </p:nvGrpSpPr>
        <p:grpSpPr>
          <a:xfrm>
            <a:off x="2686983" y="1740818"/>
            <a:ext cx="4069277" cy="4987402"/>
            <a:chOff x="2686983" y="1740818"/>
            <a:chExt cx="4069277" cy="4987402"/>
          </a:xfrm>
        </p:grpSpPr>
        <p:sp>
          <p:nvSpPr>
            <p:cNvPr id="357" name="ZoneTexte 356"/>
            <p:cNvSpPr txBox="1"/>
            <p:nvPr/>
          </p:nvSpPr>
          <p:spPr>
            <a:xfrm>
              <a:off x="4509167" y="6432561"/>
              <a:ext cx="1133358" cy="2956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>
                  <a:solidFill>
                    <a:srgbClr val="FF26C8"/>
                  </a:solidFill>
                  <a:latin typeface="Calibri" pitchFamily="34" charset="0"/>
                  <a:cs typeface="Calibri" pitchFamily="34" charset="0"/>
                </a:rPr>
                <a:t>Succinyl-CoA</a:t>
              </a:r>
              <a:endParaRPr lang="fr-FR" b="1" dirty="0">
                <a:solidFill>
                  <a:srgbClr val="FF26C8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14" name="Grouper 13"/>
            <p:cNvGrpSpPr/>
            <p:nvPr/>
          </p:nvGrpSpPr>
          <p:grpSpPr>
            <a:xfrm>
              <a:off x="2686983" y="1740818"/>
              <a:ext cx="4041545" cy="4445401"/>
              <a:chOff x="2686983" y="1740818"/>
              <a:chExt cx="4041545" cy="4445401"/>
            </a:xfrm>
          </p:grpSpPr>
          <p:sp>
            <p:nvSpPr>
              <p:cNvPr id="132" name="Arc 131"/>
              <p:cNvSpPr/>
              <p:nvPr/>
            </p:nvSpPr>
            <p:spPr>
              <a:xfrm rot="2251964">
                <a:off x="2686983" y="1740818"/>
                <a:ext cx="4041545" cy="4445401"/>
              </a:xfrm>
              <a:prstGeom prst="arc">
                <a:avLst>
                  <a:gd name="adj1" fmla="val 844504"/>
                  <a:gd name="adj2" fmla="val 1923177"/>
                </a:avLst>
              </a:prstGeom>
              <a:ln w="38100" cap="rnd" cmpd="sng">
                <a:solidFill>
                  <a:srgbClr val="376092"/>
                </a:solidFill>
                <a:tailEnd type="stealt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0" name="Arc 379"/>
              <p:cNvSpPr/>
              <p:nvPr/>
            </p:nvSpPr>
            <p:spPr>
              <a:xfrm rot="12277271">
                <a:off x="5819637" y="5471785"/>
                <a:ext cx="750904" cy="657066"/>
              </a:xfrm>
              <a:prstGeom prst="arc">
                <a:avLst/>
              </a:prstGeom>
              <a:ln w="38100" cmpd="sng">
                <a:solidFill>
                  <a:srgbClr val="376092"/>
                </a:solidFill>
                <a:headEnd type="stealt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408" name="Rectangle 407"/>
            <p:cNvSpPr/>
            <p:nvPr/>
          </p:nvSpPr>
          <p:spPr>
            <a:xfrm>
              <a:off x="6320985" y="5966369"/>
              <a:ext cx="435275" cy="2956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CO</a:t>
              </a:r>
              <a:r>
                <a:rPr lang="fr-FR" b="1" baseline="-25000" dirty="0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2</a:t>
              </a:r>
            </a:p>
          </p:txBody>
        </p:sp>
        <p:sp>
          <p:nvSpPr>
            <p:cNvPr id="97" name="Ellipse 96"/>
            <p:cNvSpPr/>
            <p:nvPr/>
          </p:nvSpPr>
          <p:spPr>
            <a:xfrm>
              <a:off x="6090905" y="6037656"/>
              <a:ext cx="230080" cy="23008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98" name="Connecteur droit 97"/>
            <p:cNvCxnSpPr/>
            <p:nvPr/>
          </p:nvCxnSpPr>
          <p:spPr>
            <a:xfrm>
              <a:off x="5174988" y="5602969"/>
              <a:ext cx="0" cy="198301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9" name="Connecteur droit 98"/>
            <p:cNvCxnSpPr>
              <a:stCxn id="100" idx="4"/>
              <a:endCxn id="101" idx="0"/>
            </p:cNvCxnSpPr>
            <p:nvPr/>
          </p:nvCxnSpPr>
          <p:spPr>
            <a:xfrm>
              <a:off x="5174988" y="5162482"/>
              <a:ext cx="0" cy="198301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00" name="Ellipse 99"/>
            <p:cNvSpPr/>
            <p:nvPr/>
          </p:nvSpPr>
          <p:spPr>
            <a:xfrm>
              <a:off x="5059948" y="4932402"/>
              <a:ext cx="230080" cy="2300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Ellipse 100"/>
            <p:cNvSpPr/>
            <p:nvPr/>
          </p:nvSpPr>
          <p:spPr>
            <a:xfrm>
              <a:off x="5059948" y="5360783"/>
              <a:ext cx="230080" cy="2300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02" name="Connecteur droit 101"/>
            <p:cNvCxnSpPr>
              <a:stCxn id="104" idx="4"/>
              <a:endCxn id="105" idx="0"/>
            </p:cNvCxnSpPr>
            <p:nvPr/>
          </p:nvCxnSpPr>
          <p:spPr>
            <a:xfrm>
              <a:off x="5181928" y="6031201"/>
              <a:ext cx="0" cy="19830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Ellipse 103"/>
            <p:cNvSpPr/>
            <p:nvPr/>
          </p:nvSpPr>
          <p:spPr>
            <a:xfrm>
              <a:off x="5066888" y="5801121"/>
              <a:ext cx="230080" cy="23008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5" name="Ellipse 104"/>
            <p:cNvSpPr/>
            <p:nvPr/>
          </p:nvSpPr>
          <p:spPr>
            <a:xfrm>
              <a:off x="5066888" y="6229502"/>
              <a:ext cx="230080" cy="23008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6" name="Grouper 15"/>
          <p:cNvGrpSpPr/>
          <p:nvPr/>
        </p:nvGrpSpPr>
        <p:grpSpPr>
          <a:xfrm>
            <a:off x="2384606" y="1906197"/>
            <a:ext cx="4069620" cy="4668425"/>
            <a:chOff x="2384606" y="1906197"/>
            <a:chExt cx="4069620" cy="4668425"/>
          </a:xfrm>
        </p:grpSpPr>
        <p:sp>
          <p:nvSpPr>
            <p:cNvPr id="159" name="Arc 158"/>
            <p:cNvSpPr/>
            <p:nvPr/>
          </p:nvSpPr>
          <p:spPr>
            <a:xfrm rot="2251964">
              <a:off x="2384606" y="1906197"/>
              <a:ext cx="4069620" cy="4270469"/>
            </a:xfrm>
            <a:prstGeom prst="arc">
              <a:avLst>
                <a:gd name="adj1" fmla="val 2373493"/>
                <a:gd name="adj2" fmla="val 4000068"/>
              </a:avLst>
            </a:prstGeom>
            <a:ln w="38100" cmpd="sng">
              <a:solidFill>
                <a:srgbClr val="376092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8" name="ZoneTexte 357"/>
            <p:cNvSpPr txBox="1"/>
            <p:nvPr/>
          </p:nvSpPr>
          <p:spPr>
            <a:xfrm>
              <a:off x="2461632" y="5989794"/>
              <a:ext cx="881833" cy="2956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>
                  <a:solidFill>
                    <a:srgbClr val="FF26C8"/>
                  </a:solidFill>
                  <a:latin typeface="Calibri" pitchFamily="34" charset="0"/>
                  <a:cs typeface="Calibri" pitchFamily="34" charset="0"/>
                </a:rPr>
                <a:t>Succinate</a:t>
              </a:r>
              <a:endParaRPr lang="fr-FR" b="1" dirty="0">
                <a:solidFill>
                  <a:srgbClr val="FF26C8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07" name="Connecteur droit 106"/>
            <p:cNvCxnSpPr/>
            <p:nvPr/>
          </p:nvCxnSpPr>
          <p:spPr>
            <a:xfrm>
              <a:off x="3569409" y="5718009"/>
              <a:ext cx="0" cy="198301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8" name="Connecteur droit 107"/>
            <p:cNvCxnSpPr>
              <a:stCxn id="109" idx="4"/>
              <a:endCxn id="110" idx="0"/>
            </p:cNvCxnSpPr>
            <p:nvPr/>
          </p:nvCxnSpPr>
          <p:spPr>
            <a:xfrm>
              <a:off x="3569409" y="5277522"/>
              <a:ext cx="0" cy="198301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09" name="Ellipse 108"/>
            <p:cNvSpPr/>
            <p:nvPr/>
          </p:nvSpPr>
          <p:spPr>
            <a:xfrm>
              <a:off x="3454369" y="5047442"/>
              <a:ext cx="230080" cy="2300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0" name="Ellipse 109"/>
            <p:cNvSpPr/>
            <p:nvPr/>
          </p:nvSpPr>
          <p:spPr>
            <a:xfrm>
              <a:off x="3454369" y="5475823"/>
              <a:ext cx="230080" cy="2300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11" name="Connecteur droit 110"/>
            <p:cNvCxnSpPr>
              <a:stCxn id="112" idx="4"/>
              <a:endCxn id="113" idx="0"/>
            </p:cNvCxnSpPr>
            <p:nvPr/>
          </p:nvCxnSpPr>
          <p:spPr>
            <a:xfrm>
              <a:off x="3576349" y="6146241"/>
              <a:ext cx="0" cy="19830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Ellipse 111"/>
            <p:cNvSpPr/>
            <p:nvPr/>
          </p:nvSpPr>
          <p:spPr>
            <a:xfrm>
              <a:off x="3461309" y="5916161"/>
              <a:ext cx="230080" cy="23008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" name="Ellipse 112"/>
            <p:cNvSpPr/>
            <p:nvPr/>
          </p:nvSpPr>
          <p:spPr>
            <a:xfrm>
              <a:off x="3461309" y="6344542"/>
              <a:ext cx="230080" cy="23008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7" name="Grouper 16"/>
          <p:cNvGrpSpPr/>
          <p:nvPr/>
        </p:nvGrpSpPr>
        <p:grpSpPr>
          <a:xfrm>
            <a:off x="236277" y="2113702"/>
            <a:ext cx="5948566" cy="3958765"/>
            <a:chOff x="236277" y="2113702"/>
            <a:chExt cx="5948566" cy="3958765"/>
          </a:xfrm>
        </p:grpSpPr>
        <p:sp>
          <p:nvSpPr>
            <p:cNvPr id="185" name="Arc 184"/>
            <p:cNvSpPr/>
            <p:nvPr/>
          </p:nvSpPr>
          <p:spPr>
            <a:xfrm rot="2251964">
              <a:off x="2207014" y="2113702"/>
              <a:ext cx="3977829" cy="3958765"/>
            </a:xfrm>
            <a:prstGeom prst="arc">
              <a:avLst>
                <a:gd name="adj1" fmla="val 4686358"/>
                <a:gd name="adj2" fmla="val 7547763"/>
              </a:avLst>
            </a:prstGeom>
            <a:ln w="38100" cap="rnd" cmpd="sng">
              <a:solidFill>
                <a:srgbClr val="376092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9" name="ZoneTexte 358"/>
            <p:cNvSpPr txBox="1"/>
            <p:nvPr/>
          </p:nvSpPr>
          <p:spPr>
            <a:xfrm>
              <a:off x="236277" y="4031269"/>
              <a:ext cx="887336" cy="2956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FF26C8"/>
                  </a:solidFill>
                  <a:latin typeface="Calibri" pitchFamily="34" charset="0"/>
                  <a:cs typeface="Calibri" pitchFamily="34" charset="0"/>
                </a:rPr>
                <a:t>Fumarate</a:t>
              </a:r>
            </a:p>
          </p:txBody>
        </p:sp>
        <p:cxnSp>
          <p:nvCxnSpPr>
            <p:cNvPr id="114" name="Connecteur droit 113"/>
            <p:cNvCxnSpPr>
              <a:stCxn id="118" idx="4"/>
              <a:endCxn id="119" idx="0"/>
            </p:cNvCxnSpPr>
            <p:nvPr/>
          </p:nvCxnSpPr>
          <p:spPr>
            <a:xfrm>
              <a:off x="1431512" y="4156334"/>
              <a:ext cx="0" cy="19830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cteur droit 114"/>
            <p:cNvCxnSpPr/>
            <p:nvPr/>
          </p:nvCxnSpPr>
          <p:spPr>
            <a:xfrm rot="16200000">
              <a:off x="1632686" y="4375575"/>
              <a:ext cx="0" cy="19830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cteur droit 115"/>
            <p:cNvCxnSpPr/>
            <p:nvPr/>
          </p:nvCxnSpPr>
          <p:spPr>
            <a:xfrm rot="16200000">
              <a:off x="1649682" y="3938562"/>
              <a:ext cx="0" cy="198301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17" name="Ellipse 116"/>
            <p:cNvSpPr/>
            <p:nvPr/>
          </p:nvSpPr>
          <p:spPr>
            <a:xfrm>
              <a:off x="1731836" y="3926254"/>
              <a:ext cx="230080" cy="2300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8" name="Ellipse 117"/>
            <p:cNvSpPr/>
            <p:nvPr/>
          </p:nvSpPr>
          <p:spPr>
            <a:xfrm>
              <a:off x="1316472" y="3926254"/>
              <a:ext cx="230080" cy="2300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9" name="Ellipse 118"/>
            <p:cNvSpPr/>
            <p:nvPr/>
          </p:nvSpPr>
          <p:spPr>
            <a:xfrm>
              <a:off x="1316472" y="4354635"/>
              <a:ext cx="230080" cy="23008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0" name="Ellipse 119"/>
            <p:cNvSpPr/>
            <p:nvPr/>
          </p:nvSpPr>
          <p:spPr>
            <a:xfrm>
              <a:off x="1731836" y="4354635"/>
              <a:ext cx="230080" cy="23008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21" name="Connecteur droit 120"/>
            <p:cNvCxnSpPr>
              <a:stCxn id="125" idx="4"/>
              <a:endCxn id="126" idx="0"/>
            </p:cNvCxnSpPr>
            <p:nvPr/>
          </p:nvCxnSpPr>
          <p:spPr>
            <a:xfrm>
              <a:off x="2611189" y="4154701"/>
              <a:ext cx="0" cy="19830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cteur droit 121"/>
            <p:cNvCxnSpPr/>
            <p:nvPr/>
          </p:nvCxnSpPr>
          <p:spPr>
            <a:xfrm rot="16200000">
              <a:off x="2812363" y="4373942"/>
              <a:ext cx="0" cy="198301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3" name="Connecteur droit 122"/>
            <p:cNvCxnSpPr/>
            <p:nvPr/>
          </p:nvCxnSpPr>
          <p:spPr>
            <a:xfrm rot="16200000">
              <a:off x="2829359" y="3936929"/>
              <a:ext cx="0" cy="19830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Ellipse 123"/>
            <p:cNvSpPr/>
            <p:nvPr/>
          </p:nvSpPr>
          <p:spPr>
            <a:xfrm>
              <a:off x="2911513" y="3924621"/>
              <a:ext cx="230080" cy="23008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5" name="Ellipse 124"/>
            <p:cNvSpPr/>
            <p:nvPr/>
          </p:nvSpPr>
          <p:spPr>
            <a:xfrm>
              <a:off x="2496149" y="3924621"/>
              <a:ext cx="230080" cy="23008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6" name="Ellipse 125"/>
            <p:cNvSpPr/>
            <p:nvPr/>
          </p:nvSpPr>
          <p:spPr>
            <a:xfrm>
              <a:off x="2496149" y="4353002"/>
              <a:ext cx="230080" cy="2300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7" name="Ellipse 126"/>
            <p:cNvSpPr/>
            <p:nvPr/>
          </p:nvSpPr>
          <p:spPr>
            <a:xfrm>
              <a:off x="2911513" y="4353002"/>
              <a:ext cx="230080" cy="2300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930845" y="4002523"/>
              <a:ext cx="56530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800" b="1" dirty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  <a:sym typeface="Wingdings"/>
                </a:rPr>
                <a:t></a:t>
              </a:r>
              <a:endParaRPr lang="fr-FR" sz="28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208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2" grpId="0"/>
      <p:bldP spid="353" grpId="0"/>
      <p:bldP spid="395" grpId="0" animBg="1"/>
      <p:bldP spid="404" grpId="0"/>
      <p:bldP spid="58" grpId="0" animBg="1"/>
      <p:bldP spid="59" grpId="0" animBg="1"/>
      <p:bldP spid="66" grpId="0" animBg="1"/>
      <p:bldP spid="67" grpId="0" animBg="1"/>
      <p:bldP spid="68" grpId="0" animBg="1"/>
      <p:bldP spid="69" grpId="0" animBg="1"/>
      <p:bldP spid="87" grpId="0" animBg="1"/>
      <p:bldP spid="88" grpId="0" animBg="1"/>
      <p:bldP spid="92" grpId="0" animBg="1"/>
      <p:bldP spid="93" grpId="0" animBg="1"/>
      <p:bldP spid="94" grpId="0" animBg="1"/>
      <p:bldP spid="95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ZoneTexte 55"/>
          <p:cNvSpPr txBox="1"/>
          <p:nvPr/>
        </p:nvSpPr>
        <p:spPr>
          <a:xfrm>
            <a:off x="5334940" y="4352272"/>
            <a:ext cx="1697901" cy="400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b="1" spc="-10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Symbol" charset="2"/>
                <a:cs typeface="Symbol" charset="2"/>
              </a:rPr>
              <a:t>a</a:t>
            </a:r>
            <a:r>
              <a:rPr lang="fr-FR" sz="2000" dirty="0">
                <a:solidFill>
                  <a:schemeClr val="bg1">
                    <a:lumMod val="50000"/>
                  </a:schemeClr>
                </a:solidFill>
              </a:rPr>
              <a:t>-</a:t>
            </a:r>
            <a:r>
              <a:rPr lang="fr-FR" sz="2000" dirty="0" err="1">
                <a:solidFill>
                  <a:schemeClr val="bg1">
                    <a:lumMod val="50000"/>
                  </a:schemeClr>
                </a:solidFill>
              </a:rPr>
              <a:t>cetoglutarate</a:t>
            </a:r>
            <a:endParaRPr lang="fr-FR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7" name="Text Box 5"/>
          <p:cNvSpPr txBox="1">
            <a:spLocks noChangeArrowheads="1"/>
          </p:cNvSpPr>
          <p:nvPr/>
        </p:nvSpPr>
        <p:spPr bwMode="auto">
          <a:xfrm>
            <a:off x="408455" y="-10360"/>
            <a:ext cx="85976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VII. Régulation du cycle de Krebs</a:t>
            </a:r>
          </a:p>
        </p:txBody>
      </p:sp>
      <p:sp>
        <p:nvSpPr>
          <p:cNvPr id="3" name="Arc 2"/>
          <p:cNvSpPr/>
          <p:nvPr/>
        </p:nvSpPr>
        <p:spPr>
          <a:xfrm rot="2605764">
            <a:off x="976860" y="2148605"/>
            <a:ext cx="5171940" cy="5394592"/>
          </a:xfrm>
          <a:prstGeom prst="arc">
            <a:avLst>
              <a:gd name="adj1" fmla="val 16871750"/>
              <a:gd name="adj2" fmla="val 17398355"/>
            </a:avLst>
          </a:prstGeom>
          <a:ln w="5715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4" name="Arc 3"/>
          <p:cNvSpPr/>
          <p:nvPr/>
        </p:nvSpPr>
        <p:spPr>
          <a:xfrm rot="3009578">
            <a:off x="1064096" y="2165490"/>
            <a:ext cx="5091639" cy="5378569"/>
          </a:xfrm>
          <a:prstGeom prst="arc">
            <a:avLst>
              <a:gd name="adj1" fmla="val 17490007"/>
              <a:gd name="adj2" fmla="val 18002280"/>
            </a:avLst>
          </a:prstGeom>
          <a:ln w="5715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6" name="Arc 5"/>
          <p:cNvSpPr/>
          <p:nvPr/>
        </p:nvSpPr>
        <p:spPr>
          <a:xfrm rot="1980522">
            <a:off x="2758399" y="1409896"/>
            <a:ext cx="5094556" cy="5070140"/>
          </a:xfrm>
          <a:prstGeom prst="arc">
            <a:avLst>
              <a:gd name="adj1" fmla="val 6757540"/>
              <a:gd name="adj2" fmla="val 7547763"/>
            </a:avLst>
          </a:prstGeom>
          <a:ln w="5715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7" name="Arc 6"/>
          <p:cNvSpPr/>
          <p:nvPr/>
        </p:nvSpPr>
        <p:spPr>
          <a:xfrm rot="678345">
            <a:off x="2543160" y="1177833"/>
            <a:ext cx="5094556" cy="5070140"/>
          </a:xfrm>
          <a:prstGeom prst="arc">
            <a:avLst>
              <a:gd name="adj1" fmla="val 6868098"/>
              <a:gd name="adj2" fmla="val 7547763"/>
            </a:avLst>
          </a:prstGeom>
          <a:ln w="5715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8" name="Arc 7"/>
          <p:cNvSpPr/>
          <p:nvPr/>
        </p:nvSpPr>
        <p:spPr>
          <a:xfrm rot="21166603">
            <a:off x="2328676" y="1035952"/>
            <a:ext cx="5094556" cy="5070140"/>
          </a:xfrm>
          <a:prstGeom prst="arc">
            <a:avLst>
              <a:gd name="adj1" fmla="val 6868098"/>
              <a:gd name="adj2" fmla="val 7547763"/>
            </a:avLst>
          </a:prstGeom>
          <a:ln w="5715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2" name="Arc 1"/>
          <p:cNvSpPr/>
          <p:nvPr/>
        </p:nvSpPr>
        <p:spPr>
          <a:xfrm rot="19190896">
            <a:off x="3119220" y="2695797"/>
            <a:ext cx="3090256" cy="3412040"/>
          </a:xfrm>
          <a:prstGeom prst="arc">
            <a:avLst>
              <a:gd name="adj1" fmla="val 16200000"/>
              <a:gd name="adj2" fmla="val 20388291"/>
            </a:avLst>
          </a:prstGeom>
          <a:ln w="5715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10" name="Arc 9"/>
          <p:cNvSpPr/>
          <p:nvPr/>
        </p:nvSpPr>
        <p:spPr>
          <a:xfrm rot="15617271">
            <a:off x="2923049" y="2963301"/>
            <a:ext cx="2453294" cy="2541913"/>
          </a:xfrm>
          <a:prstGeom prst="arc">
            <a:avLst>
              <a:gd name="adj1" fmla="val 15979559"/>
              <a:gd name="adj2" fmla="val 19248504"/>
            </a:avLst>
          </a:prstGeom>
          <a:ln w="5715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11" name="Arc 10"/>
          <p:cNvSpPr/>
          <p:nvPr/>
        </p:nvSpPr>
        <p:spPr>
          <a:xfrm rot="5561985">
            <a:off x="2795026" y="2660446"/>
            <a:ext cx="3035419" cy="3720074"/>
          </a:xfrm>
          <a:prstGeom prst="arc">
            <a:avLst>
              <a:gd name="adj1" fmla="val 16501076"/>
              <a:gd name="adj2" fmla="val 18830674"/>
            </a:avLst>
          </a:prstGeom>
          <a:ln w="5715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12" name="Arc 11"/>
          <p:cNvSpPr/>
          <p:nvPr/>
        </p:nvSpPr>
        <p:spPr>
          <a:xfrm rot="10800000">
            <a:off x="4559259" y="1687014"/>
            <a:ext cx="715124" cy="1123767"/>
          </a:xfrm>
          <a:prstGeom prst="arc">
            <a:avLst/>
          </a:prstGeom>
          <a:ln w="57150" cap="rnd" cmpd="sng">
            <a:solidFill>
              <a:srgbClr val="376092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49" name="ZoneTexte 48"/>
          <p:cNvSpPr txBox="1"/>
          <p:nvPr/>
        </p:nvSpPr>
        <p:spPr>
          <a:xfrm>
            <a:off x="2669834" y="2962812"/>
            <a:ext cx="1454244" cy="400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b="1" spc="-10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sz="2000" dirty="0" err="1">
                <a:solidFill>
                  <a:schemeClr val="bg1">
                    <a:lumMod val="50000"/>
                  </a:schemeClr>
                </a:solidFill>
              </a:rPr>
              <a:t>Oxaloacetate</a:t>
            </a:r>
            <a:endParaRPr lang="fr-FR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5283114" y="2924784"/>
            <a:ext cx="825867" cy="400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b="1" spc="-10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sz="2000" dirty="0">
                <a:solidFill>
                  <a:schemeClr val="bg1">
                    <a:lumMod val="50000"/>
                  </a:schemeClr>
                </a:solidFill>
              </a:rPr>
              <a:t>Citrate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4104189" y="5670873"/>
            <a:ext cx="1402948" cy="400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b="1" spc="-10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sz="2000" dirty="0" err="1">
                <a:solidFill>
                  <a:schemeClr val="bg1">
                    <a:lumMod val="50000"/>
                  </a:schemeClr>
                </a:solidFill>
              </a:rPr>
              <a:t>Succinyl-CoA</a:t>
            </a:r>
            <a:endParaRPr lang="fr-FR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3747829" y="1768706"/>
            <a:ext cx="1249060" cy="400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b="1" spc="-10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sz="2000" dirty="0" err="1">
                <a:solidFill>
                  <a:schemeClr val="bg1">
                    <a:lumMod val="50000"/>
                  </a:schemeClr>
                </a:solidFill>
              </a:rPr>
              <a:t>Acétyl-CoA</a:t>
            </a:r>
            <a:endParaRPr lang="fr-FR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2418269" y="4394721"/>
            <a:ext cx="877163" cy="400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b="1" spc="-10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sz="2000" dirty="0" err="1">
                <a:solidFill>
                  <a:schemeClr val="bg1">
                    <a:lumMod val="50000"/>
                  </a:schemeClr>
                </a:solidFill>
              </a:rPr>
              <a:t>Malate</a:t>
            </a:r>
            <a:endParaRPr lang="fr-FR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4" name="Connecteur droit 13"/>
          <p:cNvCxnSpPr/>
          <p:nvPr/>
        </p:nvCxnSpPr>
        <p:spPr>
          <a:xfrm>
            <a:off x="4528097" y="1061523"/>
            <a:ext cx="0" cy="817285"/>
          </a:xfrm>
          <a:prstGeom prst="line">
            <a:avLst/>
          </a:prstGeom>
          <a:ln w="5715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ZoneTexte 52"/>
          <p:cNvSpPr txBox="1"/>
          <p:nvPr/>
        </p:nvSpPr>
        <p:spPr>
          <a:xfrm>
            <a:off x="3954021" y="607453"/>
            <a:ext cx="1043876" cy="400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2000" b="1" spc="-10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dirty="0"/>
              <a:t>Pyruvate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3915894" y="3920601"/>
            <a:ext cx="962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NADH</a:t>
            </a:r>
            <a:endParaRPr lang="fr-FR" sz="2400" b="1" baseline="30000" dirty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2" name="Arc 121"/>
          <p:cNvSpPr/>
          <p:nvPr/>
        </p:nvSpPr>
        <p:spPr>
          <a:xfrm rot="14490022" flipH="1">
            <a:off x="2739602" y="2602488"/>
            <a:ext cx="4328667" cy="1582921"/>
          </a:xfrm>
          <a:prstGeom prst="arc">
            <a:avLst>
              <a:gd name="adj1" fmla="val 18555105"/>
              <a:gd name="adj2" fmla="val 21589290"/>
            </a:avLst>
          </a:prstGeom>
          <a:ln w="57150" cap="rnd" cmpd="sng">
            <a:solidFill>
              <a:schemeClr val="accent6">
                <a:lumMod val="75000"/>
              </a:schemeClr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123" name="ZoneTexte 122"/>
          <p:cNvSpPr txBox="1"/>
          <p:nvPr/>
        </p:nvSpPr>
        <p:spPr>
          <a:xfrm>
            <a:off x="5609371" y="3535958"/>
            <a:ext cx="1069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b="1" spc="-10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sz="2000" dirty="0" err="1">
                <a:solidFill>
                  <a:schemeClr val="bg1">
                    <a:lumMod val="50000"/>
                  </a:schemeClr>
                </a:solidFill>
              </a:rPr>
              <a:t>Isocitrate</a:t>
            </a:r>
            <a:endParaRPr lang="fr-FR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4" name="Arc 123"/>
          <p:cNvSpPr/>
          <p:nvPr/>
        </p:nvSpPr>
        <p:spPr>
          <a:xfrm rot="12036219" flipH="1">
            <a:off x="1976477" y="2571462"/>
            <a:ext cx="4328667" cy="1582921"/>
          </a:xfrm>
          <a:prstGeom prst="arc">
            <a:avLst>
              <a:gd name="adj1" fmla="val 19443694"/>
              <a:gd name="adj2" fmla="val 21589290"/>
            </a:avLst>
          </a:prstGeom>
          <a:ln w="57150" cap="rnd" cmpd="sng">
            <a:solidFill>
              <a:schemeClr val="accent6">
                <a:lumMod val="75000"/>
              </a:schemeClr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125" name="Arc 124"/>
          <p:cNvSpPr/>
          <p:nvPr/>
        </p:nvSpPr>
        <p:spPr>
          <a:xfrm rot="19336211" flipH="1">
            <a:off x="3083026" y="3587830"/>
            <a:ext cx="4328667" cy="1582921"/>
          </a:xfrm>
          <a:prstGeom prst="arc">
            <a:avLst>
              <a:gd name="adj1" fmla="val 20478626"/>
              <a:gd name="adj2" fmla="val 21589290"/>
            </a:avLst>
          </a:prstGeom>
          <a:ln w="57150" cap="rnd" cmpd="sng">
            <a:solidFill>
              <a:schemeClr val="accent6">
                <a:lumMod val="75000"/>
              </a:schemeClr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126" name="Rectangle 125"/>
          <p:cNvSpPr/>
          <p:nvPr/>
        </p:nvSpPr>
        <p:spPr>
          <a:xfrm>
            <a:off x="3379937" y="4511806"/>
            <a:ext cx="10054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FADH</a:t>
            </a:r>
            <a:r>
              <a:rPr lang="fr-FR" sz="2400" b="1" baseline="-25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127" name="Arc 126"/>
          <p:cNvSpPr/>
          <p:nvPr/>
        </p:nvSpPr>
        <p:spPr>
          <a:xfrm rot="1707449" flipH="1">
            <a:off x="2641192" y="4338516"/>
            <a:ext cx="4328667" cy="1582921"/>
          </a:xfrm>
          <a:prstGeom prst="arc">
            <a:avLst>
              <a:gd name="adj1" fmla="val 19605764"/>
              <a:gd name="adj2" fmla="val 21589290"/>
            </a:avLst>
          </a:prstGeom>
          <a:ln w="57150" cap="rnd" cmpd="sng">
            <a:solidFill>
              <a:schemeClr val="accent6">
                <a:lumMod val="75000"/>
              </a:schemeClr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128" name="Arc 127"/>
          <p:cNvSpPr/>
          <p:nvPr/>
        </p:nvSpPr>
        <p:spPr>
          <a:xfrm rot="6625754" flipH="1" flipV="1">
            <a:off x="1144092" y="7213708"/>
            <a:ext cx="4328667" cy="1582921"/>
          </a:xfrm>
          <a:prstGeom prst="arc">
            <a:avLst>
              <a:gd name="adj1" fmla="val 20478626"/>
              <a:gd name="adj2" fmla="val 21589290"/>
            </a:avLst>
          </a:prstGeom>
          <a:ln w="57150" cap="rnd" cmpd="sng">
            <a:solidFill>
              <a:srgbClr val="376092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129" name="Rectangle 128"/>
          <p:cNvSpPr/>
          <p:nvPr/>
        </p:nvSpPr>
        <p:spPr>
          <a:xfrm>
            <a:off x="2968386" y="6248641"/>
            <a:ext cx="696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GTP</a:t>
            </a:r>
            <a:endParaRPr lang="fr-FR" sz="2400" b="1" baseline="-25000" dirty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0" name="ZoneTexte 129"/>
          <p:cNvSpPr txBox="1"/>
          <p:nvPr/>
        </p:nvSpPr>
        <p:spPr>
          <a:xfrm>
            <a:off x="2869831" y="1133893"/>
            <a:ext cx="1633781" cy="486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2000" b="1" spc="-10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r">
              <a:lnSpc>
                <a:spcPts val="1500"/>
              </a:lnSpc>
            </a:pPr>
            <a:r>
              <a:rPr lang="fr-FR" sz="1600" dirty="0">
                <a:solidFill>
                  <a:srgbClr val="C00000"/>
                </a:solidFill>
              </a:rPr>
              <a:t>Complexe Pyruvate</a:t>
            </a:r>
          </a:p>
          <a:p>
            <a:pPr algn="ctr">
              <a:lnSpc>
                <a:spcPts val="1500"/>
              </a:lnSpc>
            </a:pPr>
            <a:r>
              <a:rPr lang="fr-FR" sz="1600" dirty="0" err="1">
                <a:solidFill>
                  <a:srgbClr val="C00000"/>
                </a:solidFill>
              </a:rPr>
              <a:t>Deshydrogénase</a:t>
            </a:r>
            <a:endParaRPr lang="fr-FR" sz="1600" dirty="0">
              <a:solidFill>
                <a:srgbClr val="C00000"/>
              </a:solidFill>
            </a:endParaRPr>
          </a:p>
        </p:txBody>
      </p:sp>
      <p:sp>
        <p:nvSpPr>
          <p:cNvPr id="131" name="ZoneTexte 130"/>
          <p:cNvSpPr txBox="1"/>
          <p:nvPr/>
        </p:nvSpPr>
        <p:spPr>
          <a:xfrm>
            <a:off x="3875093" y="2841897"/>
            <a:ext cx="1390124" cy="2936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2000" b="1" spc="-10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ctr">
              <a:lnSpc>
                <a:spcPts val="1500"/>
              </a:lnSpc>
            </a:pPr>
            <a:r>
              <a:rPr lang="fr-FR" sz="1600" dirty="0">
                <a:solidFill>
                  <a:srgbClr val="C00000"/>
                </a:solidFill>
              </a:rPr>
              <a:t>Citrate </a:t>
            </a:r>
            <a:r>
              <a:rPr lang="fr-FR" sz="1600" dirty="0" err="1">
                <a:solidFill>
                  <a:srgbClr val="C00000"/>
                </a:solidFill>
              </a:rPr>
              <a:t>Synthase</a:t>
            </a:r>
            <a:endParaRPr lang="fr-FR" sz="1600" dirty="0">
              <a:solidFill>
                <a:srgbClr val="C00000"/>
              </a:solidFill>
            </a:endParaRPr>
          </a:p>
        </p:txBody>
      </p:sp>
      <p:sp>
        <p:nvSpPr>
          <p:cNvPr id="132" name="ZoneTexte 131"/>
          <p:cNvSpPr txBox="1"/>
          <p:nvPr/>
        </p:nvSpPr>
        <p:spPr>
          <a:xfrm>
            <a:off x="6242196" y="3950276"/>
            <a:ext cx="1428596" cy="486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2000" b="1" spc="-10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>
              <a:lnSpc>
                <a:spcPts val="1500"/>
              </a:lnSpc>
            </a:pPr>
            <a:r>
              <a:rPr lang="fr-FR" sz="1600" dirty="0" err="1">
                <a:solidFill>
                  <a:srgbClr val="C00000"/>
                </a:solidFill>
              </a:rPr>
              <a:t>Isocitrate</a:t>
            </a:r>
            <a:r>
              <a:rPr lang="fr-FR" sz="1600" dirty="0">
                <a:solidFill>
                  <a:srgbClr val="C00000"/>
                </a:solidFill>
              </a:rPr>
              <a:t> </a:t>
            </a:r>
          </a:p>
          <a:p>
            <a:pPr>
              <a:lnSpc>
                <a:spcPts val="1500"/>
              </a:lnSpc>
            </a:pPr>
            <a:r>
              <a:rPr lang="fr-FR" sz="1600" dirty="0" err="1">
                <a:solidFill>
                  <a:srgbClr val="C00000"/>
                </a:solidFill>
              </a:rPr>
              <a:t>Deshydrogénase</a:t>
            </a:r>
            <a:endParaRPr lang="fr-FR" sz="1600" dirty="0">
              <a:solidFill>
                <a:srgbClr val="C00000"/>
              </a:solidFill>
            </a:endParaRPr>
          </a:p>
        </p:txBody>
      </p:sp>
      <p:sp>
        <p:nvSpPr>
          <p:cNvPr id="133" name="ZoneTexte 132"/>
          <p:cNvSpPr txBox="1"/>
          <p:nvPr/>
        </p:nvSpPr>
        <p:spPr>
          <a:xfrm>
            <a:off x="6037011" y="4973471"/>
            <a:ext cx="2121093" cy="5398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2000" b="1" spc="-10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sz="1600" dirty="0">
                <a:solidFill>
                  <a:srgbClr val="C00000"/>
                </a:solidFill>
              </a:rPr>
              <a:t>Complexe </a:t>
            </a:r>
            <a:r>
              <a:rPr lang="fr-FR" sz="1600" dirty="0">
                <a:solidFill>
                  <a:srgbClr val="C00000"/>
                </a:solidFill>
                <a:latin typeface="Symbol" charset="2"/>
                <a:cs typeface="Symbol" charset="2"/>
              </a:rPr>
              <a:t>a</a:t>
            </a:r>
            <a:r>
              <a:rPr lang="fr-FR" sz="1600" dirty="0">
                <a:solidFill>
                  <a:srgbClr val="C00000"/>
                </a:solidFill>
              </a:rPr>
              <a:t>-</a:t>
            </a:r>
            <a:r>
              <a:rPr lang="fr-FR" sz="1600" dirty="0" err="1">
                <a:solidFill>
                  <a:srgbClr val="C00000"/>
                </a:solidFill>
              </a:rPr>
              <a:t>cetoglutarate</a:t>
            </a:r>
            <a:endParaRPr lang="fr-FR" sz="1600" dirty="0">
              <a:solidFill>
                <a:srgbClr val="C00000"/>
              </a:solidFill>
            </a:endParaRPr>
          </a:p>
          <a:p>
            <a:pPr algn="ctr">
              <a:lnSpc>
                <a:spcPts val="1500"/>
              </a:lnSpc>
            </a:pPr>
            <a:r>
              <a:rPr lang="fr-FR" sz="1600" dirty="0" err="1">
                <a:solidFill>
                  <a:srgbClr val="C00000"/>
                </a:solidFill>
              </a:rPr>
              <a:t>Deshydrogénase</a:t>
            </a:r>
            <a:endParaRPr lang="fr-FR" sz="1600" dirty="0">
              <a:solidFill>
                <a:srgbClr val="C00000"/>
              </a:solidFill>
            </a:endParaRPr>
          </a:p>
        </p:txBody>
      </p:sp>
      <p:sp>
        <p:nvSpPr>
          <p:cNvPr id="134" name="ZoneTexte 133"/>
          <p:cNvSpPr txBox="1"/>
          <p:nvPr/>
        </p:nvSpPr>
        <p:spPr>
          <a:xfrm>
            <a:off x="1716054" y="5184843"/>
            <a:ext cx="1428596" cy="486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2000" b="1" spc="-10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r">
              <a:lnSpc>
                <a:spcPts val="1500"/>
              </a:lnSpc>
            </a:pP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</a:rPr>
              <a:t>Succinate</a:t>
            </a:r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  <a:p>
            <a:pPr algn="r">
              <a:lnSpc>
                <a:spcPts val="1500"/>
              </a:lnSpc>
            </a:pP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</a:rPr>
              <a:t>Deshydrogénase</a:t>
            </a:r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5" name="ZoneTexte 134"/>
          <p:cNvSpPr txBox="1"/>
          <p:nvPr/>
        </p:nvSpPr>
        <p:spPr>
          <a:xfrm>
            <a:off x="1441235" y="3677586"/>
            <a:ext cx="1428596" cy="486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2000" b="1" spc="-10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r">
              <a:lnSpc>
                <a:spcPts val="1500"/>
              </a:lnSpc>
            </a:pP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</a:rPr>
              <a:t>Malate</a:t>
            </a:r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  <a:p>
            <a:pPr algn="r">
              <a:lnSpc>
                <a:spcPts val="1500"/>
              </a:lnSpc>
            </a:pP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</a:rPr>
              <a:t>Deshydrogénase</a:t>
            </a:r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5" name="Grouper 14"/>
          <p:cNvGrpSpPr/>
          <p:nvPr/>
        </p:nvGrpSpPr>
        <p:grpSpPr>
          <a:xfrm>
            <a:off x="4601021" y="729487"/>
            <a:ext cx="478416" cy="830997"/>
            <a:chOff x="5227393" y="829456"/>
            <a:chExt cx="478416" cy="830997"/>
          </a:xfrm>
        </p:grpSpPr>
        <p:sp>
          <p:nvSpPr>
            <p:cNvPr id="13" name="Ellipse 12"/>
            <p:cNvSpPr/>
            <p:nvPr/>
          </p:nvSpPr>
          <p:spPr>
            <a:xfrm>
              <a:off x="5334940" y="1177119"/>
              <a:ext cx="274431" cy="274431"/>
            </a:xfrm>
            <a:prstGeom prst="ellipse">
              <a:avLst/>
            </a:prstGeom>
            <a:ln w="57150" cmpd="sng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6" name="ZoneTexte 135"/>
            <p:cNvSpPr txBox="1"/>
            <p:nvPr/>
          </p:nvSpPr>
          <p:spPr>
            <a:xfrm>
              <a:off x="5227393" y="829456"/>
              <a:ext cx="478416" cy="830997"/>
            </a:xfrm>
            <a:prstGeom prst="rect">
              <a:avLst/>
            </a:prstGeom>
            <a:noFill/>
            <a:ln w="57150" cmpd="sng">
              <a:noFill/>
            </a:ln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defRPr b="1" spc="-100">
                  <a:solidFill>
                    <a:schemeClr val="tx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defRPr>
              </a:lvl1pPr>
            </a:lstStyle>
            <a:p>
              <a:r>
                <a:rPr lang="fr-FR" sz="4800" dirty="0">
                  <a:solidFill>
                    <a:srgbClr val="C00000"/>
                  </a:solidFill>
                </a:rPr>
                <a:t>×</a:t>
              </a:r>
            </a:p>
          </p:txBody>
        </p:sp>
      </p:grpSp>
      <p:grpSp>
        <p:nvGrpSpPr>
          <p:cNvPr id="18" name="Grouper 17"/>
          <p:cNvGrpSpPr/>
          <p:nvPr/>
        </p:nvGrpSpPr>
        <p:grpSpPr>
          <a:xfrm>
            <a:off x="4717092" y="1437070"/>
            <a:ext cx="274431" cy="274431"/>
            <a:chOff x="6064031" y="1788199"/>
            <a:chExt cx="274431" cy="274431"/>
          </a:xfrm>
        </p:grpSpPr>
        <p:sp>
          <p:nvSpPr>
            <p:cNvPr id="138" name="Ellipse 137"/>
            <p:cNvSpPr/>
            <p:nvPr/>
          </p:nvSpPr>
          <p:spPr>
            <a:xfrm>
              <a:off x="6064031" y="1788199"/>
              <a:ext cx="274431" cy="274431"/>
            </a:xfrm>
            <a:prstGeom prst="ellipse">
              <a:avLst/>
            </a:prstGeom>
            <a:ln w="5715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Triangle isocèle 16"/>
            <p:cNvSpPr/>
            <p:nvPr/>
          </p:nvSpPr>
          <p:spPr>
            <a:xfrm>
              <a:off x="6086006" y="1796723"/>
              <a:ext cx="227895" cy="196461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rgbClr val="77933C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40" name="ZoneTexte 139"/>
          <p:cNvSpPr txBox="1"/>
          <p:nvPr/>
        </p:nvSpPr>
        <p:spPr>
          <a:xfrm>
            <a:off x="5020362" y="987597"/>
            <a:ext cx="3249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2000" b="1" spc="-10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dirty="0">
                <a:solidFill>
                  <a:srgbClr val="C00000"/>
                </a:solidFill>
              </a:rPr>
              <a:t>ATP, </a:t>
            </a:r>
            <a:r>
              <a:rPr lang="fr-FR" dirty="0" err="1">
                <a:solidFill>
                  <a:srgbClr val="C00000"/>
                </a:solidFill>
              </a:rPr>
              <a:t>Acetyl-CoA</a:t>
            </a:r>
            <a:r>
              <a:rPr lang="fr-FR" dirty="0">
                <a:solidFill>
                  <a:srgbClr val="C00000"/>
                </a:solidFill>
              </a:rPr>
              <a:t>, NADH, </a:t>
            </a:r>
            <a:r>
              <a:rPr lang="fr-FR" dirty="0" err="1">
                <a:solidFill>
                  <a:srgbClr val="C00000"/>
                </a:solidFill>
              </a:rPr>
              <a:t>Ac</a:t>
            </a:r>
            <a:r>
              <a:rPr lang="fr-FR" dirty="0">
                <a:solidFill>
                  <a:srgbClr val="C00000"/>
                </a:solidFill>
              </a:rPr>
              <a:t>. gras</a:t>
            </a:r>
          </a:p>
        </p:txBody>
      </p:sp>
      <p:sp>
        <p:nvSpPr>
          <p:cNvPr id="141" name="ZoneTexte 140"/>
          <p:cNvSpPr txBox="1"/>
          <p:nvPr/>
        </p:nvSpPr>
        <p:spPr>
          <a:xfrm>
            <a:off x="5023592" y="1357359"/>
            <a:ext cx="2698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2000" b="1" spc="-10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AMP, </a:t>
            </a:r>
            <a:r>
              <a:rPr lang="fr-FR" dirty="0" err="1">
                <a:solidFill>
                  <a:schemeClr val="accent3">
                    <a:lumMod val="75000"/>
                  </a:schemeClr>
                </a:solidFill>
              </a:rPr>
              <a:t>CoA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, NAD</a:t>
            </a:r>
            <a:r>
              <a:rPr lang="fr-FR" baseline="30000" dirty="0">
                <a:solidFill>
                  <a:schemeClr val="accent3">
                    <a:lumMod val="75000"/>
                  </a:schemeClr>
                </a:solidFill>
              </a:rPr>
              <a:t>+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fr-FR" dirty="0" err="1">
                <a:solidFill>
                  <a:schemeClr val="accent3">
                    <a:lumMod val="75000"/>
                  </a:schemeClr>
                </a:solidFill>
              </a:rPr>
              <a:t>Ac</a:t>
            </a:r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. gras</a:t>
            </a:r>
          </a:p>
        </p:txBody>
      </p:sp>
      <p:grpSp>
        <p:nvGrpSpPr>
          <p:cNvPr id="142" name="Grouper 141"/>
          <p:cNvGrpSpPr/>
          <p:nvPr/>
        </p:nvGrpSpPr>
        <p:grpSpPr>
          <a:xfrm>
            <a:off x="4718773" y="1827018"/>
            <a:ext cx="478416" cy="830997"/>
            <a:chOff x="5227393" y="829456"/>
            <a:chExt cx="478416" cy="830997"/>
          </a:xfrm>
        </p:grpSpPr>
        <p:sp>
          <p:nvSpPr>
            <p:cNvPr id="143" name="Ellipse 142"/>
            <p:cNvSpPr/>
            <p:nvPr/>
          </p:nvSpPr>
          <p:spPr>
            <a:xfrm>
              <a:off x="5334940" y="1177119"/>
              <a:ext cx="274431" cy="274431"/>
            </a:xfrm>
            <a:prstGeom prst="ellipse">
              <a:avLst/>
            </a:prstGeom>
            <a:ln w="57150" cmpd="sng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4" name="ZoneTexte 143"/>
            <p:cNvSpPr txBox="1"/>
            <p:nvPr/>
          </p:nvSpPr>
          <p:spPr>
            <a:xfrm>
              <a:off x="5227393" y="829456"/>
              <a:ext cx="478416" cy="830997"/>
            </a:xfrm>
            <a:prstGeom prst="rect">
              <a:avLst/>
            </a:prstGeom>
            <a:noFill/>
            <a:ln w="57150" cmpd="sng">
              <a:noFill/>
            </a:ln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defRPr b="1" spc="-100">
                  <a:solidFill>
                    <a:schemeClr val="tx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defRPr>
              </a:lvl1pPr>
            </a:lstStyle>
            <a:p>
              <a:r>
                <a:rPr lang="fr-FR" sz="4800" dirty="0">
                  <a:solidFill>
                    <a:srgbClr val="C00000"/>
                  </a:solidFill>
                </a:rPr>
                <a:t>×</a:t>
              </a:r>
            </a:p>
          </p:txBody>
        </p:sp>
      </p:grpSp>
      <p:grpSp>
        <p:nvGrpSpPr>
          <p:cNvPr id="145" name="Grouper 144"/>
          <p:cNvGrpSpPr/>
          <p:nvPr/>
        </p:nvGrpSpPr>
        <p:grpSpPr>
          <a:xfrm>
            <a:off x="5068124" y="2500041"/>
            <a:ext cx="274431" cy="274431"/>
            <a:chOff x="6064031" y="1788199"/>
            <a:chExt cx="274431" cy="274431"/>
          </a:xfrm>
        </p:grpSpPr>
        <p:sp>
          <p:nvSpPr>
            <p:cNvPr id="146" name="Ellipse 145"/>
            <p:cNvSpPr/>
            <p:nvPr/>
          </p:nvSpPr>
          <p:spPr>
            <a:xfrm>
              <a:off x="6064031" y="1788199"/>
              <a:ext cx="274431" cy="274431"/>
            </a:xfrm>
            <a:prstGeom prst="ellipse">
              <a:avLst/>
            </a:prstGeom>
            <a:ln w="5715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7" name="Triangle isocèle 146"/>
            <p:cNvSpPr/>
            <p:nvPr/>
          </p:nvSpPr>
          <p:spPr>
            <a:xfrm>
              <a:off x="6086006" y="1796723"/>
              <a:ext cx="227895" cy="196461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rgbClr val="77933C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48" name="ZoneTexte 147"/>
          <p:cNvSpPr txBox="1"/>
          <p:nvPr/>
        </p:nvSpPr>
        <p:spPr>
          <a:xfrm>
            <a:off x="5138114" y="2085128"/>
            <a:ext cx="3300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2000" b="1" spc="-10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dirty="0">
                <a:solidFill>
                  <a:srgbClr val="C00000"/>
                </a:solidFill>
              </a:rPr>
              <a:t>ATP, </a:t>
            </a:r>
            <a:r>
              <a:rPr lang="fr-FR" dirty="0" err="1">
                <a:solidFill>
                  <a:srgbClr val="C00000"/>
                </a:solidFill>
              </a:rPr>
              <a:t>Succinyl-CoA</a:t>
            </a:r>
            <a:r>
              <a:rPr lang="fr-FR" dirty="0">
                <a:solidFill>
                  <a:srgbClr val="C00000"/>
                </a:solidFill>
              </a:rPr>
              <a:t>, NADH, Citrate</a:t>
            </a:r>
          </a:p>
        </p:txBody>
      </p:sp>
      <p:sp>
        <p:nvSpPr>
          <p:cNvPr id="149" name="ZoneTexte 148"/>
          <p:cNvSpPr txBox="1"/>
          <p:nvPr/>
        </p:nvSpPr>
        <p:spPr>
          <a:xfrm>
            <a:off x="5374624" y="2420330"/>
            <a:ext cx="62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2000" b="1" spc="-10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ADP</a:t>
            </a:r>
          </a:p>
        </p:txBody>
      </p:sp>
      <p:grpSp>
        <p:nvGrpSpPr>
          <p:cNvPr id="150" name="Grouper 149"/>
          <p:cNvGrpSpPr/>
          <p:nvPr/>
        </p:nvGrpSpPr>
        <p:grpSpPr>
          <a:xfrm>
            <a:off x="7555017" y="3494604"/>
            <a:ext cx="478416" cy="830997"/>
            <a:chOff x="5227393" y="829456"/>
            <a:chExt cx="478416" cy="830997"/>
          </a:xfrm>
        </p:grpSpPr>
        <p:sp>
          <p:nvSpPr>
            <p:cNvPr id="151" name="Ellipse 150"/>
            <p:cNvSpPr/>
            <p:nvPr/>
          </p:nvSpPr>
          <p:spPr>
            <a:xfrm>
              <a:off x="5334940" y="1177119"/>
              <a:ext cx="274431" cy="274431"/>
            </a:xfrm>
            <a:prstGeom prst="ellipse">
              <a:avLst/>
            </a:prstGeom>
            <a:ln w="57150" cmpd="sng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2" name="ZoneTexte 151"/>
            <p:cNvSpPr txBox="1"/>
            <p:nvPr/>
          </p:nvSpPr>
          <p:spPr>
            <a:xfrm>
              <a:off x="5227393" y="829456"/>
              <a:ext cx="478416" cy="830997"/>
            </a:xfrm>
            <a:prstGeom prst="rect">
              <a:avLst/>
            </a:prstGeom>
            <a:noFill/>
            <a:ln w="57150" cmpd="sng">
              <a:noFill/>
            </a:ln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defRPr b="1" spc="-100">
                  <a:solidFill>
                    <a:schemeClr val="tx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defRPr>
              </a:lvl1pPr>
            </a:lstStyle>
            <a:p>
              <a:r>
                <a:rPr lang="fr-FR" sz="4800" dirty="0">
                  <a:solidFill>
                    <a:srgbClr val="C00000"/>
                  </a:solidFill>
                </a:rPr>
                <a:t>×</a:t>
              </a:r>
            </a:p>
          </p:txBody>
        </p:sp>
      </p:grpSp>
      <p:grpSp>
        <p:nvGrpSpPr>
          <p:cNvPr id="153" name="Grouper 152"/>
          <p:cNvGrpSpPr/>
          <p:nvPr/>
        </p:nvGrpSpPr>
        <p:grpSpPr>
          <a:xfrm>
            <a:off x="7679728" y="4210827"/>
            <a:ext cx="274431" cy="274431"/>
            <a:chOff x="6064031" y="1788199"/>
            <a:chExt cx="274431" cy="274431"/>
          </a:xfrm>
        </p:grpSpPr>
        <p:sp>
          <p:nvSpPr>
            <p:cNvPr id="154" name="Ellipse 153"/>
            <p:cNvSpPr/>
            <p:nvPr/>
          </p:nvSpPr>
          <p:spPr>
            <a:xfrm>
              <a:off x="6064031" y="1788199"/>
              <a:ext cx="274431" cy="274431"/>
            </a:xfrm>
            <a:prstGeom prst="ellipse">
              <a:avLst/>
            </a:prstGeom>
            <a:ln w="5715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" name="Triangle isocèle 154"/>
            <p:cNvSpPr/>
            <p:nvPr/>
          </p:nvSpPr>
          <p:spPr>
            <a:xfrm>
              <a:off x="6086006" y="1796723"/>
              <a:ext cx="227895" cy="196461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rgbClr val="77933C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6" name="ZoneTexte 155"/>
          <p:cNvSpPr txBox="1"/>
          <p:nvPr/>
        </p:nvSpPr>
        <p:spPr>
          <a:xfrm>
            <a:off x="7974358" y="3752714"/>
            <a:ext cx="5822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2000" b="1" spc="-10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dirty="0">
                <a:solidFill>
                  <a:srgbClr val="C00000"/>
                </a:solidFill>
              </a:rPr>
              <a:t>ATP</a:t>
            </a:r>
          </a:p>
        </p:txBody>
      </p:sp>
      <p:sp>
        <p:nvSpPr>
          <p:cNvPr id="157" name="ZoneTexte 156"/>
          <p:cNvSpPr txBox="1"/>
          <p:nvPr/>
        </p:nvSpPr>
        <p:spPr>
          <a:xfrm>
            <a:off x="7986228" y="4131116"/>
            <a:ext cx="62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2000" b="1" spc="-10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ADP</a:t>
            </a:r>
          </a:p>
        </p:txBody>
      </p:sp>
      <p:grpSp>
        <p:nvGrpSpPr>
          <p:cNvPr id="158" name="Grouper 157"/>
          <p:cNvGrpSpPr/>
          <p:nvPr/>
        </p:nvGrpSpPr>
        <p:grpSpPr>
          <a:xfrm>
            <a:off x="5963640" y="5215492"/>
            <a:ext cx="478416" cy="830997"/>
            <a:chOff x="5227393" y="829456"/>
            <a:chExt cx="478416" cy="830997"/>
          </a:xfrm>
        </p:grpSpPr>
        <p:sp>
          <p:nvSpPr>
            <p:cNvPr id="159" name="Ellipse 158"/>
            <p:cNvSpPr/>
            <p:nvPr/>
          </p:nvSpPr>
          <p:spPr>
            <a:xfrm>
              <a:off x="5334940" y="1177119"/>
              <a:ext cx="274431" cy="274431"/>
            </a:xfrm>
            <a:prstGeom prst="ellipse">
              <a:avLst/>
            </a:prstGeom>
            <a:ln w="57150" cmpd="sng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0" name="ZoneTexte 159"/>
            <p:cNvSpPr txBox="1"/>
            <p:nvPr/>
          </p:nvSpPr>
          <p:spPr>
            <a:xfrm>
              <a:off x="5227393" y="829456"/>
              <a:ext cx="478416" cy="830997"/>
            </a:xfrm>
            <a:prstGeom prst="rect">
              <a:avLst/>
            </a:prstGeom>
            <a:noFill/>
            <a:ln w="57150" cmpd="sng">
              <a:noFill/>
            </a:ln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>
                <a:defRPr b="1" spc="-100">
                  <a:solidFill>
                    <a:schemeClr val="tx2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defRPr>
              </a:lvl1pPr>
            </a:lstStyle>
            <a:p>
              <a:r>
                <a:rPr lang="fr-FR" sz="4800" dirty="0">
                  <a:solidFill>
                    <a:srgbClr val="C00000"/>
                  </a:solidFill>
                </a:rPr>
                <a:t>×</a:t>
              </a:r>
            </a:p>
          </p:txBody>
        </p:sp>
      </p:grpSp>
      <p:sp>
        <p:nvSpPr>
          <p:cNvPr id="161" name="ZoneTexte 160"/>
          <p:cNvSpPr txBox="1"/>
          <p:nvPr/>
        </p:nvSpPr>
        <p:spPr>
          <a:xfrm>
            <a:off x="6382981" y="5473602"/>
            <a:ext cx="2091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2000" b="1" spc="-10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dirty="0" err="1">
                <a:solidFill>
                  <a:srgbClr val="C00000"/>
                </a:solidFill>
              </a:rPr>
              <a:t>Succinyl-CoA</a:t>
            </a:r>
            <a:r>
              <a:rPr lang="fr-FR" dirty="0">
                <a:solidFill>
                  <a:srgbClr val="C00000"/>
                </a:solidFill>
              </a:rPr>
              <a:t>, NADH</a:t>
            </a:r>
          </a:p>
        </p:txBody>
      </p:sp>
    </p:spTree>
    <p:extLst>
      <p:ext uri="{BB962C8B-B14F-4D97-AF65-F5344CB8AC3E}">
        <p14:creationId xmlns:p14="http://schemas.microsoft.com/office/powerpoint/2010/main" val="155399546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ZoneTexte 55"/>
          <p:cNvSpPr txBox="1"/>
          <p:nvPr/>
        </p:nvSpPr>
        <p:spPr>
          <a:xfrm>
            <a:off x="5334940" y="4352272"/>
            <a:ext cx="1697901" cy="400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b="1" spc="-10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Symbol" charset="2"/>
                <a:cs typeface="Symbol" charset="2"/>
              </a:rPr>
              <a:t>a</a:t>
            </a:r>
            <a:r>
              <a:rPr lang="fr-FR" sz="2000" dirty="0">
                <a:solidFill>
                  <a:schemeClr val="bg1">
                    <a:lumMod val="50000"/>
                  </a:schemeClr>
                </a:solidFill>
              </a:rPr>
              <a:t>-</a:t>
            </a:r>
            <a:r>
              <a:rPr lang="fr-FR" sz="2000" dirty="0" err="1">
                <a:solidFill>
                  <a:schemeClr val="bg1">
                    <a:lumMod val="50000"/>
                  </a:schemeClr>
                </a:solidFill>
              </a:rPr>
              <a:t>cetoglutarate</a:t>
            </a:r>
            <a:endParaRPr lang="fr-FR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7" name="Text Box 5"/>
          <p:cNvSpPr txBox="1">
            <a:spLocks noChangeArrowheads="1"/>
          </p:cNvSpPr>
          <p:nvPr/>
        </p:nvSpPr>
        <p:spPr bwMode="auto">
          <a:xfrm>
            <a:off x="408455" y="-10360"/>
            <a:ext cx="85976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VII. Régulation du cycle de Krebs</a:t>
            </a:r>
          </a:p>
        </p:txBody>
      </p:sp>
      <p:sp>
        <p:nvSpPr>
          <p:cNvPr id="3" name="Arc 2"/>
          <p:cNvSpPr/>
          <p:nvPr/>
        </p:nvSpPr>
        <p:spPr>
          <a:xfrm rot="2605764">
            <a:off x="976860" y="2148605"/>
            <a:ext cx="5171940" cy="5394592"/>
          </a:xfrm>
          <a:prstGeom prst="arc">
            <a:avLst>
              <a:gd name="adj1" fmla="val 16871750"/>
              <a:gd name="adj2" fmla="val 17398355"/>
            </a:avLst>
          </a:prstGeom>
          <a:ln w="5715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4" name="Arc 3"/>
          <p:cNvSpPr/>
          <p:nvPr/>
        </p:nvSpPr>
        <p:spPr>
          <a:xfrm rot="3009578">
            <a:off x="1064096" y="2165490"/>
            <a:ext cx="5091639" cy="5378569"/>
          </a:xfrm>
          <a:prstGeom prst="arc">
            <a:avLst>
              <a:gd name="adj1" fmla="val 17490007"/>
              <a:gd name="adj2" fmla="val 18002280"/>
            </a:avLst>
          </a:prstGeom>
          <a:ln w="5715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6" name="Arc 5"/>
          <p:cNvSpPr/>
          <p:nvPr/>
        </p:nvSpPr>
        <p:spPr>
          <a:xfrm rot="1980522">
            <a:off x="2758399" y="1409896"/>
            <a:ext cx="5094556" cy="5070140"/>
          </a:xfrm>
          <a:prstGeom prst="arc">
            <a:avLst>
              <a:gd name="adj1" fmla="val 6757540"/>
              <a:gd name="adj2" fmla="val 7547763"/>
            </a:avLst>
          </a:prstGeom>
          <a:ln w="5715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7" name="Arc 6"/>
          <p:cNvSpPr/>
          <p:nvPr/>
        </p:nvSpPr>
        <p:spPr>
          <a:xfrm rot="678345">
            <a:off x="2543160" y="1177833"/>
            <a:ext cx="5094556" cy="5070140"/>
          </a:xfrm>
          <a:prstGeom prst="arc">
            <a:avLst>
              <a:gd name="adj1" fmla="val 6868098"/>
              <a:gd name="adj2" fmla="val 7547763"/>
            </a:avLst>
          </a:prstGeom>
          <a:ln w="5715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8" name="Arc 7"/>
          <p:cNvSpPr/>
          <p:nvPr/>
        </p:nvSpPr>
        <p:spPr>
          <a:xfrm rot="21166603">
            <a:off x="2328676" y="1035952"/>
            <a:ext cx="5094556" cy="5070140"/>
          </a:xfrm>
          <a:prstGeom prst="arc">
            <a:avLst>
              <a:gd name="adj1" fmla="val 6868098"/>
              <a:gd name="adj2" fmla="val 7547763"/>
            </a:avLst>
          </a:prstGeom>
          <a:ln w="5715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2" name="Arc 1"/>
          <p:cNvSpPr/>
          <p:nvPr/>
        </p:nvSpPr>
        <p:spPr>
          <a:xfrm rot="19190896">
            <a:off x="3119220" y="2695797"/>
            <a:ext cx="3090256" cy="3412040"/>
          </a:xfrm>
          <a:prstGeom prst="arc">
            <a:avLst>
              <a:gd name="adj1" fmla="val 16200000"/>
              <a:gd name="adj2" fmla="val 20388291"/>
            </a:avLst>
          </a:prstGeom>
          <a:ln w="5715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10" name="Arc 9"/>
          <p:cNvSpPr/>
          <p:nvPr/>
        </p:nvSpPr>
        <p:spPr>
          <a:xfrm rot="15617271">
            <a:off x="2923049" y="2963301"/>
            <a:ext cx="2453294" cy="2541913"/>
          </a:xfrm>
          <a:prstGeom prst="arc">
            <a:avLst>
              <a:gd name="adj1" fmla="val 15979559"/>
              <a:gd name="adj2" fmla="val 19248504"/>
            </a:avLst>
          </a:prstGeom>
          <a:ln w="5715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11" name="Arc 10"/>
          <p:cNvSpPr/>
          <p:nvPr/>
        </p:nvSpPr>
        <p:spPr>
          <a:xfrm rot="5561985">
            <a:off x="2795026" y="2660446"/>
            <a:ext cx="3035419" cy="3720074"/>
          </a:xfrm>
          <a:prstGeom prst="arc">
            <a:avLst>
              <a:gd name="adj1" fmla="val 16501076"/>
              <a:gd name="adj2" fmla="val 18830674"/>
            </a:avLst>
          </a:prstGeom>
          <a:ln w="5715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12" name="Arc 11"/>
          <p:cNvSpPr/>
          <p:nvPr/>
        </p:nvSpPr>
        <p:spPr>
          <a:xfrm rot="10800000">
            <a:off x="4559259" y="1687014"/>
            <a:ext cx="715124" cy="1123767"/>
          </a:xfrm>
          <a:prstGeom prst="arc">
            <a:avLst/>
          </a:prstGeom>
          <a:ln w="57150" cap="rnd" cmpd="sng">
            <a:solidFill>
              <a:srgbClr val="376092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49" name="ZoneTexte 48"/>
          <p:cNvSpPr txBox="1"/>
          <p:nvPr/>
        </p:nvSpPr>
        <p:spPr>
          <a:xfrm>
            <a:off x="2669834" y="2962812"/>
            <a:ext cx="1454244" cy="400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b="1" spc="-10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sz="2000" dirty="0" err="1">
                <a:solidFill>
                  <a:schemeClr val="bg1">
                    <a:lumMod val="50000"/>
                  </a:schemeClr>
                </a:solidFill>
              </a:rPr>
              <a:t>Oxaloacetate</a:t>
            </a:r>
            <a:endParaRPr lang="fr-FR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5283114" y="2924784"/>
            <a:ext cx="825867" cy="400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b="1" spc="-10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sz="2000" dirty="0">
                <a:solidFill>
                  <a:schemeClr val="bg1">
                    <a:lumMod val="50000"/>
                  </a:schemeClr>
                </a:solidFill>
              </a:rPr>
              <a:t>Citrate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4104189" y="5670873"/>
            <a:ext cx="1402948" cy="400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b="1" spc="-10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sz="2000" dirty="0" err="1">
                <a:solidFill>
                  <a:schemeClr val="bg1">
                    <a:lumMod val="50000"/>
                  </a:schemeClr>
                </a:solidFill>
              </a:rPr>
              <a:t>Succinyl-CoA</a:t>
            </a:r>
            <a:endParaRPr lang="fr-FR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3747829" y="1768706"/>
            <a:ext cx="1249060" cy="400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b="1" spc="-10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sz="2000" dirty="0" err="1">
                <a:solidFill>
                  <a:schemeClr val="bg1">
                    <a:lumMod val="50000"/>
                  </a:schemeClr>
                </a:solidFill>
              </a:rPr>
              <a:t>Acétyl-CoA</a:t>
            </a:r>
            <a:endParaRPr lang="fr-FR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2418269" y="4394721"/>
            <a:ext cx="877163" cy="400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b="1" spc="-10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sz="2000" dirty="0" err="1">
                <a:solidFill>
                  <a:schemeClr val="bg1">
                    <a:lumMod val="50000"/>
                  </a:schemeClr>
                </a:solidFill>
              </a:rPr>
              <a:t>Malate</a:t>
            </a:r>
            <a:endParaRPr lang="fr-FR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4" name="Connecteur droit 13"/>
          <p:cNvCxnSpPr/>
          <p:nvPr/>
        </p:nvCxnSpPr>
        <p:spPr>
          <a:xfrm>
            <a:off x="4528097" y="1061523"/>
            <a:ext cx="0" cy="817285"/>
          </a:xfrm>
          <a:prstGeom prst="line">
            <a:avLst/>
          </a:prstGeom>
          <a:ln w="57150" cap="rnd" cmpd="sng">
            <a:solidFill>
              <a:srgbClr val="37609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ZoneTexte 52"/>
          <p:cNvSpPr txBox="1"/>
          <p:nvPr/>
        </p:nvSpPr>
        <p:spPr>
          <a:xfrm>
            <a:off x="3954021" y="607453"/>
            <a:ext cx="1043876" cy="400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2000" b="1" spc="-10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dirty="0"/>
              <a:t>Pyruvate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3915894" y="3920601"/>
            <a:ext cx="962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NADH</a:t>
            </a:r>
            <a:endParaRPr lang="fr-FR" sz="2400" b="1" baseline="30000" dirty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2" name="Arc 121"/>
          <p:cNvSpPr/>
          <p:nvPr/>
        </p:nvSpPr>
        <p:spPr>
          <a:xfrm rot="14490022" flipH="1">
            <a:off x="2739602" y="2602488"/>
            <a:ext cx="4328667" cy="1582921"/>
          </a:xfrm>
          <a:prstGeom prst="arc">
            <a:avLst>
              <a:gd name="adj1" fmla="val 18555105"/>
              <a:gd name="adj2" fmla="val 21589290"/>
            </a:avLst>
          </a:prstGeom>
          <a:ln w="57150" cap="rnd" cmpd="sng">
            <a:solidFill>
              <a:schemeClr val="accent6">
                <a:lumMod val="75000"/>
              </a:schemeClr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123" name="ZoneTexte 122"/>
          <p:cNvSpPr txBox="1"/>
          <p:nvPr/>
        </p:nvSpPr>
        <p:spPr>
          <a:xfrm>
            <a:off x="5609371" y="3535958"/>
            <a:ext cx="1069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b="1" spc="-10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sz="2000" dirty="0" err="1">
                <a:solidFill>
                  <a:schemeClr val="bg1">
                    <a:lumMod val="50000"/>
                  </a:schemeClr>
                </a:solidFill>
              </a:rPr>
              <a:t>Isocitrate</a:t>
            </a:r>
            <a:endParaRPr lang="fr-FR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4" name="Arc 123"/>
          <p:cNvSpPr/>
          <p:nvPr/>
        </p:nvSpPr>
        <p:spPr>
          <a:xfrm rot="12036219" flipH="1">
            <a:off x="1976477" y="2571462"/>
            <a:ext cx="4328667" cy="1582921"/>
          </a:xfrm>
          <a:prstGeom prst="arc">
            <a:avLst>
              <a:gd name="adj1" fmla="val 19443694"/>
              <a:gd name="adj2" fmla="val 21589290"/>
            </a:avLst>
          </a:prstGeom>
          <a:ln w="57150" cap="rnd" cmpd="sng">
            <a:solidFill>
              <a:schemeClr val="accent6">
                <a:lumMod val="75000"/>
              </a:schemeClr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125" name="Arc 124"/>
          <p:cNvSpPr/>
          <p:nvPr/>
        </p:nvSpPr>
        <p:spPr>
          <a:xfrm rot="19336211" flipH="1">
            <a:off x="3083026" y="3587830"/>
            <a:ext cx="4328667" cy="1582921"/>
          </a:xfrm>
          <a:prstGeom prst="arc">
            <a:avLst>
              <a:gd name="adj1" fmla="val 20478626"/>
              <a:gd name="adj2" fmla="val 21589290"/>
            </a:avLst>
          </a:prstGeom>
          <a:ln w="57150" cap="rnd" cmpd="sng">
            <a:solidFill>
              <a:schemeClr val="accent6">
                <a:lumMod val="75000"/>
              </a:schemeClr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126" name="Rectangle 125"/>
          <p:cNvSpPr/>
          <p:nvPr/>
        </p:nvSpPr>
        <p:spPr>
          <a:xfrm>
            <a:off x="3379937" y="4511806"/>
            <a:ext cx="10054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FADH</a:t>
            </a:r>
            <a:r>
              <a:rPr lang="fr-FR" sz="2400" b="1" baseline="-25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127" name="Arc 126"/>
          <p:cNvSpPr/>
          <p:nvPr/>
        </p:nvSpPr>
        <p:spPr>
          <a:xfrm rot="1707449" flipH="1">
            <a:off x="2641192" y="4338516"/>
            <a:ext cx="4328667" cy="1582921"/>
          </a:xfrm>
          <a:prstGeom prst="arc">
            <a:avLst>
              <a:gd name="adj1" fmla="val 19605764"/>
              <a:gd name="adj2" fmla="val 21589290"/>
            </a:avLst>
          </a:prstGeom>
          <a:ln w="57150" cap="rnd" cmpd="sng">
            <a:solidFill>
              <a:schemeClr val="accent6">
                <a:lumMod val="75000"/>
              </a:schemeClr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128" name="Arc 127"/>
          <p:cNvSpPr/>
          <p:nvPr/>
        </p:nvSpPr>
        <p:spPr>
          <a:xfrm rot="6625754" flipH="1" flipV="1">
            <a:off x="1144092" y="7213708"/>
            <a:ext cx="4328667" cy="1582921"/>
          </a:xfrm>
          <a:prstGeom prst="arc">
            <a:avLst>
              <a:gd name="adj1" fmla="val 20478626"/>
              <a:gd name="adj2" fmla="val 21589290"/>
            </a:avLst>
          </a:prstGeom>
          <a:ln w="57150" cap="rnd" cmpd="sng">
            <a:solidFill>
              <a:srgbClr val="376092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129" name="Rectangle 128"/>
          <p:cNvSpPr/>
          <p:nvPr/>
        </p:nvSpPr>
        <p:spPr>
          <a:xfrm>
            <a:off x="2968386" y="6248641"/>
            <a:ext cx="696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GTP</a:t>
            </a:r>
            <a:endParaRPr lang="fr-FR" sz="2400" b="1" baseline="-25000" dirty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0" name="ZoneTexte 129"/>
          <p:cNvSpPr txBox="1"/>
          <p:nvPr/>
        </p:nvSpPr>
        <p:spPr>
          <a:xfrm>
            <a:off x="2869831" y="1133893"/>
            <a:ext cx="1633781" cy="486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2000" b="1" spc="-10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r">
              <a:lnSpc>
                <a:spcPts val="1500"/>
              </a:lnSpc>
            </a:pP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Complexe Pyruvate</a:t>
            </a:r>
          </a:p>
          <a:p>
            <a:pPr algn="ctr">
              <a:lnSpc>
                <a:spcPts val="1500"/>
              </a:lnSpc>
            </a:pP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</a:rPr>
              <a:t>Deshydrogénase</a:t>
            </a:r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1" name="ZoneTexte 130"/>
          <p:cNvSpPr txBox="1"/>
          <p:nvPr/>
        </p:nvSpPr>
        <p:spPr>
          <a:xfrm>
            <a:off x="3875093" y="2841897"/>
            <a:ext cx="1390124" cy="2936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2000" b="1" spc="-10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ctr">
              <a:lnSpc>
                <a:spcPts val="1500"/>
              </a:lnSpc>
            </a:pP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Citrate 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</a:rPr>
              <a:t>Synthase</a:t>
            </a:r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2" name="ZoneTexte 131"/>
          <p:cNvSpPr txBox="1"/>
          <p:nvPr/>
        </p:nvSpPr>
        <p:spPr>
          <a:xfrm>
            <a:off x="6242196" y="3950276"/>
            <a:ext cx="1428596" cy="486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2000" b="1" spc="-10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>
              <a:lnSpc>
                <a:spcPts val="1500"/>
              </a:lnSpc>
            </a:pP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</a:rPr>
              <a:t>Isocitrate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>
              <a:lnSpc>
                <a:spcPts val="1500"/>
              </a:lnSpc>
            </a:pP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</a:rPr>
              <a:t>Deshydrogénase</a:t>
            </a:r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3" name="ZoneTexte 132"/>
          <p:cNvSpPr txBox="1"/>
          <p:nvPr/>
        </p:nvSpPr>
        <p:spPr>
          <a:xfrm>
            <a:off x="6037011" y="4973471"/>
            <a:ext cx="2121093" cy="5398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2000" b="1" spc="-10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fr-FR" sz="1600" dirty="0">
                <a:solidFill>
                  <a:srgbClr val="376092"/>
                </a:solidFill>
              </a:rPr>
              <a:t>Complexe </a:t>
            </a:r>
            <a:r>
              <a:rPr lang="fr-FR" sz="1600" dirty="0">
                <a:solidFill>
                  <a:srgbClr val="376092"/>
                </a:solidFill>
                <a:latin typeface="Symbol" charset="2"/>
                <a:cs typeface="Symbol" charset="2"/>
              </a:rPr>
              <a:t>a</a:t>
            </a:r>
            <a:r>
              <a:rPr lang="fr-FR" sz="1600" dirty="0">
                <a:solidFill>
                  <a:srgbClr val="376092"/>
                </a:solidFill>
              </a:rPr>
              <a:t>-</a:t>
            </a:r>
            <a:r>
              <a:rPr lang="fr-FR" sz="1600" dirty="0" err="1">
                <a:solidFill>
                  <a:srgbClr val="376092"/>
                </a:solidFill>
              </a:rPr>
              <a:t>cetoglutarate</a:t>
            </a:r>
            <a:endParaRPr lang="fr-FR" sz="1600" dirty="0">
              <a:solidFill>
                <a:srgbClr val="376092"/>
              </a:solidFill>
            </a:endParaRPr>
          </a:p>
          <a:p>
            <a:pPr algn="ctr">
              <a:lnSpc>
                <a:spcPts val="1500"/>
              </a:lnSpc>
            </a:pPr>
            <a:r>
              <a:rPr lang="fr-FR" sz="1600" dirty="0" err="1">
                <a:solidFill>
                  <a:srgbClr val="376092"/>
                </a:solidFill>
              </a:rPr>
              <a:t>Deshydrogénase</a:t>
            </a:r>
            <a:endParaRPr lang="fr-FR" sz="1600" dirty="0">
              <a:solidFill>
                <a:srgbClr val="376092"/>
              </a:solidFill>
            </a:endParaRPr>
          </a:p>
        </p:txBody>
      </p:sp>
      <p:sp>
        <p:nvSpPr>
          <p:cNvPr id="134" name="ZoneTexte 133"/>
          <p:cNvSpPr txBox="1"/>
          <p:nvPr/>
        </p:nvSpPr>
        <p:spPr>
          <a:xfrm>
            <a:off x="1716054" y="5184843"/>
            <a:ext cx="1428596" cy="486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2000" b="1" spc="-10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r">
              <a:lnSpc>
                <a:spcPts val="1500"/>
              </a:lnSpc>
            </a:pP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</a:rPr>
              <a:t>Succinate</a:t>
            </a:r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  <a:p>
            <a:pPr algn="r">
              <a:lnSpc>
                <a:spcPts val="1500"/>
              </a:lnSpc>
            </a:pP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</a:rPr>
              <a:t>Deshydrogénase</a:t>
            </a:r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5" name="ZoneTexte 134"/>
          <p:cNvSpPr txBox="1"/>
          <p:nvPr/>
        </p:nvSpPr>
        <p:spPr>
          <a:xfrm>
            <a:off x="1441235" y="3677586"/>
            <a:ext cx="1428596" cy="486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2000" b="1" spc="-10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r">
              <a:lnSpc>
                <a:spcPts val="1500"/>
              </a:lnSpc>
            </a:pP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</a:rPr>
              <a:t>Malate</a:t>
            </a:r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  <a:p>
            <a:pPr algn="r">
              <a:lnSpc>
                <a:spcPts val="1500"/>
              </a:lnSpc>
            </a:pP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</a:rPr>
              <a:t>Deshydrogénase</a:t>
            </a:r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Forme libre 8"/>
          <p:cNvSpPr/>
          <p:nvPr/>
        </p:nvSpPr>
        <p:spPr>
          <a:xfrm>
            <a:off x="3616147" y="458670"/>
            <a:ext cx="4392295" cy="4463213"/>
          </a:xfrm>
          <a:custGeom>
            <a:avLst/>
            <a:gdLst>
              <a:gd name="connsiteX0" fmla="*/ 0 w 4392295"/>
              <a:gd name="connsiteY0" fmla="*/ 635082 h 4463213"/>
              <a:gd name="connsiteX1" fmla="*/ 0 w 4392295"/>
              <a:gd name="connsiteY1" fmla="*/ 17641 h 4463213"/>
              <a:gd name="connsiteX2" fmla="*/ 4392295 w 4392295"/>
              <a:gd name="connsiteY2" fmla="*/ 0 h 4463213"/>
              <a:gd name="connsiteX3" fmla="*/ 4374655 w 4392295"/>
              <a:gd name="connsiteY3" fmla="*/ 4463213 h 4463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2295" h="4463213">
                <a:moveTo>
                  <a:pt x="0" y="635082"/>
                </a:moveTo>
                <a:lnTo>
                  <a:pt x="0" y="17641"/>
                </a:lnTo>
                <a:lnTo>
                  <a:pt x="4392295" y="0"/>
                </a:lnTo>
                <a:lnTo>
                  <a:pt x="4374655" y="4463213"/>
                </a:lnTo>
              </a:path>
            </a:pathLst>
          </a:custGeom>
          <a:noFill/>
          <a:ln w="38100" cmpd="sng">
            <a:solidFill>
              <a:schemeClr val="accent1">
                <a:lumMod val="75000"/>
              </a:schemeClr>
            </a:solidFill>
            <a:prstDash val="sysDash"/>
            <a:headEnd type="triangle"/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lt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85025" y="5709548"/>
            <a:ext cx="3321125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FR" b="1" dirty="0">
                <a:solidFill>
                  <a:srgbClr val="376092"/>
                </a:solidFill>
              </a:rPr>
              <a:t>α-</a:t>
            </a:r>
            <a:r>
              <a:rPr lang="fr-FR" b="1" dirty="0" err="1">
                <a:solidFill>
                  <a:srgbClr val="376092"/>
                </a:solidFill>
              </a:rPr>
              <a:t>cétoglutarate</a:t>
            </a:r>
            <a:r>
              <a:rPr lang="fr-FR" b="1" dirty="0">
                <a:solidFill>
                  <a:srgbClr val="376092"/>
                </a:solidFill>
              </a:rPr>
              <a:t> déshydrogénase</a:t>
            </a:r>
          </a:p>
          <a:p>
            <a:r>
              <a:rPr lang="fr-FR" b="1" dirty="0" err="1">
                <a:solidFill>
                  <a:srgbClr val="376092"/>
                </a:solidFill>
              </a:rPr>
              <a:t>Transsuccinylase</a:t>
            </a:r>
            <a:endParaRPr lang="fr-FR" b="1" dirty="0">
              <a:solidFill>
                <a:srgbClr val="376092"/>
              </a:solidFill>
            </a:endParaRPr>
          </a:p>
          <a:p>
            <a:r>
              <a:rPr lang="fr-FR" b="1" dirty="0" err="1">
                <a:solidFill>
                  <a:srgbClr val="376092"/>
                </a:solidFill>
              </a:rPr>
              <a:t>dihydrolipoyl</a:t>
            </a:r>
            <a:r>
              <a:rPr lang="fr-FR" b="1" dirty="0">
                <a:solidFill>
                  <a:srgbClr val="376092"/>
                </a:solidFill>
              </a:rPr>
              <a:t> déshydrogénase</a:t>
            </a:r>
            <a:endParaRPr lang="fr-FR" dirty="0">
              <a:solidFill>
                <a:srgbClr val="37609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12743" y="1538407"/>
            <a:ext cx="1204026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</a:rPr>
              <a:t>NAD+</a:t>
            </a:r>
          </a:p>
          <a:p>
            <a:pPr algn="ctr"/>
            <a:r>
              <a:rPr lang="fr-FR" b="1" dirty="0" err="1">
                <a:solidFill>
                  <a:srgbClr val="C00000"/>
                </a:solidFill>
              </a:rPr>
              <a:t>CoA</a:t>
            </a:r>
            <a:endParaRPr lang="fr-FR" b="1" dirty="0">
              <a:solidFill>
                <a:srgbClr val="C00000"/>
              </a:solidFill>
            </a:endParaRPr>
          </a:p>
          <a:p>
            <a:pPr algn="ctr"/>
            <a:r>
              <a:rPr lang="fr-FR" b="1" dirty="0">
                <a:solidFill>
                  <a:srgbClr val="C00000"/>
                </a:solidFill>
              </a:rPr>
              <a:t>TPP</a:t>
            </a:r>
          </a:p>
          <a:p>
            <a:pPr algn="ctr"/>
            <a:r>
              <a:rPr lang="fr-FR" b="1" dirty="0" err="1">
                <a:solidFill>
                  <a:srgbClr val="C00000"/>
                </a:solidFill>
              </a:rPr>
              <a:t>lipoamide</a:t>
            </a:r>
            <a:r>
              <a:rPr lang="fr-FR" b="1" dirty="0">
                <a:solidFill>
                  <a:srgbClr val="C00000"/>
                </a:solidFill>
              </a:rPr>
              <a:t>,</a:t>
            </a:r>
          </a:p>
          <a:p>
            <a:pPr algn="ctr"/>
            <a:r>
              <a:rPr lang="fr-FR" b="1" dirty="0">
                <a:solidFill>
                  <a:srgbClr val="C00000"/>
                </a:solidFill>
              </a:rPr>
              <a:t>FAD</a:t>
            </a:r>
          </a:p>
        </p:txBody>
      </p:sp>
      <p:sp>
        <p:nvSpPr>
          <p:cNvPr id="67" name="ZoneTexte 66"/>
          <p:cNvSpPr txBox="1"/>
          <p:nvPr/>
        </p:nvSpPr>
        <p:spPr>
          <a:xfrm>
            <a:off x="4609186" y="143080"/>
            <a:ext cx="3365024" cy="2936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2000" b="1" spc="-10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r">
              <a:lnSpc>
                <a:spcPts val="1500"/>
              </a:lnSpc>
            </a:pP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2 complexes enzymatiques très semblables</a:t>
            </a:r>
          </a:p>
        </p:txBody>
      </p:sp>
    </p:spTree>
    <p:extLst>
      <p:ext uri="{BB962C8B-B14F-4D97-AF65-F5344CB8AC3E}">
        <p14:creationId xmlns:p14="http://schemas.microsoft.com/office/powerpoint/2010/main" val="218098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5" grpId="0" animBg="1"/>
      <p:bldP spid="67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5" name="Picture 3" descr="table-16-02.jpg                                                00002B9CArt                            BB1CF51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2171700"/>
            <a:ext cx="8535987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08455" y="-10360"/>
            <a:ext cx="85976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cs typeface="Calibri" charset="0"/>
              </a:rPr>
              <a:t>VIII. Les connections entre le cycle de Krebs et les autres voies métaboliques</a:t>
            </a:r>
          </a:p>
        </p:txBody>
      </p:sp>
      <p:sp>
        <p:nvSpPr>
          <p:cNvPr id="2" name="Rectangle 1"/>
          <p:cNvSpPr/>
          <p:nvPr/>
        </p:nvSpPr>
        <p:spPr>
          <a:xfrm>
            <a:off x="1020318" y="987310"/>
            <a:ext cx="7373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i="1" dirty="0">
                <a:solidFill>
                  <a:schemeClr val="accent1">
                    <a:lumMod val="75000"/>
                  </a:schemeClr>
                </a:solidFill>
              </a:rPr>
              <a:t>Dans situation alimentaire désespérée : voie néoglucogenèse :</a:t>
            </a:r>
          </a:p>
          <a:p>
            <a:pPr algn="ctr"/>
            <a:endParaRPr lang="fr-FR" b="1" i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fr-FR" dirty="0">
                <a:solidFill>
                  <a:srgbClr val="C00000"/>
                </a:solidFill>
              </a:rPr>
              <a:t>Pour continuer à faire fonctionner le cycle de Krebs il faut de l’</a:t>
            </a:r>
            <a:r>
              <a:rPr lang="fr-FR" dirty="0" err="1">
                <a:solidFill>
                  <a:srgbClr val="C00000"/>
                </a:solidFill>
              </a:rPr>
              <a:t>oxaloacétate</a:t>
            </a:r>
            <a:endParaRPr lang="fr-FR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44713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64011</TotalTime>
  <Words>9736</Words>
  <Application>Microsoft Macintosh PowerPoint</Application>
  <PresentationFormat>Affichage à l'écran (4:3)</PresentationFormat>
  <Paragraphs>3375</Paragraphs>
  <Slides>109</Slides>
  <Notes>28</Notes>
  <HiddenSlides>0</HiddenSlides>
  <MMClips>0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109</vt:i4>
      </vt:variant>
    </vt:vector>
  </HeadingPairs>
  <TitlesOfParts>
    <vt:vector size="118" baseType="lpstr">
      <vt:lpstr>Arial</vt:lpstr>
      <vt:lpstr>Calibri</vt:lpstr>
      <vt:lpstr>Comic Sans MS</vt:lpstr>
      <vt:lpstr>Mistral</vt:lpstr>
      <vt:lpstr>Symbol</vt:lpstr>
      <vt:lpstr>Wingdings</vt:lpstr>
      <vt:lpstr>Wingdings 2</vt:lpstr>
      <vt:lpstr>Thème Office</vt:lpstr>
      <vt:lpstr>Document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Université de Strasbourg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Hubert Becker</dc:creator>
  <cp:lastModifiedBy>Utilisateur Microsoft Office</cp:lastModifiedBy>
  <cp:revision>625</cp:revision>
  <dcterms:created xsi:type="dcterms:W3CDTF">2014-01-16T07:38:42Z</dcterms:created>
  <dcterms:modified xsi:type="dcterms:W3CDTF">2022-01-18T16:09:00Z</dcterms:modified>
</cp:coreProperties>
</file>